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59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5" r:id="rId12"/>
    <p:sldId id="296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E81"/>
    <a:srgbClr val="083F88"/>
    <a:srgbClr val="FFAB47"/>
    <a:srgbClr val="E34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CAFA2-EEFC-52E6-CF57-7EC68A6F14D4}" v="4" dt="2022-02-15T21:17:19.484"/>
    <p1510:client id="{1A73F95C-4AFB-B24C-3425-73B31D516EA4}" v="6" dt="2022-02-15T02:48:21.383"/>
    <p1510:client id="{1D2E248D-56FE-D4E2-02B7-66C5888540F6}" v="22" dt="2022-02-15T01:23:47.177"/>
    <p1510:client id="{434985E3-6BF1-49D4-3267-11FD1F962564}" v="53" dt="2022-02-16T23:42:45.049"/>
    <p1510:client id="{4406B4AC-CC82-9048-180E-4C4C5B804540}" v="139" dt="2022-02-16T23:13:06.848"/>
    <p1510:client id="{71C8F3C3-2868-569E-CFC6-F18ABF4F97EA}" v="917" dt="2022-02-15T00:30:00.251"/>
    <p1510:client id="{7E791368-DD11-99C9-E3C0-FCA7EF33FF8E}" v="333" dt="2022-02-16T05:44:51.722"/>
    <p1510:client id="{96A0DCB4-6282-6A68-943C-16D2E24DE013}" v="104" dt="2022-02-15T05:06:13.986"/>
    <p1510:client id="{A85933CE-195D-5ACB-697A-2FB0E874A368}" v="17" dt="2022-02-15T00:27:38.417"/>
    <p1510:client id="{B7B834FF-908F-BE16-24DA-8B697C0BC86A}" v="31" dt="2022-02-09T23:49:57.147"/>
    <p1510:client id="{C6454C6A-37AA-018F-98BC-5E3DDC0B2716}" v="268" dt="2022-02-14T06:45:38.776"/>
    <p1510:client id="{D7E65FA7-5866-8040-B23B-F2BBEA52D07F}" v="12" dt="2022-02-09T23:39:14.907"/>
    <p1510:client id="{DBB02238-34CD-B53B-FF2F-3F4D595D6390}" v="561" dt="2022-02-14T00:15:5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/>
    <p:restoredTop sz="94687"/>
  </p:normalViewPr>
  <p:slideViewPr>
    <p:cSldViewPr snapToGrid="0">
      <p:cViewPr>
        <p:scale>
          <a:sx n="69" d="100"/>
          <a:sy n="69" d="100"/>
        </p:scale>
        <p:origin x="152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A8C-BDF2-4523-AE53-89289CF1A7EF}" type="datetimeFigureOut">
              <a:rPr lang="en-US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DBBD-739D-48D2-A44B-8B0649BA19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da6d50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da6d50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57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6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62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0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07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9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7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3" y="-8100"/>
            <a:ext cx="12192000" cy="6858000"/>
          </a:xfrm>
          <a:prstGeom prst="rect">
            <a:avLst/>
          </a:prstGeom>
          <a:gradFill>
            <a:gsLst>
              <a:gs pos="0">
                <a:srgbClr val="D8527E"/>
              </a:gs>
              <a:gs pos="50000">
                <a:srgbClr val="E60278"/>
              </a:gs>
              <a:gs pos="100000">
                <a:srgbClr val="B41782"/>
              </a:gs>
            </a:gsLst>
            <a:lin ang="2700006" scaled="0"/>
          </a:gra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3967" y="153967"/>
            <a:ext cx="11868000" cy="6502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0100" y="2223520"/>
            <a:ext cx="9271957" cy="2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Customer Churn Prediction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867" y="-19582"/>
            <a:ext cx="4832143" cy="6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50100" y="4942114"/>
            <a:ext cx="6400000" cy="146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Farhad Zafari</a:t>
            </a:r>
          </a:p>
          <a:p>
            <a:pPr>
              <a:lnSpc>
                <a:spcPct val="150000"/>
              </a:lnSpc>
            </a:pPr>
            <a:r>
              <a:rPr lang="en-AU" sz="3200" b="1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Data Scientist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50100" y="4074523"/>
            <a:ext cx="679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60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A7A9CBB-3644-7C42-9268-21758AD1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45" y="1446755"/>
            <a:ext cx="7916547" cy="4633874"/>
          </a:xfrm>
          <a:prstGeom prst="rect">
            <a:avLst/>
          </a:prstGeom>
        </p:spPr>
      </p:pic>
      <p:sp>
        <p:nvSpPr>
          <p:cNvPr id="14" name="Google Shape;70;p14">
            <a:extLst>
              <a:ext uri="{FF2B5EF4-FFF2-40B4-BE49-F238E27FC236}">
                <a16:creationId xmlns:a16="http://schemas.microsoft.com/office/drawing/2014/main" id="{7EA0CCE9-BB89-8B40-895C-AF016728C233}"/>
              </a:ext>
            </a:extLst>
          </p:cNvPr>
          <p:cNvSpPr txBox="1"/>
          <p:nvPr/>
        </p:nvSpPr>
        <p:spPr>
          <a:xfrm>
            <a:off x="225660" y="983713"/>
            <a:ext cx="3413279" cy="555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Important features obtained using Random Forest: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Top features: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Charges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Contract type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can possibly offer promotions focused on charges and/or contract type to change churn propensity in high risk customers</a:t>
            </a:r>
          </a:p>
        </p:txBody>
      </p:sp>
    </p:spTree>
    <p:extLst>
      <p:ext uri="{BB962C8B-B14F-4D97-AF65-F5344CB8AC3E}">
        <p14:creationId xmlns:p14="http://schemas.microsoft.com/office/powerpoint/2010/main" val="9239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20% </a:t>
            </a:r>
            <a:r>
              <a:rPr lang="en-US" dirty="0">
                <a:ea typeface="+mn-lt"/>
                <a:cs typeface="+mn-lt"/>
              </a:rPr>
              <a:t>discount on </a:t>
            </a:r>
            <a:r>
              <a:rPr lang="en-US" b="1" dirty="0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subscription fees</a:t>
            </a:r>
          </a:p>
          <a:p>
            <a:pPr marL="714375" lvl="1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 this assumption, employing machine learning techniques can bring </a:t>
            </a:r>
            <a:r>
              <a:rPr lang="en-US" b="1" dirty="0">
                <a:ea typeface="+mn-lt"/>
                <a:cs typeface="+mn-lt"/>
              </a:rPr>
              <a:t>15% to 17% uplift </a:t>
            </a:r>
            <a:r>
              <a:rPr lang="en-US" dirty="0">
                <a:ea typeface="+mn-lt"/>
                <a:cs typeface="+mn-lt"/>
              </a:rPr>
              <a:t>in monthly revenues from subscription fees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463A370-154B-9348-A638-E825818C6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98" y="1404267"/>
            <a:ext cx="7863101" cy="4020232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DE838F52-B4A6-904A-AF80-8A857C821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1" y="4662501"/>
            <a:ext cx="4939130" cy="14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40% discount </a:t>
            </a:r>
            <a:r>
              <a:rPr lang="en-US" dirty="0">
                <a:ea typeface="+mn-lt"/>
                <a:cs typeface="+mn-lt"/>
              </a:rPr>
              <a:t>on </a:t>
            </a:r>
            <a:r>
              <a:rPr lang="en-US" b="1" dirty="0">
                <a:ea typeface="+mn-lt"/>
                <a:cs typeface="+mn-lt"/>
              </a:rPr>
              <a:t>yearly subscription fee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lock</a:t>
            </a:r>
            <a:r>
              <a:rPr lang="en-US" dirty="0">
                <a:ea typeface="+mn-lt"/>
                <a:cs typeface="+mn-lt"/>
              </a:rPr>
              <a:t> them </a:t>
            </a:r>
            <a:r>
              <a:rPr lang="en-US" b="1" dirty="0">
                <a:ea typeface="+mn-lt"/>
                <a:cs typeface="+mn-lt"/>
              </a:rPr>
              <a:t>in</a:t>
            </a:r>
            <a:r>
              <a:rPr lang="en-US" dirty="0">
                <a:ea typeface="+mn-lt"/>
                <a:cs typeface="+mn-lt"/>
              </a:rPr>
              <a:t> for whole year</a:t>
            </a:r>
          </a:p>
          <a:p>
            <a:pPr marL="714375" lvl="1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Customers with low churn risk will not churn for the next 12 months</a:t>
            </a:r>
          </a:p>
          <a:p>
            <a:pPr marL="714375" lvl="1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Between 7% to 9% uplift in annual revenue using locked-in contract promotion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BD15A24-F0E3-0D44-B3D1-BE4ECD0C8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53" y="1399834"/>
            <a:ext cx="7995024" cy="4058332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071E3DA-9E0A-4544-ACE3-D1DE46778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5301084"/>
            <a:ext cx="4419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Deployment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AB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Evaluation of promotion strategies on test set is restricted by assumptions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AB testing needs to be done to fully evaluate the model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Customers are randomly split into two groups with 33% in each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A: </a:t>
            </a:r>
            <a:r>
              <a:rPr lang="en-US" sz="2000" dirty="0">
                <a:ea typeface="+mn-lt"/>
                <a:cs typeface="+mn-lt"/>
              </a:rPr>
              <a:t>no promotion is offered to customers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B: </a:t>
            </a:r>
            <a:r>
              <a:rPr lang="en-US" sz="2000" dirty="0">
                <a:ea typeface="+mn-lt"/>
                <a:cs typeface="+mn-lt"/>
              </a:rPr>
              <a:t>a monthly promotion offered to customers with high churn predicted propensity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C:</a:t>
            </a:r>
            <a:r>
              <a:rPr lang="en-US" sz="2000" dirty="0">
                <a:ea typeface="+mn-lt"/>
                <a:cs typeface="+mn-lt"/>
              </a:rPr>
              <a:t> a yearly promotion (locked in contract) offered to high-risk customers</a:t>
            </a:r>
          </a:p>
          <a:p>
            <a:pPr marL="257175" indent="-257175">
              <a:buFont typeface="Arial,Sans-Serif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Total revenue from monthly subscriptions are calculated for both groups after several months following the promotions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Do we get more more revenue from group B/C than A?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Are the uplifts statistically significant?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Which strategy results in better customer retention?</a:t>
            </a:r>
          </a:p>
        </p:txBody>
      </p:sp>
    </p:spTree>
    <p:extLst>
      <p:ext uri="{BB962C8B-B14F-4D97-AF65-F5344CB8AC3E}">
        <p14:creationId xmlns:p14="http://schemas.microsoft.com/office/powerpoint/2010/main" val="360721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proposed an ML based solution to predict churn propensity of customers from an internet service provider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solutions were implemented and compared offline using model performance metrics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suggested based on insights obtained from feature importance analysis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strategy performances compared offline under assumptions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Future work involves testing the model and promotion strategies under real scenario and deploying the winner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7630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Table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of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Contents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15302" y="1389968"/>
            <a:ext cx="10162000" cy="501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ML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Offline Experiments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Accuracy performance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Promotion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online experiment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  <a:cs typeface="Calibri"/>
              </a:rPr>
              <a:t>Summary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sz="3200" b="1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one of the most important KPIs (key performance indicators) for companies that have a subscription- based business model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defined as the percentage of customers who stop using the company’s product/service during a certain time frame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prediction is a challenging and extremely important business problem particularly in companies with high customer acquisition cost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Technology, telecom, finance, etc.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companies could potentially gain great revenue from predicting the high risk of a customer churning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If we can successfully identify these customers, we can proactively engage with them, e.g. offer promotions</a:t>
            </a:r>
          </a:p>
        </p:txBody>
      </p:sp>
    </p:spTree>
    <p:extLst>
      <p:ext uri="{BB962C8B-B14F-4D97-AF65-F5344CB8AC3E}">
        <p14:creationId xmlns:p14="http://schemas.microsoft.com/office/powerpoint/2010/main" val="2714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Proposed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proposed solution involves the following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66367-C03A-8948-83EA-AC9340C3CD2D}"/>
              </a:ext>
            </a:extLst>
          </p:cNvPr>
          <p:cNvGrpSpPr/>
          <p:nvPr/>
        </p:nvGrpSpPr>
        <p:grpSpPr>
          <a:xfrm>
            <a:off x="1107287" y="2429235"/>
            <a:ext cx="7988246" cy="817054"/>
            <a:chOff x="661517" y="2611946"/>
            <a:chExt cx="7548590" cy="817054"/>
          </a:xfrm>
          <a:solidFill>
            <a:srgbClr val="00B050"/>
          </a:solidFill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1A01B5EE-913B-2C45-8252-C141BB9A8202}"/>
                </a:ext>
              </a:extLst>
            </p:cNvPr>
            <p:cNvSpPr/>
            <p:nvPr/>
          </p:nvSpPr>
          <p:spPr>
            <a:xfrm>
              <a:off x="661517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Data Preprocessing</a:t>
              </a:r>
            </a:p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/Cleaning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5728CFF-6C99-9D4B-82D5-4B36C47412FA}"/>
                </a:ext>
              </a:extLst>
            </p:cNvPr>
            <p:cNvSpPr/>
            <p:nvPr/>
          </p:nvSpPr>
          <p:spPr>
            <a:xfrm>
              <a:off x="2409309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Encoding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F7D1803-ABD8-6544-9260-7F80CD92E611}"/>
                </a:ext>
              </a:extLst>
            </p:cNvPr>
            <p:cNvSpPr/>
            <p:nvPr/>
          </p:nvSpPr>
          <p:spPr>
            <a:xfrm>
              <a:off x="4221445" y="2611946"/>
              <a:ext cx="1985436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Train/Test Set Splitting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8626B1B-406B-164F-9568-B7DC97F2F6F5}"/>
                </a:ext>
              </a:extLst>
            </p:cNvPr>
            <p:cNvSpPr/>
            <p:nvPr/>
          </p:nvSpPr>
          <p:spPr>
            <a:xfrm>
              <a:off x="5922683" y="2611946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Normalization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C5BD7-4A61-DC41-9D53-C18E739C8AE4}"/>
              </a:ext>
            </a:extLst>
          </p:cNvPr>
          <p:cNvGrpSpPr/>
          <p:nvPr/>
        </p:nvGrpSpPr>
        <p:grpSpPr>
          <a:xfrm>
            <a:off x="1124836" y="3550991"/>
            <a:ext cx="8044861" cy="817054"/>
            <a:chOff x="1107287" y="3937425"/>
            <a:chExt cx="8044861" cy="817054"/>
          </a:xfrm>
          <a:solidFill>
            <a:srgbClr val="00B050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D58DB451-1D4B-9548-A01B-8957DB2B0D15}"/>
                </a:ext>
              </a:extLst>
            </p:cNvPr>
            <p:cNvSpPr/>
            <p:nvPr/>
          </p:nvSpPr>
          <p:spPr>
            <a:xfrm>
              <a:off x="1107287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D78F607E-E201-DF49-957B-C2A7E71758A9}"/>
                </a:ext>
              </a:extLst>
            </p:cNvPr>
            <p:cNvSpPr/>
            <p:nvPr/>
          </p:nvSpPr>
          <p:spPr>
            <a:xfrm>
              <a:off x="3134207" y="3937425"/>
              <a:ext cx="2034677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Training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75254F46-7317-854C-99C5-BA0C84500762}"/>
                </a:ext>
              </a:extLst>
            </p:cNvPr>
            <p:cNvSpPr/>
            <p:nvPr/>
          </p:nvSpPr>
          <p:spPr>
            <a:xfrm>
              <a:off x="4869335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(Accuracy)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E1D006F-600C-5043-9AD5-324E16002C7E}"/>
                </a:ext>
              </a:extLst>
            </p:cNvPr>
            <p:cNvSpPr/>
            <p:nvPr/>
          </p:nvSpPr>
          <p:spPr>
            <a:xfrm>
              <a:off x="6864724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(Promotion Program)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9ADB3-0ACF-CC4D-839F-DDD6C7C17F1B}"/>
              </a:ext>
            </a:extLst>
          </p:cNvPr>
          <p:cNvGrpSpPr/>
          <p:nvPr/>
        </p:nvGrpSpPr>
        <p:grpSpPr>
          <a:xfrm>
            <a:off x="1107287" y="5053809"/>
            <a:ext cx="6395074" cy="845374"/>
            <a:chOff x="1107287" y="5426206"/>
            <a:chExt cx="6395074" cy="845374"/>
          </a:xfrm>
          <a:solidFill>
            <a:srgbClr val="C00000"/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02B37583-5F67-0C47-A329-B7448DC1DB7A}"/>
                </a:ext>
              </a:extLst>
            </p:cNvPr>
            <p:cNvSpPr/>
            <p:nvPr/>
          </p:nvSpPr>
          <p:spPr>
            <a:xfrm>
              <a:off x="3188298" y="5432727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Evaluation A/B testing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CAE5334-BCE5-9649-A24D-298A3241EB45}"/>
                </a:ext>
              </a:extLst>
            </p:cNvPr>
            <p:cNvSpPr/>
            <p:nvPr/>
          </p:nvSpPr>
          <p:spPr>
            <a:xfrm>
              <a:off x="5214937" y="542620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Solution Scale up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42AD129B-A049-A743-96F2-721E08CDB237}"/>
                </a:ext>
              </a:extLst>
            </p:cNvPr>
            <p:cNvSpPr/>
            <p:nvPr/>
          </p:nvSpPr>
          <p:spPr>
            <a:xfrm>
              <a:off x="1107287" y="545452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Deployment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9DA79-1103-3A4E-AA5F-E898D23207BB}"/>
              </a:ext>
            </a:extLst>
          </p:cNvPr>
          <p:cNvGrpSpPr/>
          <p:nvPr/>
        </p:nvGrpSpPr>
        <p:grpSpPr>
          <a:xfrm>
            <a:off x="338914" y="2225470"/>
            <a:ext cx="536132" cy="3911199"/>
            <a:chOff x="307611" y="2410671"/>
            <a:chExt cx="536132" cy="3911199"/>
          </a:xfrm>
        </p:grpSpPr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6A4F4765-7B5F-244B-ADE5-AD48F941B1DF}"/>
                </a:ext>
              </a:extLst>
            </p:cNvPr>
            <p:cNvSpPr/>
            <p:nvPr/>
          </p:nvSpPr>
          <p:spPr>
            <a:xfrm rot="5400000">
              <a:off x="-442424" y="3160707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Offline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3743D94C-617D-4042-9C3E-39C652ADD019}"/>
                </a:ext>
              </a:extLst>
            </p:cNvPr>
            <p:cNvSpPr/>
            <p:nvPr/>
          </p:nvSpPr>
          <p:spPr>
            <a:xfrm rot="5400000">
              <a:off x="-442425" y="5035702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pre-processing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318947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Dataset pre-processing/cleaning: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Inspect the dataset and the fields and replace empty values and normalize types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93BB37B-7026-1446-AA35-620E54AB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" y="2244644"/>
            <a:ext cx="10972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5309170" cy="24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encoding: </a:t>
            </a:r>
            <a:r>
              <a:rPr lang="en-US" sz="2400" dirty="0">
                <a:ea typeface="+mn-lt"/>
                <a:cs typeface="+mn-lt"/>
              </a:rPr>
              <a:t>transforming any categorical features to numerical features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Two value features: </a:t>
            </a:r>
            <a:r>
              <a:rPr lang="en-US" sz="2400" dirty="0">
                <a:ea typeface="+mn-lt"/>
                <a:cs typeface="+mn-lt"/>
              </a:rPr>
              <a:t>Label Encoding</a:t>
            </a: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Multi value features: </a:t>
            </a:r>
            <a:r>
              <a:rPr lang="en-US" sz="2400" dirty="0">
                <a:ea typeface="+mn-lt"/>
                <a:cs typeface="+mn-lt"/>
              </a:rPr>
              <a:t>One Hot Encoding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1891DB-2184-A949-9F92-E94AAD20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318947"/>
            <a:ext cx="6628950" cy="424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810FE-21B3-5E4D-8DFB-BE83C03F0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6" y="5882846"/>
            <a:ext cx="7226729" cy="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/Data Split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3447271" cy="454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scaling: </a:t>
            </a:r>
            <a:r>
              <a:rPr lang="en-US" sz="2400" dirty="0">
                <a:ea typeface="+mn-lt"/>
                <a:cs typeface="+mn-lt"/>
              </a:rPr>
              <a:t>all features are converted to the same scale</a:t>
            </a: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 avoid the features with high values do not dominating when creating the model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AF63E-D9B8-4747-8B3F-B06C15C9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449904"/>
            <a:ext cx="8164049" cy="39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Training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</a:t>
            </a:r>
            <a:r>
              <a:rPr lang="en-US" sz="2400" b="1" dirty="0">
                <a:ea typeface="+mn-lt"/>
                <a:cs typeface="+mn-lt"/>
              </a:rPr>
              <a:t>regression</a:t>
            </a:r>
            <a:r>
              <a:rPr lang="en-US" sz="2400" dirty="0">
                <a:ea typeface="+mn-lt"/>
                <a:cs typeface="+mn-lt"/>
              </a:rPr>
              <a:t> models were tried: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Random Forests</a:t>
            </a: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ANN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Optimizer: SGD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Epochs: 100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One hidden layer</a:t>
            </a:r>
          </a:p>
          <a:p>
            <a:pPr marL="1628775" lvl="3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50 units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0A4185-B0E7-1B47-A701-2B4298F5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512411"/>
            <a:ext cx="7614805" cy="12225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E6B2989-30B3-7447-8E1C-D5497A97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2841632"/>
            <a:ext cx="7804901" cy="122256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8C62B29-B18C-2845-8611-0ED9C900F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23" y="4305572"/>
            <a:ext cx="7387256" cy="2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06BAF099-9E11-864B-81EB-640E3C085EFF}"/>
              </a:ext>
            </a:extLst>
          </p:cNvPr>
          <p:cNvSpPr txBox="1"/>
          <p:nvPr/>
        </p:nvSpPr>
        <p:spPr>
          <a:xfrm>
            <a:off x="443099" y="832923"/>
            <a:ext cx="6628950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pt-BR" sz="3200">
              <a:solidFill>
                <a:srgbClr val="EB0E81"/>
              </a:solidFill>
              <a:latin typeface="Roboto Light"/>
              <a:ea typeface="Roboto Light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4493DB-F345-F844-98F8-E8A05CEA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52" y="1148143"/>
            <a:ext cx="6299141" cy="3011686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985140C-3FDD-BA49-B5AF-293EE36CC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31" y="4349034"/>
            <a:ext cx="3867481" cy="2438195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BD7DC8D2-246B-3D4E-9BAB-D5728761D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9" y="4069499"/>
            <a:ext cx="4083561" cy="2579735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557E43-024A-1F49-B1EE-2926E4215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346"/>
            <a:ext cx="5559486" cy="24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624</Words>
  <Application>Microsoft Macintosh PowerPoint</Application>
  <PresentationFormat>Widescreen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Roboto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Farhad Zafari</cp:lastModifiedBy>
  <cp:revision>15</cp:revision>
  <dcterms:created xsi:type="dcterms:W3CDTF">2020-06-09T18:56:49Z</dcterms:created>
  <dcterms:modified xsi:type="dcterms:W3CDTF">2022-04-19T12:18:43Z</dcterms:modified>
</cp:coreProperties>
</file>