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88" r:id="rId2"/>
    <p:sldId id="259" r:id="rId3"/>
    <p:sldId id="281" r:id="rId4"/>
    <p:sldId id="289" r:id="rId5"/>
    <p:sldId id="290" r:id="rId6"/>
    <p:sldId id="291" r:id="rId7"/>
    <p:sldId id="292" r:id="rId8"/>
    <p:sldId id="293" r:id="rId9"/>
    <p:sldId id="294" r:id="rId10"/>
    <p:sldId id="297" r:id="rId11"/>
    <p:sldId id="295" r:id="rId12"/>
    <p:sldId id="296" r:id="rId13"/>
    <p:sldId id="298" r:id="rId14"/>
    <p:sldId id="29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0E81"/>
    <a:srgbClr val="083F88"/>
    <a:srgbClr val="FFAB47"/>
    <a:srgbClr val="E34D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9CAFA2-EEFC-52E6-CF57-7EC68A6F14D4}" v="4" dt="2022-02-15T21:17:19.484"/>
    <p1510:client id="{1A73F95C-4AFB-B24C-3425-73B31D516EA4}" v="6" dt="2022-02-15T02:48:21.383"/>
    <p1510:client id="{1D2E248D-56FE-D4E2-02B7-66C5888540F6}" v="22" dt="2022-02-15T01:23:47.177"/>
    <p1510:client id="{434985E3-6BF1-49D4-3267-11FD1F962564}" v="53" dt="2022-02-16T23:42:45.049"/>
    <p1510:client id="{4406B4AC-CC82-9048-180E-4C4C5B804540}" v="139" dt="2022-02-16T23:13:06.848"/>
    <p1510:client id="{71C8F3C3-2868-569E-CFC6-F18ABF4F97EA}" v="917" dt="2022-02-15T00:30:00.251"/>
    <p1510:client id="{7E791368-DD11-99C9-E3C0-FCA7EF33FF8E}" v="333" dt="2022-02-16T05:44:51.722"/>
    <p1510:client id="{96A0DCB4-6282-6A68-943C-16D2E24DE013}" v="104" dt="2022-02-15T05:06:13.986"/>
    <p1510:client id="{A85933CE-195D-5ACB-697A-2FB0E874A368}" v="17" dt="2022-02-15T00:27:38.417"/>
    <p1510:client id="{B7B834FF-908F-BE16-24DA-8B697C0BC86A}" v="31" dt="2022-02-09T23:49:57.147"/>
    <p1510:client id="{C6454C6A-37AA-018F-98BC-5E3DDC0B2716}" v="268" dt="2022-02-14T06:45:38.776"/>
    <p1510:client id="{D7E65FA7-5866-8040-B23B-F2BBEA52D07F}" v="12" dt="2022-02-09T23:39:14.907"/>
    <p1510:client id="{DBB02238-34CD-B53B-FF2F-3F4D595D6390}" v="561" dt="2022-02-14T00:15:54.8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84"/>
    <p:restoredTop sz="76413"/>
  </p:normalViewPr>
  <p:slideViewPr>
    <p:cSldViewPr snapToGrid="0">
      <p:cViewPr varScale="1">
        <p:scale>
          <a:sx n="103" d="100"/>
          <a:sy n="103" d="100"/>
        </p:scale>
        <p:origin x="24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EC5A8C-BDF2-4523-AE53-89289CF1A7EF}" type="datetimeFigureOut">
              <a:rPr lang="en-US"/>
              <a:t>4/28/22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2DDBBD-739D-48D2-A44B-8B0649BA192E}" type="slidenum">
              <a:rPr lang="en-US"/>
              <a:t>‹#›</a:t>
            </a:fld>
            <a:endParaRPr lang="en-US"/>
          </a:p>
        </p:txBody>
      </p:sp>
    </p:spTree>
    <p:extLst>
      <p:ext uri="{BB962C8B-B14F-4D97-AF65-F5344CB8AC3E}">
        <p14:creationId xmlns:p14="http://schemas.microsoft.com/office/powerpoint/2010/main" val="901756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62da6d50a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62da6d50a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5675704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62da6d50ac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62da6d50ac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We also can get important features using random forests. Looks like top features are charges and contract type. This means we can possibly offer promotions focussed on these two features and influence the customer’s churn behaviour.</a:t>
            </a:r>
            <a:endParaRPr dirty="0"/>
          </a:p>
        </p:txBody>
      </p:sp>
    </p:spTree>
    <p:extLst>
      <p:ext uri="{BB962C8B-B14F-4D97-AF65-F5344CB8AC3E}">
        <p14:creationId xmlns:p14="http://schemas.microsoft.com/office/powerpoint/2010/main" val="4128365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62da6d50ac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62da6d50ac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So in this section, I present two promotion strategies.</a:t>
            </a:r>
          </a:p>
          <a:p>
            <a:pPr marL="171450" lvl="0" indent="-171450" algn="l" rtl="0">
              <a:spcBef>
                <a:spcPts val="0"/>
              </a:spcBef>
              <a:spcAft>
                <a:spcPts val="0"/>
              </a:spcAft>
              <a:buFontTx/>
              <a:buChar char="-"/>
            </a:pPr>
            <a:r>
              <a:rPr lang="en-AU" dirty="0"/>
              <a:t>First strategy, we offer promotions on the monthly subscription fee. We use the model to predict which customers would churn and offer them a 20% discount on monthly fee.</a:t>
            </a:r>
          </a:p>
          <a:p>
            <a:pPr marL="171450" lvl="0" indent="-171450" algn="l" rtl="0">
              <a:spcBef>
                <a:spcPts val="0"/>
              </a:spcBef>
              <a:spcAft>
                <a:spcPts val="0"/>
              </a:spcAft>
              <a:buFontTx/>
              <a:buChar char="-"/>
            </a:pPr>
            <a:r>
              <a:rPr lang="en-AU" dirty="0"/>
              <a:t>We assume that when offered this promotion, half of the customers would fine it tempting enough to stay.</a:t>
            </a:r>
          </a:p>
          <a:p>
            <a:pPr marL="171450" lvl="0" indent="-171450" algn="l" rtl="0">
              <a:spcBef>
                <a:spcPts val="0"/>
              </a:spcBef>
              <a:spcAft>
                <a:spcPts val="0"/>
              </a:spcAft>
              <a:buFontTx/>
              <a:buChar char="-"/>
            </a:pPr>
            <a:r>
              <a:rPr lang="en-AU" dirty="0"/>
              <a:t>Under this scenario, we calculate the uplift in monthly revenue against the solution without promotion, and we observe around 7% uplift in monthly revenue.</a:t>
            </a:r>
            <a:endParaRPr dirty="0"/>
          </a:p>
        </p:txBody>
      </p:sp>
    </p:spTree>
    <p:extLst>
      <p:ext uri="{BB962C8B-B14F-4D97-AF65-F5344CB8AC3E}">
        <p14:creationId xmlns:p14="http://schemas.microsoft.com/office/powerpoint/2010/main" val="1671629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62da6d50ac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62da6d50ac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In the second strategy, we offer a bigger promotion of 40% but lock in the customers for one year.</a:t>
            </a:r>
          </a:p>
          <a:p>
            <a:pPr marL="171450" lvl="0" indent="-171450" algn="l" rtl="0">
              <a:spcBef>
                <a:spcPts val="0"/>
              </a:spcBef>
              <a:spcAft>
                <a:spcPts val="0"/>
              </a:spcAft>
              <a:buFontTx/>
              <a:buChar char="-"/>
            </a:pPr>
            <a:r>
              <a:rPr lang="en-AU" dirty="0"/>
              <a:t>Under this strategy, if we assume that low risk customers who do not churn this month, would not churn for the next 12 months, and at least half of the customers offered this promotion would take it, we would get 2.4% uplift in revenue in the next 12 months.</a:t>
            </a:r>
          </a:p>
          <a:p>
            <a:pPr marL="171450" lvl="0" indent="-171450" algn="l" rtl="0">
              <a:spcBef>
                <a:spcPts val="0"/>
              </a:spcBef>
              <a:spcAft>
                <a:spcPts val="0"/>
              </a:spcAft>
              <a:buFontTx/>
              <a:buChar char="-"/>
            </a:pPr>
            <a:r>
              <a:rPr lang="en-AU" dirty="0"/>
              <a:t>We also observe that Random Forest doesn’t perform well under this strategy, which emphasises using the right model for the strategy we want to apply.</a:t>
            </a:r>
            <a:endParaRPr dirty="0"/>
          </a:p>
        </p:txBody>
      </p:sp>
    </p:spTree>
    <p:extLst>
      <p:ext uri="{BB962C8B-B14F-4D97-AF65-F5344CB8AC3E}">
        <p14:creationId xmlns:p14="http://schemas.microsoft.com/office/powerpoint/2010/main" val="14536691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62da6d50ac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62da6d50ac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AU" dirty="0"/>
              <a:t>So as the next step, my suggestion is to run an AB test to see how these strategies and models work in real world. This is necessary because offline evaluation has retractions due to the assumptions and may not be realistic.</a:t>
            </a:r>
          </a:p>
          <a:p>
            <a:pPr marL="171450" lvl="0" indent="-171450" algn="l" rtl="0">
              <a:spcBef>
                <a:spcPts val="0"/>
              </a:spcBef>
              <a:spcAft>
                <a:spcPts val="0"/>
              </a:spcAft>
              <a:buFontTx/>
              <a:buChar char="-"/>
            </a:pPr>
            <a:r>
              <a:rPr lang="en-AU" dirty="0"/>
              <a:t>I suggest we run three solutions, 33% in each bucket. A no promotion, B monthly promotion with no locked-in contract, and C yearly promotion to high risk customers with lock-in.</a:t>
            </a:r>
          </a:p>
          <a:p>
            <a:pPr marL="171450" lvl="0" indent="-171450" algn="l" rtl="0">
              <a:spcBef>
                <a:spcPts val="0"/>
              </a:spcBef>
              <a:spcAft>
                <a:spcPts val="0"/>
              </a:spcAft>
              <a:buFontTx/>
              <a:buChar char="-"/>
            </a:pPr>
            <a:r>
              <a:rPr lang="en-AU" dirty="0"/>
              <a:t>Then we can track the revenues from each group for several months and conclude which solution results in higher revenues.</a:t>
            </a:r>
          </a:p>
          <a:p>
            <a:pPr marL="171450" lvl="0" indent="-171450" algn="l" rtl="0">
              <a:spcBef>
                <a:spcPts val="0"/>
              </a:spcBef>
              <a:spcAft>
                <a:spcPts val="0"/>
              </a:spcAft>
              <a:buFontTx/>
              <a:buChar char="-"/>
            </a:pPr>
            <a:endParaRPr lang="en-AU"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4001576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62da6d50ac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62da6d50ac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1524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62da6d50ac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62da6d50ac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 So first I’ll start with introducing the problem, what customer churn prediction is, and why it is important.</a:t>
            </a:r>
          </a:p>
          <a:p>
            <a:pPr marL="171450" lvl="0" indent="-171450" algn="l" rtl="0">
              <a:spcBef>
                <a:spcPts val="0"/>
              </a:spcBef>
              <a:spcAft>
                <a:spcPts val="0"/>
              </a:spcAft>
              <a:buFontTx/>
              <a:buChar char="-"/>
            </a:pPr>
            <a:r>
              <a:rPr lang="en-AU" dirty="0"/>
              <a:t>Then I’ll elaborate on the proposed solution</a:t>
            </a:r>
            <a:br>
              <a:rPr lang="en-AU" dirty="0"/>
            </a:br>
            <a:r>
              <a:rPr lang="en-AU" dirty="0"/>
              <a:t>- I’ll present the results from two sets of offline evaluation, first model performance using ML performance metrics, and second the real-world performance of the solution when used to guide a couple of promotion strategies</a:t>
            </a:r>
          </a:p>
          <a:p>
            <a:pPr marL="171450" lvl="0" indent="-171450" algn="l" rtl="0">
              <a:spcBef>
                <a:spcPts val="0"/>
              </a:spcBef>
              <a:spcAft>
                <a:spcPts val="0"/>
              </a:spcAft>
              <a:buFontTx/>
              <a:buChar char="-"/>
            </a:pPr>
            <a:r>
              <a:rPr lang="en-AU" dirty="0"/>
              <a:t>I’ll propose online experiments that we can run as the next step,</a:t>
            </a:r>
          </a:p>
          <a:p>
            <a:pPr marL="171450" lvl="0" indent="-171450" algn="l" rtl="0">
              <a:spcBef>
                <a:spcPts val="0"/>
              </a:spcBef>
              <a:spcAft>
                <a:spcPts val="0"/>
              </a:spcAft>
              <a:buFontTx/>
              <a:buChar char="-"/>
            </a:pPr>
            <a:r>
              <a:rPr lang="en-AU" dirty="0"/>
              <a:t>And finally I’ll conclude the presentation by summing up the main highlights and giving the future direction</a:t>
            </a:r>
            <a:endParaRPr dirty="0"/>
          </a:p>
        </p:txBody>
      </p:sp>
    </p:spTree>
    <p:extLst>
      <p:ext uri="{BB962C8B-B14F-4D97-AF65-F5344CB8AC3E}">
        <p14:creationId xmlns:p14="http://schemas.microsoft.com/office/powerpoint/2010/main" val="888704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62da6d50ac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62da6d50ac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So what is customer churn?</a:t>
            </a:r>
          </a:p>
          <a:p>
            <a:pPr marL="171450" lvl="0" indent="-171450" algn="l" rtl="0">
              <a:spcBef>
                <a:spcPts val="0"/>
              </a:spcBef>
              <a:spcAft>
                <a:spcPts val="0"/>
              </a:spcAft>
              <a:buFontTx/>
              <a:buChar char="-"/>
            </a:pPr>
            <a:r>
              <a:rPr lang="en-AU" dirty="0"/>
              <a:t>Customer churn is one of the most important KPIs for companies that use a subscription based business model</a:t>
            </a:r>
          </a:p>
          <a:p>
            <a:pPr marL="171450" lvl="0" indent="-171450" algn="l" rtl="0">
              <a:spcBef>
                <a:spcPts val="0"/>
              </a:spcBef>
              <a:spcAft>
                <a:spcPts val="0"/>
              </a:spcAft>
              <a:buFontTx/>
              <a:buChar char="-"/>
            </a:pPr>
            <a:r>
              <a:rPr lang="en-AU" dirty="0"/>
              <a:t>It is defined as the percentage of customers who give up using our products or services within a specific period of time</a:t>
            </a:r>
          </a:p>
          <a:p>
            <a:pPr marL="171450" lvl="0" indent="-171450" algn="l" rtl="0">
              <a:spcBef>
                <a:spcPts val="0"/>
              </a:spcBef>
              <a:spcAft>
                <a:spcPts val="0"/>
              </a:spcAft>
              <a:buFontTx/>
              <a:buChar char="-"/>
            </a:pPr>
            <a:r>
              <a:rPr lang="en-AU" dirty="0"/>
              <a:t>This problem is utterly important for business specially in companies that have a high customer acquisition cost. E.g. telecom companies, technologies. etc.</a:t>
            </a:r>
          </a:p>
          <a:p>
            <a:pPr marL="171450" lvl="0" indent="-171450" algn="l" rtl="0">
              <a:spcBef>
                <a:spcPts val="0"/>
              </a:spcBef>
              <a:spcAft>
                <a:spcPts val="0"/>
              </a:spcAft>
              <a:buFontTx/>
              <a:buChar char="-"/>
            </a:pPr>
            <a:r>
              <a:rPr lang="en-AU" dirty="0"/>
              <a:t>If these companies could predict what customers have higher risk of churning, they can intervene and try to keep those customers and hence get great profit from doing so</a:t>
            </a:r>
          </a:p>
          <a:p>
            <a:pPr marL="171450" lvl="0" indent="-171450" algn="l" rtl="0">
              <a:spcBef>
                <a:spcPts val="0"/>
              </a:spcBef>
              <a:spcAft>
                <a:spcPts val="0"/>
              </a:spcAft>
              <a:buFontTx/>
              <a:buChar char="-"/>
            </a:pPr>
            <a:r>
              <a:rPr lang="en-AU" dirty="0"/>
              <a:t>For example, we can proactively engage with them, let’s say offer promotions and make them stay with us</a:t>
            </a:r>
            <a:endParaRPr dirty="0"/>
          </a:p>
        </p:txBody>
      </p:sp>
    </p:spTree>
    <p:extLst>
      <p:ext uri="{BB962C8B-B14F-4D97-AF65-F5344CB8AC3E}">
        <p14:creationId xmlns:p14="http://schemas.microsoft.com/office/powerpoint/2010/main" val="2561072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62da6d50ac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62da6d50ac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So here is the steps for the proposed MF solution:</a:t>
            </a:r>
          </a:p>
          <a:p>
            <a:pPr marL="171450" lvl="0" indent="-171450" algn="l" rtl="0">
              <a:spcBef>
                <a:spcPts val="0"/>
              </a:spcBef>
              <a:spcAft>
                <a:spcPts val="0"/>
              </a:spcAft>
              <a:buFontTx/>
              <a:buChar char="-"/>
            </a:pPr>
            <a:r>
              <a:rPr lang="en-AU" dirty="0"/>
              <a:t>The solution involves two sets of steps: </a:t>
            </a:r>
          </a:p>
          <a:p>
            <a:pPr marL="628650" lvl="1" indent="-171450" algn="l" rtl="0">
              <a:spcBef>
                <a:spcPts val="0"/>
              </a:spcBef>
              <a:spcAft>
                <a:spcPts val="0"/>
              </a:spcAft>
              <a:buFontTx/>
              <a:buChar char="-"/>
            </a:pPr>
            <a:r>
              <a:rPr lang="en-AU" dirty="0"/>
              <a:t>Offline, which includes data pre-processing, feature encoding, … and offline evaluation. It covers all the steps right before deploying the model to production. </a:t>
            </a:r>
          </a:p>
          <a:p>
            <a:pPr marL="628650" lvl="1" indent="-171450" algn="l" rtl="0">
              <a:spcBef>
                <a:spcPts val="0"/>
              </a:spcBef>
              <a:spcAft>
                <a:spcPts val="0"/>
              </a:spcAft>
              <a:buFontTx/>
              <a:buChar char="-"/>
            </a:pPr>
            <a:r>
              <a:rPr lang="en-AU" dirty="0"/>
              <a:t>Online, which includes model deployment for example using </a:t>
            </a:r>
            <a:r>
              <a:rPr lang="en-AU" dirty="0" err="1"/>
              <a:t>mlflow</a:t>
            </a:r>
            <a:r>
              <a:rPr lang="en-AU" dirty="0"/>
              <a:t> or a proprietary deployment pipeline, and then configure an AB test to evaluate the new solution online and finally scale up the solution to 100% of the users.</a:t>
            </a:r>
          </a:p>
        </p:txBody>
      </p:sp>
    </p:spTree>
    <p:extLst>
      <p:ext uri="{BB962C8B-B14F-4D97-AF65-F5344CB8AC3E}">
        <p14:creationId xmlns:p14="http://schemas.microsoft.com/office/powerpoint/2010/main" val="3047297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62da6d50ac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62da6d50ac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AU" dirty="0"/>
              <a:t>In data pre-processing step we do any cleaning and replacing empty values and normalising types, etc. I noticed for example </a:t>
            </a:r>
            <a:r>
              <a:rPr lang="en-AU" dirty="0" err="1"/>
              <a:t>TotalCharges</a:t>
            </a:r>
            <a:r>
              <a:rPr lang="en-AU" dirty="0"/>
              <a:t> filed was not numeric and had some empty values so I normalised that, I also changed </a:t>
            </a:r>
            <a:r>
              <a:rPr lang="en-AU" dirty="0" err="1"/>
              <a:t>SeniorCitizen</a:t>
            </a:r>
            <a:r>
              <a:rPr lang="en-AU" dirty="0"/>
              <a:t> to Yes/No, although this one was not necessary. Only for the dataset to look consistent. Also set the </a:t>
            </a:r>
            <a:r>
              <a:rPr lang="en-AU" dirty="0" err="1"/>
              <a:t>CustomerID</a:t>
            </a:r>
            <a:r>
              <a:rPr lang="en-AU" dirty="0"/>
              <a:t> as the index of the table.</a:t>
            </a:r>
          </a:p>
        </p:txBody>
      </p:sp>
    </p:spTree>
    <p:extLst>
      <p:ext uri="{BB962C8B-B14F-4D97-AF65-F5344CB8AC3E}">
        <p14:creationId xmlns:p14="http://schemas.microsoft.com/office/powerpoint/2010/main" val="32229906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62da6d50ac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62da6d50ac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AU" dirty="0"/>
              <a:t>The next step is feature encoding. This is a critical step in Machine Learning, since most of machine learning models can only work with numerical values, in this step we map all features into numerical features.</a:t>
            </a:r>
          </a:p>
          <a:p>
            <a:pPr marL="171450" lvl="0" indent="-171450" algn="l" rtl="0">
              <a:spcBef>
                <a:spcPts val="0"/>
              </a:spcBef>
              <a:spcAft>
                <a:spcPts val="0"/>
              </a:spcAft>
              <a:buFontTx/>
              <a:buChar char="-"/>
            </a:pPr>
            <a:r>
              <a:rPr lang="en-AU" dirty="0"/>
              <a:t>Numerical features don’t need encoding, so we leave them as it is. As for the categorical features, we check how many unique values each feature has. For two value features, we use label encoding, which simply assigns 0 for one value and 1 for the other value. For multi value features however if we use label encoding, the natural ordered relationship between integer feature values may be picked up by the model that is not desirable. For example, 2000 for salary is greater than 1000, but we don’t have this relationship between categorical values encoded using label encoding.</a:t>
            </a:r>
          </a:p>
          <a:p>
            <a:pPr marL="171450" lvl="0" indent="-171450" algn="l" rtl="0">
              <a:spcBef>
                <a:spcPts val="0"/>
              </a:spcBef>
              <a:spcAft>
                <a:spcPts val="0"/>
              </a:spcAft>
              <a:buFontTx/>
              <a:buChar char="-"/>
            </a:pPr>
            <a:r>
              <a:rPr lang="en-AU" dirty="0"/>
              <a:t>So we use one hot encoding that assigns one Boolean value per feature value, and if that value exists gives 1, if not 0.</a:t>
            </a:r>
            <a:endParaRPr dirty="0"/>
          </a:p>
        </p:txBody>
      </p:sp>
    </p:spTree>
    <p:extLst>
      <p:ext uri="{BB962C8B-B14F-4D97-AF65-F5344CB8AC3E}">
        <p14:creationId xmlns:p14="http://schemas.microsoft.com/office/powerpoint/2010/main" val="788075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62da6d50ac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62da6d50ac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fontAlgn="base"/>
            <a:r>
              <a:rPr lang="en-AU" sz="1200" b="0" kern="1200" dirty="0">
                <a:solidFill>
                  <a:schemeClr val="tx1"/>
                </a:solidFill>
                <a:effectLst/>
                <a:latin typeface="+mn-lt"/>
                <a:ea typeface="+mn-ea"/>
                <a:cs typeface="+mn-cs"/>
              </a:rPr>
              <a:t>Takes the mean value in each column and assigns zero to it if present, and then centres the other values around zero with values both positive and negative having variance as 1.</a:t>
            </a:r>
          </a:p>
          <a:p>
            <a:pPr fontAlgn="base"/>
            <a:endParaRPr lang="en-AU" sz="1200" b="0" kern="1200" dirty="0">
              <a:solidFill>
                <a:schemeClr val="tx1"/>
              </a:solidFill>
              <a:effectLst/>
              <a:latin typeface="+mn-lt"/>
              <a:ea typeface="+mn-ea"/>
              <a:cs typeface="+mn-cs"/>
            </a:endParaRPr>
          </a:p>
          <a:p>
            <a:pPr fontAlgn="base"/>
            <a:r>
              <a:rPr lang="en-AU" sz="1200" b="0" kern="1200" dirty="0">
                <a:solidFill>
                  <a:schemeClr val="tx1"/>
                </a:solidFill>
                <a:effectLst/>
                <a:latin typeface="+mn-lt"/>
                <a:ea typeface="+mn-ea"/>
                <a:cs typeface="+mn-cs"/>
              </a:rPr>
              <a:t>We can see that the mean value in each column is assigned a value of 0.0 if present and the values are cantered around 0.0 with values both positive and negative.</a:t>
            </a:r>
          </a:p>
        </p:txBody>
      </p:sp>
    </p:spTree>
    <p:extLst>
      <p:ext uri="{BB962C8B-B14F-4D97-AF65-F5344CB8AC3E}">
        <p14:creationId xmlns:p14="http://schemas.microsoft.com/office/powerpoint/2010/main" val="2393091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62da6d50ac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62da6d50ac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I trained three models using the features extracted in the previous steps: Random Forests, Logistic Regression, ANN.</a:t>
            </a:r>
            <a:endParaRPr dirty="0"/>
          </a:p>
        </p:txBody>
      </p:sp>
    </p:spTree>
    <p:extLst>
      <p:ext uri="{BB962C8B-B14F-4D97-AF65-F5344CB8AC3E}">
        <p14:creationId xmlns:p14="http://schemas.microsoft.com/office/powerpoint/2010/main" val="2690013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62da6d50ac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62da6d50ac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To evaluate the model performance, I chose to plot ROC chart and Area Under ROC, which represents how successfully the model can separate positive samples from negative samples.</a:t>
            </a:r>
          </a:p>
          <a:p>
            <a:pPr marL="0" lvl="0" indent="0" algn="l" rtl="0">
              <a:spcBef>
                <a:spcPts val="0"/>
              </a:spcBef>
              <a:spcAft>
                <a:spcPts val="0"/>
              </a:spcAft>
              <a:buNone/>
            </a:pPr>
            <a:r>
              <a:rPr lang="en-AU" dirty="0"/>
              <a:t>I also chose other metrics like accuracy, precision, recall, f1 and f2 measures.</a:t>
            </a:r>
          </a:p>
          <a:p>
            <a:pPr marL="0" lvl="0" indent="0" algn="l" rtl="0">
              <a:spcBef>
                <a:spcPts val="0"/>
              </a:spcBef>
              <a:spcAft>
                <a:spcPts val="0"/>
              </a:spcAft>
              <a:buNone/>
            </a:pPr>
            <a:endParaRPr lang="en-AU" dirty="0"/>
          </a:p>
          <a:p>
            <a:pPr marL="171450" lvl="0" indent="-171450" algn="l" rtl="0">
              <a:spcBef>
                <a:spcPts val="0"/>
              </a:spcBef>
              <a:spcAft>
                <a:spcPts val="0"/>
              </a:spcAft>
              <a:buFontTx/>
              <a:buChar char="-"/>
            </a:pPr>
            <a:r>
              <a:rPr lang="en-AU" dirty="0"/>
              <a:t>Precision means what percentage of predicted positives are actually positive</a:t>
            </a:r>
          </a:p>
          <a:p>
            <a:pPr marL="171450" lvl="0" indent="-171450" algn="l" rtl="0">
              <a:spcBef>
                <a:spcPts val="0"/>
              </a:spcBef>
              <a:spcAft>
                <a:spcPts val="0"/>
              </a:spcAft>
              <a:buFontTx/>
              <a:buChar char="-"/>
            </a:pPr>
            <a:r>
              <a:rPr lang="en-AU" dirty="0"/>
              <a:t>Recall means what percentage of actual positives are predicated correctly as positive</a:t>
            </a:r>
          </a:p>
          <a:p>
            <a:pPr marL="171450" lvl="0" indent="-171450" algn="l" rtl="0">
              <a:spcBef>
                <a:spcPts val="0"/>
              </a:spcBef>
              <a:spcAft>
                <a:spcPts val="0"/>
              </a:spcAft>
              <a:buFontTx/>
              <a:buChar char="-"/>
            </a:pPr>
            <a:r>
              <a:rPr lang="en-AU" dirty="0"/>
              <a:t>F1 measure combines precision and recall into one metric giving same weight for recall and precision</a:t>
            </a:r>
          </a:p>
          <a:p>
            <a:pPr marL="171450" lvl="0" indent="-171450" algn="l" rtl="0">
              <a:spcBef>
                <a:spcPts val="0"/>
              </a:spcBef>
              <a:spcAft>
                <a:spcPts val="0"/>
              </a:spcAft>
              <a:buFontTx/>
              <a:buChar char="-"/>
            </a:pPr>
            <a:r>
              <a:rPr lang="en-AU" dirty="0"/>
              <a:t>F2 measure is similar to F1 measure, but gives more importance to recall, because missed actual positives are very expensive</a:t>
            </a:r>
            <a:endParaRPr dirty="0"/>
          </a:p>
        </p:txBody>
      </p:sp>
    </p:spTree>
    <p:extLst>
      <p:ext uri="{BB962C8B-B14F-4D97-AF65-F5344CB8AC3E}">
        <p14:creationId xmlns:p14="http://schemas.microsoft.com/office/powerpoint/2010/main" val="3493519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9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9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pPr marL="0" lvl="0" indent="0" algn="r" rtl="0">
                <a:spcBef>
                  <a:spcPts val="0"/>
                </a:spcBef>
                <a:spcAft>
                  <a:spcPts val="0"/>
                </a:spcAft>
                <a:buNone/>
              </a:pPr>
              <a:t>‹#›</a:t>
            </a:fld>
            <a:endParaRPr/>
          </a:p>
        </p:txBody>
      </p:sp>
    </p:spTree>
    <p:extLst>
      <p:ext uri="{BB962C8B-B14F-4D97-AF65-F5344CB8AC3E}">
        <p14:creationId xmlns:p14="http://schemas.microsoft.com/office/powerpoint/2010/main" val="3561741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4/28/22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4/28/22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4/28/22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4/28/22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133" y="-8100"/>
            <a:ext cx="12192000" cy="6858000"/>
          </a:xfrm>
          <a:prstGeom prst="rect">
            <a:avLst/>
          </a:prstGeom>
          <a:gradFill>
            <a:gsLst>
              <a:gs pos="0">
                <a:srgbClr val="D8527E"/>
              </a:gs>
              <a:gs pos="50000">
                <a:srgbClr val="E60278"/>
              </a:gs>
              <a:gs pos="100000">
                <a:srgbClr val="B41782"/>
              </a:gs>
            </a:gsLst>
            <a:lin ang="2700006" scaled="0"/>
          </a:gradFill>
          <a:ln w="9525" cap="flat" cmpd="sng">
            <a:solidFill>
              <a:srgbClr val="666666"/>
            </a:solid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55" name="Google Shape;55;p13"/>
          <p:cNvSpPr/>
          <p:nvPr/>
        </p:nvSpPr>
        <p:spPr>
          <a:xfrm>
            <a:off x="153967" y="153967"/>
            <a:ext cx="11868000" cy="6502800"/>
          </a:xfrm>
          <a:prstGeom prst="rect">
            <a:avLst/>
          </a:prstGeom>
          <a:no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56" name="Google Shape;56;p13"/>
          <p:cNvSpPr/>
          <p:nvPr/>
        </p:nvSpPr>
        <p:spPr>
          <a:xfrm>
            <a:off x="450100" y="2223520"/>
            <a:ext cx="9271957" cy="2875200"/>
          </a:xfrm>
          <a:prstGeom prst="rect">
            <a:avLst/>
          </a:prstGeom>
          <a:noFill/>
          <a:ln>
            <a:noFill/>
          </a:ln>
        </p:spPr>
        <p:txBody>
          <a:bodyPr spcFirstLastPara="1" wrap="square" lIns="121900" tIns="121900" rIns="121900" bIns="121900" anchor="ctr" anchorCtr="0">
            <a:noAutofit/>
          </a:bodyPr>
          <a:lstStyle/>
          <a:p>
            <a:r>
              <a:rPr lang="en-AU" sz="4000" dirty="0">
                <a:solidFill>
                  <a:srgbClr val="FFFFFF"/>
                </a:solidFill>
                <a:latin typeface="Roboto Black"/>
                <a:ea typeface="Roboto Black"/>
                <a:cs typeface="Roboto Black"/>
                <a:sym typeface="Roboto Black"/>
              </a:rPr>
              <a:t>Customer Churn Prediction</a:t>
            </a:r>
            <a:endParaRPr sz="4000" dirty="0">
              <a:solidFill>
                <a:srgbClr val="FFFFFF"/>
              </a:solidFill>
              <a:latin typeface="Roboto Black"/>
              <a:ea typeface="Roboto Black"/>
              <a:cs typeface="Roboto Black"/>
              <a:sym typeface="Roboto Black"/>
            </a:endParaRPr>
          </a:p>
        </p:txBody>
      </p:sp>
      <p:pic>
        <p:nvPicPr>
          <p:cNvPr id="57" name="Google Shape;57;p13"/>
          <p:cNvPicPr preferRelativeResize="0"/>
          <p:nvPr/>
        </p:nvPicPr>
        <p:blipFill>
          <a:blip r:embed="rId3">
            <a:alphaModFix/>
          </a:blip>
          <a:stretch>
            <a:fillRect/>
          </a:stretch>
        </p:blipFill>
        <p:spPr>
          <a:xfrm>
            <a:off x="7359867" y="-19582"/>
            <a:ext cx="4832143" cy="6849900"/>
          </a:xfrm>
          <a:prstGeom prst="rect">
            <a:avLst/>
          </a:prstGeom>
          <a:noFill/>
          <a:ln>
            <a:noFill/>
          </a:ln>
        </p:spPr>
      </p:pic>
      <p:sp>
        <p:nvSpPr>
          <p:cNvPr id="58" name="Google Shape;58;p13"/>
          <p:cNvSpPr/>
          <p:nvPr/>
        </p:nvSpPr>
        <p:spPr>
          <a:xfrm>
            <a:off x="450100" y="4942114"/>
            <a:ext cx="6400000" cy="1465853"/>
          </a:xfrm>
          <a:prstGeom prst="rect">
            <a:avLst/>
          </a:prstGeom>
          <a:noFill/>
          <a:ln>
            <a:noFill/>
          </a:ln>
        </p:spPr>
        <p:txBody>
          <a:bodyPr spcFirstLastPara="1" wrap="square" lIns="121900" tIns="121900" rIns="121900" bIns="121900" anchor="ctr" anchorCtr="0">
            <a:noAutofit/>
          </a:bodyPr>
          <a:lstStyle/>
          <a:p>
            <a:pPr>
              <a:lnSpc>
                <a:spcPct val="150000"/>
              </a:lnSpc>
            </a:pPr>
            <a:r>
              <a:rPr lang="en-AU" sz="3200" dirty="0">
                <a:solidFill>
                  <a:schemeClr val="lt1"/>
                </a:solidFill>
                <a:latin typeface="Roboto Light"/>
                <a:ea typeface="+mn-lt"/>
                <a:cs typeface="+mn-lt"/>
              </a:rPr>
              <a:t>Farhad Zafari</a:t>
            </a:r>
          </a:p>
          <a:p>
            <a:pPr>
              <a:lnSpc>
                <a:spcPct val="150000"/>
              </a:lnSpc>
            </a:pPr>
            <a:r>
              <a:rPr lang="en-AU" sz="3200" b="1" dirty="0">
                <a:solidFill>
                  <a:schemeClr val="lt1"/>
                </a:solidFill>
                <a:latin typeface="Roboto Light"/>
                <a:ea typeface="+mn-lt"/>
                <a:cs typeface="+mn-lt"/>
              </a:rPr>
              <a:t>Data Scientist</a:t>
            </a:r>
            <a:endParaRPr sz="2400" b="1" dirty="0">
              <a:solidFill>
                <a:schemeClr val="lt1"/>
              </a:solidFill>
              <a:latin typeface="Roboto"/>
              <a:ea typeface="Roboto"/>
              <a:cs typeface="Roboto"/>
            </a:endParaRPr>
          </a:p>
        </p:txBody>
      </p:sp>
      <p:cxnSp>
        <p:nvCxnSpPr>
          <p:cNvPr id="61" name="Google Shape;61;p13"/>
          <p:cNvCxnSpPr/>
          <p:nvPr/>
        </p:nvCxnSpPr>
        <p:spPr>
          <a:xfrm>
            <a:off x="450100" y="4074523"/>
            <a:ext cx="6798800" cy="0"/>
          </a:xfrm>
          <a:prstGeom prst="straightConnector1">
            <a:avLst/>
          </a:prstGeom>
          <a:noFill/>
          <a:ln w="19050"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496042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4"/>
          <p:cNvSpPr/>
          <p:nvPr/>
        </p:nvSpPr>
        <p:spPr>
          <a:xfrm>
            <a:off x="7174400" y="314327"/>
            <a:ext cx="5017600" cy="683200"/>
          </a:xfrm>
          <a:prstGeom prst="rect">
            <a:avLst/>
          </a:prstGeom>
          <a:solidFill>
            <a:srgbClr val="083F88"/>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68" name="Google Shape;68;p14"/>
          <p:cNvSpPr/>
          <p:nvPr/>
        </p:nvSpPr>
        <p:spPr>
          <a:xfrm>
            <a:off x="0" y="133867"/>
            <a:ext cx="8248000" cy="757600"/>
          </a:xfrm>
          <a:prstGeom prst="rect">
            <a:avLst/>
          </a:prstGeom>
          <a:solidFill>
            <a:srgbClr val="EB0E81"/>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69" name="Google Shape;69;p14"/>
          <p:cNvSpPr txBox="1"/>
          <p:nvPr/>
        </p:nvSpPr>
        <p:spPr>
          <a:xfrm>
            <a:off x="443099" y="208766"/>
            <a:ext cx="7702417" cy="616981"/>
          </a:xfrm>
          <a:prstGeom prst="rect">
            <a:avLst/>
          </a:prstGeom>
          <a:noFill/>
          <a:ln>
            <a:noFill/>
          </a:ln>
        </p:spPr>
        <p:txBody>
          <a:bodyPr spcFirstLastPara="1" wrap="square" lIns="121900" tIns="121900" rIns="121900" bIns="121900" anchor="ctr" anchorCtr="0">
            <a:noAutofit/>
          </a:bodyPr>
          <a:lstStyle/>
          <a:p>
            <a:r>
              <a:rPr lang="pt-BR" sz="3200" b="1" dirty="0" err="1">
                <a:solidFill>
                  <a:schemeClr val="lt1"/>
                </a:solidFill>
                <a:latin typeface="Roboto" panose="02000000000000000000" pitchFamily="2" charset="0"/>
                <a:ea typeface="Roboto" panose="02000000000000000000" pitchFamily="2" charset="0"/>
                <a:cs typeface="Roboto" panose="02000000000000000000" pitchFamily="2" charset="0"/>
              </a:rPr>
              <a:t>Offline</a:t>
            </a:r>
            <a:r>
              <a:rPr lang="pt-BR" sz="3200" b="1" dirty="0">
                <a:solidFill>
                  <a:schemeClr val="lt1"/>
                </a:solidFill>
                <a:latin typeface="Roboto" panose="02000000000000000000" pitchFamily="2" charset="0"/>
                <a:ea typeface="Roboto" panose="02000000000000000000" pitchFamily="2" charset="0"/>
                <a:cs typeface="Roboto" panose="02000000000000000000" pitchFamily="2" charset="0"/>
              </a:rPr>
              <a:t> </a:t>
            </a:r>
            <a:r>
              <a:rPr lang="pt-BR" sz="3200" b="1" dirty="0" err="1">
                <a:solidFill>
                  <a:schemeClr val="lt1"/>
                </a:solidFill>
                <a:latin typeface="Roboto" panose="02000000000000000000" pitchFamily="2" charset="0"/>
                <a:ea typeface="Roboto" panose="02000000000000000000" pitchFamily="2" charset="0"/>
                <a:cs typeface="Roboto" panose="02000000000000000000" pitchFamily="2" charset="0"/>
              </a:rPr>
              <a:t>Evaluation</a:t>
            </a:r>
            <a:r>
              <a:rPr lang="pt-BR" sz="3200" b="1" dirty="0">
                <a:solidFill>
                  <a:schemeClr val="lt1"/>
                </a:solidFill>
                <a:latin typeface="Roboto" panose="02000000000000000000" pitchFamily="2" charset="0"/>
                <a:ea typeface="Roboto" panose="02000000000000000000" pitchFamily="2" charset="0"/>
                <a:cs typeface="Roboto" panose="02000000000000000000" pitchFamily="2" charset="0"/>
              </a:rPr>
              <a:t> (</a:t>
            </a:r>
            <a:r>
              <a:rPr lang="pt-BR" sz="3200" b="1" dirty="0" err="1">
                <a:solidFill>
                  <a:schemeClr val="lt1"/>
                </a:solidFill>
                <a:latin typeface="Roboto" panose="02000000000000000000" pitchFamily="2" charset="0"/>
                <a:ea typeface="Roboto" panose="02000000000000000000" pitchFamily="2" charset="0"/>
                <a:cs typeface="Roboto" panose="02000000000000000000" pitchFamily="2" charset="0"/>
              </a:rPr>
              <a:t>Model</a:t>
            </a:r>
            <a:r>
              <a:rPr lang="pt-BR" sz="3200" b="1" dirty="0">
                <a:solidFill>
                  <a:schemeClr val="lt1"/>
                </a:solidFill>
                <a:latin typeface="Roboto" panose="02000000000000000000" pitchFamily="2" charset="0"/>
                <a:ea typeface="Roboto" panose="02000000000000000000" pitchFamily="2" charset="0"/>
                <a:cs typeface="Roboto" panose="02000000000000000000" pitchFamily="2" charset="0"/>
              </a:rPr>
              <a:t> Performance)</a:t>
            </a:r>
            <a:endParaRPr sz="3200" b="1" dirty="0">
              <a:solidFill>
                <a:schemeClr val="lt1"/>
              </a:solidFill>
              <a:latin typeface="Roboto" panose="02000000000000000000" pitchFamily="2" charset="0"/>
              <a:ea typeface="Roboto" panose="02000000000000000000" pitchFamily="2" charset="0"/>
              <a:cs typeface="Roboto" panose="02000000000000000000" pitchFamily="2" charset="0"/>
            </a:endParaRPr>
          </a:p>
        </p:txBody>
      </p:sp>
      <p:pic>
        <p:nvPicPr>
          <p:cNvPr id="3" name="Picture 2" descr="A picture containing chart&#10;&#10;Description automatically generated">
            <a:extLst>
              <a:ext uri="{FF2B5EF4-FFF2-40B4-BE49-F238E27FC236}">
                <a16:creationId xmlns:a16="http://schemas.microsoft.com/office/drawing/2014/main" id="{5A7A9CBB-3644-7C42-9268-21758AD162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6645" y="1446755"/>
            <a:ext cx="7916547" cy="4633874"/>
          </a:xfrm>
          <a:prstGeom prst="rect">
            <a:avLst/>
          </a:prstGeom>
        </p:spPr>
      </p:pic>
      <p:sp>
        <p:nvSpPr>
          <p:cNvPr id="14" name="Google Shape;70;p14">
            <a:extLst>
              <a:ext uri="{FF2B5EF4-FFF2-40B4-BE49-F238E27FC236}">
                <a16:creationId xmlns:a16="http://schemas.microsoft.com/office/drawing/2014/main" id="{7EA0CCE9-BB89-8B40-895C-AF016728C233}"/>
              </a:ext>
            </a:extLst>
          </p:cNvPr>
          <p:cNvSpPr txBox="1"/>
          <p:nvPr/>
        </p:nvSpPr>
        <p:spPr>
          <a:xfrm>
            <a:off x="225660" y="983713"/>
            <a:ext cx="3413279" cy="5559959"/>
          </a:xfrm>
          <a:prstGeom prst="rect">
            <a:avLst/>
          </a:prstGeom>
          <a:noFill/>
          <a:ln>
            <a:noFill/>
          </a:ln>
        </p:spPr>
        <p:txBody>
          <a:bodyPr spcFirstLastPara="1" wrap="square" lIns="121900" tIns="121900" rIns="121900" bIns="121900" anchor="t" anchorCtr="0">
            <a:noAutofit/>
          </a:bodyPr>
          <a:lstStyle/>
          <a:p>
            <a:pPr marL="257175" indent="-257175">
              <a:buFont typeface="Arial,Sans-Serif"/>
              <a:buChar char="•"/>
            </a:pPr>
            <a:r>
              <a:rPr lang="en-US" sz="2400" dirty="0">
                <a:ea typeface="+mn-lt"/>
                <a:cs typeface="+mn-lt"/>
              </a:rPr>
              <a:t>Important features obtained using Random Forest:</a:t>
            </a:r>
          </a:p>
          <a:p>
            <a:pPr marL="714375" lvl="1" indent="-257175">
              <a:buFont typeface="Arial,Sans-Serif"/>
              <a:buChar char="•"/>
            </a:pPr>
            <a:r>
              <a:rPr lang="en-US" sz="2400" dirty="0">
                <a:ea typeface="+mn-lt"/>
                <a:cs typeface="+mn-lt"/>
              </a:rPr>
              <a:t>Top features:</a:t>
            </a:r>
          </a:p>
          <a:p>
            <a:pPr marL="1171575" lvl="2" indent="-257175">
              <a:buFont typeface="Arial,Sans-Serif"/>
              <a:buChar char="•"/>
            </a:pPr>
            <a:r>
              <a:rPr lang="en-US" sz="2400" dirty="0">
                <a:ea typeface="+mn-lt"/>
                <a:cs typeface="+mn-lt"/>
              </a:rPr>
              <a:t>Charges</a:t>
            </a:r>
          </a:p>
          <a:p>
            <a:pPr marL="1171575" lvl="2" indent="-257175">
              <a:buFont typeface="Arial,Sans-Serif"/>
              <a:buChar char="•"/>
            </a:pPr>
            <a:r>
              <a:rPr lang="en-US" sz="2400" dirty="0">
                <a:ea typeface="+mn-lt"/>
                <a:cs typeface="+mn-lt"/>
              </a:rPr>
              <a:t>Contract type</a:t>
            </a:r>
          </a:p>
          <a:p>
            <a:pPr marL="257175" indent="-257175">
              <a:buFont typeface="Arial,Sans-Serif"/>
              <a:buChar char="•"/>
            </a:pPr>
            <a:endParaRPr lang="en-US" sz="2400" dirty="0">
              <a:ea typeface="+mn-lt"/>
              <a:cs typeface="+mn-lt"/>
            </a:endParaRPr>
          </a:p>
          <a:p>
            <a:pPr marL="257175" indent="-257175">
              <a:buFont typeface="Arial,Sans-Serif"/>
              <a:buChar char="•"/>
            </a:pPr>
            <a:r>
              <a:rPr lang="en-US" sz="2400" dirty="0">
                <a:ea typeface="+mn-lt"/>
                <a:cs typeface="+mn-lt"/>
              </a:rPr>
              <a:t>We can possibly offer promotions focused on charges and/or contract type to change churn propensity in high-risk customers</a:t>
            </a:r>
          </a:p>
        </p:txBody>
      </p:sp>
    </p:spTree>
    <p:extLst>
      <p:ext uri="{BB962C8B-B14F-4D97-AF65-F5344CB8AC3E}">
        <p14:creationId xmlns:p14="http://schemas.microsoft.com/office/powerpoint/2010/main" val="923988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4"/>
          <p:cNvSpPr/>
          <p:nvPr/>
        </p:nvSpPr>
        <p:spPr>
          <a:xfrm>
            <a:off x="7174533" y="457767"/>
            <a:ext cx="5017600" cy="683200"/>
          </a:xfrm>
          <a:prstGeom prst="rect">
            <a:avLst/>
          </a:prstGeom>
          <a:solidFill>
            <a:srgbClr val="083F88"/>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68" name="Google Shape;68;p14"/>
          <p:cNvSpPr/>
          <p:nvPr/>
        </p:nvSpPr>
        <p:spPr>
          <a:xfrm>
            <a:off x="-1" y="133867"/>
            <a:ext cx="10487891" cy="757600"/>
          </a:xfrm>
          <a:prstGeom prst="rect">
            <a:avLst/>
          </a:prstGeom>
          <a:solidFill>
            <a:srgbClr val="EB0E81"/>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69" name="Google Shape;69;p14"/>
          <p:cNvSpPr txBox="1"/>
          <p:nvPr/>
        </p:nvSpPr>
        <p:spPr>
          <a:xfrm>
            <a:off x="443099" y="208766"/>
            <a:ext cx="9435192" cy="616981"/>
          </a:xfrm>
          <a:prstGeom prst="rect">
            <a:avLst/>
          </a:prstGeom>
          <a:noFill/>
          <a:ln>
            <a:noFill/>
          </a:ln>
        </p:spPr>
        <p:txBody>
          <a:bodyPr spcFirstLastPara="1" wrap="square" lIns="121900" tIns="121900" rIns="121900" bIns="121900" anchor="ctr" anchorCtr="0">
            <a:noAutofit/>
          </a:bodyPr>
          <a:lstStyle/>
          <a:p>
            <a:r>
              <a:rPr lang="pt-BR" sz="3200" b="1" dirty="0" err="1">
                <a:solidFill>
                  <a:schemeClr val="lt1"/>
                </a:solidFill>
                <a:latin typeface="Roboto" panose="02000000000000000000" pitchFamily="2" charset="0"/>
                <a:ea typeface="Roboto" panose="02000000000000000000" pitchFamily="2" charset="0"/>
                <a:cs typeface="Roboto" panose="02000000000000000000" pitchFamily="2" charset="0"/>
              </a:rPr>
              <a:t>Offline</a:t>
            </a:r>
            <a:r>
              <a:rPr lang="pt-BR" sz="3200" b="1" dirty="0">
                <a:solidFill>
                  <a:schemeClr val="lt1"/>
                </a:solidFill>
                <a:latin typeface="Roboto" panose="02000000000000000000" pitchFamily="2" charset="0"/>
                <a:ea typeface="Roboto" panose="02000000000000000000" pitchFamily="2" charset="0"/>
                <a:cs typeface="Roboto" panose="02000000000000000000" pitchFamily="2" charset="0"/>
              </a:rPr>
              <a:t> </a:t>
            </a:r>
            <a:r>
              <a:rPr lang="pt-BR" sz="3200" b="1" dirty="0" err="1">
                <a:solidFill>
                  <a:schemeClr val="lt1"/>
                </a:solidFill>
                <a:latin typeface="Roboto" panose="02000000000000000000" pitchFamily="2" charset="0"/>
                <a:ea typeface="Roboto" panose="02000000000000000000" pitchFamily="2" charset="0"/>
                <a:cs typeface="Roboto" panose="02000000000000000000" pitchFamily="2" charset="0"/>
              </a:rPr>
              <a:t>Evaluation</a:t>
            </a:r>
            <a:r>
              <a:rPr lang="pt-BR" sz="3200" b="1" dirty="0">
                <a:solidFill>
                  <a:schemeClr val="lt1"/>
                </a:solidFill>
                <a:latin typeface="Roboto" panose="02000000000000000000" pitchFamily="2" charset="0"/>
                <a:ea typeface="Roboto" panose="02000000000000000000" pitchFamily="2" charset="0"/>
                <a:cs typeface="Roboto" panose="02000000000000000000" pitchFamily="2" charset="0"/>
              </a:rPr>
              <a:t> (</a:t>
            </a:r>
            <a:r>
              <a:rPr lang="pt-BR" sz="3200" b="1" dirty="0" err="1">
                <a:solidFill>
                  <a:schemeClr val="lt1"/>
                </a:solidFill>
                <a:latin typeface="Roboto" panose="02000000000000000000" pitchFamily="2" charset="0"/>
                <a:ea typeface="Roboto" panose="02000000000000000000" pitchFamily="2" charset="0"/>
                <a:cs typeface="Roboto" panose="02000000000000000000" pitchFamily="2" charset="0"/>
              </a:rPr>
              <a:t>Promotion</a:t>
            </a:r>
            <a:r>
              <a:rPr lang="pt-BR" sz="3200" b="1" dirty="0">
                <a:solidFill>
                  <a:schemeClr val="lt1"/>
                </a:solidFill>
                <a:latin typeface="Roboto" panose="02000000000000000000" pitchFamily="2" charset="0"/>
                <a:ea typeface="Roboto" panose="02000000000000000000" pitchFamily="2" charset="0"/>
                <a:cs typeface="Roboto" panose="02000000000000000000" pitchFamily="2" charset="0"/>
              </a:rPr>
              <a:t> Performance)</a:t>
            </a:r>
            <a:endParaRPr sz="3200" b="1" dirty="0">
              <a:solidFill>
                <a:schemeClr val="lt1"/>
              </a:solidFill>
              <a:latin typeface="Roboto" panose="02000000000000000000" pitchFamily="2" charset="0"/>
              <a:ea typeface="Roboto" panose="02000000000000000000" pitchFamily="2" charset="0"/>
              <a:cs typeface="Roboto" panose="02000000000000000000" pitchFamily="2" charset="0"/>
            </a:endParaRPr>
          </a:p>
        </p:txBody>
      </p:sp>
      <p:sp>
        <p:nvSpPr>
          <p:cNvPr id="70" name="Google Shape;70;p14"/>
          <p:cNvSpPr txBox="1"/>
          <p:nvPr/>
        </p:nvSpPr>
        <p:spPr>
          <a:xfrm>
            <a:off x="207818" y="966366"/>
            <a:ext cx="3838735" cy="5682868"/>
          </a:xfrm>
          <a:prstGeom prst="rect">
            <a:avLst/>
          </a:prstGeom>
          <a:noFill/>
          <a:ln>
            <a:noFill/>
          </a:ln>
        </p:spPr>
        <p:txBody>
          <a:bodyPr spcFirstLastPara="1" wrap="square" lIns="121900" tIns="121900" rIns="121900" bIns="121900" anchor="t" anchorCtr="0">
            <a:noAutofit/>
          </a:bodyPr>
          <a:lstStyle/>
          <a:p>
            <a:pPr marL="257175" indent="-257175">
              <a:buFont typeface="Arial,Sans-Serif"/>
              <a:buChar char="•"/>
            </a:pPr>
            <a:r>
              <a:rPr lang="en-US" b="1" dirty="0">
                <a:ea typeface="+mn-lt"/>
                <a:cs typeface="+mn-lt"/>
              </a:rPr>
              <a:t>Assumption:</a:t>
            </a:r>
          </a:p>
          <a:p>
            <a:pPr marL="714375" lvl="1" indent="-257175">
              <a:buFont typeface="Arial,Sans-Serif"/>
              <a:buChar char="•"/>
            </a:pPr>
            <a:r>
              <a:rPr lang="en-US" dirty="0">
                <a:ea typeface="+mn-lt"/>
                <a:cs typeface="+mn-lt"/>
              </a:rPr>
              <a:t>We can retain customers with a high propensity to churn by offering </a:t>
            </a:r>
            <a:r>
              <a:rPr lang="en-US" b="1" dirty="0">
                <a:ea typeface="+mn-lt"/>
                <a:cs typeface="+mn-lt"/>
              </a:rPr>
              <a:t>20% </a:t>
            </a:r>
            <a:r>
              <a:rPr lang="en-US" dirty="0">
                <a:ea typeface="+mn-lt"/>
                <a:cs typeface="+mn-lt"/>
              </a:rPr>
              <a:t>discount on </a:t>
            </a:r>
            <a:r>
              <a:rPr lang="en-US" b="1" dirty="0">
                <a:ea typeface="+mn-lt"/>
                <a:cs typeface="+mn-lt"/>
              </a:rPr>
              <a:t>monthly</a:t>
            </a:r>
            <a:r>
              <a:rPr lang="en-US" dirty="0">
                <a:ea typeface="+mn-lt"/>
                <a:cs typeface="+mn-lt"/>
              </a:rPr>
              <a:t> subscription fees</a:t>
            </a:r>
          </a:p>
          <a:p>
            <a:pPr marL="714375" lvl="1" indent="-257175">
              <a:buFont typeface="Arial,Sans-Serif"/>
              <a:buChar char="•"/>
            </a:pPr>
            <a:r>
              <a:rPr lang="en-US" b="1" dirty="0">
                <a:ea typeface="+mn-lt"/>
                <a:cs typeface="+mn-lt"/>
              </a:rPr>
              <a:t>At least half </a:t>
            </a:r>
            <a:r>
              <a:rPr lang="en-US" dirty="0">
                <a:ea typeface="+mn-lt"/>
                <a:cs typeface="+mn-lt"/>
              </a:rPr>
              <a:t>of the customers offered the promotion will take it and stay</a:t>
            </a:r>
          </a:p>
          <a:p>
            <a:pPr marL="257175" indent="-257175">
              <a:buFont typeface="Arial,Sans-Serif"/>
              <a:buChar char="•"/>
            </a:pPr>
            <a:r>
              <a:rPr lang="en-US" dirty="0">
                <a:ea typeface="+mn-lt"/>
                <a:cs typeface="+mn-lt"/>
              </a:rPr>
              <a:t>Under this assumption, employing machine learning techniques can bring </a:t>
            </a:r>
            <a:r>
              <a:rPr lang="en-US" b="1" dirty="0">
                <a:ea typeface="+mn-lt"/>
                <a:cs typeface="+mn-lt"/>
              </a:rPr>
              <a:t>up to around 7.1% uplift </a:t>
            </a:r>
            <a:r>
              <a:rPr lang="en-US" dirty="0">
                <a:ea typeface="+mn-lt"/>
                <a:cs typeface="+mn-lt"/>
              </a:rPr>
              <a:t>in monthly revenues from subscription fees</a:t>
            </a:r>
          </a:p>
        </p:txBody>
      </p:sp>
      <p:pic>
        <p:nvPicPr>
          <p:cNvPr id="4" name="Picture 3" descr="Text&#10;&#10;Description automatically generated">
            <a:extLst>
              <a:ext uri="{FF2B5EF4-FFF2-40B4-BE49-F238E27FC236}">
                <a16:creationId xmlns:a16="http://schemas.microsoft.com/office/drawing/2014/main" id="{28148EC6-A44F-4C41-AC47-8CA73A437C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6258" y="1548466"/>
            <a:ext cx="7111356" cy="4554567"/>
          </a:xfrm>
          <a:prstGeom prst="rect">
            <a:avLst/>
          </a:prstGeom>
        </p:spPr>
      </p:pic>
      <p:pic>
        <p:nvPicPr>
          <p:cNvPr id="3" name="Picture 2" descr="Table&#10;&#10;Description automatically generated">
            <a:extLst>
              <a:ext uri="{FF2B5EF4-FFF2-40B4-BE49-F238E27FC236}">
                <a16:creationId xmlns:a16="http://schemas.microsoft.com/office/drawing/2014/main" id="{DF78A5F4-F442-5F42-893D-CDB76607DD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895" y="5231234"/>
            <a:ext cx="4368800" cy="1320800"/>
          </a:xfrm>
          <a:prstGeom prst="rect">
            <a:avLst/>
          </a:prstGeom>
        </p:spPr>
      </p:pic>
    </p:spTree>
    <p:extLst>
      <p:ext uri="{BB962C8B-B14F-4D97-AF65-F5344CB8AC3E}">
        <p14:creationId xmlns:p14="http://schemas.microsoft.com/office/powerpoint/2010/main" val="3048563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4"/>
          <p:cNvSpPr/>
          <p:nvPr/>
        </p:nvSpPr>
        <p:spPr>
          <a:xfrm>
            <a:off x="7174533" y="457767"/>
            <a:ext cx="5017600" cy="683200"/>
          </a:xfrm>
          <a:prstGeom prst="rect">
            <a:avLst/>
          </a:prstGeom>
          <a:solidFill>
            <a:srgbClr val="083F88"/>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68" name="Google Shape;68;p14"/>
          <p:cNvSpPr/>
          <p:nvPr/>
        </p:nvSpPr>
        <p:spPr>
          <a:xfrm>
            <a:off x="-1" y="133867"/>
            <a:ext cx="10487891" cy="757600"/>
          </a:xfrm>
          <a:prstGeom prst="rect">
            <a:avLst/>
          </a:prstGeom>
          <a:solidFill>
            <a:srgbClr val="EB0E81"/>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69" name="Google Shape;69;p14"/>
          <p:cNvSpPr txBox="1"/>
          <p:nvPr/>
        </p:nvSpPr>
        <p:spPr>
          <a:xfrm>
            <a:off x="443099" y="208766"/>
            <a:ext cx="9435192" cy="616981"/>
          </a:xfrm>
          <a:prstGeom prst="rect">
            <a:avLst/>
          </a:prstGeom>
          <a:noFill/>
          <a:ln>
            <a:noFill/>
          </a:ln>
        </p:spPr>
        <p:txBody>
          <a:bodyPr spcFirstLastPara="1" wrap="square" lIns="121900" tIns="121900" rIns="121900" bIns="121900" anchor="ctr" anchorCtr="0">
            <a:noAutofit/>
          </a:bodyPr>
          <a:lstStyle/>
          <a:p>
            <a:r>
              <a:rPr lang="pt-BR" sz="3200" b="1" dirty="0" err="1">
                <a:solidFill>
                  <a:schemeClr val="lt1"/>
                </a:solidFill>
                <a:latin typeface="Roboto" panose="02000000000000000000" pitchFamily="2" charset="0"/>
                <a:ea typeface="Roboto" panose="02000000000000000000" pitchFamily="2" charset="0"/>
                <a:cs typeface="Roboto" panose="02000000000000000000" pitchFamily="2" charset="0"/>
              </a:rPr>
              <a:t>Offline</a:t>
            </a:r>
            <a:r>
              <a:rPr lang="pt-BR" sz="3200" b="1" dirty="0">
                <a:solidFill>
                  <a:schemeClr val="lt1"/>
                </a:solidFill>
                <a:latin typeface="Roboto" panose="02000000000000000000" pitchFamily="2" charset="0"/>
                <a:ea typeface="Roboto" panose="02000000000000000000" pitchFamily="2" charset="0"/>
                <a:cs typeface="Roboto" panose="02000000000000000000" pitchFamily="2" charset="0"/>
              </a:rPr>
              <a:t> </a:t>
            </a:r>
            <a:r>
              <a:rPr lang="pt-BR" sz="3200" b="1" dirty="0" err="1">
                <a:solidFill>
                  <a:schemeClr val="lt1"/>
                </a:solidFill>
                <a:latin typeface="Roboto" panose="02000000000000000000" pitchFamily="2" charset="0"/>
                <a:ea typeface="Roboto" panose="02000000000000000000" pitchFamily="2" charset="0"/>
                <a:cs typeface="Roboto" panose="02000000000000000000" pitchFamily="2" charset="0"/>
              </a:rPr>
              <a:t>Evaluation</a:t>
            </a:r>
            <a:r>
              <a:rPr lang="pt-BR" sz="3200" b="1" dirty="0">
                <a:solidFill>
                  <a:schemeClr val="lt1"/>
                </a:solidFill>
                <a:latin typeface="Roboto" panose="02000000000000000000" pitchFamily="2" charset="0"/>
                <a:ea typeface="Roboto" panose="02000000000000000000" pitchFamily="2" charset="0"/>
                <a:cs typeface="Roboto" panose="02000000000000000000" pitchFamily="2" charset="0"/>
              </a:rPr>
              <a:t> (</a:t>
            </a:r>
            <a:r>
              <a:rPr lang="pt-BR" sz="3200" b="1" dirty="0" err="1">
                <a:solidFill>
                  <a:schemeClr val="lt1"/>
                </a:solidFill>
                <a:latin typeface="Roboto" panose="02000000000000000000" pitchFamily="2" charset="0"/>
                <a:ea typeface="Roboto" panose="02000000000000000000" pitchFamily="2" charset="0"/>
                <a:cs typeface="Roboto" panose="02000000000000000000" pitchFamily="2" charset="0"/>
              </a:rPr>
              <a:t>Promotion</a:t>
            </a:r>
            <a:r>
              <a:rPr lang="pt-BR" sz="3200" b="1" dirty="0">
                <a:solidFill>
                  <a:schemeClr val="lt1"/>
                </a:solidFill>
                <a:latin typeface="Roboto" panose="02000000000000000000" pitchFamily="2" charset="0"/>
                <a:ea typeface="Roboto" panose="02000000000000000000" pitchFamily="2" charset="0"/>
                <a:cs typeface="Roboto" panose="02000000000000000000" pitchFamily="2" charset="0"/>
              </a:rPr>
              <a:t> Performance)</a:t>
            </a:r>
            <a:endParaRPr sz="3200" b="1" dirty="0">
              <a:solidFill>
                <a:schemeClr val="lt1"/>
              </a:solidFill>
              <a:latin typeface="Roboto" panose="02000000000000000000" pitchFamily="2" charset="0"/>
              <a:ea typeface="Roboto" panose="02000000000000000000" pitchFamily="2" charset="0"/>
              <a:cs typeface="Roboto" panose="02000000000000000000" pitchFamily="2" charset="0"/>
            </a:endParaRPr>
          </a:p>
        </p:txBody>
      </p:sp>
      <p:sp>
        <p:nvSpPr>
          <p:cNvPr id="70" name="Google Shape;70;p14"/>
          <p:cNvSpPr txBox="1"/>
          <p:nvPr/>
        </p:nvSpPr>
        <p:spPr>
          <a:xfrm>
            <a:off x="207817" y="966366"/>
            <a:ext cx="5431367" cy="4136250"/>
          </a:xfrm>
          <a:prstGeom prst="rect">
            <a:avLst/>
          </a:prstGeom>
          <a:noFill/>
          <a:ln>
            <a:noFill/>
          </a:ln>
        </p:spPr>
        <p:txBody>
          <a:bodyPr spcFirstLastPara="1" wrap="square" lIns="121900" tIns="121900" rIns="121900" bIns="121900" anchor="t" anchorCtr="0">
            <a:noAutofit/>
          </a:bodyPr>
          <a:lstStyle/>
          <a:p>
            <a:pPr marL="257175" indent="-257175">
              <a:buFont typeface="Arial,Sans-Serif"/>
              <a:buChar char="•"/>
            </a:pPr>
            <a:r>
              <a:rPr lang="en-US" b="1" dirty="0">
                <a:ea typeface="+mn-lt"/>
                <a:cs typeface="+mn-lt"/>
              </a:rPr>
              <a:t>Assumption:</a:t>
            </a:r>
          </a:p>
          <a:p>
            <a:pPr marL="714375" lvl="1" indent="-257175">
              <a:buFont typeface="Arial,Sans-Serif"/>
              <a:buChar char="•"/>
            </a:pPr>
            <a:r>
              <a:rPr lang="en-US" dirty="0">
                <a:ea typeface="+mn-lt"/>
                <a:cs typeface="+mn-lt"/>
              </a:rPr>
              <a:t>We can retain customers with a high propensity to churn by offering </a:t>
            </a:r>
            <a:r>
              <a:rPr lang="en-US" b="1" dirty="0">
                <a:ea typeface="+mn-lt"/>
                <a:cs typeface="+mn-lt"/>
              </a:rPr>
              <a:t>40% discount </a:t>
            </a:r>
            <a:r>
              <a:rPr lang="en-US" dirty="0">
                <a:ea typeface="+mn-lt"/>
                <a:cs typeface="+mn-lt"/>
              </a:rPr>
              <a:t>on </a:t>
            </a:r>
            <a:r>
              <a:rPr lang="en-US" b="1" dirty="0">
                <a:ea typeface="+mn-lt"/>
                <a:cs typeface="+mn-lt"/>
              </a:rPr>
              <a:t>yearly subscription fee </a:t>
            </a:r>
            <a:r>
              <a:rPr lang="en-US" dirty="0">
                <a:ea typeface="+mn-lt"/>
                <a:cs typeface="+mn-lt"/>
              </a:rPr>
              <a:t>and </a:t>
            </a:r>
            <a:r>
              <a:rPr lang="en-US" b="1" dirty="0">
                <a:ea typeface="+mn-lt"/>
                <a:cs typeface="+mn-lt"/>
              </a:rPr>
              <a:t>locked-in</a:t>
            </a:r>
            <a:r>
              <a:rPr lang="en-US" dirty="0">
                <a:ea typeface="+mn-lt"/>
                <a:cs typeface="+mn-lt"/>
              </a:rPr>
              <a:t> for whole year</a:t>
            </a:r>
          </a:p>
          <a:p>
            <a:pPr marL="714375" lvl="1" indent="-257175">
              <a:buFont typeface="Arial,Sans-Serif"/>
              <a:buChar char="•"/>
            </a:pPr>
            <a:r>
              <a:rPr lang="en-US" dirty="0">
                <a:ea typeface="+mn-lt"/>
                <a:cs typeface="+mn-lt"/>
              </a:rPr>
              <a:t>Customers with low churn risk will not churn for the next 12 months</a:t>
            </a:r>
          </a:p>
          <a:p>
            <a:pPr marL="714375" lvl="1" indent="-257175">
              <a:buFont typeface="Arial,Sans-Serif"/>
              <a:buChar char="•"/>
            </a:pPr>
            <a:r>
              <a:rPr lang="en-US" b="1" dirty="0">
                <a:ea typeface="+mn-lt"/>
                <a:cs typeface="+mn-lt"/>
              </a:rPr>
              <a:t>At least half </a:t>
            </a:r>
            <a:r>
              <a:rPr lang="en-US" dirty="0">
                <a:ea typeface="+mn-lt"/>
                <a:cs typeface="+mn-lt"/>
              </a:rPr>
              <a:t>of the customers offered the promotion will take it and stay</a:t>
            </a:r>
          </a:p>
          <a:p>
            <a:pPr marL="257175" indent="-257175">
              <a:buFont typeface="Arial,Sans-Serif"/>
              <a:buChar char="•"/>
            </a:pPr>
            <a:r>
              <a:rPr lang="en-US" dirty="0">
                <a:ea typeface="+mn-lt"/>
                <a:cs typeface="+mn-lt"/>
              </a:rPr>
              <a:t>Around </a:t>
            </a:r>
            <a:r>
              <a:rPr lang="en-US" b="1" dirty="0">
                <a:ea typeface="+mn-lt"/>
                <a:cs typeface="+mn-lt"/>
              </a:rPr>
              <a:t>2.4% uplift </a:t>
            </a:r>
            <a:r>
              <a:rPr lang="en-US" dirty="0">
                <a:ea typeface="+mn-lt"/>
                <a:cs typeface="+mn-lt"/>
              </a:rPr>
              <a:t>in annual revenue using locked-in contract promotion</a:t>
            </a:r>
          </a:p>
          <a:p>
            <a:pPr marL="257175" indent="-257175">
              <a:buFont typeface="Arial,Sans-Serif"/>
              <a:buChar char="•"/>
            </a:pPr>
            <a:r>
              <a:rPr lang="en-US" dirty="0" err="1">
                <a:ea typeface="+mn-lt"/>
                <a:cs typeface="+mn-lt"/>
              </a:rPr>
              <a:t>RandomForest</a:t>
            </a:r>
            <a:r>
              <a:rPr lang="en-US" dirty="0">
                <a:ea typeface="+mn-lt"/>
                <a:cs typeface="+mn-lt"/>
              </a:rPr>
              <a:t> has worse performance than other solutions using this strategy:</a:t>
            </a:r>
          </a:p>
          <a:p>
            <a:pPr marL="714375" lvl="1" indent="-257175">
              <a:buFont typeface="Arial,Sans-Serif"/>
              <a:buChar char="•"/>
            </a:pPr>
            <a:r>
              <a:rPr lang="en-US" dirty="0">
                <a:ea typeface="+mn-lt"/>
                <a:cs typeface="+mn-lt"/>
              </a:rPr>
              <a:t>Probably due to poor performance on month-to-month contract types</a:t>
            </a:r>
          </a:p>
        </p:txBody>
      </p:sp>
      <p:pic>
        <p:nvPicPr>
          <p:cNvPr id="8" name="Picture 7" descr="Text&#10;&#10;Description automatically generated">
            <a:extLst>
              <a:ext uri="{FF2B5EF4-FFF2-40B4-BE49-F238E27FC236}">
                <a16:creationId xmlns:a16="http://schemas.microsoft.com/office/drawing/2014/main" id="{04F677CD-F907-8945-864C-78780205F0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0561" y="1464869"/>
            <a:ext cx="6183619" cy="4252766"/>
          </a:xfrm>
          <a:prstGeom prst="rect">
            <a:avLst/>
          </a:prstGeom>
        </p:spPr>
      </p:pic>
      <p:pic>
        <p:nvPicPr>
          <p:cNvPr id="3" name="Picture 2" descr="Table&#10;&#10;Description automatically generated">
            <a:extLst>
              <a:ext uri="{FF2B5EF4-FFF2-40B4-BE49-F238E27FC236}">
                <a16:creationId xmlns:a16="http://schemas.microsoft.com/office/drawing/2014/main" id="{8A9BBBA8-DCE4-534A-9378-050A5C7048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0912" y="5275684"/>
            <a:ext cx="4445000" cy="1231900"/>
          </a:xfrm>
          <a:prstGeom prst="rect">
            <a:avLst/>
          </a:prstGeom>
        </p:spPr>
      </p:pic>
    </p:spTree>
    <p:extLst>
      <p:ext uri="{BB962C8B-B14F-4D97-AF65-F5344CB8AC3E}">
        <p14:creationId xmlns:p14="http://schemas.microsoft.com/office/powerpoint/2010/main" val="3177081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4"/>
          <p:cNvSpPr/>
          <p:nvPr/>
        </p:nvSpPr>
        <p:spPr>
          <a:xfrm>
            <a:off x="7174533" y="457767"/>
            <a:ext cx="5017600" cy="683200"/>
          </a:xfrm>
          <a:prstGeom prst="rect">
            <a:avLst/>
          </a:prstGeom>
          <a:solidFill>
            <a:srgbClr val="083F88"/>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68" name="Google Shape;68;p14"/>
          <p:cNvSpPr/>
          <p:nvPr/>
        </p:nvSpPr>
        <p:spPr>
          <a:xfrm>
            <a:off x="-1" y="133867"/>
            <a:ext cx="10487891" cy="757600"/>
          </a:xfrm>
          <a:prstGeom prst="rect">
            <a:avLst/>
          </a:prstGeom>
          <a:solidFill>
            <a:srgbClr val="EB0E81"/>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69" name="Google Shape;69;p14"/>
          <p:cNvSpPr txBox="1"/>
          <p:nvPr/>
        </p:nvSpPr>
        <p:spPr>
          <a:xfrm>
            <a:off x="443099" y="208766"/>
            <a:ext cx="9435192" cy="616981"/>
          </a:xfrm>
          <a:prstGeom prst="rect">
            <a:avLst/>
          </a:prstGeom>
          <a:noFill/>
          <a:ln>
            <a:noFill/>
          </a:ln>
        </p:spPr>
        <p:txBody>
          <a:bodyPr spcFirstLastPara="1" wrap="square" lIns="121900" tIns="121900" rIns="121900" bIns="121900" anchor="ctr" anchorCtr="0">
            <a:noAutofit/>
          </a:bodyPr>
          <a:lstStyle/>
          <a:p>
            <a:r>
              <a:rPr lang="pt-BR" sz="3200" b="1" dirty="0" err="1">
                <a:solidFill>
                  <a:schemeClr val="lt1"/>
                </a:solidFill>
                <a:latin typeface="Roboto" panose="02000000000000000000" pitchFamily="2" charset="0"/>
                <a:ea typeface="Roboto" panose="02000000000000000000" pitchFamily="2" charset="0"/>
                <a:cs typeface="Roboto" panose="02000000000000000000" pitchFamily="2" charset="0"/>
              </a:rPr>
              <a:t>Model</a:t>
            </a:r>
            <a:r>
              <a:rPr lang="pt-BR" sz="3200" b="1" dirty="0">
                <a:solidFill>
                  <a:schemeClr val="lt1"/>
                </a:solidFill>
                <a:latin typeface="Roboto" panose="02000000000000000000" pitchFamily="2" charset="0"/>
                <a:ea typeface="Roboto" panose="02000000000000000000" pitchFamily="2" charset="0"/>
                <a:cs typeface="Roboto" panose="02000000000000000000" pitchFamily="2" charset="0"/>
              </a:rPr>
              <a:t> Deployment </a:t>
            </a:r>
            <a:r>
              <a:rPr lang="pt-BR" sz="3200" b="1" dirty="0" err="1">
                <a:solidFill>
                  <a:schemeClr val="lt1"/>
                </a:solidFill>
                <a:latin typeface="Roboto" panose="02000000000000000000" pitchFamily="2" charset="0"/>
                <a:ea typeface="Roboto" panose="02000000000000000000" pitchFamily="2" charset="0"/>
                <a:cs typeface="Roboto" panose="02000000000000000000" pitchFamily="2" charset="0"/>
              </a:rPr>
              <a:t>and</a:t>
            </a:r>
            <a:r>
              <a:rPr lang="pt-BR" sz="3200" b="1" dirty="0">
                <a:solidFill>
                  <a:schemeClr val="lt1"/>
                </a:solidFill>
                <a:latin typeface="Roboto" panose="02000000000000000000" pitchFamily="2" charset="0"/>
                <a:ea typeface="Roboto" panose="02000000000000000000" pitchFamily="2" charset="0"/>
                <a:cs typeface="Roboto" panose="02000000000000000000" pitchFamily="2" charset="0"/>
              </a:rPr>
              <a:t> AB </a:t>
            </a:r>
            <a:r>
              <a:rPr lang="pt-BR" sz="3200" b="1" dirty="0" err="1">
                <a:solidFill>
                  <a:schemeClr val="lt1"/>
                </a:solidFill>
                <a:latin typeface="Roboto" panose="02000000000000000000" pitchFamily="2" charset="0"/>
                <a:ea typeface="Roboto" panose="02000000000000000000" pitchFamily="2" charset="0"/>
                <a:cs typeface="Roboto" panose="02000000000000000000" pitchFamily="2" charset="0"/>
              </a:rPr>
              <a:t>testing</a:t>
            </a:r>
            <a:endParaRPr sz="3200" b="1" dirty="0">
              <a:solidFill>
                <a:schemeClr val="lt1"/>
              </a:solidFill>
              <a:latin typeface="Roboto" panose="02000000000000000000" pitchFamily="2" charset="0"/>
              <a:ea typeface="Roboto" panose="02000000000000000000" pitchFamily="2" charset="0"/>
              <a:cs typeface="Roboto" panose="02000000000000000000" pitchFamily="2" charset="0"/>
            </a:endParaRPr>
          </a:p>
        </p:txBody>
      </p:sp>
      <p:sp>
        <p:nvSpPr>
          <p:cNvPr id="9" name="Google Shape;70;p14">
            <a:extLst>
              <a:ext uri="{FF2B5EF4-FFF2-40B4-BE49-F238E27FC236}">
                <a16:creationId xmlns:a16="http://schemas.microsoft.com/office/drawing/2014/main" id="{F356C89F-A6E8-914B-BA03-99782B7B9242}"/>
              </a:ext>
            </a:extLst>
          </p:cNvPr>
          <p:cNvSpPr txBox="1"/>
          <p:nvPr/>
        </p:nvSpPr>
        <p:spPr>
          <a:xfrm>
            <a:off x="207818" y="1074748"/>
            <a:ext cx="11455447" cy="5574486"/>
          </a:xfrm>
          <a:prstGeom prst="rect">
            <a:avLst/>
          </a:prstGeom>
          <a:noFill/>
          <a:ln>
            <a:noFill/>
          </a:ln>
        </p:spPr>
        <p:txBody>
          <a:bodyPr spcFirstLastPara="1" wrap="square" lIns="121900" tIns="121900" rIns="121900" bIns="121900" anchor="t" anchorCtr="0">
            <a:noAutofit/>
          </a:bodyPr>
          <a:lstStyle/>
          <a:p>
            <a:pPr marL="257175" indent="-257175">
              <a:buFont typeface="Arial,Sans-Serif"/>
              <a:buChar char="•"/>
            </a:pPr>
            <a:r>
              <a:rPr lang="en-US" sz="2000" dirty="0">
                <a:ea typeface="+mn-lt"/>
                <a:cs typeface="+mn-lt"/>
              </a:rPr>
              <a:t>Evaluation of promotion strategies on test set is restricted by assumptions</a:t>
            </a:r>
          </a:p>
          <a:p>
            <a:pPr marL="257175" indent="-257175">
              <a:buFont typeface="Arial,Sans-Serif"/>
              <a:buChar char="•"/>
            </a:pPr>
            <a:endParaRPr lang="en-US" sz="2000" dirty="0">
              <a:ea typeface="+mn-lt"/>
              <a:cs typeface="+mn-lt"/>
            </a:endParaRPr>
          </a:p>
          <a:p>
            <a:pPr marL="257175" indent="-257175">
              <a:buFont typeface="Arial,Sans-Serif"/>
              <a:buChar char="•"/>
            </a:pPr>
            <a:r>
              <a:rPr lang="en-US" sz="2000" dirty="0">
                <a:ea typeface="+mn-lt"/>
                <a:cs typeface="+mn-lt"/>
              </a:rPr>
              <a:t>AB testing needs to be done to fully evaluate the model</a:t>
            </a:r>
          </a:p>
          <a:p>
            <a:pPr marL="257175" indent="-257175">
              <a:buFont typeface="Arial,Sans-Serif"/>
              <a:buChar char="•"/>
            </a:pPr>
            <a:endParaRPr lang="en-US" sz="2000" dirty="0">
              <a:ea typeface="+mn-lt"/>
              <a:cs typeface="+mn-lt"/>
            </a:endParaRPr>
          </a:p>
          <a:p>
            <a:pPr marL="257175" indent="-257175">
              <a:buFont typeface="Arial,Sans-Serif"/>
              <a:buChar char="•"/>
            </a:pPr>
            <a:r>
              <a:rPr lang="en-US" sz="2000" dirty="0">
                <a:ea typeface="+mn-lt"/>
                <a:cs typeface="+mn-lt"/>
              </a:rPr>
              <a:t>Customers are randomly split into three groups with 33% in each</a:t>
            </a:r>
          </a:p>
          <a:p>
            <a:pPr marL="714375" lvl="1" indent="-257175">
              <a:buFont typeface="Arial,Sans-Serif"/>
              <a:buChar char="•"/>
            </a:pPr>
            <a:r>
              <a:rPr lang="en-US" sz="2000" b="1" dirty="0">
                <a:ea typeface="+mn-lt"/>
                <a:cs typeface="+mn-lt"/>
              </a:rPr>
              <a:t>A: </a:t>
            </a:r>
            <a:r>
              <a:rPr lang="en-US" sz="2000" dirty="0">
                <a:ea typeface="+mn-lt"/>
                <a:cs typeface="+mn-lt"/>
              </a:rPr>
              <a:t>no promotion is offered to customers</a:t>
            </a:r>
          </a:p>
          <a:p>
            <a:pPr marL="714375" lvl="1" indent="-257175">
              <a:buFont typeface="Arial,Sans-Serif"/>
              <a:buChar char="•"/>
            </a:pPr>
            <a:r>
              <a:rPr lang="en-US" sz="2000" b="1" dirty="0">
                <a:ea typeface="+mn-lt"/>
                <a:cs typeface="+mn-lt"/>
              </a:rPr>
              <a:t>B: </a:t>
            </a:r>
            <a:r>
              <a:rPr lang="en-US" sz="2000" dirty="0">
                <a:ea typeface="+mn-lt"/>
                <a:cs typeface="+mn-lt"/>
              </a:rPr>
              <a:t>a monthly promotion offered to customers with high churn predicted propensity</a:t>
            </a:r>
          </a:p>
          <a:p>
            <a:pPr marL="714375" lvl="1" indent="-257175">
              <a:buFont typeface="Arial,Sans-Serif"/>
              <a:buChar char="•"/>
            </a:pPr>
            <a:r>
              <a:rPr lang="en-US" sz="2000" b="1" dirty="0">
                <a:ea typeface="+mn-lt"/>
                <a:cs typeface="+mn-lt"/>
              </a:rPr>
              <a:t>C:</a:t>
            </a:r>
            <a:r>
              <a:rPr lang="en-US" sz="2000" dirty="0">
                <a:ea typeface="+mn-lt"/>
                <a:cs typeface="+mn-lt"/>
              </a:rPr>
              <a:t> a yearly promotion (locked-in contract) offered to high-risk customers</a:t>
            </a:r>
          </a:p>
          <a:p>
            <a:pPr marL="257175" indent="-257175">
              <a:buFont typeface="Arial,Sans-Serif"/>
              <a:buChar char="•"/>
            </a:pPr>
            <a:endParaRPr lang="en-US" sz="2000" b="1" dirty="0">
              <a:ea typeface="+mn-lt"/>
              <a:cs typeface="+mn-lt"/>
            </a:endParaRPr>
          </a:p>
          <a:p>
            <a:pPr marL="257175" indent="-257175">
              <a:buFont typeface="Arial,Sans-Serif"/>
              <a:buChar char="•"/>
            </a:pPr>
            <a:r>
              <a:rPr lang="en-US" sz="2000" dirty="0">
                <a:ea typeface="+mn-lt"/>
                <a:cs typeface="+mn-lt"/>
              </a:rPr>
              <a:t>Total revenues from monthly subscriptions are calculated </a:t>
            </a:r>
            <a:r>
              <a:rPr lang="en-US" sz="2000">
                <a:ea typeface="+mn-lt"/>
                <a:cs typeface="+mn-lt"/>
              </a:rPr>
              <a:t>for all </a:t>
            </a:r>
            <a:r>
              <a:rPr lang="en-US" sz="2000" dirty="0">
                <a:ea typeface="+mn-lt"/>
                <a:cs typeface="+mn-lt"/>
              </a:rPr>
              <a:t>groups after several months following the promotions</a:t>
            </a:r>
          </a:p>
          <a:p>
            <a:pPr marL="257175" indent="-257175">
              <a:buFont typeface="Arial,Sans-Serif"/>
              <a:buChar char="•"/>
            </a:pPr>
            <a:endParaRPr lang="en-US" sz="2000" dirty="0">
              <a:ea typeface="+mn-lt"/>
              <a:cs typeface="+mn-lt"/>
            </a:endParaRPr>
          </a:p>
          <a:p>
            <a:pPr marL="257175" indent="-257175">
              <a:buFont typeface="Arial,Sans-Serif"/>
              <a:buChar char="•"/>
            </a:pPr>
            <a:r>
              <a:rPr lang="en-US" sz="2000" dirty="0">
                <a:ea typeface="+mn-lt"/>
                <a:cs typeface="+mn-lt"/>
              </a:rPr>
              <a:t>Do we get more more revenue from group B/C than A?</a:t>
            </a:r>
          </a:p>
          <a:p>
            <a:pPr marL="714375" lvl="1" indent="-257175">
              <a:buFont typeface="Arial,Sans-Serif"/>
              <a:buChar char="•"/>
            </a:pPr>
            <a:r>
              <a:rPr lang="en-US" sz="2000" dirty="0">
                <a:ea typeface="+mn-lt"/>
                <a:cs typeface="+mn-lt"/>
              </a:rPr>
              <a:t>Are the uplifts statistically significant?</a:t>
            </a:r>
          </a:p>
          <a:p>
            <a:pPr marL="714375" lvl="1" indent="-257175">
              <a:buFont typeface="Arial,Sans-Serif"/>
              <a:buChar char="•"/>
            </a:pPr>
            <a:r>
              <a:rPr lang="en-US" sz="2000" dirty="0">
                <a:ea typeface="+mn-lt"/>
                <a:cs typeface="+mn-lt"/>
              </a:rPr>
              <a:t>Which strategy results in better customer retention?</a:t>
            </a:r>
          </a:p>
        </p:txBody>
      </p:sp>
    </p:spTree>
    <p:extLst>
      <p:ext uri="{BB962C8B-B14F-4D97-AF65-F5344CB8AC3E}">
        <p14:creationId xmlns:p14="http://schemas.microsoft.com/office/powerpoint/2010/main" val="3607218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4"/>
          <p:cNvSpPr/>
          <p:nvPr/>
        </p:nvSpPr>
        <p:spPr>
          <a:xfrm>
            <a:off x="7174533" y="457767"/>
            <a:ext cx="5017600" cy="683200"/>
          </a:xfrm>
          <a:prstGeom prst="rect">
            <a:avLst/>
          </a:prstGeom>
          <a:solidFill>
            <a:srgbClr val="083F88"/>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68" name="Google Shape;68;p14"/>
          <p:cNvSpPr/>
          <p:nvPr/>
        </p:nvSpPr>
        <p:spPr>
          <a:xfrm>
            <a:off x="-1" y="133867"/>
            <a:ext cx="10487891" cy="757600"/>
          </a:xfrm>
          <a:prstGeom prst="rect">
            <a:avLst/>
          </a:prstGeom>
          <a:solidFill>
            <a:srgbClr val="EB0E81"/>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69" name="Google Shape;69;p14"/>
          <p:cNvSpPr txBox="1"/>
          <p:nvPr/>
        </p:nvSpPr>
        <p:spPr>
          <a:xfrm>
            <a:off x="443099" y="208766"/>
            <a:ext cx="9435192" cy="616981"/>
          </a:xfrm>
          <a:prstGeom prst="rect">
            <a:avLst/>
          </a:prstGeom>
          <a:noFill/>
          <a:ln>
            <a:noFill/>
          </a:ln>
        </p:spPr>
        <p:txBody>
          <a:bodyPr spcFirstLastPara="1" wrap="square" lIns="121900" tIns="121900" rIns="121900" bIns="121900" anchor="ctr" anchorCtr="0">
            <a:noAutofit/>
          </a:bodyPr>
          <a:lstStyle/>
          <a:p>
            <a:r>
              <a:rPr lang="pt-BR" sz="3200" b="1" dirty="0" err="1">
                <a:solidFill>
                  <a:schemeClr val="lt1"/>
                </a:solidFill>
                <a:latin typeface="Roboto" panose="02000000000000000000" pitchFamily="2" charset="0"/>
                <a:ea typeface="Roboto" panose="02000000000000000000" pitchFamily="2" charset="0"/>
                <a:cs typeface="Roboto" panose="02000000000000000000" pitchFamily="2" charset="0"/>
              </a:rPr>
              <a:t>Summary</a:t>
            </a:r>
            <a:r>
              <a:rPr lang="pt-BR" sz="3200" b="1" dirty="0">
                <a:solidFill>
                  <a:schemeClr val="lt1"/>
                </a:solidFill>
                <a:latin typeface="Roboto" panose="02000000000000000000" pitchFamily="2" charset="0"/>
                <a:ea typeface="Roboto" panose="02000000000000000000" pitchFamily="2" charset="0"/>
                <a:cs typeface="Roboto" panose="02000000000000000000" pitchFamily="2" charset="0"/>
              </a:rPr>
              <a:t> </a:t>
            </a:r>
            <a:r>
              <a:rPr lang="pt-BR" sz="3200" b="1" dirty="0" err="1">
                <a:solidFill>
                  <a:schemeClr val="lt1"/>
                </a:solidFill>
                <a:latin typeface="Roboto" panose="02000000000000000000" pitchFamily="2" charset="0"/>
                <a:ea typeface="Roboto" panose="02000000000000000000" pitchFamily="2" charset="0"/>
                <a:cs typeface="Roboto" panose="02000000000000000000" pitchFamily="2" charset="0"/>
              </a:rPr>
              <a:t>and</a:t>
            </a:r>
            <a:r>
              <a:rPr lang="pt-BR" sz="3200" b="1" dirty="0">
                <a:solidFill>
                  <a:schemeClr val="lt1"/>
                </a:solidFill>
                <a:latin typeface="Roboto" panose="02000000000000000000" pitchFamily="2" charset="0"/>
                <a:ea typeface="Roboto" panose="02000000000000000000" pitchFamily="2" charset="0"/>
                <a:cs typeface="Roboto" panose="02000000000000000000" pitchFamily="2" charset="0"/>
              </a:rPr>
              <a:t> Future </a:t>
            </a:r>
            <a:r>
              <a:rPr lang="pt-BR" sz="3200" b="1" dirty="0" err="1">
                <a:solidFill>
                  <a:schemeClr val="lt1"/>
                </a:solidFill>
                <a:latin typeface="Roboto" panose="02000000000000000000" pitchFamily="2" charset="0"/>
                <a:ea typeface="Roboto" panose="02000000000000000000" pitchFamily="2" charset="0"/>
                <a:cs typeface="Roboto" panose="02000000000000000000" pitchFamily="2" charset="0"/>
              </a:rPr>
              <a:t>Work</a:t>
            </a:r>
            <a:endParaRPr sz="3200" b="1" dirty="0">
              <a:solidFill>
                <a:schemeClr val="lt1"/>
              </a:solidFill>
              <a:latin typeface="Roboto" panose="02000000000000000000" pitchFamily="2" charset="0"/>
              <a:ea typeface="Roboto" panose="02000000000000000000" pitchFamily="2" charset="0"/>
              <a:cs typeface="Roboto" panose="02000000000000000000" pitchFamily="2" charset="0"/>
            </a:endParaRPr>
          </a:p>
        </p:txBody>
      </p:sp>
      <p:sp>
        <p:nvSpPr>
          <p:cNvPr id="9" name="Google Shape;70;p14">
            <a:extLst>
              <a:ext uri="{FF2B5EF4-FFF2-40B4-BE49-F238E27FC236}">
                <a16:creationId xmlns:a16="http://schemas.microsoft.com/office/drawing/2014/main" id="{F356C89F-A6E8-914B-BA03-99782B7B9242}"/>
              </a:ext>
            </a:extLst>
          </p:cNvPr>
          <p:cNvSpPr txBox="1"/>
          <p:nvPr/>
        </p:nvSpPr>
        <p:spPr>
          <a:xfrm>
            <a:off x="207818" y="1074748"/>
            <a:ext cx="11455447" cy="5574486"/>
          </a:xfrm>
          <a:prstGeom prst="rect">
            <a:avLst/>
          </a:prstGeom>
          <a:noFill/>
          <a:ln>
            <a:noFill/>
          </a:ln>
        </p:spPr>
        <p:txBody>
          <a:bodyPr spcFirstLastPara="1" wrap="square" lIns="121900" tIns="121900" rIns="121900" bIns="121900" anchor="t" anchorCtr="0">
            <a:noAutofit/>
          </a:bodyPr>
          <a:lstStyle/>
          <a:p>
            <a:pPr marL="257175" indent="-257175">
              <a:buFont typeface="Arial,Sans-Serif"/>
              <a:buChar char="•"/>
            </a:pPr>
            <a:r>
              <a:rPr lang="en-US" sz="2400" dirty="0">
                <a:ea typeface="+mn-lt"/>
                <a:cs typeface="+mn-lt"/>
              </a:rPr>
              <a:t>We proposed an ML based solution to predict churn propensity of customers from an internet service provider</a:t>
            </a:r>
          </a:p>
          <a:p>
            <a:pPr marL="257175" indent="-257175">
              <a:buFont typeface="Arial,Sans-Serif"/>
              <a:buChar char="•"/>
            </a:pPr>
            <a:endParaRPr lang="en-US" sz="2400" dirty="0">
              <a:ea typeface="+mn-lt"/>
              <a:cs typeface="+mn-lt"/>
            </a:endParaRPr>
          </a:p>
          <a:p>
            <a:pPr marL="257175" indent="-257175">
              <a:buFont typeface="Arial,Sans-Serif"/>
              <a:buChar char="•"/>
            </a:pPr>
            <a:r>
              <a:rPr lang="en-US" sz="2400" dirty="0">
                <a:ea typeface="+mn-lt"/>
                <a:cs typeface="+mn-lt"/>
              </a:rPr>
              <a:t>Three solutions were implemented and compared offline using model performance metrics</a:t>
            </a:r>
          </a:p>
          <a:p>
            <a:pPr marL="257175" indent="-257175">
              <a:buFont typeface="Arial,Sans-Serif"/>
              <a:buChar char="•"/>
            </a:pPr>
            <a:endParaRPr lang="en-US" sz="2400" dirty="0">
              <a:ea typeface="+mn-lt"/>
              <a:cs typeface="+mn-lt"/>
            </a:endParaRPr>
          </a:p>
          <a:p>
            <a:pPr marL="257175" indent="-257175">
              <a:buFont typeface="Arial,Sans-Serif"/>
              <a:buChar char="•"/>
            </a:pPr>
            <a:r>
              <a:rPr lang="en-US" sz="2400" dirty="0">
                <a:ea typeface="+mn-lt"/>
                <a:cs typeface="+mn-lt"/>
              </a:rPr>
              <a:t>Promotion strategies suggested based on insights obtained from feature importance analysis</a:t>
            </a:r>
          </a:p>
          <a:p>
            <a:pPr marL="257175" indent="-257175">
              <a:buFont typeface="Arial,Sans-Serif"/>
              <a:buChar char="•"/>
            </a:pPr>
            <a:endParaRPr lang="en-US" sz="2400" dirty="0">
              <a:ea typeface="+mn-lt"/>
              <a:cs typeface="+mn-lt"/>
            </a:endParaRPr>
          </a:p>
          <a:p>
            <a:pPr marL="257175" indent="-257175">
              <a:buFont typeface="Arial,Sans-Serif"/>
              <a:buChar char="•"/>
            </a:pPr>
            <a:r>
              <a:rPr lang="en-US" sz="2400" dirty="0">
                <a:ea typeface="+mn-lt"/>
                <a:cs typeface="+mn-lt"/>
              </a:rPr>
              <a:t>Promotion strategy performances were compared offline under assumptions</a:t>
            </a:r>
          </a:p>
          <a:p>
            <a:pPr marL="714375" lvl="1" indent="-257175">
              <a:buFont typeface="Arial,Sans-Serif"/>
              <a:buChar char="•"/>
            </a:pPr>
            <a:r>
              <a:rPr lang="en-US" sz="2400" dirty="0">
                <a:ea typeface="+mn-lt"/>
                <a:cs typeface="+mn-lt"/>
              </a:rPr>
              <a:t>Promotion strategies can perform very differently when coupled with different models</a:t>
            </a:r>
          </a:p>
          <a:p>
            <a:pPr marL="257175" indent="-257175">
              <a:buFont typeface="Arial,Sans-Serif"/>
              <a:buChar char="•"/>
            </a:pPr>
            <a:endParaRPr lang="en-US" sz="2400" dirty="0">
              <a:ea typeface="+mn-lt"/>
              <a:cs typeface="+mn-lt"/>
            </a:endParaRPr>
          </a:p>
          <a:p>
            <a:pPr marL="257175" indent="-257175">
              <a:buFont typeface="Arial,Sans-Serif"/>
              <a:buChar char="•"/>
            </a:pPr>
            <a:r>
              <a:rPr lang="en-US" sz="2400" dirty="0">
                <a:ea typeface="+mn-lt"/>
                <a:cs typeface="+mn-lt"/>
              </a:rPr>
              <a:t>Future work involves testing the model and promotion strategies under real scenario and deploying the winner solution to production</a:t>
            </a:r>
          </a:p>
        </p:txBody>
      </p:sp>
    </p:spTree>
    <p:extLst>
      <p:ext uri="{BB962C8B-B14F-4D97-AF65-F5344CB8AC3E}">
        <p14:creationId xmlns:p14="http://schemas.microsoft.com/office/powerpoint/2010/main" val="3763093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4"/>
          <p:cNvSpPr/>
          <p:nvPr/>
        </p:nvSpPr>
        <p:spPr>
          <a:xfrm>
            <a:off x="7174533" y="457767"/>
            <a:ext cx="5017600" cy="683200"/>
          </a:xfrm>
          <a:prstGeom prst="rect">
            <a:avLst/>
          </a:prstGeom>
          <a:solidFill>
            <a:srgbClr val="083F88"/>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68" name="Google Shape;68;p14"/>
          <p:cNvSpPr/>
          <p:nvPr/>
        </p:nvSpPr>
        <p:spPr>
          <a:xfrm>
            <a:off x="0" y="133867"/>
            <a:ext cx="8248000" cy="757600"/>
          </a:xfrm>
          <a:prstGeom prst="rect">
            <a:avLst/>
          </a:prstGeom>
          <a:solidFill>
            <a:srgbClr val="EB0E81"/>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69" name="Google Shape;69;p14"/>
          <p:cNvSpPr txBox="1"/>
          <p:nvPr/>
        </p:nvSpPr>
        <p:spPr>
          <a:xfrm>
            <a:off x="443099" y="208766"/>
            <a:ext cx="7702417" cy="616981"/>
          </a:xfrm>
          <a:prstGeom prst="rect">
            <a:avLst/>
          </a:prstGeom>
          <a:noFill/>
          <a:ln>
            <a:noFill/>
          </a:ln>
        </p:spPr>
        <p:txBody>
          <a:bodyPr spcFirstLastPara="1" wrap="square" lIns="121900" tIns="121900" rIns="121900" bIns="121900" anchor="ctr" anchorCtr="0">
            <a:noAutofit/>
          </a:bodyPr>
          <a:lstStyle/>
          <a:p>
            <a:r>
              <a:rPr lang="pt-BR" sz="3200" b="1" dirty="0" err="1">
                <a:solidFill>
                  <a:schemeClr val="lt1"/>
                </a:solidFill>
                <a:latin typeface="Roboto"/>
                <a:ea typeface="Roboto"/>
                <a:cs typeface="Roboto" panose="02000000000000000000" pitchFamily="2" charset="0"/>
              </a:rPr>
              <a:t>Table</a:t>
            </a:r>
            <a:r>
              <a:rPr lang="pt-BR" sz="3200" b="1" dirty="0">
                <a:solidFill>
                  <a:schemeClr val="lt1"/>
                </a:solidFill>
                <a:latin typeface="Roboto"/>
                <a:ea typeface="Roboto"/>
                <a:cs typeface="Roboto" panose="02000000000000000000" pitchFamily="2" charset="0"/>
              </a:rPr>
              <a:t> </a:t>
            </a:r>
            <a:r>
              <a:rPr lang="pt-BR" sz="3200" b="1" dirty="0" err="1">
                <a:solidFill>
                  <a:schemeClr val="lt1"/>
                </a:solidFill>
                <a:latin typeface="Roboto"/>
                <a:ea typeface="Roboto"/>
                <a:cs typeface="Roboto" panose="02000000000000000000" pitchFamily="2" charset="0"/>
              </a:rPr>
              <a:t>of</a:t>
            </a:r>
            <a:r>
              <a:rPr lang="pt-BR" sz="3200" b="1" dirty="0">
                <a:solidFill>
                  <a:schemeClr val="lt1"/>
                </a:solidFill>
                <a:latin typeface="Roboto"/>
                <a:ea typeface="Roboto"/>
                <a:cs typeface="Roboto" panose="02000000000000000000" pitchFamily="2" charset="0"/>
              </a:rPr>
              <a:t> </a:t>
            </a:r>
            <a:r>
              <a:rPr lang="pt-BR" sz="3200" b="1" dirty="0" err="1">
                <a:solidFill>
                  <a:schemeClr val="lt1"/>
                </a:solidFill>
                <a:latin typeface="Roboto"/>
                <a:ea typeface="Roboto"/>
                <a:cs typeface="Roboto" panose="02000000000000000000" pitchFamily="2" charset="0"/>
              </a:rPr>
              <a:t>Contents</a:t>
            </a:r>
            <a:endParaRPr sz="3200" b="1" dirty="0">
              <a:solidFill>
                <a:schemeClr val="lt1"/>
              </a:solidFill>
              <a:latin typeface="Roboto" panose="02000000000000000000" pitchFamily="2" charset="0"/>
              <a:ea typeface="Roboto" panose="02000000000000000000" pitchFamily="2" charset="0"/>
              <a:cs typeface="Roboto" panose="02000000000000000000" pitchFamily="2" charset="0"/>
            </a:endParaRPr>
          </a:p>
        </p:txBody>
      </p:sp>
      <p:sp>
        <p:nvSpPr>
          <p:cNvPr id="70" name="Google Shape;70;p14"/>
          <p:cNvSpPr txBox="1"/>
          <p:nvPr/>
        </p:nvSpPr>
        <p:spPr>
          <a:xfrm>
            <a:off x="1015302" y="1389968"/>
            <a:ext cx="10162000" cy="5010265"/>
          </a:xfrm>
          <a:prstGeom prst="rect">
            <a:avLst/>
          </a:prstGeom>
          <a:noFill/>
          <a:ln>
            <a:noFill/>
          </a:ln>
        </p:spPr>
        <p:txBody>
          <a:bodyPr spcFirstLastPara="1" wrap="square" lIns="121900" tIns="121900" rIns="121900" bIns="121900" anchor="t" anchorCtr="0">
            <a:noAutofit/>
          </a:bodyPr>
          <a:lstStyle/>
          <a:p>
            <a:pPr marL="285750" indent="-285750" algn="just">
              <a:buFont typeface="Arial" panose="020B0604020202020204" pitchFamily="34" charset="0"/>
              <a:buChar char="•"/>
            </a:pPr>
            <a:r>
              <a:rPr lang="en-US" sz="4000" dirty="0">
                <a:latin typeface="Roboto"/>
                <a:ea typeface="Roboto"/>
              </a:rPr>
              <a:t>Introduction</a:t>
            </a:r>
          </a:p>
          <a:p>
            <a:pPr marL="285750" indent="-285750" algn="just">
              <a:buFont typeface="Arial" panose="020B0604020202020204" pitchFamily="34" charset="0"/>
              <a:buChar char="•"/>
            </a:pPr>
            <a:r>
              <a:rPr lang="en-US" sz="4000" dirty="0">
                <a:latin typeface="Roboto"/>
                <a:ea typeface="Roboto"/>
              </a:rPr>
              <a:t>Proposed ML solution</a:t>
            </a:r>
          </a:p>
          <a:p>
            <a:pPr marL="285750" indent="-285750" algn="just">
              <a:buFont typeface="Arial" panose="020B0604020202020204" pitchFamily="34" charset="0"/>
              <a:buChar char="•"/>
            </a:pPr>
            <a:r>
              <a:rPr lang="en-US" sz="4000" dirty="0">
                <a:latin typeface="Roboto"/>
                <a:ea typeface="Roboto"/>
              </a:rPr>
              <a:t>Offline experiments</a:t>
            </a:r>
          </a:p>
          <a:p>
            <a:pPr marL="742950" lvl="1" indent="-285750" algn="just">
              <a:buFont typeface="Arial" panose="020B0604020202020204" pitchFamily="34" charset="0"/>
              <a:buChar char="•"/>
            </a:pPr>
            <a:r>
              <a:rPr lang="en-US" sz="4000" dirty="0">
                <a:latin typeface="Roboto"/>
                <a:ea typeface="Roboto"/>
              </a:rPr>
              <a:t>Model performance</a:t>
            </a:r>
          </a:p>
          <a:p>
            <a:pPr marL="742950" lvl="1" indent="-285750" algn="just">
              <a:buFont typeface="Arial" panose="020B0604020202020204" pitchFamily="34" charset="0"/>
              <a:buChar char="•"/>
            </a:pPr>
            <a:r>
              <a:rPr lang="en-US" sz="4000" dirty="0">
                <a:latin typeface="Roboto"/>
                <a:ea typeface="Roboto"/>
              </a:rPr>
              <a:t>Promotion strategy performance</a:t>
            </a:r>
          </a:p>
          <a:p>
            <a:pPr marL="285750" indent="-285750" algn="just">
              <a:buFont typeface="Arial" panose="020B0604020202020204" pitchFamily="34" charset="0"/>
              <a:buChar char="•"/>
            </a:pPr>
            <a:r>
              <a:rPr lang="en-US" sz="4000" dirty="0">
                <a:latin typeface="Roboto"/>
                <a:ea typeface="Roboto"/>
              </a:rPr>
              <a:t>Proposed online experiment</a:t>
            </a:r>
          </a:p>
          <a:p>
            <a:pPr marL="285750" indent="-285750" algn="just">
              <a:buFont typeface="Arial" panose="020B0604020202020204" pitchFamily="34" charset="0"/>
              <a:buChar char="•"/>
            </a:pPr>
            <a:r>
              <a:rPr lang="en-US" sz="4000" dirty="0">
                <a:latin typeface="Roboto"/>
                <a:ea typeface="Roboto"/>
                <a:cs typeface="Calibri"/>
              </a:rPr>
              <a:t>Summary and future work</a:t>
            </a:r>
            <a:endParaRPr lang="en-US" sz="4000" dirty="0">
              <a:latin typeface="Roboto" panose="02000000000000000000" pitchFamily="2" charset="0"/>
              <a:ea typeface="Roboto" panose="02000000000000000000" pitchFamily="2" charset="0"/>
              <a:cs typeface="Calibri"/>
            </a:endParaRPr>
          </a:p>
          <a:p>
            <a:pPr marL="285750" indent="-285750" algn="just">
              <a:buFont typeface="Arial" panose="020B0604020202020204" pitchFamily="34" charset="0"/>
              <a:buChar char="•"/>
            </a:pPr>
            <a:endParaRPr lang="en-US"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179012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4"/>
          <p:cNvSpPr/>
          <p:nvPr/>
        </p:nvSpPr>
        <p:spPr>
          <a:xfrm>
            <a:off x="7174533" y="457767"/>
            <a:ext cx="5017600" cy="683200"/>
          </a:xfrm>
          <a:prstGeom prst="rect">
            <a:avLst/>
          </a:prstGeom>
          <a:solidFill>
            <a:srgbClr val="083F88"/>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68" name="Google Shape;68;p14"/>
          <p:cNvSpPr/>
          <p:nvPr/>
        </p:nvSpPr>
        <p:spPr>
          <a:xfrm>
            <a:off x="0" y="133867"/>
            <a:ext cx="8248000" cy="757600"/>
          </a:xfrm>
          <a:prstGeom prst="rect">
            <a:avLst/>
          </a:prstGeom>
          <a:solidFill>
            <a:srgbClr val="EB0E81"/>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69" name="Google Shape;69;p14"/>
          <p:cNvSpPr txBox="1"/>
          <p:nvPr/>
        </p:nvSpPr>
        <p:spPr>
          <a:xfrm>
            <a:off x="443099" y="208766"/>
            <a:ext cx="7702417" cy="616981"/>
          </a:xfrm>
          <a:prstGeom prst="rect">
            <a:avLst/>
          </a:prstGeom>
          <a:noFill/>
          <a:ln>
            <a:noFill/>
          </a:ln>
        </p:spPr>
        <p:txBody>
          <a:bodyPr spcFirstLastPara="1" wrap="square" lIns="121900" tIns="121900" rIns="121900" bIns="121900" anchor="ctr" anchorCtr="0">
            <a:noAutofit/>
          </a:bodyPr>
          <a:lstStyle/>
          <a:p>
            <a:r>
              <a:rPr lang="pt-BR" sz="3200" b="1" err="1">
                <a:solidFill>
                  <a:schemeClr val="lt1"/>
                </a:solidFill>
                <a:latin typeface="Roboto" panose="02000000000000000000" pitchFamily="2" charset="0"/>
                <a:ea typeface="Roboto" panose="02000000000000000000" pitchFamily="2" charset="0"/>
                <a:cs typeface="Roboto" panose="02000000000000000000" pitchFamily="2" charset="0"/>
              </a:rPr>
              <a:t>Introduction</a:t>
            </a:r>
            <a:endParaRPr sz="3200" b="1">
              <a:solidFill>
                <a:schemeClr val="lt1"/>
              </a:solidFill>
              <a:latin typeface="Roboto" panose="02000000000000000000" pitchFamily="2" charset="0"/>
              <a:ea typeface="Roboto" panose="02000000000000000000" pitchFamily="2" charset="0"/>
              <a:cs typeface="Roboto" panose="02000000000000000000" pitchFamily="2" charset="0"/>
            </a:endParaRPr>
          </a:p>
        </p:txBody>
      </p:sp>
      <p:sp>
        <p:nvSpPr>
          <p:cNvPr id="70" name="Google Shape;70;p14"/>
          <p:cNvSpPr txBox="1"/>
          <p:nvPr/>
        </p:nvSpPr>
        <p:spPr>
          <a:xfrm>
            <a:off x="661517" y="1485203"/>
            <a:ext cx="10796999" cy="4836666"/>
          </a:xfrm>
          <a:prstGeom prst="rect">
            <a:avLst/>
          </a:prstGeom>
          <a:noFill/>
          <a:ln>
            <a:noFill/>
          </a:ln>
        </p:spPr>
        <p:txBody>
          <a:bodyPr spcFirstLastPara="1" wrap="square" lIns="121900" tIns="121900" rIns="121900" bIns="121900" anchor="t" anchorCtr="0">
            <a:noAutofit/>
          </a:bodyPr>
          <a:lstStyle/>
          <a:p>
            <a:pPr marL="257175" indent="-257175">
              <a:buFont typeface="Arial,Sans-Serif"/>
              <a:buChar char="•"/>
            </a:pPr>
            <a:r>
              <a:rPr lang="en-US" dirty="0">
                <a:ea typeface="+mn-lt"/>
                <a:cs typeface="+mn-lt"/>
              </a:rPr>
              <a:t>Customer churn is one of the most important KPIs (key performance indicators) for companies that have a subscription-based business model</a:t>
            </a:r>
          </a:p>
          <a:p>
            <a:pPr marL="257175" indent="-257175">
              <a:buFont typeface="Arial,Sans-Serif"/>
              <a:buChar char="•"/>
            </a:pPr>
            <a:endParaRPr lang="en-US" dirty="0">
              <a:ea typeface="+mn-lt"/>
              <a:cs typeface="+mn-lt"/>
            </a:endParaRPr>
          </a:p>
          <a:p>
            <a:pPr marL="257175" indent="-257175">
              <a:buFont typeface="Arial,Sans-Serif"/>
              <a:buChar char="•"/>
            </a:pPr>
            <a:r>
              <a:rPr lang="en-US" dirty="0">
                <a:ea typeface="+mn-lt"/>
                <a:cs typeface="+mn-lt"/>
              </a:rPr>
              <a:t>Customer churn is defined as the percentage of customers who stop using the company’s product/service during a certain time frame</a:t>
            </a:r>
          </a:p>
          <a:p>
            <a:pPr marL="257175" indent="-257175">
              <a:buFont typeface="Arial,Sans-Serif"/>
              <a:buChar char="•"/>
            </a:pPr>
            <a:endParaRPr lang="en-US" dirty="0">
              <a:ea typeface="+mn-lt"/>
              <a:cs typeface="+mn-lt"/>
            </a:endParaRPr>
          </a:p>
          <a:p>
            <a:pPr marL="257175" indent="-257175">
              <a:buFont typeface="Arial,Sans-Serif"/>
              <a:buChar char="•"/>
            </a:pPr>
            <a:r>
              <a:rPr lang="en-US" dirty="0">
                <a:ea typeface="+mn-lt"/>
                <a:cs typeface="+mn-lt"/>
              </a:rPr>
              <a:t>Customer churn prediction is a challenging and extremely important business problem particularly in companies with high customer acquisition cost</a:t>
            </a:r>
          </a:p>
          <a:p>
            <a:pPr marL="714375" lvl="1" indent="-257175">
              <a:buFont typeface="Arial,Sans-Serif"/>
              <a:buChar char="•"/>
            </a:pPr>
            <a:r>
              <a:rPr lang="en-US" dirty="0">
                <a:ea typeface="+mn-lt"/>
                <a:cs typeface="+mn-lt"/>
              </a:rPr>
              <a:t>Technology, telecom, etc.</a:t>
            </a:r>
          </a:p>
          <a:p>
            <a:pPr marL="257175" indent="-257175">
              <a:buFont typeface="Arial,Sans-Serif"/>
              <a:buChar char="•"/>
            </a:pPr>
            <a:endParaRPr lang="en-US" dirty="0">
              <a:ea typeface="+mn-lt"/>
              <a:cs typeface="+mn-lt"/>
            </a:endParaRPr>
          </a:p>
          <a:p>
            <a:pPr marL="257175" indent="-257175">
              <a:buFont typeface="Arial,Sans-Serif"/>
              <a:buChar char="•"/>
            </a:pPr>
            <a:r>
              <a:rPr lang="en-US" dirty="0">
                <a:ea typeface="+mn-lt"/>
                <a:cs typeface="+mn-lt"/>
              </a:rPr>
              <a:t>The companies could potentially gain great revenue from predicting the high risk of a customer churning</a:t>
            </a:r>
          </a:p>
          <a:p>
            <a:pPr marL="257175" indent="-257175">
              <a:buFont typeface="Arial,Sans-Serif"/>
              <a:buChar char="•"/>
            </a:pPr>
            <a:endParaRPr lang="en-US" dirty="0">
              <a:ea typeface="+mn-lt"/>
              <a:cs typeface="+mn-lt"/>
            </a:endParaRPr>
          </a:p>
          <a:p>
            <a:pPr marL="257175" indent="-257175">
              <a:buFont typeface="Arial,Sans-Serif"/>
              <a:buChar char="•"/>
            </a:pPr>
            <a:endParaRPr lang="en-US" dirty="0">
              <a:ea typeface="+mn-lt"/>
              <a:cs typeface="+mn-lt"/>
            </a:endParaRPr>
          </a:p>
          <a:p>
            <a:pPr marL="257175" indent="-257175">
              <a:buFont typeface="Arial,Sans-Serif"/>
              <a:buChar char="•"/>
            </a:pPr>
            <a:r>
              <a:rPr lang="en-US" dirty="0">
                <a:ea typeface="+mn-lt"/>
                <a:cs typeface="+mn-lt"/>
              </a:rPr>
              <a:t>If we can successfully identify these customers, we can proactively engage with them (e.g. offer promotions) and make them stay</a:t>
            </a:r>
          </a:p>
        </p:txBody>
      </p:sp>
    </p:spTree>
    <p:extLst>
      <p:ext uri="{BB962C8B-B14F-4D97-AF65-F5344CB8AC3E}">
        <p14:creationId xmlns:p14="http://schemas.microsoft.com/office/powerpoint/2010/main" val="2714139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4"/>
          <p:cNvSpPr/>
          <p:nvPr/>
        </p:nvSpPr>
        <p:spPr>
          <a:xfrm>
            <a:off x="7174533" y="457767"/>
            <a:ext cx="5017600" cy="683200"/>
          </a:xfrm>
          <a:prstGeom prst="rect">
            <a:avLst/>
          </a:prstGeom>
          <a:solidFill>
            <a:srgbClr val="083F88"/>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68" name="Google Shape;68;p14"/>
          <p:cNvSpPr/>
          <p:nvPr/>
        </p:nvSpPr>
        <p:spPr>
          <a:xfrm>
            <a:off x="0" y="133867"/>
            <a:ext cx="8248000" cy="757600"/>
          </a:xfrm>
          <a:prstGeom prst="rect">
            <a:avLst/>
          </a:prstGeom>
          <a:solidFill>
            <a:srgbClr val="EB0E81"/>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69" name="Google Shape;69;p14"/>
          <p:cNvSpPr txBox="1"/>
          <p:nvPr/>
        </p:nvSpPr>
        <p:spPr>
          <a:xfrm>
            <a:off x="443099" y="208766"/>
            <a:ext cx="7702417" cy="616981"/>
          </a:xfrm>
          <a:prstGeom prst="rect">
            <a:avLst/>
          </a:prstGeom>
          <a:noFill/>
          <a:ln>
            <a:noFill/>
          </a:ln>
        </p:spPr>
        <p:txBody>
          <a:bodyPr spcFirstLastPara="1" wrap="square" lIns="121900" tIns="121900" rIns="121900" bIns="121900" anchor="ctr" anchorCtr="0">
            <a:noAutofit/>
          </a:bodyPr>
          <a:lstStyle/>
          <a:p>
            <a:r>
              <a:rPr lang="pt-BR" sz="3200" b="1" dirty="0" err="1">
                <a:solidFill>
                  <a:schemeClr val="lt1"/>
                </a:solidFill>
                <a:latin typeface="Roboto" panose="02000000000000000000" pitchFamily="2" charset="0"/>
                <a:ea typeface="Roboto" panose="02000000000000000000" pitchFamily="2" charset="0"/>
                <a:cs typeface="Roboto" panose="02000000000000000000" pitchFamily="2" charset="0"/>
              </a:rPr>
              <a:t>Proposed</a:t>
            </a:r>
            <a:r>
              <a:rPr lang="pt-BR" sz="3200" b="1" dirty="0">
                <a:solidFill>
                  <a:schemeClr val="lt1"/>
                </a:solidFill>
                <a:latin typeface="Roboto" panose="02000000000000000000" pitchFamily="2" charset="0"/>
                <a:ea typeface="Roboto" panose="02000000000000000000" pitchFamily="2" charset="0"/>
                <a:cs typeface="Roboto" panose="02000000000000000000" pitchFamily="2" charset="0"/>
              </a:rPr>
              <a:t> </a:t>
            </a:r>
            <a:r>
              <a:rPr lang="pt-BR" sz="3200" b="1" dirty="0" err="1">
                <a:solidFill>
                  <a:schemeClr val="lt1"/>
                </a:solidFill>
                <a:latin typeface="Roboto" panose="02000000000000000000" pitchFamily="2" charset="0"/>
                <a:ea typeface="Roboto" panose="02000000000000000000" pitchFamily="2" charset="0"/>
                <a:cs typeface="Roboto" panose="02000000000000000000" pitchFamily="2" charset="0"/>
              </a:rPr>
              <a:t>Solution</a:t>
            </a:r>
            <a:endParaRPr sz="3200" b="1" dirty="0">
              <a:solidFill>
                <a:schemeClr val="lt1"/>
              </a:solidFill>
              <a:latin typeface="Roboto" panose="02000000000000000000" pitchFamily="2" charset="0"/>
              <a:ea typeface="Roboto" panose="02000000000000000000" pitchFamily="2" charset="0"/>
              <a:cs typeface="Roboto" panose="02000000000000000000" pitchFamily="2" charset="0"/>
            </a:endParaRPr>
          </a:p>
        </p:txBody>
      </p:sp>
      <p:sp>
        <p:nvSpPr>
          <p:cNvPr id="70" name="Google Shape;70;p14"/>
          <p:cNvSpPr txBox="1"/>
          <p:nvPr/>
        </p:nvSpPr>
        <p:spPr>
          <a:xfrm>
            <a:off x="661517" y="1485203"/>
            <a:ext cx="10796999" cy="4836666"/>
          </a:xfrm>
          <a:prstGeom prst="rect">
            <a:avLst/>
          </a:prstGeom>
          <a:noFill/>
          <a:ln>
            <a:noFill/>
          </a:ln>
        </p:spPr>
        <p:txBody>
          <a:bodyPr spcFirstLastPara="1" wrap="square" lIns="121900" tIns="121900" rIns="121900" bIns="121900" anchor="t" anchorCtr="0">
            <a:noAutofit/>
          </a:bodyPr>
          <a:lstStyle/>
          <a:p>
            <a:pPr marL="257175" indent="-257175">
              <a:buFont typeface="Arial,Sans-Serif"/>
              <a:buChar char="•"/>
            </a:pPr>
            <a:r>
              <a:rPr lang="en-US" dirty="0">
                <a:ea typeface="+mn-lt"/>
                <a:cs typeface="+mn-lt"/>
              </a:rPr>
              <a:t>The proposed solution involves the following steps:</a:t>
            </a:r>
          </a:p>
        </p:txBody>
      </p:sp>
      <p:grpSp>
        <p:nvGrpSpPr>
          <p:cNvPr id="3" name="Group 2">
            <a:extLst>
              <a:ext uri="{FF2B5EF4-FFF2-40B4-BE49-F238E27FC236}">
                <a16:creationId xmlns:a16="http://schemas.microsoft.com/office/drawing/2014/main" id="{12E66367-C03A-8948-83EA-AC9340C3CD2D}"/>
              </a:ext>
            </a:extLst>
          </p:cNvPr>
          <p:cNvGrpSpPr/>
          <p:nvPr/>
        </p:nvGrpSpPr>
        <p:grpSpPr>
          <a:xfrm>
            <a:off x="1107287" y="2429235"/>
            <a:ext cx="7988246" cy="817054"/>
            <a:chOff x="661517" y="2611946"/>
            <a:chExt cx="7548590" cy="817054"/>
          </a:xfrm>
          <a:solidFill>
            <a:srgbClr val="00B050"/>
          </a:solidFill>
        </p:grpSpPr>
        <p:sp>
          <p:nvSpPr>
            <p:cNvPr id="2" name="Chevron 1">
              <a:extLst>
                <a:ext uri="{FF2B5EF4-FFF2-40B4-BE49-F238E27FC236}">
                  <a16:creationId xmlns:a16="http://schemas.microsoft.com/office/drawing/2014/main" id="{1A01B5EE-913B-2C45-8252-C141BB9A8202}"/>
                </a:ext>
              </a:extLst>
            </p:cNvPr>
            <p:cNvSpPr/>
            <p:nvPr/>
          </p:nvSpPr>
          <p:spPr>
            <a:xfrm>
              <a:off x="661517" y="2611946"/>
              <a:ext cx="2049780" cy="817054"/>
            </a:xfrm>
            <a:prstGeom prst="chevron">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Data Preprocessing</a:t>
              </a:r>
            </a:p>
            <a:p>
              <a:pPr algn="ctr"/>
              <a:r>
                <a:rPr lang="en-US" sz="1300" b="1" dirty="0">
                  <a:solidFill>
                    <a:schemeClr val="tx1"/>
                  </a:solidFill>
                </a:rPr>
                <a:t>/Cleaning</a:t>
              </a:r>
            </a:p>
          </p:txBody>
        </p:sp>
        <p:sp>
          <p:nvSpPr>
            <p:cNvPr id="9" name="Chevron 8">
              <a:extLst>
                <a:ext uri="{FF2B5EF4-FFF2-40B4-BE49-F238E27FC236}">
                  <a16:creationId xmlns:a16="http://schemas.microsoft.com/office/drawing/2014/main" id="{55728CFF-6C99-9D4B-82D5-4B36C47412FA}"/>
                </a:ext>
              </a:extLst>
            </p:cNvPr>
            <p:cNvSpPr/>
            <p:nvPr/>
          </p:nvSpPr>
          <p:spPr>
            <a:xfrm>
              <a:off x="2409309" y="2611946"/>
              <a:ext cx="2049780" cy="817054"/>
            </a:xfrm>
            <a:prstGeom prst="chevron">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Feature Encoding</a:t>
              </a:r>
            </a:p>
          </p:txBody>
        </p:sp>
        <p:sp>
          <p:nvSpPr>
            <p:cNvPr id="10" name="Chevron 9">
              <a:extLst>
                <a:ext uri="{FF2B5EF4-FFF2-40B4-BE49-F238E27FC236}">
                  <a16:creationId xmlns:a16="http://schemas.microsoft.com/office/drawing/2014/main" id="{9F7D1803-ABD8-6544-9260-7F80CD92E611}"/>
                </a:ext>
              </a:extLst>
            </p:cNvPr>
            <p:cNvSpPr/>
            <p:nvPr/>
          </p:nvSpPr>
          <p:spPr>
            <a:xfrm>
              <a:off x="4221445" y="2611946"/>
              <a:ext cx="1985436" cy="817054"/>
            </a:xfrm>
            <a:prstGeom prst="chevron">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Train/Test Set Splitting</a:t>
              </a:r>
            </a:p>
          </p:txBody>
        </p:sp>
        <p:sp>
          <p:nvSpPr>
            <p:cNvPr id="13" name="Chevron 12">
              <a:extLst>
                <a:ext uri="{FF2B5EF4-FFF2-40B4-BE49-F238E27FC236}">
                  <a16:creationId xmlns:a16="http://schemas.microsoft.com/office/drawing/2014/main" id="{88626B1B-406B-164F-9568-B7DC97F2F6F5}"/>
                </a:ext>
              </a:extLst>
            </p:cNvPr>
            <p:cNvSpPr/>
            <p:nvPr/>
          </p:nvSpPr>
          <p:spPr>
            <a:xfrm>
              <a:off x="5922683" y="2611946"/>
              <a:ext cx="2287424" cy="817054"/>
            </a:xfrm>
            <a:prstGeom prst="chevron">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Feature Normalization</a:t>
              </a:r>
            </a:p>
          </p:txBody>
        </p:sp>
      </p:grpSp>
      <p:grpSp>
        <p:nvGrpSpPr>
          <p:cNvPr id="4" name="Group 3">
            <a:extLst>
              <a:ext uri="{FF2B5EF4-FFF2-40B4-BE49-F238E27FC236}">
                <a16:creationId xmlns:a16="http://schemas.microsoft.com/office/drawing/2014/main" id="{F6DC5BD7-4A61-DC41-9D53-C18E739C8AE4}"/>
              </a:ext>
            </a:extLst>
          </p:cNvPr>
          <p:cNvGrpSpPr/>
          <p:nvPr/>
        </p:nvGrpSpPr>
        <p:grpSpPr>
          <a:xfrm>
            <a:off x="1124836" y="3550991"/>
            <a:ext cx="8044861" cy="817054"/>
            <a:chOff x="1107287" y="3937425"/>
            <a:chExt cx="8044861" cy="817054"/>
          </a:xfrm>
          <a:solidFill>
            <a:srgbClr val="00B050"/>
          </a:solidFill>
        </p:grpSpPr>
        <p:sp>
          <p:nvSpPr>
            <p:cNvPr id="12" name="Chevron 11">
              <a:extLst>
                <a:ext uri="{FF2B5EF4-FFF2-40B4-BE49-F238E27FC236}">
                  <a16:creationId xmlns:a16="http://schemas.microsoft.com/office/drawing/2014/main" id="{D58DB451-1D4B-9548-A01B-8957DB2B0D15}"/>
                </a:ext>
              </a:extLst>
            </p:cNvPr>
            <p:cNvSpPr/>
            <p:nvPr/>
          </p:nvSpPr>
          <p:spPr>
            <a:xfrm>
              <a:off x="1107287" y="3937425"/>
              <a:ext cx="2287424" cy="817054"/>
            </a:xfrm>
            <a:prstGeom prst="chevron">
              <a:avLst/>
            </a:prstGeom>
            <a:grp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Feature Selection</a:t>
              </a:r>
            </a:p>
          </p:txBody>
        </p:sp>
        <p:sp>
          <p:nvSpPr>
            <p:cNvPr id="14" name="Chevron 13">
              <a:extLst>
                <a:ext uri="{FF2B5EF4-FFF2-40B4-BE49-F238E27FC236}">
                  <a16:creationId xmlns:a16="http://schemas.microsoft.com/office/drawing/2014/main" id="{D78F607E-E201-DF49-957B-C2A7E71758A9}"/>
                </a:ext>
              </a:extLst>
            </p:cNvPr>
            <p:cNvSpPr/>
            <p:nvPr/>
          </p:nvSpPr>
          <p:spPr>
            <a:xfrm>
              <a:off x="3134207" y="3937425"/>
              <a:ext cx="2034677" cy="817054"/>
            </a:xfrm>
            <a:prstGeom prst="chevron">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Model Training</a:t>
              </a:r>
            </a:p>
          </p:txBody>
        </p:sp>
        <p:sp>
          <p:nvSpPr>
            <p:cNvPr id="15" name="Chevron 14">
              <a:extLst>
                <a:ext uri="{FF2B5EF4-FFF2-40B4-BE49-F238E27FC236}">
                  <a16:creationId xmlns:a16="http://schemas.microsoft.com/office/drawing/2014/main" id="{75254F46-7317-854C-99C5-BA0C84500762}"/>
                </a:ext>
              </a:extLst>
            </p:cNvPr>
            <p:cNvSpPr/>
            <p:nvPr/>
          </p:nvSpPr>
          <p:spPr>
            <a:xfrm>
              <a:off x="4869335" y="3937425"/>
              <a:ext cx="2287424" cy="817054"/>
            </a:xfrm>
            <a:prstGeom prst="chevron">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Offline Evaluation (Model)</a:t>
              </a:r>
            </a:p>
          </p:txBody>
        </p:sp>
        <p:sp>
          <p:nvSpPr>
            <p:cNvPr id="16" name="Chevron 15">
              <a:extLst>
                <a:ext uri="{FF2B5EF4-FFF2-40B4-BE49-F238E27FC236}">
                  <a16:creationId xmlns:a16="http://schemas.microsoft.com/office/drawing/2014/main" id="{5E1D006F-600C-5043-9AD5-324E16002C7E}"/>
                </a:ext>
              </a:extLst>
            </p:cNvPr>
            <p:cNvSpPr/>
            <p:nvPr/>
          </p:nvSpPr>
          <p:spPr>
            <a:xfrm>
              <a:off x="6864724" y="3937425"/>
              <a:ext cx="2287424" cy="817054"/>
            </a:xfrm>
            <a:prstGeom prst="chevron">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Offline Evaluation (Promotion Program)</a:t>
              </a:r>
            </a:p>
          </p:txBody>
        </p:sp>
      </p:grpSp>
      <p:grpSp>
        <p:nvGrpSpPr>
          <p:cNvPr id="5" name="Group 4">
            <a:extLst>
              <a:ext uri="{FF2B5EF4-FFF2-40B4-BE49-F238E27FC236}">
                <a16:creationId xmlns:a16="http://schemas.microsoft.com/office/drawing/2014/main" id="{6819ADB3-0ACF-CC4D-839F-DDD6C7C17F1B}"/>
              </a:ext>
            </a:extLst>
          </p:cNvPr>
          <p:cNvGrpSpPr/>
          <p:nvPr/>
        </p:nvGrpSpPr>
        <p:grpSpPr>
          <a:xfrm>
            <a:off x="1107287" y="5053809"/>
            <a:ext cx="6395074" cy="845374"/>
            <a:chOff x="1107287" y="5426206"/>
            <a:chExt cx="6395074" cy="845374"/>
          </a:xfrm>
          <a:solidFill>
            <a:srgbClr val="C00000"/>
          </a:solidFill>
        </p:grpSpPr>
        <p:sp>
          <p:nvSpPr>
            <p:cNvPr id="17" name="Chevron 16">
              <a:extLst>
                <a:ext uri="{FF2B5EF4-FFF2-40B4-BE49-F238E27FC236}">
                  <a16:creationId xmlns:a16="http://schemas.microsoft.com/office/drawing/2014/main" id="{02B37583-5F67-0C47-A329-B7448DC1DB7A}"/>
                </a:ext>
              </a:extLst>
            </p:cNvPr>
            <p:cNvSpPr/>
            <p:nvPr/>
          </p:nvSpPr>
          <p:spPr>
            <a:xfrm>
              <a:off x="3188298" y="5432727"/>
              <a:ext cx="2287424" cy="817054"/>
            </a:xfrm>
            <a:prstGeom prst="chevron">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Model Evaluation A/B testing</a:t>
              </a:r>
            </a:p>
          </p:txBody>
        </p:sp>
        <p:sp>
          <p:nvSpPr>
            <p:cNvPr id="18" name="Chevron 17">
              <a:extLst>
                <a:ext uri="{FF2B5EF4-FFF2-40B4-BE49-F238E27FC236}">
                  <a16:creationId xmlns:a16="http://schemas.microsoft.com/office/drawing/2014/main" id="{9CAE5334-BCE5-9649-A24D-298A3241EB45}"/>
                </a:ext>
              </a:extLst>
            </p:cNvPr>
            <p:cNvSpPr/>
            <p:nvPr/>
          </p:nvSpPr>
          <p:spPr>
            <a:xfrm>
              <a:off x="5214937" y="5426206"/>
              <a:ext cx="2287424" cy="817054"/>
            </a:xfrm>
            <a:prstGeom prst="chevron">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Solution Scale up</a:t>
              </a:r>
            </a:p>
          </p:txBody>
        </p:sp>
        <p:sp>
          <p:nvSpPr>
            <p:cNvPr id="19" name="Chevron 18">
              <a:extLst>
                <a:ext uri="{FF2B5EF4-FFF2-40B4-BE49-F238E27FC236}">
                  <a16:creationId xmlns:a16="http://schemas.microsoft.com/office/drawing/2014/main" id="{42AD129B-A049-A743-96F2-721E08CDB237}"/>
                </a:ext>
              </a:extLst>
            </p:cNvPr>
            <p:cNvSpPr/>
            <p:nvPr/>
          </p:nvSpPr>
          <p:spPr>
            <a:xfrm>
              <a:off x="1107287" y="5454526"/>
              <a:ext cx="2287424" cy="817054"/>
            </a:xfrm>
            <a:prstGeom prst="chevron">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Model Deployment</a:t>
              </a:r>
            </a:p>
          </p:txBody>
        </p:sp>
      </p:grpSp>
      <p:grpSp>
        <p:nvGrpSpPr>
          <p:cNvPr id="7" name="Group 6">
            <a:extLst>
              <a:ext uri="{FF2B5EF4-FFF2-40B4-BE49-F238E27FC236}">
                <a16:creationId xmlns:a16="http://schemas.microsoft.com/office/drawing/2014/main" id="{A879DA79-1103-3A4E-AA5F-E898D23207BB}"/>
              </a:ext>
            </a:extLst>
          </p:cNvPr>
          <p:cNvGrpSpPr/>
          <p:nvPr/>
        </p:nvGrpSpPr>
        <p:grpSpPr>
          <a:xfrm>
            <a:off x="338914" y="2225470"/>
            <a:ext cx="536132" cy="3911199"/>
            <a:chOff x="307611" y="2410671"/>
            <a:chExt cx="536132" cy="3911199"/>
          </a:xfrm>
        </p:grpSpPr>
        <p:sp>
          <p:nvSpPr>
            <p:cNvPr id="6" name="Chevron 5">
              <a:extLst>
                <a:ext uri="{FF2B5EF4-FFF2-40B4-BE49-F238E27FC236}">
                  <a16:creationId xmlns:a16="http://schemas.microsoft.com/office/drawing/2014/main" id="{6A4F4765-7B5F-244B-ADE5-AD48F941B1DF}"/>
                </a:ext>
              </a:extLst>
            </p:cNvPr>
            <p:cNvSpPr/>
            <p:nvPr/>
          </p:nvSpPr>
          <p:spPr>
            <a:xfrm rot="5400000">
              <a:off x="-442424" y="3160707"/>
              <a:ext cx="2036204" cy="53613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Offline</a:t>
              </a:r>
            </a:p>
          </p:txBody>
        </p:sp>
        <p:sp>
          <p:nvSpPr>
            <p:cNvPr id="25" name="Chevron 24">
              <a:extLst>
                <a:ext uri="{FF2B5EF4-FFF2-40B4-BE49-F238E27FC236}">
                  <a16:creationId xmlns:a16="http://schemas.microsoft.com/office/drawing/2014/main" id="{3743D94C-617D-4042-9C3E-39C652ADD019}"/>
                </a:ext>
              </a:extLst>
            </p:cNvPr>
            <p:cNvSpPr/>
            <p:nvPr/>
          </p:nvSpPr>
          <p:spPr>
            <a:xfrm rot="5400000">
              <a:off x="-442425" y="5035702"/>
              <a:ext cx="2036204" cy="53613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Online</a:t>
              </a:r>
            </a:p>
          </p:txBody>
        </p:sp>
      </p:grpSp>
    </p:spTree>
    <p:extLst>
      <p:ext uri="{BB962C8B-B14F-4D97-AF65-F5344CB8AC3E}">
        <p14:creationId xmlns:p14="http://schemas.microsoft.com/office/powerpoint/2010/main" val="69252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4"/>
          <p:cNvSpPr/>
          <p:nvPr/>
        </p:nvSpPr>
        <p:spPr>
          <a:xfrm>
            <a:off x="7174533" y="457767"/>
            <a:ext cx="5017600" cy="683200"/>
          </a:xfrm>
          <a:prstGeom prst="rect">
            <a:avLst/>
          </a:prstGeom>
          <a:solidFill>
            <a:srgbClr val="083F88"/>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68" name="Google Shape;68;p14"/>
          <p:cNvSpPr/>
          <p:nvPr/>
        </p:nvSpPr>
        <p:spPr>
          <a:xfrm>
            <a:off x="0" y="133867"/>
            <a:ext cx="8248000" cy="757600"/>
          </a:xfrm>
          <a:prstGeom prst="rect">
            <a:avLst/>
          </a:prstGeom>
          <a:solidFill>
            <a:srgbClr val="EB0E81"/>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69" name="Google Shape;69;p14"/>
          <p:cNvSpPr txBox="1"/>
          <p:nvPr/>
        </p:nvSpPr>
        <p:spPr>
          <a:xfrm>
            <a:off x="443099" y="208766"/>
            <a:ext cx="7702417" cy="616981"/>
          </a:xfrm>
          <a:prstGeom prst="rect">
            <a:avLst/>
          </a:prstGeom>
          <a:noFill/>
          <a:ln>
            <a:noFill/>
          </a:ln>
        </p:spPr>
        <p:txBody>
          <a:bodyPr spcFirstLastPara="1" wrap="square" lIns="121900" tIns="121900" rIns="121900" bIns="121900" anchor="ctr" anchorCtr="0">
            <a:noAutofit/>
          </a:bodyPr>
          <a:lstStyle/>
          <a:p>
            <a:r>
              <a:rPr lang="pt-BR" sz="3200" b="1" dirty="0">
                <a:solidFill>
                  <a:schemeClr val="lt1"/>
                </a:solidFill>
                <a:latin typeface="Roboto" panose="02000000000000000000" pitchFamily="2" charset="0"/>
                <a:ea typeface="Roboto" panose="02000000000000000000" pitchFamily="2" charset="0"/>
                <a:cs typeface="Roboto" panose="02000000000000000000" pitchFamily="2" charset="0"/>
              </a:rPr>
              <a:t>Data </a:t>
            </a:r>
            <a:r>
              <a:rPr lang="pt-BR" sz="3200" b="1" dirty="0" err="1">
                <a:solidFill>
                  <a:schemeClr val="lt1"/>
                </a:solidFill>
                <a:latin typeface="Roboto" panose="02000000000000000000" pitchFamily="2" charset="0"/>
                <a:ea typeface="Roboto" panose="02000000000000000000" pitchFamily="2" charset="0"/>
                <a:cs typeface="Roboto" panose="02000000000000000000" pitchFamily="2" charset="0"/>
              </a:rPr>
              <a:t>Pre-processing</a:t>
            </a:r>
            <a:endParaRPr sz="3200" b="1" dirty="0">
              <a:solidFill>
                <a:schemeClr val="lt1"/>
              </a:solidFill>
              <a:latin typeface="Roboto" panose="02000000000000000000" pitchFamily="2" charset="0"/>
              <a:ea typeface="Roboto" panose="02000000000000000000" pitchFamily="2" charset="0"/>
              <a:cs typeface="Roboto" panose="02000000000000000000" pitchFamily="2" charset="0"/>
            </a:endParaRPr>
          </a:p>
        </p:txBody>
      </p:sp>
      <p:sp>
        <p:nvSpPr>
          <p:cNvPr id="70" name="Google Shape;70;p14"/>
          <p:cNvSpPr txBox="1"/>
          <p:nvPr/>
        </p:nvSpPr>
        <p:spPr>
          <a:xfrm>
            <a:off x="661517" y="1140468"/>
            <a:ext cx="11201400" cy="5015145"/>
          </a:xfrm>
          <a:prstGeom prst="rect">
            <a:avLst/>
          </a:prstGeom>
          <a:noFill/>
          <a:ln>
            <a:noFill/>
          </a:ln>
        </p:spPr>
        <p:txBody>
          <a:bodyPr spcFirstLastPara="1" wrap="square" lIns="121900" tIns="121900" rIns="121900" bIns="121900" anchor="t" anchorCtr="0">
            <a:noAutofit/>
          </a:bodyPr>
          <a:lstStyle/>
          <a:p>
            <a:pPr marL="257175" indent="-257175">
              <a:buFont typeface="Arial,Sans-Serif"/>
              <a:buChar char="•"/>
            </a:pPr>
            <a:r>
              <a:rPr lang="en-US" b="1" dirty="0">
                <a:ea typeface="+mn-lt"/>
                <a:cs typeface="+mn-lt"/>
              </a:rPr>
              <a:t>Dataset pre-processing/cleaning:</a:t>
            </a:r>
          </a:p>
          <a:p>
            <a:pPr marL="714375" lvl="1" indent="-257175">
              <a:buFont typeface="Arial,Sans-Serif"/>
              <a:buChar char="•"/>
            </a:pPr>
            <a:r>
              <a:rPr lang="en-US" dirty="0">
                <a:ea typeface="+mn-lt"/>
                <a:cs typeface="+mn-lt"/>
              </a:rPr>
              <a:t>Inspect the dataset and the fields and replace empty values and normalize types</a:t>
            </a:r>
          </a:p>
        </p:txBody>
      </p:sp>
      <p:pic>
        <p:nvPicPr>
          <p:cNvPr id="4" name="Picture 3" descr="Table&#10;&#10;Description automatically generated">
            <a:extLst>
              <a:ext uri="{FF2B5EF4-FFF2-40B4-BE49-F238E27FC236}">
                <a16:creationId xmlns:a16="http://schemas.microsoft.com/office/drawing/2014/main" id="{A0681C58-AFAC-524B-B57D-F5B05EF7BC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099" y="1952394"/>
            <a:ext cx="11201400" cy="4838700"/>
          </a:xfrm>
          <a:prstGeom prst="rect">
            <a:avLst/>
          </a:prstGeom>
        </p:spPr>
      </p:pic>
    </p:spTree>
    <p:extLst>
      <p:ext uri="{BB962C8B-B14F-4D97-AF65-F5344CB8AC3E}">
        <p14:creationId xmlns:p14="http://schemas.microsoft.com/office/powerpoint/2010/main" val="3573471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4"/>
          <p:cNvSpPr/>
          <p:nvPr/>
        </p:nvSpPr>
        <p:spPr>
          <a:xfrm>
            <a:off x="7174533" y="457767"/>
            <a:ext cx="5017600" cy="683200"/>
          </a:xfrm>
          <a:prstGeom prst="rect">
            <a:avLst/>
          </a:prstGeom>
          <a:solidFill>
            <a:srgbClr val="083F88"/>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68" name="Google Shape;68;p14"/>
          <p:cNvSpPr/>
          <p:nvPr/>
        </p:nvSpPr>
        <p:spPr>
          <a:xfrm>
            <a:off x="0" y="133867"/>
            <a:ext cx="8248000" cy="757600"/>
          </a:xfrm>
          <a:prstGeom prst="rect">
            <a:avLst/>
          </a:prstGeom>
          <a:solidFill>
            <a:srgbClr val="EB0E81"/>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69" name="Google Shape;69;p14"/>
          <p:cNvSpPr txBox="1"/>
          <p:nvPr/>
        </p:nvSpPr>
        <p:spPr>
          <a:xfrm>
            <a:off x="443099" y="208766"/>
            <a:ext cx="7702417" cy="616981"/>
          </a:xfrm>
          <a:prstGeom prst="rect">
            <a:avLst/>
          </a:prstGeom>
          <a:noFill/>
          <a:ln>
            <a:noFill/>
          </a:ln>
        </p:spPr>
        <p:txBody>
          <a:bodyPr spcFirstLastPara="1" wrap="square" lIns="121900" tIns="121900" rIns="121900" bIns="121900" anchor="ctr" anchorCtr="0">
            <a:noAutofit/>
          </a:bodyPr>
          <a:lstStyle/>
          <a:p>
            <a:r>
              <a:rPr lang="pt-BR" sz="3200" b="1" dirty="0" err="1">
                <a:solidFill>
                  <a:schemeClr val="lt1"/>
                </a:solidFill>
                <a:latin typeface="Roboto" panose="02000000000000000000" pitchFamily="2" charset="0"/>
                <a:ea typeface="Roboto" panose="02000000000000000000" pitchFamily="2" charset="0"/>
                <a:cs typeface="Roboto" panose="02000000000000000000" pitchFamily="2" charset="0"/>
              </a:rPr>
              <a:t>Feature</a:t>
            </a:r>
            <a:r>
              <a:rPr lang="pt-BR" sz="3200" b="1" dirty="0">
                <a:solidFill>
                  <a:schemeClr val="lt1"/>
                </a:solidFill>
                <a:latin typeface="Roboto" panose="02000000000000000000" pitchFamily="2" charset="0"/>
                <a:ea typeface="Roboto" panose="02000000000000000000" pitchFamily="2" charset="0"/>
                <a:cs typeface="Roboto" panose="02000000000000000000" pitchFamily="2" charset="0"/>
              </a:rPr>
              <a:t> </a:t>
            </a:r>
            <a:r>
              <a:rPr lang="pt-BR" sz="3200" b="1" dirty="0" err="1">
                <a:solidFill>
                  <a:schemeClr val="lt1"/>
                </a:solidFill>
                <a:latin typeface="Roboto" panose="02000000000000000000" pitchFamily="2" charset="0"/>
                <a:ea typeface="Roboto" panose="02000000000000000000" pitchFamily="2" charset="0"/>
                <a:cs typeface="Roboto" panose="02000000000000000000" pitchFamily="2" charset="0"/>
              </a:rPr>
              <a:t>Encoding</a:t>
            </a:r>
            <a:endParaRPr sz="3200" b="1" dirty="0">
              <a:solidFill>
                <a:schemeClr val="lt1"/>
              </a:solidFill>
              <a:latin typeface="Roboto" panose="02000000000000000000" pitchFamily="2" charset="0"/>
              <a:ea typeface="Roboto" panose="02000000000000000000" pitchFamily="2" charset="0"/>
              <a:cs typeface="Roboto" panose="02000000000000000000" pitchFamily="2" charset="0"/>
            </a:endParaRPr>
          </a:p>
        </p:txBody>
      </p:sp>
      <p:sp>
        <p:nvSpPr>
          <p:cNvPr id="70" name="Google Shape;70;p14"/>
          <p:cNvSpPr txBox="1"/>
          <p:nvPr/>
        </p:nvSpPr>
        <p:spPr>
          <a:xfrm>
            <a:off x="207819" y="1318947"/>
            <a:ext cx="5309170" cy="2477198"/>
          </a:xfrm>
          <a:prstGeom prst="rect">
            <a:avLst/>
          </a:prstGeom>
          <a:noFill/>
          <a:ln>
            <a:noFill/>
          </a:ln>
        </p:spPr>
        <p:txBody>
          <a:bodyPr spcFirstLastPara="1" wrap="square" lIns="121900" tIns="121900" rIns="121900" bIns="121900" anchor="t" anchorCtr="0">
            <a:noAutofit/>
          </a:bodyPr>
          <a:lstStyle/>
          <a:p>
            <a:pPr marL="257175" indent="-257175">
              <a:buFont typeface="Arial,Sans-Serif"/>
              <a:buChar char="•"/>
            </a:pPr>
            <a:r>
              <a:rPr lang="en-US" sz="2400" b="1" dirty="0">
                <a:ea typeface="+mn-lt"/>
                <a:cs typeface="+mn-lt"/>
              </a:rPr>
              <a:t>Feature encoding: </a:t>
            </a:r>
            <a:r>
              <a:rPr lang="en-US" sz="2400" dirty="0">
                <a:ea typeface="+mn-lt"/>
                <a:cs typeface="+mn-lt"/>
              </a:rPr>
              <a:t>transforming any categorical features into numerical features</a:t>
            </a:r>
          </a:p>
          <a:p>
            <a:pPr marL="714375" lvl="1" indent="-257175">
              <a:buFont typeface="Arial,Sans-Serif"/>
              <a:buChar char="•"/>
            </a:pPr>
            <a:r>
              <a:rPr lang="en-US" sz="2400" b="1" dirty="0">
                <a:ea typeface="+mn-lt"/>
                <a:cs typeface="+mn-lt"/>
              </a:rPr>
              <a:t>Two value features: </a:t>
            </a:r>
            <a:r>
              <a:rPr lang="en-US" sz="2400" dirty="0">
                <a:ea typeface="+mn-lt"/>
                <a:cs typeface="+mn-lt"/>
              </a:rPr>
              <a:t>Label Encoding</a:t>
            </a:r>
            <a:endParaRPr lang="en-US" sz="2400" b="1" dirty="0">
              <a:ea typeface="+mn-lt"/>
              <a:cs typeface="+mn-lt"/>
            </a:endParaRPr>
          </a:p>
          <a:p>
            <a:pPr lvl="1"/>
            <a:endParaRPr lang="en-US" sz="2400" b="1" dirty="0">
              <a:ea typeface="+mn-lt"/>
              <a:cs typeface="+mn-lt"/>
            </a:endParaRPr>
          </a:p>
          <a:p>
            <a:pPr lvl="1"/>
            <a:endParaRPr lang="en-US" sz="2400" b="1" dirty="0">
              <a:ea typeface="+mn-lt"/>
              <a:cs typeface="+mn-lt"/>
            </a:endParaRPr>
          </a:p>
          <a:p>
            <a:pPr marL="714375" lvl="1" indent="-257175">
              <a:buFont typeface="Arial,Sans-Serif"/>
              <a:buChar char="•"/>
            </a:pPr>
            <a:endParaRPr lang="en-US" sz="2400" b="1" dirty="0">
              <a:ea typeface="+mn-lt"/>
              <a:cs typeface="+mn-lt"/>
            </a:endParaRPr>
          </a:p>
          <a:p>
            <a:pPr marL="714375" lvl="1" indent="-257175">
              <a:buFont typeface="Arial,Sans-Serif"/>
              <a:buChar char="•"/>
            </a:pPr>
            <a:endParaRPr lang="en-US" sz="2400" b="1" dirty="0">
              <a:ea typeface="+mn-lt"/>
              <a:cs typeface="+mn-lt"/>
            </a:endParaRPr>
          </a:p>
          <a:p>
            <a:pPr marL="714375" lvl="1" indent="-257175">
              <a:buFont typeface="Arial,Sans-Serif"/>
              <a:buChar char="•"/>
            </a:pPr>
            <a:endParaRPr lang="en-US" sz="2400" b="1" dirty="0">
              <a:ea typeface="+mn-lt"/>
              <a:cs typeface="+mn-lt"/>
            </a:endParaRPr>
          </a:p>
          <a:p>
            <a:pPr marL="714375" lvl="1" indent="-257175">
              <a:buFont typeface="Arial,Sans-Serif"/>
              <a:buChar char="•"/>
            </a:pPr>
            <a:endParaRPr lang="en-US" sz="2400" b="1" dirty="0">
              <a:ea typeface="+mn-lt"/>
              <a:cs typeface="+mn-lt"/>
            </a:endParaRPr>
          </a:p>
          <a:p>
            <a:pPr lvl="1"/>
            <a:endParaRPr lang="en-US" sz="2400" b="1" dirty="0">
              <a:ea typeface="+mn-lt"/>
              <a:cs typeface="+mn-lt"/>
            </a:endParaRPr>
          </a:p>
          <a:p>
            <a:pPr marL="714375" lvl="1" indent="-257175">
              <a:buFont typeface="Arial,Sans-Serif"/>
              <a:buChar char="•"/>
            </a:pPr>
            <a:r>
              <a:rPr lang="en-US" sz="2400" b="1" dirty="0">
                <a:ea typeface="+mn-lt"/>
                <a:cs typeface="+mn-lt"/>
              </a:rPr>
              <a:t>Multi value features: </a:t>
            </a:r>
            <a:r>
              <a:rPr lang="en-US" sz="2400" dirty="0">
                <a:ea typeface="+mn-lt"/>
                <a:cs typeface="+mn-lt"/>
              </a:rPr>
              <a:t>One Hot Encoding</a:t>
            </a:r>
          </a:p>
        </p:txBody>
      </p:sp>
      <p:pic>
        <p:nvPicPr>
          <p:cNvPr id="4" name="Picture 3" descr="Table&#10;&#10;Description automatically generated with medium confidence">
            <a:extLst>
              <a:ext uri="{FF2B5EF4-FFF2-40B4-BE49-F238E27FC236}">
                <a16:creationId xmlns:a16="http://schemas.microsoft.com/office/drawing/2014/main" id="{8B1891DB-2184-A949-9F92-E94AAD20A1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4727" y="1318947"/>
            <a:ext cx="6628950" cy="4249281"/>
          </a:xfrm>
          <a:prstGeom prst="rect">
            <a:avLst/>
          </a:prstGeom>
        </p:spPr>
      </p:pic>
      <p:pic>
        <p:nvPicPr>
          <p:cNvPr id="6" name="Picture 5">
            <a:extLst>
              <a:ext uri="{FF2B5EF4-FFF2-40B4-BE49-F238E27FC236}">
                <a16:creationId xmlns:a16="http://schemas.microsoft.com/office/drawing/2014/main" id="{E4D810FE-21B3-5E4D-8DFB-BE83C03F03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6666" y="5882846"/>
            <a:ext cx="7226729" cy="766388"/>
          </a:xfrm>
          <a:prstGeom prst="rect">
            <a:avLst/>
          </a:prstGeom>
        </p:spPr>
      </p:pic>
    </p:spTree>
    <p:extLst>
      <p:ext uri="{BB962C8B-B14F-4D97-AF65-F5344CB8AC3E}">
        <p14:creationId xmlns:p14="http://schemas.microsoft.com/office/powerpoint/2010/main" val="2411377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4"/>
          <p:cNvSpPr/>
          <p:nvPr/>
        </p:nvSpPr>
        <p:spPr>
          <a:xfrm>
            <a:off x="7174533" y="457767"/>
            <a:ext cx="5017600" cy="683200"/>
          </a:xfrm>
          <a:prstGeom prst="rect">
            <a:avLst/>
          </a:prstGeom>
          <a:solidFill>
            <a:srgbClr val="083F88"/>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68" name="Google Shape;68;p14"/>
          <p:cNvSpPr/>
          <p:nvPr/>
        </p:nvSpPr>
        <p:spPr>
          <a:xfrm>
            <a:off x="0" y="133867"/>
            <a:ext cx="8248000" cy="757600"/>
          </a:xfrm>
          <a:prstGeom prst="rect">
            <a:avLst/>
          </a:prstGeom>
          <a:solidFill>
            <a:srgbClr val="EB0E81"/>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69" name="Google Shape;69;p14"/>
          <p:cNvSpPr txBox="1"/>
          <p:nvPr/>
        </p:nvSpPr>
        <p:spPr>
          <a:xfrm>
            <a:off x="443099" y="208766"/>
            <a:ext cx="7702417" cy="616981"/>
          </a:xfrm>
          <a:prstGeom prst="rect">
            <a:avLst/>
          </a:prstGeom>
          <a:noFill/>
          <a:ln>
            <a:noFill/>
          </a:ln>
        </p:spPr>
        <p:txBody>
          <a:bodyPr spcFirstLastPara="1" wrap="square" lIns="121900" tIns="121900" rIns="121900" bIns="121900" anchor="ctr" anchorCtr="0">
            <a:noAutofit/>
          </a:bodyPr>
          <a:lstStyle/>
          <a:p>
            <a:r>
              <a:rPr lang="pt-BR" sz="3200" b="1" dirty="0" err="1">
                <a:solidFill>
                  <a:schemeClr val="lt1"/>
                </a:solidFill>
                <a:latin typeface="Roboto" panose="02000000000000000000" pitchFamily="2" charset="0"/>
                <a:ea typeface="Roboto" panose="02000000000000000000" pitchFamily="2" charset="0"/>
                <a:cs typeface="Roboto" panose="02000000000000000000" pitchFamily="2" charset="0"/>
              </a:rPr>
              <a:t>Feature</a:t>
            </a:r>
            <a:r>
              <a:rPr lang="pt-BR" sz="3200" b="1" dirty="0">
                <a:solidFill>
                  <a:schemeClr val="lt1"/>
                </a:solidFill>
                <a:latin typeface="Roboto" panose="02000000000000000000" pitchFamily="2" charset="0"/>
                <a:ea typeface="Roboto" panose="02000000000000000000" pitchFamily="2" charset="0"/>
                <a:cs typeface="Roboto" panose="02000000000000000000" pitchFamily="2" charset="0"/>
              </a:rPr>
              <a:t> </a:t>
            </a:r>
            <a:r>
              <a:rPr lang="pt-BR" sz="3200" b="1" dirty="0" err="1">
                <a:solidFill>
                  <a:schemeClr val="lt1"/>
                </a:solidFill>
                <a:latin typeface="Roboto" panose="02000000000000000000" pitchFamily="2" charset="0"/>
                <a:ea typeface="Roboto" panose="02000000000000000000" pitchFamily="2" charset="0"/>
                <a:cs typeface="Roboto" panose="02000000000000000000" pitchFamily="2" charset="0"/>
              </a:rPr>
              <a:t>Normalisation</a:t>
            </a:r>
            <a:r>
              <a:rPr lang="pt-BR" sz="3200" b="1" dirty="0">
                <a:solidFill>
                  <a:schemeClr val="lt1"/>
                </a:solidFill>
                <a:latin typeface="Roboto" panose="02000000000000000000" pitchFamily="2" charset="0"/>
                <a:ea typeface="Roboto" panose="02000000000000000000" pitchFamily="2" charset="0"/>
                <a:cs typeface="Roboto" panose="02000000000000000000" pitchFamily="2" charset="0"/>
              </a:rPr>
              <a:t>/Data Split</a:t>
            </a:r>
            <a:endParaRPr sz="3200" b="1" dirty="0">
              <a:solidFill>
                <a:schemeClr val="lt1"/>
              </a:solidFill>
              <a:latin typeface="Roboto" panose="02000000000000000000" pitchFamily="2" charset="0"/>
              <a:ea typeface="Roboto" panose="02000000000000000000" pitchFamily="2" charset="0"/>
              <a:cs typeface="Roboto" panose="02000000000000000000" pitchFamily="2" charset="0"/>
            </a:endParaRPr>
          </a:p>
        </p:txBody>
      </p:sp>
      <p:sp>
        <p:nvSpPr>
          <p:cNvPr id="70" name="Google Shape;70;p14"/>
          <p:cNvSpPr txBox="1"/>
          <p:nvPr/>
        </p:nvSpPr>
        <p:spPr>
          <a:xfrm>
            <a:off x="207819" y="1318947"/>
            <a:ext cx="3447271" cy="4541526"/>
          </a:xfrm>
          <a:prstGeom prst="rect">
            <a:avLst/>
          </a:prstGeom>
          <a:noFill/>
          <a:ln>
            <a:noFill/>
          </a:ln>
        </p:spPr>
        <p:txBody>
          <a:bodyPr spcFirstLastPara="1" wrap="square" lIns="121900" tIns="121900" rIns="121900" bIns="121900" anchor="t" anchorCtr="0">
            <a:noAutofit/>
          </a:bodyPr>
          <a:lstStyle/>
          <a:p>
            <a:pPr marL="257175" indent="-257175">
              <a:buFont typeface="Arial,Sans-Serif"/>
              <a:buChar char="•"/>
            </a:pPr>
            <a:r>
              <a:rPr lang="en-US" sz="2400" b="1" dirty="0">
                <a:ea typeface="+mn-lt"/>
                <a:cs typeface="+mn-lt"/>
              </a:rPr>
              <a:t>Feature scaling: </a:t>
            </a:r>
            <a:r>
              <a:rPr lang="en-US" sz="2400" dirty="0">
                <a:ea typeface="+mn-lt"/>
                <a:cs typeface="+mn-lt"/>
              </a:rPr>
              <a:t>all features are converted to the same scale</a:t>
            </a:r>
          </a:p>
          <a:p>
            <a:pPr marL="257175" indent="-257175">
              <a:buFont typeface="Arial,Sans-Serif"/>
              <a:buChar char="•"/>
            </a:pPr>
            <a:r>
              <a:rPr lang="en-US" sz="2400" dirty="0">
                <a:ea typeface="+mn-lt"/>
                <a:cs typeface="+mn-lt"/>
              </a:rPr>
              <a:t>To avoid the features with high values dominating when creating the model </a:t>
            </a:r>
          </a:p>
        </p:txBody>
      </p:sp>
      <p:pic>
        <p:nvPicPr>
          <p:cNvPr id="3" name="Picture 2" descr="Text&#10;&#10;Description automatically generated">
            <a:extLst>
              <a:ext uri="{FF2B5EF4-FFF2-40B4-BE49-F238E27FC236}">
                <a16:creationId xmlns:a16="http://schemas.microsoft.com/office/drawing/2014/main" id="{4CBAF63E-D9B8-4747-8B3F-B06C15C9AB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7574" y="1449904"/>
            <a:ext cx="8164049" cy="3974970"/>
          </a:xfrm>
          <a:prstGeom prst="rect">
            <a:avLst/>
          </a:prstGeom>
        </p:spPr>
      </p:pic>
    </p:spTree>
    <p:extLst>
      <p:ext uri="{BB962C8B-B14F-4D97-AF65-F5344CB8AC3E}">
        <p14:creationId xmlns:p14="http://schemas.microsoft.com/office/powerpoint/2010/main" val="4027482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4"/>
          <p:cNvSpPr/>
          <p:nvPr/>
        </p:nvSpPr>
        <p:spPr>
          <a:xfrm>
            <a:off x="7174533" y="457767"/>
            <a:ext cx="5017600" cy="683200"/>
          </a:xfrm>
          <a:prstGeom prst="rect">
            <a:avLst/>
          </a:prstGeom>
          <a:solidFill>
            <a:srgbClr val="083F88"/>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68" name="Google Shape;68;p14"/>
          <p:cNvSpPr/>
          <p:nvPr/>
        </p:nvSpPr>
        <p:spPr>
          <a:xfrm>
            <a:off x="0" y="133867"/>
            <a:ext cx="8248000" cy="757600"/>
          </a:xfrm>
          <a:prstGeom prst="rect">
            <a:avLst/>
          </a:prstGeom>
          <a:solidFill>
            <a:srgbClr val="EB0E81"/>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69" name="Google Shape;69;p14"/>
          <p:cNvSpPr txBox="1"/>
          <p:nvPr/>
        </p:nvSpPr>
        <p:spPr>
          <a:xfrm>
            <a:off x="443099" y="208766"/>
            <a:ext cx="7702417" cy="616981"/>
          </a:xfrm>
          <a:prstGeom prst="rect">
            <a:avLst/>
          </a:prstGeom>
          <a:noFill/>
          <a:ln>
            <a:noFill/>
          </a:ln>
        </p:spPr>
        <p:txBody>
          <a:bodyPr spcFirstLastPara="1" wrap="square" lIns="121900" tIns="121900" rIns="121900" bIns="121900" anchor="ctr" anchorCtr="0">
            <a:noAutofit/>
          </a:bodyPr>
          <a:lstStyle/>
          <a:p>
            <a:r>
              <a:rPr lang="pt-BR" sz="3200" b="1" dirty="0" err="1">
                <a:solidFill>
                  <a:schemeClr val="lt1"/>
                </a:solidFill>
                <a:latin typeface="Roboto" panose="02000000000000000000" pitchFamily="2" charset="0"/>
                <a:ea typeface="Roboto" panose="02000000000000000000" pitchFamily="2" charset="0"/>
                <a:cs typeface="Roboto" panose="02000000000000000000" pitchFamily="2" charset="0"/>
              </a:rPr>
              <a:t>Model</a:t>
            </a:r>
            <a:r>
              <a:rPr lang="pt-BR" sz="3200" b="1" dirty="0">
                <a:solidFill>
                  <a:schemeClr val="lt1"/>
                </a:solidFill>
                <a:latin typeface="Roboto" panose="02000000000000000000" pitchFamily="2" charset="0"/>
                <a:ea typeface="Roboto" panose="02000000000000000000" pitchFamily="2" charset="0"/>
                <a:cs typeface="Roboto" panose="02000000000000000000" pitchFamily="2" charset="0"/>
              </a:rPr>
              <a:t> Training</a:t>
            </a:r>
            <a:endParaRPr sz="3200" b="1" dirty="0">
              <a:solidFill>
                <a:schemeClr val="lt1"/>
              </a:solidFill>
              <a:latin typeface="Roboto" panose="02000000000000000000" pitchFamily="2" charset="0"/>
              <a:ea typeface="Roboto" panose="02000000000000000000" pitchFamily="2" charset="0"/>
              <a:cs typeface="Roboto" panose="02000000000000000000" pitchFamily="2" charset="0"/>
            </a:endParaRPr>
          </a:p>
        </p:txBody>
      </p:sp>
      <p:sp>
        <p:nvSpPr>
          <p:cNvPr id="70" name="Google Shape;70;p14"/>
          <p:cNvSpPr txBox="1"/>
          <p:nvPr/>
        </p:nvSpPr>
        <p:spPr>
          <a:xfrm>
            <a:off x="207818" y="966366"/>
            <a:ext cx="11354657" cy="5595072"/>
          </a:xfrm>
          <a:prstGeom prst="rect">
            <a:avLst/>
          </a:prstGeom>
          <a:noFill/>
          <a:ln>
            <a:noFill/>
          </a:ln>
        </p:spPr>
        <p:txBody>
          <a:bodyPr spcFirstLastPara="1" wrap="square" lIns="121900" tIns="121900" rIns="121900" bIns="121900" anchor="t" anchorCtr="0">
            <a:noAutofit/>
          </a:bodyPr>
          <a:lstStyle/>
          <a:p>
            <a:pPr marL="257175" indent="-257175">
              <a:buFont typeface="Arial,Sans-Serif"/>
              <a:buChar char="•"/>
            </a:pPr>
            <a:r>
              <a:rPr lang="en-US" sz="2400" dirty="0">
                <a:ea typeface="+mn-lt"/>
                <a:cs typeface="+mn-lt"/>
              </a:rPr>
              <a:t>Three </a:t>
            </a:r>
            <a:r>
              <a:rPr lang="en-US" sz="2400" b="1" dirty="0">
                <a:ea typeface="+mn-lt"/>
                <a:cs typeface="+mn-lt"/>
              </a:rPr>
              <a:t>regression</a:t>
            </a:r>
            <a:r>
              <a:rPr lang="en-US" sz="2400" dirty="0">
                <a:ea typeface="+mn-lt"/>
                <a:cs typeface="+mn-lt"/>
              </a:rPr>
              <a:t> models were tried:</a:t>
            </a:r>
          </a:p>
          <a:p>
            <a:pPr marL="714375" lvl="1" indent="-257175">
              <a:buFont typeface="Arial,Sans-Serif"/>
              <a:buChar char="•"/>
            </a:pPr>
            <a:r>
              <a:rPr lang="en-US" sz="2400" dirty="0">
                <a:ea typeface="+mn-lt"/>
                <a:cs typeface="+mn-lt"/>
              </a:rPr>
              <a:t>Random Forests</a:t>
            </a:r>
          </a:p>
          <a:p>
            <a:pPr marL="714375" lvl="1" indent="-257175">
              <a:buFont typeface="Arial,Sans-Serif"/>
              <a:buChar char="•"/>
            </a:pPr>
            <a:endParaRPr lang="en-US" sz="2400" dirty="0">
              <a:ea typeface="+mn-lt"/>
              <a:cs typeface="+mn-lt"/>
            </a:endParaRPr>
          </a:p>
          <a:p>
            <a:pPr lvl="1"/>
            <a:endParaRPr lang="en-US" sz="2400" dirty="0">
              <a:ea typeface="+mn-lt"/>
              <a:cs typeface="+mn-lt"/>
            </a:endParaRPr>
          </a:p>
          <a:p>
            <a:pPr lvl="1"/>
            <a:endParaRPr lang="en-US" sz="2400" dirty="0">
              <a:ea typeface="+mn-lt"/>
              <a:cs typeface="+mn-lt"/>
            </a:endParaRPr>
          </a:p>
          <a:p>
            <a:pPr marL="714375" lvl="1" indent="-257175">
              <a:buFont typeface="Arial,Sans-Serif"/>
              <a:buChar char="•"/>
            </a:pPr>
            <a:r>
              <a:rPr lang="en-US" sz="2400" dirty="0">
                <a:ea typeface="+mn-lt"/>
                <a:cs typeface="+mn-lt"/>
              </a:rPr>
              <a:t>Logistic Regression</a:t>
            </a:r>
          </a:p>
          <a:p>
            <a:pPr lvl="1"/>
            <a:endParaRPr lang="en-US" sz="2400" dirty="0">
              <a:ea typeface="+mn-lt"/>
              <a:cs typeface="+mn-lt"/>
            </a:endParaRPr>
          </a:p>
          <a:p>
            <a:pPr marL="714375" lvl="1" indent="-257175">
              <a:buFont typeface="Arial,Sans-Serif"/>
              <a:buChar char="•"/>
            </a:pPr>
            <a:endParaRPr lang="en-US" sz="2400" dirty="0">
              <a:ea typeface="+mn-lt"/>
              <a:cs typeface="+mn-lt"/>
            </a:endParaRPr>
          </a:p>
          <a:p>
            <a:pPr marL="714375" lvl="1" indent="-257175">
              <a:buFont typeface="Arial,Sans-Serif"/>
              <a:buChar char="•"/>
            </a:pPr>
            <a:endParaRPr lang="en-US" sz="2400" dirty="0">
              <a:ea typeface="+mn-lt"/>
              <a:cs typeface="+mn-lt"/>
            </a:endParaRPr>
          </a:p>
          <a:p>
            <a:pPr marL="714375" lvl="1" indent="-257175">
              <a:buFont typeface="Arial,Sans-Serif"/>
              <a:buChar char="•"/>
            </a:pPr>
            <a:endParaRPr lang="en-US" sz="2400" dirty="0">
              <a:ea typeface="+mn-lt"/>
              <a:cs typeface="+mn-lt"/>
            </a:endParaRPr>
          </a:p>
          <a:p>
            <a:pPr marL="714375" lvl="1" indent="-257175">
              <a:buFont typeface="Arial,Sans-Serif"/>
              <a:buChar char="•"/>
            </a:pPr>
            <a:r>
              <a:rPr lang="en-US" sz="2400" dirty="0">
                <a:ea typeface="+mn-lt"/>
                <a:cs typeface="+mn-lt"/>
              </a:rPr>
              <a:t>ANN</a:t>
            </a:r>
          </a:p>
          <a:p>
            <a:pPr marL="1171575" lvl="2" indent="-257175">
              <a:buFont typeface="Arial,Sans-Serif"/>
              <a:buChar char="•"/>
            </a:pPr>
            <a:r>
              <a:rPr lang="en-US" sz="2400" dirty="0">
                <a:ea typeface="+mn-lt"/>
                <a:cs typeface="+mn-lt"/>
              </a:rPr>
              <a:t>Optimizer: SGD</a:t>
            </a:r>
          </a:p>
          <a:p>
            <a:pPr marL="1171575" lvl="2" indent="-257175">
              <a:buFont typeface="Arial,Sans-Serif"/>
              <a:buChar char="•"/>
            </a:pPr>
            <a:r>
              <a:rPr lang="en-US" sz="2400" dirty="0">
                <a:ea typeface="+mn-lt"/>
                <a:cs typeface="+mn-lt"/>
              </a:rPr>
              <a:t>Epochs: 100</a:t>
            </a:r>
          </a:p>
          <a:p>
            <a:pPr marL="1171575" lvl="2" indent="-257175">
              <a:buFont typeface="Arial,Sans-Serif"/>
              <a:buChar char="•"/>
            </a:pPr>
            <a:r>
              <a:rPr lang="en-US" sz="2400" dirty="0">
                <a:ea typeface="+mn-lt"/>
                <a:cs typeface="+mn-lt"/>
              </a:rPr>
              <a:t>One hidden layer</a:t>
            </a:r>
          </a:p>
          <a:p>
            <a:pPr marL="1628775" lvl="3" indent="-257175">
              <a:buFont typeface="Arial,Sans-Serif"/>
              <a:buChar char="•"/>
            </a:pPr>
            <a:r>
              <a:rPr lang="en-US" sz="2400" dirty="0">
                <a:ea typeface="+mn-lt"/>
                <a:cs typeface="+mn-lt"/>
              </a:rPr>
              <a:t>50 units</a:t>
            </a:r>
          </a:p>
        </p:txBody>
      </p:sp>
      <p:pic>
        <p:nvPicPr>
          <p:cNvPr id="4" name="Picture 3" descr="A picture containing timeline&#10;&#10;Description automatically generated">
            <a:extLst>
              <a:ext uri="{FF2B5EF4-FFF2-40B4-BE49-F238E27FC236}">
                <a16:creationId xmlns:a16="http://schemas.microsoft.com/office/drawing/2014/main" id="{4B0A4185-B0E7-1B47-A701-2B4298F517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7574" y="1512411"/>
            <a:ext cx="7614805" cy="1222560"/>
          </a:xfrm>
          <a:prstGeom prst="rect">
            <a:avLst/>
          </a:prstGeom>
        </p:spPr>
      </p:pic>
      <p:pic>
        <p:nvPicPr>
          <p:cNvPr id="9" name="Picture 8" descr="Text&#10;&#10;Description automatically generated with medium confidence">
            <a:extLst>
              <a:ext uri="{FF2B5EF4-FFF2-40B4-BE49-F238E27FC236}">
                <a16:creationId xmlns:a16="http://schemas.microsoft.com/office/drawing/2014/main" id="{0E6B2989-30B3-7447-8E1C-D5497A976F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7574" y="2841632"/>
            <a:ext cx="7804901" cy="1222561"/>
          </a:xfrm>
          <a:prstGeom prst="rect">
            <a:avLst/>
          </a:prstGeom>
        </p:spPr>
      </p:pic>
      <p:pic>
        <p:nvPicPr>
          <p:cNvPr id="11" name="Picture 10" descr="Text&#10;&#10;Description automatically generated">
            <a:extLst>
              <a:ext uri="{FF2B5EF4-FFF2-40B4-BE49-F238E27FC236}">
                <a16:creationId xmlns:a16="http://schemas.microsoft.com/office/drawing/2014/main" id="{C8C62B29-B18C-2845-8611-0ED9C900FE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85123" y="4305572"/>
            <a:ext cx="7387256" cy="2453041"/>
          </a:xfrm>
          <a:prstGeom prst="rect">
            <a:avLst/>
          </a:prstGeom>
        </p:spPr>
      </p:pic>
    </p:spTree>
    <p:extLst>
      <p:ext uri="{BB962C8B-B14F-4D97-AF65-F5344CB8AC3E}">
        <p14:creationId xmlns:p14="http://schemas.microsoft.com/office/powerpoint/2010/main" val="1347527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4"/>
          <p:cNvSpPr/>
          <p:nvPr/>
        </p:nvSpPr>
        <p:spPr>
          <a:xfrm>
            <a:off x="7174400" y="314327"/>
            <a:ext cx="5017600" cy="683200"/>
          </a:xfrm>
          <a:prstGeom prst="rect">
            <a:avLst/>
          </a:prstGeom>
          <a:solidFill>
            <a:srgbClr val="083F88"/>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68" name="Google Shape;68;p14"/>
          <p:cNvSpPr/>
          <p:nvPr/>
        </p:nvSpPr>
        <p:spPr>
          <a:xfrm>
            <a:off x="0" y="133867"/>
            <a:ext cx="8248000" cy="757600"/>
          </a:xfrm>
          <a:prstGeom prst="rect">
            <a:avLst/>
          </a:prstGeom>
          <a:solidFill>
            <a:srgbClr val="EB0E81"/>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69" name="Google Shape;69;p14"/>
          <p:cNvSpPr txBox="1"/>
          <p:nvPr/>
        </p:nvSpPr>
        <p:spPr>
          <a:xfrm>
            <a:off x="443099" y="208766"/>
            <a:ext cx="7702417" cy="616981"/>
          </a:xfrm>
          <a:prstGeom prst="rect">
            <a:avLst/>
          </a:prstGeom>
          <a:noFill/>
          <a:ln>
            <a:noFill/>
          </a:ln>
        </p:spPr>
        <p:txBody>
          <a:bodyPr spcFirstLastPara="1" wrap="square" lIns="121900" tIns="121900" rIns="121900" bIns="121900" anchor="ctr" anchorCtr="0">
            <a:noAutofit/>
          </a:bodyPr>
          <a:lstStyle/>
          <a:p>
            <a:r>
              <a:rPr lang="pt-BR" sz="3200" b="1" dirty="0" err="1">
                <a:solidFill>
                  <a:schemeClr val="lt1"/>
                </a:solidFill>
                <a:latin typeface="Roboto" panose="02000000000000000000" pitchFamily="2" charset="0"/>
                <a:ea typeface="Roboto" panose="02000000000000000000" pitchFamily="2" charset="0"/>
                <a:cs typeface="Roboto" panose="02000000000000000000" pitchFamily="2" charset="0"/>
              </a:rPr>
              <a:t>Offline</a:t>
            </a:r>
            <a:r>
              <a:rPr lang="pt-BR" sz="3200" b="1" dirty="0">
                <a:solidFill>
                  <a:schemeClr val="lt1"/>
                </a:solidFill>
                <a:latin typeface="Roboto" panose="02000000000000000000" pitchFamily="2" charset="0"/>
                <a:ea typeface="Roboto" panose="02000000000000000000" pitchFamily="2" charset="0"/>
                <a:cs typeface="Roboto" panose="02000000000000000000" pitchFamily="2" charset="0"/>
              </a:rPr>
              <a:t> </a:t>
            </a:r>
            <a:r>
              <a:rPr lang="pt-BR" sz="3200" b="1" dirty="0" err="1">
                <a:solidFill>
                  <a:schemeClr val="lt1"/>
                </a:solidFill>
                <a:latin typeface="Roboto" panose="02000000000000000000" pitchFamily="2" charset="0"/>
                <a:ea typeface="Roboto" panose="02000000000000000000" pitchFamily="2" charset="0"/>
                <a:cs typeface="Roboto" panose="02000000000000000000" pitchFamily="2" charset="0"/>
              </a:rPr>
              <a:t>Evaluation</a:t>
            </a:r>
            <a:r>
              <a:rPr lang="pt-BR" sz="3200" b="1" dirty="0">
                <a:solidFill>
                  <a:schemeClr val="lt1"/>
                </a:solidFill>
                <a:latin typeface="Roboto" panose="02000000000000000000" pitchFamily="2" charset="0"/>
                <a:ea typeface="Roboto" panose="02000000000000000000" pitchFamily="2" charset="0"/>
                <a:cs typeface="Roboto" panose="02000000000000000000" pitchFamily="2" charset="0"/>
              </a:rPr>
              <a:t> (</a:t>
            </a:r>
            <a:r>
              <a:rPr lang="pt-BR" sz="3200" b="1" dirty="0" err="1">
                <a:solidFill>
                  <a:schemeClr val="lt1"/>
                </a:solidFill>
                <a:latin typeface="Roboto" panose="02000000000000000000" pitchFamily="2" charset="0"/>
                <a:ea typeface="Roboto" panose="02000000000000000000" pitchFamily="2" charset="0"/>
                <a:cs typeface="Roboto" panose="02000000000000000000" pitchFamily="2" charset="0"/>
              </a:rPr>
              <a:t>Model</a:t>
            </a:r>
            <a:r>
              <a:rPr lang="pt-BR" sz="3200" b="1" dirty="0">
                <a:solidFill>
                  <a:schemeClr val="lt1"/>
                </a:solidFill>
                <a:latin typeface="Roboto" panose="02000000000000000000" pitchFamily="2" charset="0"/>
                <a:ea typeface="Roboto" panose="02000000000000000000" pitchFamily="2" charset="0"/>
                <a:cs typeface="Roboto" panose="02000000000000000000" pitchFamily="2" charset="0"/>
              </a:rPr>
              <a:t> Performance)</a:t>
            </a:r>
            <a:endParaRPr sz="3200" b="1" dirty="0">
              <a:solidFill>
                <a:schemeClr val="lt1"/>
              </a:solidFill>
              <a:latin typeface="Roboto" panose="02000000000000000000" pitchFamily="2" charset="0"/>
              <a:ea typeface="Roboto" panose="02000000000000000000" pitchFamily="2" charset="0"/>
              <a:cs typeface="Roboto" panose="02000000000000000000" pitchFamily="2" charset="0"/>
            </a:endParaRPr>
          </a:p>
        </p:txBody>
      </p:sp>
      <p:sp>
        <p:nvSpPr>
          <p:cNvPr id="70" name="Google Shape;70;p14"/>
          <p:cNvSpPr txBox="1"/>
          <p:nvPr/>
        </p:nvSpPr>
        <p:spPr>
          <a:xfrm>
            <a:off x="207818" y="966366"/>
            <a:ext cx="10058399" cy="4894107"/>
          </a:xfrm>
          <a:prstGeom prst="rect">
            <a:avLst/>
          </a:prstGeom>
          <a:noFill/>
          <a:ln>
            <a:noFill/>
          </a:ln>
        </p:spPr>
        <p:txBody>
          <a:bodyPr spcFirstLastPara="1" wrap="square" lIns="121900" tIns="121900" rIns="121900" bIns="121900" anchor="t" anchorCtr="0">
            <a:noAutofit/>
          </a:bodyPr>
          <a:lstStyle/>
          <a:p>
            <a:pPr marL="257175" indent="-257175">
              <a:buFont typeface="Arial,Sans-Serif"/>
              <a:buChar char="•"/>
            </a:pPr>
            <a:endParaRPr lang="en-US" dirty="0">
              <a:ea typeface="+mn-lt"/>
              <a:cs typeface="+mn-lt"/>
            </a:endParaRPr>
          </a:p>
        </p:txBody>
      </p:sp>
      <p:sp>
        <p:nvSpPr>
          <p:cNvPr id="8" name="Google Shape;69;p14">
            <a:extLst>
              <a:ext uri="{FF2B5EF4-FFF2-40B4-BE49-F238E27FC236}">
                <a16:creationId xmlns:a16="http://schemas.microsoft.com/office/drawing/2014/main" id="{06BAF099-9E11-864B-81EB-640E3C085EFF}"/>
              </a:ext>
            </a:extLst>
          </p:cNvPr>
          <p:cNvSpPr txBox="1"/>
          <p:nvPr/>
        </p:nvSpPr>
        <p:spPr>
          <a:xfrm>
            <a:off x="443099" y="832923"/>
            <a:ext cx="6628950" cy="616981"/>
          </a:xfrm>
          <a:prstGeom prst="rect">
            <a:avLst/>
          </a:prstGeom>
          <a:noFill/>
          <a:ln>
            <a:noFill/>
          </a:ln>
        </p:spPr>
        <p:txBody>
          <a:bodyPr spcFirstLastPara="1" wrap="square" lIns="121900" tIns="121900" rIns="121900" bIns="121900" anchor="ctr" anchorCtr="0">
            <a:noAutofit/>
          </a:bodyPr>
          <a:lstStyle/>
          <a:p>
            <a:endParaRPr lang="pt-BR" sz="3200">
              <a:solidFill>
                <a:srgbClr val="EB0E81"/>
              </a:solidFill>
              <a:latin typeface="Roboto Light"/>
              <a:ea typeface="Roboto Light"/>
            </a:endParaRPr>
          </a:p>
        </p:txBody>
      </p:sp>
      <p:pic>
        <p:nvPicPr>
          <p:cNvPr id="17" name="Picture 16" descr="Graphical user interface, text, application, email&#10;&#10;Description automatically generated">
            <a:extLst>
              <a:ext uri="{FF2B5EF4-FFF2-40B4-BE49-F238E27FC236}">
                <a16:creationId xmlns:a16="http://schemas.microsoft.com/office/drawing/2014/main" id="{86557E43-024A-1F49-B1EE-2926E42159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34346"/>
            <a:ext cx="5559486" cy="2412052"/>
          </a:xfrm>
          <a:prstGeom prst="rect">
            <a:avLst/>
          </a:prstGeom>
        </p:spPr>
      </p:pic>
      <p:pic>
        <p:nvPicPr>
          <p:cNvPr id="3" name="Picture 2" descr="Graphical user interface, text, application, email&#10;&#10;Description automatically generated">
            <a:extLst>
              <a:ext uri="{FF2B5EF4-FFF2-40B4-BE49-F238E27FC236}">
                <a16:creationId xmlns:a16="http://schemas.microsoft.com/office/drawing/2014/main" id="{10E3C228-45DB-244B-B76A-4D08FE63D2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4767" y="1174710"/>
            <a:ext cx="6193468" cy="3573155"/>
          </a:xfrm>
          <a:prstGeom prst="rect">
            <a:avLst/>
          </a:prstGeom>
        </p:spPr>
      </p:pic>
      <p:pic>
        <p:nvPicPr>
          <p:cNvPr id="5" name="Picture 4" descr="Chart, pie chart&#10;&#10;Description automatically generated">
            <a:extLst>
              <a:ext uri="{FF2B5EF4-FFF2-40B4-BE49-F238E27FC236}">
                <a16:creationId xmlns:a16="http://schemas.microsoft.com/office/drawing/2014/main" id="{82C404EA-1048-C94B-98D4-7A3FCB2EFF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42132" y="4790557"/>
            <a:ext cx="2980133" cy="1948912"/>
          </a:xfrm>
          <a:prstGeom prst="rect">
            <a:avLst/>
          </a:prstGeom>
        </p:spPr>
      </p:pic>
      <p:pic>
        <p:nvPicPr>
          <p:cNvPr id="9" name="Picture 8" descr="Chart&#10;&#10;Description automatically generated with medium confidence">
            <a:extLst>
              <a:ext uri="{FF2B5EF4-FFF2-40B4-BE49-F238E27FC236}">
                <a16:creationId xmlns:a16="http://schemas.microsoft.com/office/drawing/2014/main" id="{B4A38B04-1350-C64A-BA53-D2DD30E0974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191" y="3766049"/>
            <a:ext cx="4421753" cy="2990352"/>
          </a:xfrm>
          <a:prstGeom prst="rect">
            <a:avLst/>
          </a:prstGeom>
        </p:spPr>
      </p:pic>
    </p:spTree>
    <p:extLst>
      <p:ext uri="{BB962C8B-B14F-4D97-AF65-F5344CB8AC3E}">
        <p14:creationId xmlns:p14="http://schemas.microsoft.com/office/powerpoint/2010/main" val="30506285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431</TotalTime>
  <Words>1774</Words>
  <Application>Microsoft Macintosh PowerPoint</Application>
  <PresentationFormat>Widescreen</PresentationFormat>
  <Paragraphs>162</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Arial,Sans-Serif</vt:lpstr>
      <vt:lpstr>Calibri</vt:lpstr>
      <vt:lpstr>Calibri Light</vt:lpstr>
      <vt:lpstr>Roboto</vt:lpstr>
      <vt:lpstr>Roboto Black</vt:lpstr>
      <vt:lpstr>Roboto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Farhad Zafari</cp:lastModifiedBy>
  <cp:revision>86</cp:revision>
  <dcterms:created xsi:type="dcterms:W3CDTF">2020-06-09T18:56:49Z</dcterms:created>
  <dcterms:modified xsi:type="dcterms:W3CDTF">2022-04-28T05:35:54Z</dcterms:modified>
</cp:coreProperties>
</file>