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88" r:id="rId2"/>
    <p:sldId id="259" r:id="rId3"/>
    <p:sldId id="281" r:id="rId4"/>
    <p:sldId id="289" r:id="rId5"/>
    <p:sldId id="290" r:id="rId6"/>
    <p:sldId id="291" r:id="rId7"/>
    <p:sldId id="292" r:id="rId8"/>
    <p:sldId id="293" r:id="rId9"/>
    <p:sldId id="294" r:id="rId10"/>
    <p:sldId id="297" r:id="rId11"/>
    <p:sldId id="295" r:id="rId12"/>
    <p:sldId id="296" r:id="rId13"/>
    <p:sldId id="298" r:id="rId14"/>
    <p:sldId id="2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0E81"/>
    <a:srgbClr val="083F88"/>
    <a:srgbClr val="FFAB47"/>
    <a:srgbClr val="E34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CAFA2-EEFC-52E6-CF57-7EC68A6F14D4}" v="4" dt="2022-02-15T21:17:19.484"/>
    <p1510:client id="{1A73F95C-4AFB-B24C-3425-73B31D516EA4}" v="6" dt="2022-02-15T02:48:21.383"/>
    <p1510:client id="{1D2E248D-56FE-D4E2-02B7-66C5888540F6}" v="22" dt="2022-02-15T01:23:47.177"/>
    <p1510:client id="{434985E3-6BF1-49D4-3267-11FD1F962564}" v="53" dt="2022-02-16T23:42:45.049"/>
    <p1510:client id="{4406B4AC-CC82-9048-180E-4C4C5B804540}" v="139" dt="2022-02-16T23:13:06.848"/>
    <p1510:client id="{71C8F3C3-2868-569E-CFC6-F18ABF4F97EA}" v="917" dt="2022-02-15T00:30:00.251"/>
    <p1510:client id="{7E791368-DD11-99C9-E3C0-FCA7EF33FF8E}" v="333" dt="2022-02-16T05:44:51.722"/>
    <p1510:client id="{96A0DCB4-6282-6A68-943C-16D2E24DE013}" v="104" dt="2022-02-15T05:06:13.986"/>
    <p1510:client id="{A85933CE-195D-5ACB-697A-2FB0E874A368}" v="17" dt="2022-02-15T00:27:38.417"/>
    <p1510:client id="{B7B834FF-908F-BE16-24DA-8B697C0BC86A}" v="31" dt="2022-02-09T23:49:57.147"/>
    <p1510:client id="{C6454C6A-37AA-018F-98BC-5E3DDC0B2716}" v="268" dt="2022-02-14T06:45:38.776"/>
    <p1510:client id="{D7E65FA7-5866-8040-B23B-F2BBEA52D07F}" v="12" dt="2022-02-09T23:39:14.907"/>
    <p1510:client id="{DBB02238-34CD-B53B-FF2F-3F4D595D6390}" v="561" dt="2022-02-14T00:15:54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361"/>
    <p:restoredTop sz="94646"/>
  </p:normalViewPr>
  <p:slideViewPr>
    <p:cSldViewPr snapToGrid="0">
      <p:cViewPr varScale="1">
        <p:scale>
          <a:sx n="57" d="100"/>
          <a:sy n="57" d="100"/>
        </p:scale>
        <p:origin x="17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5A8C-BDF2-4523-AE53-89289CF1A7EF}" type="datetimeFigureOut">
              <a:rPr lang="en-US"/>
              <a:t>4/20/22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DDBBD-739D-48D2-A44B-8B0649BA192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5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2da6d50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2da6d50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570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365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629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66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576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2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704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07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29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99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075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091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013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51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174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3" y="-8100"/>
            <a:ext cx="12192000" cy="6858000"/>
          </a:xfrm>
          <a:prstGeom prst="rect">
            <a:avLst/>
          </a:prstGeom>
          <a:gradFill>
            <a:gsLst>
              <a:gs pos="0">
                <a:srgbClr val="D8527E"/>
              </a:gs>
              <a:gs pos="50000">
                <a:srgbClr val="E60278"/>
              </a:gs>
              <a:gs pos="100000">
                <a:srgbClr val="B41782"/>
              </a:gs>
            </a:gsLst>
            <a:lin ang="2700006" scaled="0"/>
          </a:gra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53967" y="153967"/>
            <a:ext cx="11868000" cy="65028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50100" y="2223520"/>
            <a:ext cx="9271957" cy="28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AU" sz="4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Customer Churn Prediction</a:t>
            </a:r>
            <a:endParaRPr sz="4000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9867" y="-19582"/>
            <a:ext cx="4832143" cy="68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450100" y="4942114"/>
            <a:ext cx="6400000" cy="146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AU" sz="3200" dirty="0">
                <a:solidFill>
                  <a:schemeClr val="lt1"/>
                </a:solidFill>
                <a:latin typeface="Roboto Light"/>
                <a:ea typeface="+mn-lt"/>
                <a:cs typeface="+mn-lt"/>
              </a:rPr>
              <a:t>Farhad Zafari</a:t>
            </a:r>
          </a:p>
          <a:p>
            <a:pPr>
              <a:lnSpc>
                <a:spcPct val="150000"/>
              </a:lnSpc>
            </a:pPr>
            <a:r>
              <a:rPr lang="en-AU" sz="3200" b="1" dirty="0">
                <a:solidFill>
                  <a:schemeClr val="lt1"/>
                </a:solidFill>
                <a:latin typeface="Roboto Light"/>
                <a:ea typeface="+mn-lt"/>
                <a:cs typeface="+mn-lt"/>
              </a:rPr>
              <a:t>Data Scientist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450100" y="4074523"/>
            <a:ext cx="6798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9604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400" y="31432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Offline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Performance)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5A7A9CBB-3644-7C42-9268-21758AD16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45" y="1446755"/>
            <a:ext cx="7916547" cy="4633874"/>
          </a:xfrm>
          <a:prstGeom prst="rect">
            <a:avLst/>
          </a:prstGeom>
        </p:spPr>
      </p:pic>
      <p:sp>
        <p:nvSpPr>
          <p:cNvPr id="14" name="Google Shape;70;p14">
            <a:extLst>
              <a:ext uri="{FF2B5EF4-FFF2-40B4-BE49-F238E27FC236}">
                <a16:creationId xmlns:a16="http://schemas.microsoft.com/office/drawing/2014/main" id="{7EA0CCE9-BB89-8B40-895C-AF016728C233}"/>
              </a:ext>
            </a:extLst>
          </p:cNvPr>
          <p:cNvSpPr txBox="1"/>
          <p:nvPr/>
        </p:nvSpPr>
        <p:spPr>
          <a:xfrm>
            <a:off x="225660" y="983713"/>
            <a:ext cx="3413279" cy="555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Important features obtained using Random Forest: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Top features: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Charges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Contract type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We can possibly offer promotions focused on charges and/or contract type to change churn propensity in high risk customers</a:t>
            </a:r>
          </a:p>
        </p:txBody>
      </p:sp>
    </p:spTree>
    <p:extLst>
      <p:ext uri="{BB962C8B-B14F-4D97-AF65-F5344CB8AC3E}">
        <p14:creationId xmlns:p14="http://schemas.microsoft.com/office/powerpoint/2010/main" val="92398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" y="133867"/>
            <a:ext cx="10487891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9435192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Offline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Promotion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Performance)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8" y="966366"/>
            <a:ext cx="3838735" cy="568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Assumption: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We can retain customers with a high propensity to churn by offering </a:t>
            </a:r>
            <a:r>
              <a:rPr lang="en-US" b="1" dirty="0">
                <a:ea typeface="+mn-lt"/>
                <a:cs typeface="+mn-lt"/>
              </a:rPr>
              <a:t>20% </a:t>
            </a:r>
            <a:r>
              <a:rPr lang="en-US" dirty="0">
                <a:ea typeface="+mn-lt"/>
                <a:cs typeface="+mn-lt"/>
              </a:rPr>
              <a:t>discount on </a:t>
            </a:r>
            <a:r>
              <a:rPr lang="en-US" b="1" dirty="0">
                <a:ea typeface="+mn-lt"/>
                <a:cs typeface="+mn-lt"/>
              </a:rPr>
              <a:t>monthly</a:t>
            </a:r>
            <a:r>
              <a:rPr lang="en-US" dirty="0">
                <a:ea typeface="+mn-lt"/>
                <a:cs typeface="+mn-lt"/>
              </a:rPr>
              <a:t> subscription fees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At least half </a:t>
            </a:r>
            <a:r>
              <a:rPr lang="en-US" dirty="0">
                <a:ea typeface="+mn-lt"/>
                <a:cs typeface="+mn-lt"/>
              </a:rPr>
              <a:t>of the customers offered the promotion will take it and stay</a:t>
            </a: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Under this assumption, employing machine learning techniques can bring </a:t>
            </a:r>
            <a:r>
              <a:rPr lang="en-US" b="1" dirty="0">
                <a:ea typeface="+mn-lt"/>
                <a:cs typeface="+mn-lt"/>
              </a:rPr>
              <a:t>up to around 7.3% uplift </a:t>
            </a:r>
            <a:r>
              <a:rPr lang="en-US" dirty="0">
                <a:ea typeface="+mn-lt"/>
                <a:cs typeface="+mn-lt"/>
              </a:rPr>
              <a:t>in monthly revenues from subscription fees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0F8F1CC9-69DD-3545-A000-5B9D307BA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5" y="4907932"/>
            <a:ext cx="5029200" cy="1270000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8148EC6-A44F-4C41-AC47-8CA73A437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258" y="1548466"/>
            <a:ext cx="7111356" cy="4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6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" y="133867"/>
            <a:ext cx="10487891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9435192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Offline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Promotion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Performance)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7" y="966366"/>
            <a:ext cx="5431367" cy="413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Assumption: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We can retain customers with a high propensity to churn by offering </a:t>
            </a:r>
            <a:r>
              <a:rPr lang="en-US" b="1" dirty="0">
                <a:ea typeface="+mn-lt"/>
                <a:cs typeface="+mn-lt"/>
              </a:rPr>
              <a:t>40% discount </a:t>
            </a:r>
            <a:r>
              <a:rPr lang="en-US" dirty="0">
                <a:ea typeface="+mn-lt"/>
                <a:cs typeface="+mn-lt"/>
              </a:rPr>
              <a:t>on </a:t>
            </a:r>
            <a:r>
              <a:rPr lang="en-US" b="1" dirty="0">
                <a:ea typeface="+mn-lt"/>
                <a:cs typeface="+mn-lt"/>
              </a:rPr>
              <a:t>yearly subscription fee </a:t>
            </a:r>
            <a:r>
              <a:rPr lang="en-US" dirty="0">
                <a:ea typeface="+mn-lt"/>
                <a:cs typeface="+mn-lt"/>
              </a:rPr>
              <a:t>and </a:t>
            </a:r>
            <a:r>
              <a:rPr lang="en-US" b="1" dirty="0">
                <a:ea typeface="+mn-lt"/>
                <a:cs typeface="+mn-lt"/>
              </a:rPr>
              <a:t>lock</a:t>
            </a:r>
            <a:r>
              <a:rPr lang="en-US" dirty="0">
                <a:ea typeface="+mn-lt"/>
                <a:cs typeface="+mn-lt"/>
              </a:rPr>
              <a:t> them </a:t>
            </a:r>
            <a:r>
              <a:rPr lang="en-US" b="1" dirty="0">
                <a:ea typeface="+mn-lt"/>
                <a:cs typeface="+mn-lt"/>
              </a:rPr>
              <a:t>in</a:t>
            </a:r>
            <a:r>
              <a:rPr lang="en-US" dirty="0">
                <a:ea typeface="+mn-lt"/>
                <a:cs typeface="+mn-lt"/>
              </a:rPr>
              <a:t> for whole year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Customers with low churn risk will not churn for the next 12 months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At least half </a:t>
            </a:r>
            <a:r>
              <a:rPr lang="en-US" dirty="0">
                <a:ea typeface="+mn-lt"/>
                <a:cs typeface="+mn-lt"/>
              </a:rPr>
              <a:t>of the customers offered the promotion will take it and stay</a:t>
            </a: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Around </a:t>
            </a:r>
            <a:r>
              <a:rPr lang="en-US" b="1" dirty="0">
                <a:ea typeface="+mn-lt"/>
                <a:cs typeface="+mn-lt"/>
              </a:rPr>
              <a:t>2.4% uplift </a:t>
            </a:r>
            <a:r>
              <a:rPr lang="en-US" dirty="0">
                <a:ea typeface="+mn-lt"/>
                <a:cs typeface="+mn-lt"/>
              </a:rPr>
              <a:t>in annual revenue using locked-in contract promotion</a:t>
            </a:r>
          </a:p>
          <a:p>
            <a:pPr marL="257175" indent="-257175">
              <a:buFont typeface="Arial,Sans-Serif"/>
              <a:buChar char="•"/>
            </a:pPr>
            <a:r>
              <a:rPr lang="en-US" dirty="0" err="1">
                <a:ea typeface="+mn-lt"/>
                <a:cs typeface="+mn-lt"/>
              </a:rPr>
              <a:t>RandomForest</a:t>
            </a:r>
            <a:r>
              <a:rPr lang="en-US" dirty="0">
                <a:ea typeface="+mn-lt"/>
                <a:cs typeface="+mn-lt"/>
              </a:rPr>
              <a:t> does not have good performance using this strategy: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Probably due to poor performance on month-to-month contract types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983F367-BA76-FD4E-BB34-88F8A03FD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73" y="5468134"/>
            <a:ext cx="4940300" cy="11811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4F677CD-F907-8945-864C-78780205F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561" y="1464869"/>
            <a:ext cx="6183619" cy="425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8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" y="133867"/>
            <a:ext cx="10487891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9435192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Deployment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AB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testing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F356C89F-A6E8-914B-BA03-99782B7B9242}"/>
              </a:ext>
            </a:extLst>
          </p:cNvPr>
          <p:cNvSpPr txBox="1"/>
          <p:nvPr/>
        </p:nvSpPr>
        <p:spPr>
          <a:xfrm>
            <a:off x="207818" y="1074748"/>
            <a:ext cx="11455447" cy="557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Evaluation of promotion strategies on test set is restricted by assumptions</a:t>
            </a:r>
          </a:p>
          <a:p>
            <a:pPr marL="257175" indent="-257175">
              <a:buFont typeface="Arial,Sans-Serif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AB testing needs to be done to fully evaluate the model</a:t>
            </a:r>
          </a:p>
          <a:p>
            <a:pPr marL="257175" indent="-257175">
              <a:buFont typeface="Arial,Sans-Serif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Customers are randomly split into two groups with 33% in each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b="1" dirty="0">
                <a:ea typeface="+mn-lt"/>
                <a:cs typeface="+mn-lt"/>
              </a:rPr>
              <a:t>A: </a:t>
            </a:r>
            <a:r>
              <a:rPr lang="en-US" sz="2000" dirty="0">
                <a:ea typeface="+mn-lt"/>
                <a:cs typeface="+mn-lt"/>
              </a:rPr>
              <a:t>no promotion is offered to customers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b="1" dirty="0">
                <a:ea typeface="+mn-lt"/>
                <a:cs typeface="+mn-lt"/>
              </a:rPr>
              <a:t>B: </a:t>
            </a:r>
            <a:r>
              <a:rPr lang="en-US" sz="2000" dirty="0">
                <a:ea typeface="+mn-lt"/>
                <a:cs typeface="+mn-lt"/>
              </a:rPr>
              <a:t>a monthly promotion offered to customers with high churn predicted propensity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b="1" dirty="0">
                <a:ea typeface="+mn-lt"/>
                <a:cs typeface="+mn-lt"/>
              </a:rPr>
              <a:t>C:</a:t>
            </a:r>
            <a:r>
              <a:rPr lang="en-US" sz="2000" dirty="0">
                <a:ea typeface="+mn-lt"/>
                <a:cs typeface="+mn-lt"/>
              </a:rPr>
              <a:t> a yearly promotion (locked in contract) offered to high-risk customers</a:t>
            </a:r>
          </a:p>
          <a:p>
            <a:pPr marL="257175" indent="-257175">
              <a:buFont typeface="Arial,Sans-Serif"/>
              <a:buChar char="•"/>
            </a:pPr>
            <a:endParaRPr lang="en-US" sz="2000" b="1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Total revenue from monthly subscriptions are calculated for both groups after several months following the promotions</a:t>
            </a:r>
          </a:p>
          <a:p>
            <a:pPr marL="257175" indent="-257175">
              <a:buFont typeface="Arial,Sans-Serif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Do we get more more revenue from group B/C than A?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Are the uplifts statistically significant?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Which strategy results in better customer retention?</a:t>
            </a:r>
          </a:p>
        </p:txBody>
      </p:sp>
    </p:spTree>
    <p:extLst>
      <p:ext uri="{BB962C8B-B14F-4D97-AF65-F5344CB8AC3E}">
        <p14:creationId xmlns:p14="http://schemas.microsoft.com/office/powerpoint/2010/main" val="360721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" y="133867"/>
            <a:ext cx="10487891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9435192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Summary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Future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F356C89F-A6E8-914B-BA03-99782B7B9242}"/>
              </a:ext>
            </a:extLst>
          </p:cNvPr>
          <p:cNvSpPr txBox="1"/>
          <p:nvPr/>
        </p:nvSpPr>
        <p:spPr>
          <a:xfrm>
            <a:off x="207818" y="1074748"/>
            <a:ext cx="11455447" cy="557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We proposed an ML based solution to predict churn propensity of customers from an internet service provider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Three solutions were implemented and compared offline using model performance metrics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Promotion strategies suggested based on insights obtained from feature importance analysis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Promotion strategy performances compared offline under assumptions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Promotion strategies can perform very differently when coupled with different models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Future work involves testing the model and promotion strategies under real scenario and deploying the winner to production</a:t>
            </a:r>
          </a:p>
        </p:txBody>
      </p:sp>
    </p:spTree>
    <p:extLst>
      <p:ext uri="{BB962C8B-B14F-4D97-AF65-F5344CB8AC3E}">
        <p14:creationId xmlns:p14="http://schemas.microsoft.com/office/powerpoint/2010/main" val="376309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Table</a:t>
            </a:r>
            <a:r>
              <a:rPr lang="pt-BR" sz="3200" b="1" dirty="0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of</a:t>
            </a:r>
            <a:r>
              <a:rPr lang="pt-BR" sz="3200" b="1" dirty="0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Contents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015302" y="1389968"/>
            <a:ext cx="10162000" cy="5010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Introduction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Proposed ML solution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Offline experiments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Model performance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Promotion strategy performance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Proposed online experiment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  <a:cs typeface="Calibri"/>
              </a:rPr>
              <a:t>Summary and future work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01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</a:t>
            </a:r>
            <a:endParaRPr sz="3200" b="1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61517" y="1485203"/>
            <a:ext cx="10796999" cy="483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Customer churn is one of the most important KPIs (key performance indicators) for companies that have a subscription- based business model</a:t>
            </a: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Customer churn is defined as the percentage of customers who stop using the company’s product/service during a certain time frame</a:t>
            </a: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Customer churn prediction is a challenging and extremely important business problem particularly in companies with high customer acquisition cost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Technology, telecom, finance, etc.</a:t>
            </a: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The companies could potentially gain great revenue from predicting the high risk of a customer churning</a:t>
            </a: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If we can successfully identify these customers, we can proactively engage with them, e.g. offer promotions</a:t>
            </a:r>
          </a:p>
        </p:txBody>
      </p:sp>
    </p:spTree>
    <p:extLst>
      <p:ext uri="{BB962C8B-B14F-4D97-AF65-F5344CB8AC3E}">
        <p14:creationId xmlns:p14="http://schemas.microsoft.com/office/powerpoint/2010/main" val="271413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Proposed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Solution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61517" y="1485203"/>
            <a:ext cx="10796999" cy="483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The proposed solution involves the following steps: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66367-C03A-8948-83EA-AC9340C3CD2D}"/>
              </a:ext>
            </a:extLst>
          </p:cNvPr>
          <p:cNvGrpSpPr/>
          <p:nvPr/>
        </p:nvGrpSpPr>
        <p:grpSpPr>
          <a:xfrm>
            <a:off x="1107287" y="2429235"/>
            <a:ext cx="7988246" cy="817054"/>
            <a:chOff x="661517" y="2611946"/>
            <a:chExt cx="7548590" cy="817054"/>
          </a:xfrm>
          <a:solidFill>
            <a:srgbClr val="00B050"/>
          </a:solidFill>
        </p:grpSpPr>
        <p:sp>
          <p:nvSpPr>
            <p:cNvPr id="2" name="Chevron 1">
              <a:extLst>
                <a:ext uri="{FF2B5EF4-FFF2-40B4-BE49-F238E27FC236}">
                  <a16:creationId xmlns:a16="http://schemas.microsoft.com/office/drawing/2014/main" id="{1A01B5EE-913B-2C45-8252-C141BB9A8202}"/>
                </a:ext>
              </a:extLst>
            </p:cNvPr>
            <p:cNvSpPr/>
            <p:nvPr/>
          </p:nvSpPr>
          <p:spPr>
            <a:xfrm>
              <a:off x="661517" y="2611946"/>
              <a:ext cx="2049780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Data Preprocessing</a:t>
              </a:r>
            </a:p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/Cleaning</a:t>
              </a:r>
            </a:p>
          </p:txBody>
        </p:sp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55728CFF-6C99-9D4B-82D5-4B36C47412FA}"/>
                </a:ext>
              </a:extLst>
            </p:cNvPr>
            <p:cNvSpPr/>
            <p:nvPr/>
          </p:nvSpPr>
          <p:spPr>
            <a:xfrm>
              <a:off x="2409309" y="2611946"/>
              <a:ext cx="2049780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Feature Encoding</a:t>
              </a:r>
            </a:p>
          </p:txBody>
        </p: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9F7D1803-ABD8-6544-9260-7F80CD92E611}"/>
                </a:ext>
              </a:extLst>
            </p:cNvPr>
            <p:cNvSpPr/>
            <p:nvPr/>
          </p:nvSpPr>
          <p:spPr>
            <a:xfrm>
              <a:off x="4221445" y="2611946"/>
              <a:ext cx="1985436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Train/Test Set Splitting</a:t>
              </a: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88626B1B-406B-164F-9568-B7DC97F2F6F5}"/>
                </a:ext>
              </a:extLst>
            </p:cNvPr>
            <p:cNvSpPr/>
            <p:nvPr/>
          </p:nvSpPr>
          <p:spPr>
            <a:xfrm>
              <a:off x="5922683" y="2611946"/>
              <a:ext cx="2287424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Feature Normalization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C5BD7-4A61-DC41-9D53-C18E739C8AE4}"/>
              </a:ext>
            </a:extLst>
          </p:cNvPr>
          <p:cNvGrpSpPr/>
          <p:nvPr/>
        </p:nvGrpSpPr>
        <p:grpSpPr>
          <a:xfrm>
            <a:off x="1124836" y="3550991"/>
            <a:ext cx="8044861" cy="817054"/>
            <a:chOff x="1107287" y="3937425"/>
            <a:chExt cx="8044861" cy="817054"/>
          </a:xfrm>
          <a:solidFill>
            <a:srgbClr val="00B050"/>
          </a:solidFill>
        </p:grpSpPr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D58DB451-1D4B-9548-A01B-8957DB2B0D15}"/>
                </a:ext>
              </a:extLst>
            </p:cNvPr>
            <p:cNvSpPr/>
            <p:nvPr/>
          </p:nvSpPr>
          <p:spPr>
            <a:xfrm>
              <a:off x="1107287" y="3937425"/>
              <a:ext cx="2287424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Feature Selection</a:t>
              </a:r>
            </a:p>
          </p:txBody>
        </p:sp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D78F607E-E201-DF49-957B-C2A7E71758A9}"/>
                </a:ext>
              </a:extLst>
            </p:cNvPr>
            <p:cNvSpPr/>
            <p:nvPr/>
          </p:nvSpPr>
          <p:spPr>
            <a:xfrm>
              <a:off x="3134207" y="3937425"/>
              <a:ext cx="2034677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Model Training</a:t>
              </a: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75254F46-7317-854C-99C5-BA0C84500762}"/>
                </a:ext>
              </a:extLst>
            </p:cNvPr>
            <p:cNvSpPr/>
            <p:nvPr/>
          </p:nvSpPr>
          <p:spPr>
            <a:xfrm>
              <a:off x="4869335" y="3937425"/>
              <a:ext cx="2287424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Offline Evaluation (Accuracy)</a:t>
              </a: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5E1D006F-600C-5043-9AD5-324E16002C7E}"/>
                </a:ext>
              </a:extLst>
            </p:cNvPr>
            <p:cNvSpPr/>
            <p:nvPr/>
          </p:nvSpPr>
          <p:spPr>
            <a:xfrm>
              <a:off x="6864724" y="3937425"/>
              <a:ext cx="2287424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Offline Evaluation (Promotion Program)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19ADB3-0ACF-CC4D-839F-DDD6C7C17F1B}"/>
              </a:ext>
            </a:extLst>
          </p:cNvPr>
          <p:cNvGrpSpPr/>
          <p:nvPr/>
        </p:nvGrpSpPr>
        <p:grpSpPr>
          <a:xfrm>
            <a:off x="1107287" y="5053809"/>
            <a:ext cx="6395074" cy="845374"/>
            <a:chOff x="1107287" y="5426206"/>
            <a:chExt cx="6395074" cy="845374"/>
          </a:xfrm>
          <a:solidFill>
            <a:srgbClr val="C00000"/>
          </a:solidFill>
        </p:grpSpPr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02B37583-5F67-0C47-A329-B7448DC1DB7A}"/>
                </a:ext>
              </a:extLst>
            </p:cNvPr>
            <p:cNvSpPr/>
            <p:nvPr/>
          </p:nvSpPr>
          <p:spPr>
            <a:xfrm>
              <a:off x="3188298" y="5432727"/>
              <a:ext cx="2287424" cy="817054"/>
            </a:xfrm>
            <a:prstGeom prst="chevr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Model Evaluation A/B testing</a:t>
              </a:r>
            </a:p>
          </p:txBody>
        </p:sp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9CAE5334-BCE5-9649-A24D-298A3241EB45}"/>
                </a:ext>
              </a:extLst>
            </p:cNvPr>
            <p:cNvSpPr/>
            <p:nvPr/>
          </p:nvSpPr>
          <p:spPr>
            <a:xfrm>
              <a:off x="5214937" y="5426206"/>
              <a:ext cx="2287424" cy="817054"/>
            </a:xfrm>
            <a:prstGeom prst="chevr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Solution Scale up</a:t>
              </a:r>
            </a:p>
          </p:txBody>
        </p:sp>
        <p:sp>
          <p:nvSpPr>
            <p:cNvPr id="19" name="Chevron 18">
              <a:extLst>
                <a:ext uri="{FF2B5EF4-FFF2-40B4-BE49-F238E27FC236}">
                  <a16:creationId xmlns:a16="http://schemas.microsoft.com/office/drawing/2014/main" id="{42AD129B-A049-A743-96F2-721E08CDB237}"/>
                </a:ext>
              </a:extLst>
            </p:cNvPr>
            <p:cNvSpPr/>
            <p:nvPr/>
          </p:nvSpPr>
          <p:spPr>
            <a:xfrm>
              <a:off x="1107287" y="5454526"/>
              <a:ext cx="2287424" cy="817054"/>
            </a:xfrm>
            <a:prstGeom prst="chevr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Model Deployment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879DA79-1103-3A4E-AA5F-E898D23207BB}"/>
              </a:ext>
            </a:extLst>
          </p:cNvPr>
          <p:cNvGrpSpPr/>
          <p:nvPr/>
        </p:nvGrpSpPr>
        <p:grpSpPr>
          <a:xfrm>
            <a:off x="338914" y="2225470"/>
            <a:ext cx="536132" cy="3911199"/>
            <a:chOff x="307611" y="2410671"/>
            <a:chExt cx="536132" cy="3911199"/>
          </a:xfrm>
        </p:grpSpPr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6A4F4765-7B5F-244B-ADE5-AD48F941B1DF}"/>
                </a:ext>
              </a:extLst>
            </p:cNvPr>
            <p:cNvSpPr/>
            <p:nvPr/>
          </p:nvSpPr>
          <p:spPr>
            <a:xfrm rot="5400000">
              <a:off x="-442424" y="3160707"/>
              <a:ext cx="2036204" cy="536131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Offline</a:t>
              </a:r>
            </a:p>
          </p:txBody>
        </p:sp>
        <p:sp>
          <p:nvSpPr>
            <p:cNvPr id="25" name="Chevron 24">
              <a:extLst>
                <a:ext uri="{FF2B5EF4-FFF2-40B4-BE49-F238E27FC236}">
                  <a16:creationId xmlns:a16="http://schemas.microsoft.com/office/drawing/2014/main" id="{3743D94C-617D-4042-9C3E-39C652ADD019}"/>
                </a:ext>
              </a:extLst>
            </p:cNvPr>
            <p:cNvSpPr/>
            <p:nvPr/>
          </p:nvSpPr>
          <p:spPr>
            <a:xfrm rot="5400000">
              <a:off x="-442425" y="5035702"/>
              <a:ext cx="2036204" cy="536131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Online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5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Pre-processing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61517" y="1318947"/>
            <a:ext cx="10796999" cy="483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Dataset pre-processing/cleaning: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Inspect the dataset and the fields and replace empty values and normalize types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C93BB37B-7026-1446-AA35-620E54AB5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99" y="2244644"/>
            <a:ext cx="109728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7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Encoding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9" y="1318947"/>
            <a:ext cx="5309170" cy="247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Feature encoding: </a:t>
            </a:r>
            <a:r>
              <a:rPr lang="en-US" sz="2400" dirty="0">
                <a:ea typeface="+mn-lt"/>
                <a:cs typeface="+mn-lt"/>
              </a:rPr>
              <a:t>transforming any categorical features to numerical features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Two value features: </a:t>
            </a:r>
            <a:r>
              <a:rPr lang="en-US" sz="2400" dirty="0">
                <a:ea typeface="+mn-lt"/>
                <a:cs typeface="+mn-lt"/>
              </a:rPr>
              <a:t>Label Encoding</a:t>
            </a:r>
            <a:endParaRPr lang="en-US" sz="2400" b="1" dirty="0">
              <a:ea typeface="+mn-lt"/>
              <a:cs typeface="+mn-lt"/>
            </a:endParaRPr>
          </a:p>
          <a:p>
            <a:pPr lvl="1"/>
            <a:endParaRPr lang="en-US" sz="2400" b="1" dirty="0">
              <a:ea typeface="+mn-lt"/>
              <a:cs typeface="+mn-lt"/>
            </a:endParaRPr>
          </a:p>
          <a:p>
            <a:pPr lvl="1"/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lvl="1"/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Multi value features: </a:t>
            </a:r>
            <a:r>
              <a:rPr lang="en-US" sz="2400" dirty="0">
                <a:ea typeface="+mn-lt"/>
                <a:cs typeface="+mn-lt"/>
              </a:rPr>
              <a:t>One Hot Encoding</a:t>
            </a:r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8B1891DB-2184-A949-9F92-E94AAD20A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27" y="1318947"/>
            <a:ext cx="6628950" cy="4249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D810FE-21B3-5E4D-8DFB-BE83C03F0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666" y="5882846"/>
            <a:ext cx="7226729" cy="76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7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Normalisation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/Data Split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9" y="1318947"/>
            <a:ext cx="3447271" cy="454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Feature scaling: </a:t>
            </a:r>
            <a:r>
              <a:rPr lang="en-US" sz="2400" dirty="0">
                <a:ea typeface="+mn-lt"/>
                <a:cs typeface="+mn-lt"/>
              </a:rPr>
              <a:t>all features are converted to the same scale</a:t>
            </a: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To avoid the features with high values do not dominating when creating the model 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CBAF63E-D9B8-4747-8B3F-B06C15C9A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74" y="1449904"/>
            <a:ext cx="8164049" cy="397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8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Training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8" y="966366"/>
            <a:ext cx="10058399" cy="489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Three </a:t>
            </a:r>
            <a:r>
              <a:rPr lang="en-US" sz="2400" b="1" dirty="0">
                <a:ea typeface="+mn-lt"/>
                <a:cs typeface="+mn-lt"/>
              </a:rPr>
              <a:t>regression</a:t>
            </a:r>
            <a:r>
              <a:rPr lang="en-US" sz="2400" dirty="0">
                <a:ea typeface="+mn-lt"/>
                <a:cs typeface="+mn-lt"/>
              </a:rPr>
              <a:t> models were tried: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Random Forests</a:t>
            </a:r>
          </a:p>
          <a:p>
            <a:pPr marL="714375" lvl="1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Logistic Regression</a:t>
            </a:r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ANN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Optimizer: SGD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Epochs: 100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One hidden layer</a:t>
            </a:r>
          </a:p>
          <a:p>
            <a:pPr marL="1628775" lvl="3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50 units</a:t>
            </a:r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B0A4185-B0E7-1B47-A701-2B4298F51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74" y="1512411"/>
            <a:ext cx="7614805" cy="12225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0E6B2989-30B3-7447-8E1C-D5497A976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74" y="2841632"/>
            <a:ext cx="7804901" cy="1222561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C8C62B29-B18C-2845-8611-0ED9C900FE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123" y="4305572"/>
            <a:ext cx="7387256" cy="2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2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400" y="31432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Offline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Performance)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8" y="966366"/>
            <a:ext cx="10058399" cy="489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8" name="Google Shape;69;p14">
            <a:extLst>
              <a:ext uri="{FF2B5EF4-FFF2-40B4-BE49-F238E27FC236}">
                <a16:creationId xmlns:a16="http://schemas.microsoft.com/office/drawing/2014/main" id="{06BAF099-9E11-864B-81EB-640E3C085EFF}"/>
              </a:ext>
            </a:extLst>
          </p:cNvPr>
          <p:cNvSpPr txBox="1"/>
          <p:nvPr/>
        </p:nvSpPr>
        <p:spPr>
          <a:xfrm>
            <a:off x="443099" y="832923"/>
            <a:ext cx="6628950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pt-BR" sz="3200">
              <a:solidFill>
                <a:srgbClr val="EB0E81"/>
              </a:solidFill>
              <a:latin typeface="Roboto Light"/>
              <a:ea typeface="Roboto Light"/>
            </a:endParaRP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04493DB-F345-F844-98F8-E8A05CEA9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52" y="1148143"/>
            <a:ext cx="6299141" cy="3011686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4985140C-3FDD-BA49-B5AF-293EE36CC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031" y="4349034"/>
            <a:ext cx="3867481" cy="2438195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low confidence">
            <a:extLst>
              <a:ext uri="{FF2B5EF4-FFF2-40B4-BE49-F238E27FC236}">
                <a16:creationId xmlns:a16="http://schemas.microsoft.com/office/drawing/2014/main" id="{BD7DC8D2-246B-3D4E-9BAB-D5728761DF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79" y="4069499"/>
            <a:ext cx="4083561" cy="2579735"/>
          </a:xfrm>
          <a:prstGeom prst="rect">
            <a:avLst/>
          </a:prstGeom>
        </p:spPr>
      </p:pic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6557E43-024A-1F49-B1EE-2926E4215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346"/>
            <a:ext cx="5559486" cy="241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2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685</Words>
  <Application>Microsoft Macintosh PowerPoint</Application>
  <PresentationFormat>Widescreen</PresentationFormat>
  <Paragraphs>122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Arial,Sans-Serif</vt:lpstr>
      <vt:lpstr>Calibri</vt:lpstr>
      <vt:lpstr>Calibri Light</vt:lpstr>
      <vt:lpstr>Roboto</vt:lpstr>
      <vt:lpstr>Roboto Black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Farhad Zafari</cp:lastModifiedBy>
  <cp:revision>31</cp:revision>
  <dcterms:created xsi:type="dcterms:W3CDTF">2020-06-09T18:56:49Z</dcterms:created>
  <dcterms:modified xsi:type="dcterms:W3CDTF">2022-04-19T15:25:41Z</dcterms:modified>
</cp:coreProperties>
</file>