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2.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5"/>
  </p:notesMasterIdLst>
  <p:handoutMasterIdLst>
    <p:handoutMasterId r:id="rId36"/>
  </p:handoutMasterIdLst>
  <p:sldIdLst>
    <p:sldId id="278" r:id="rId5"/>
    <p:sldId id="279" r:id="rId6"/>
    <p:sldId id="280" r:id="rId7"/>
    <p:sldId id="258" r:id="rId8"/>
    <p:sldId id="282" r:id="rId9"/>
    <p:sldId id="290" r:id="rId10"/>
    <p:sldId id="284" r:id="rId11"/>
    <p:sldId id="343" r:id="rId12"/>
    <p:sldId id="345" r:id="rId13"/>
    <p:sldId id="267" r:id="rId14"/>
    <p:sldId id="268" r:id="rId15"/>
    <p:sldId id="367" r:id="rId16"/>
    <p:sldId id="264" r:id="rId17"/>
    <p:sldId id="265" r:id="rId18"/>
    <p:sldId id="366" r:id="rId19"/>
    <p:sldId id="328" r:id="rId20"/>
    <p:sldId id="334" r:id="rId21"/>
    <p:sldId id="281" r:id="rId22"/>
    <p:sldId id="329" r:id="rId23"/>
    <p:sldId id="330" r:id="rId24"/>
    <p:sldId id="326" r:id="rId25"/>
    <p:sldId id="327" r:id="rId26"/>
    <p:sldId id="333" r:id="rId27"/>
    <p:sldId id="369" r:id="rId28"/>
    <p:sldId id="371" r:id="rId29"/>
    <p:sldId id="370" r:id="rId30"/>
    <p:sldId id="372" r:id="rId31"/>
    <p:sldId id="373" r:id="rId32"/>
    <p:sldId id="374" r:id="rId33"/>
    <p:sldId id="364"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24" autoAdjust="0"/>
  </p:normalViewPr>
  <p:slideViewPr>
    <p:cSldViewPr snapToGrid="0" snapToObjects="1">
      <p:cViewPr varScale="1">
        <p:scale>
          <a:sx n="62" d="100"/>
          <a:sy n="62" d="100"/>
        </p:scale>
        <p:origin x="978"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508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BF1CD-B303-4C6F-B582-00C268A0B1D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3F2BEFE-A32F-426E-A4EF-D14F55821B25}">
      <dgm:prSet phldrT="[Text]" phldr="0"/>
      <dgm:spPr/>
      <dgm:t>
        <a:bodyPr/>
        <a:lstStyle/>
        <a:p>
          <a:r>
            <a:rPr lang="en-US" dirty="0" err="1">
              <a:solidFill>
                <a:schemeClr val="tx1"/>
              </a:solidFill>
            </a:rPr>
            <a:t>Pengumpulan</a:t>
          </a:r>
          <a:r>
            <a:rPr lang="en-US" dirty="0">
              <a:solidFill>
                <a:schemeClr val="tx1"/>
              </a:solidFill>
            </a:rPr>
            <a:t> data</a:t>
          </a:r>
        </a:p>
      </dgm:t>
    </dgm:pt>
    <dgm:pt modelId="{39DE05C4-BC58-4F81-B5CC-C9775BE4FE50}" type="parTrans" cxnId="{185E75F3-89C8-4FDD-9C44-A6B2C28231ED}">
      <dgm:prSet/>
      <dgm:spPr/>
      <dgm:t>
        <a:bodyPr/>
        <a:lstStyle/>
        <a:p>
          <a:endParaRPr lang="en-US">
            <a:solidFill>
              <a:schemeClr val="tx1"/>
            </a:solidFill>
          </a:endParaRPr>
        </a:p>
      </dgm:t>
    </dgm:pt>
    <dgm:pt modelId="{5AE72D86-DA98-4E2C-9D4A-A59C7C8866B3}" type="sibTrans" cxnId="{185E75F3-89C8-4FDD-9C44-A6B2C28231ED}">
      <dgm:prSet/>
      <dgm:spPr/>
      <dgm:t>
        <a:bodyPr/>
        <a:lstStyle/>
        <a:p>
          <a:endParaRPr lang="en-US">
            <a:solidFill>
              <a:schemeClr val="tx1"/>
            </a:solidFill>
          </a:endParaRPr>
        </a:p>
      </dgm:t>
    </dgm:pt>
    <dgm:pt modelId="{E281C01C-ADEF-44C3-B062-C2464DC1F7AC}">
      <dgm:prSet phldrT="[Text]" phldr="0"/>
      <dgm:spPr/>
      <dgm:t>
        <a:bodyPr/>
        <a:lstStyle/>
        <a:p>
          <a:r>
            <a:rPr lang="en-US" dirty="0" err="1">
              <a:solidFill>
                <a:schemeClr val="tx1"/>
              </a:solidFill>
            </a:rPr>
            <a:t>Numerik</a:t>
          </a:r>
          <a:endParaRPr lang="en-US" dirty="0">
            <a:solidFill>
              <a:schemeClr val="tx1"/>
            </a:solidFill>
          </a:endParaRPr>
        </a:p>
      </dgm:t>
    </dgm:pt>
    <dgm:pt modelId="{7BE2E06A-E895-434A-8992-F8D08DDE03C7}" type="parTrans" cxnId="{FB213F17-3F67-4C25-8E16-23D1D6800974}">
      <dgm:prSet/>
      <dgm:spPr/>
      <dgm:t>
        <a:bodyPr/>
        <a:lstStyle/>
        <a:p>
          <a:endParaRPr lang="en-US">
            <a:solidFill>
              <a:schemeClr val="tx1"/>
            </a:solidFill>
          </a:endParaRPr>
        </a:p>
      </dgm:t>
    </dgm:pt>
    <dgm:pt modelId="{56256B11-A63F-435B-8EFA-3C3D237FEBFB}" type="sibTrans" cxnId="{FB213F17-3F67-4C25-8E16-23D1D6800974}">
      <dgm:prSet/>
      <dgm:spPr/>
      <dgm:t>
        <a:bodyPr/>
        <a:lstStyle/>
        <a:p>
          <a:endParaRPr lang="en-US">
            <a:solidFill>
              <a:schemeClr val="tx1"/>
            </a:solidFill>
          </a:endParaRPr>
        </a:p>
      </dgm:t>
    </dgm:pt>
    <dgm:pt modelId="{D5506CDB-F219-4E04-B9B1-2D38B7180A2F}">
      <dgm:prSet phldrT="[Text]" phldr="0"/>
      <dgm:spPr/>
      <dgm:t>
        <a:bodyPr/>
        <a:lstStyle/>
        <a:p>
          <a:r>
            <a:rPr lang="en-US" dirty="0" err="1">
              <a:solidFill>
                <a:schemeClr val="tx1"/>
              </a:solidFill>
            </a:rPr>
            <a:t>Kategorikal</a:t>
          </a:r>
          <a:endParaRPr lang="en-US" dirty="0">
            <a:solidFill>
              <a:schemeClr val="tx1"/>
            </a:solidFill>
          </a:endParaRPr>
        </a:p>
      </dgm:t>
    </dgm:pt>
    <dgm:pt modelId="{A0DA36C3-CB33-4D16-967D-F7E54385D199}" type="parTrans" cxnId="{8F72D708-9501-45E6-B745-7E168612EF59}">
      <dgm:prSet/>
      <dgm:spPr/>
      <dgm:t>
        <a:bodyPr/>
        <a:lstStyle/>
        <a:p>
          <a:endParaRPr lang="en-US">
            <a:solidFill>
              <a:schemeClr val="tx1"/>
            </a:solidFill>
          </a:endParaRPr>
        </a:p>
      </dgm:t>
    </dgm:pt>
    <dgm:pt modelId="{8F71BBC2-5A74-4144-99DB-C261B875D8EA}" type="sibTrans" cxnId="{8F72D708-9501-45E6-B745-7E168612EF59}">
      <dgm:prSet/>
      <dgm:spPr/>
      <dgm:t>
        <a:bodyPr/>
        <a:lstStyle/>
        <a:p>
          <a:endParaRPr lang="en-US">
            <a:solidFill>
              <a:schemeClr val="tx1"/>
            </a:solidFill>
          </a:endParaRPr>
        </a:p>
      </dgm:t>
    </dgm:pt>
    <dgm:pt modelId="{39F0AFEE-4504-4E9E-A021-DE9B027018CE}">
      <dgm:prSet phldrT="[Text]" phldr="0"/>
      <dgm:spPr/>
      <dgm:t>
        <a:bodyPr/>
        <a:lstStyle/>
        <a:p>
          <a:r>
            <a:rPr lang="en-US" dirty="0" err="1">
              <a:solidFill>
                <a:schemeClr val="tx1"/>
              </a:solidFill>
            </a:rPr>
            <a:t>Pembersihan</a:t>
          </a:r>
          <a:r>
            <a:rPr lang="en-US" dirty="0">
              <a:solidFill>
                <a:schemeClr val="tx1"/>
              </a:solidFill>
            </a:rPr>
            <a:t> data</a:t>
          </a:r>
        </a:p>
      </dgm:t>
    </dgm:pt>
    <dgm:pt modelId="{B0466D5E-492A-4F76-92AF-5A562C33E851}" type="parTrans" cxnId="{A519651C-3CE3-44E6-A119-22F76918238A}">
      <dgm:prSet/>
      <dgm:spPr/>
      <dgm:t>
        <a:bodyPr/>
        <a:lstStyle/>
        <a:p>
          <a:endParaRPr lang="en-US">
            <a:solidFill>
              <a:schemeClr val="tx1"/>
            </a:solidFill>
          </a:endParaRPr>
        </a:p>
      </dgm:t>
    </dgm:pt>
    <dgm:pt modelId="{BC6E37EE-04EA-4CBC-85E0-6D7BEBAC08FC}" type="sibTrans" cxnId="{A519651C-3CE3-44E6-A119-22F76918238A}">
      <dgm:prSet/>
      <dgm:spPr/>
      <dgm:t>
        <a:bodyPr/>
        <a:lstStyle/>
        <a:p>
          <a:endParaRPr lang="en-US">
            <a:solidFill>
              <a:schemeClr val="tx1"/>
            </a:solidFill>
          </a:endParaRPr>
        </a:p>
      </dgm:t>
    </dgm:pt>
    <dgm:pt modelId="{9850CD56-3644-4820-9F8E-1E5A0823457A}">
      <dgm:prSet phldrT="[Text]" phldr="0"/>
      <dgm:spPr/>
      <dgm:t>
        <a:bodyPr/>
        <a:lstStyle/>
        <a:p>
          <a:r>
            <a:rPr lang="en-US" dirty="0" err="1">
              <a:solidFill>
                <a:schemeClr val="tx1"/>
              </a:solidFill>
            </a:rPr>
            <a:t>Menangani</a:t>
          </a:r>
          <a:r>
            <a:rPr lang="en-US" dirty="0">
              <a:solidFill>
                <a:schemeClr val="tx1"/>
              </a:solidFill>
            </a:rPr>
            <a:t> missing value</a:t>
          </a:r>
        </a:p>
      </dgm:t>
    </dgm:pt>
    <dgm:pt modelId="{FEC7DBF1-2ABC-4A63-A08B-CB1AE564D0E4}" type="parTrans" cxnId="{FC34F1A5-3969-451C-8D4D-47E9E7022FBC}">
      <dgm:prSet/>
      <dgm:spPr/>
      <dgm:t>
        <a:bodyPr/>
        <a:lstStyle/>
        <a:p>
          <a:endParaRPr lang="en-US">
            <a:solidFill>
              <a:schemeClr val="tx1"/>
            </a:solidFill>
          </a:endParaRPr>
        </a:p>
      </dgm:t>
    </dgm:pt>
    <dgm:pt modelId="{1EDF125A-F475-4721-AACA-270C395D9699}" type="sibTrans" cxnId="{FC34F1A5-3969-451C-8D4D-47E9E7022FBC}">
      <dgm:prSet/>
      <dgm:spPr/>
      <dgm:t>
        <a:bodyPr/>
        <a:lstStyle/>
        <a:p>
          <a:endParaRPr lang="en-US">
            <a:solidFill>
              <a:schemeClr val="tx1"/>
            </a:solidFill>
          </a:endParaRPr>
        </a:p>
      </dgm:t>
    </dgm:pt>
    <dgm:pt modelId="{BEA9F224-7239-4C7A-8EE8-DB62423055AE}">
      <dgm:prSet phldrT="[Text]" phldr="0"/>
      <dgm:spPr/>
      <dgm:t>
        <a:bodyPr/>
        <a:lstStyle/>
        <a:p>
          <a:r>
            <a:rPr lang="en-US" dirty="0" err="1">
              <a:solidFill>
                <a:schemeClr val="tx1"/>
              </a:solidFill>
            </a:rPr>
            <a:t>Menangani</a:t>
          </a:r>
          <a:r>
            <a:rPr lang="en-US" dirty="0">
              <a:solidFill>
                <a:schemeClr val="tx1"/>
              </a:solidFill>
            </a:rPr>
            <a:t>  outlier</a:t>
          </a:r>
        </a:p>
      </dgm:t>
    </dgm:pt>
    <dgm:pt modelId="{2C543EE4-228A-46A5-B402-06CFEFA2B97A}" type="parTrans" cxnId="{9C2CF5CF-AF6A-4B62-BC7A-A570986932EC}">
      <dgm:prSet/>
      <dgm:spPr/>
      <dgm:t>
        <a:bodyPr/>
        <a:lstStyle/>
        <a:p>
          <a:endParaRPr lang="en-US">
            <a:solidFill>
              <a:schemeClr val="tx1"/>
            </a:solidFill>
          </a:endParaRPr>
        </a:p>
      </dgm:t>
    </dgm:pt>
    <dgm:pt modelId="{D7481E31-6023-4B87-A8B5-1CD42E1739BF}" type="sibTrans" cxnId="{9C2CF5CF-AF6A-4B62-BC7A-A570986932EC}">
      <dgm:prSet/>
      <dgm:spPr/>
      <dgm:t>
        <a:bodyPr/>
        <a:lstStyle/>
        <a:p>
          <a:endParaRPr lang="en-US">
            <a:solidFill>
              <a:schemeClr val="tx1"/>
            </a:solidFill>
          </a:endParaRPr>
        </a:p>
      </dgm:t>
    </dgm:pt>
    <dgm:pt modelId="{1B613B04-10A3-4AAE-9DC3-B35E3CD3C6F6}">
      <dgm:prSet phldrT="[Text]" phldr="0"/>
      <dgm:spPr/>
      <dgm:t>
        <a:bodyPr/>
        <a:lstStyle/>
        <a:p>
          <a:r>
            <a:rPr lang="en-US" dirty="0" err="1">
              <a:solidFill>
                <a:schemeClr val="tx1"/>
              </a:solidFill>
            </a:rPr>
            <a:t>Transfomasi</a:t>
          </a:r>
          <a:r>
            <a:rPr lang="en-US" dirty="0">
              <a:solidFill>
                <a:schemeClr val="tx1"/>
              </a:solidFill>
            </a:rPr>
            <a:t> Data</a:t>
          </a:r>
        </a:p>
      </dgm:t>
    </dgm:pt>
    <dgm:pt modelId="{92330921-BA27-4F75-8C67-46AC2169578C}" type="parTrans" cxnId="{AE011021-5C34-4D24-A08D-BD24DDEABED6}">
      <dgm:prSet/>
      <dgm:spPr/>
      <dgm:t>
        <a:bodyPr/>
        <a:lstStyle/>
        <a:p>
          <a:endParaRPr lang="en-US">
            <a:solidFill>
              <a:schemeClr val="tx1"/>
            </a:solidFill>
          </a:endParaRPr>
        </a:p>
      </dgm:t>
    </dgm:pt>
    <dgm:pt modelId="{3FDCD1A9-7EFA-4B5C-A62A-6BC090CF80F6}" type="sibTrans" cxnId="{AE011021-5C34-4D24-A08D-BD24DDEABED6}">
      <dgm:prSet/>
      <dgm:spPr/>
      <dgm:t>
        <a:bodyPr/>
        <a:lstStyle/>
        <a:p>
          <a:endParaRPr lang="en-US">
            <a:solidFill>
              <a:schemeClr val="tx1"/>
            </a:solidFill>
          </a:endParaRPr>
        </a:p>
      </dgm:t>
    </dgm:pt>
    <dgm:pt modelId="{D18A8A78-6BD3-4998-A57C-7A6460B569D6}">
      <dgm:prSet phldrT="[Text]" phldr="0"/>
      <dgm:spPr/>
      <dgm:t>
        <a:bodyPr/>
        <a:lstStyle/>
        <a:p>
          <a:r>
            <a:rPr lang="en-US" dirty="0" err="1">
              <a:solidFill>
                <a:schemeClr val="tx1"/>
              </a:solidFill>
            </a:rPr>
            <a:t>Normalisasi</a:t>
          </a:r>
          <a:r>
            <a:rPr lang="en-US" dirty="0">
              <a:solidFill>
                <a:schemeClr val="tx1"/>
              </a:solidFill>
            </a:rPr>
            <a:t> dan </a:t>
          </a:r>
          <a:r>
            <a:rPr lang="en-US" dirty="0" err="1">
              <a:solidFill>
                <a:schemeClr val="tx1"/>
              </a:solidFill>
            </a:rPr>
            <a:t>Standarisasi</a:t>
          </a:r>
          <a:endParaRPr lang="en-US" dirty="0">
            <a:solidFill>
              <a:schemeClr val="tx1"/>
            </a:solidFill>
          </a:endParaRPr>
        </a:p>
      </dgm:t>
    </dgm:pt>
    <dgm:pt modelId="{59EC6875-D270-42FF-93A0-EFD6260843B3}" type="parTrans" cxnId="{1B9AD1F5-4191-4AB4-85D4-628B5F8BEF1D}">
      <dgm:prSet/>
      <dgm:spPr/>
      <dgm:t>
        <a:bodyPr/>
        <a:lstStyle/>
        <a:p>
          <a:endParaRPr lang="en-US">
            <a:solidFill>
              <a:schemeClr val="tx1"/>
            </a:solidFill>
          </a:endParaRPr>
        </a:p>
      </dgm:t>
    </dgm:pt>
    <dgm:pt modelId="{535E6CBF-58F0-4E85-BBC2-4DC7984BC52A}" type="sibTrans" cxnId="{1B9AD1F5-4191-4AB4-85D4-628B5F8BEF1D}">
      <dgm:prSet/>
      <dgm:spPr/>
      <dgm:t>
        <a:bodyPr/>
        <a:lstStyle/>
        <a:p>
          <a:endParaRPr lang="en-US">
            <a:solidFill>
              <a:schemeClr val="tx1"/>
            </a:solidFill>
          </a:endParaRPr>
        </a:p>
      </dgm:t>
    </dgm:pt>
    <dgm:pt modelId="{15B67B04-1441-49BD-9C44-9F5791CF81C6}">
      <dgm:prSet phldrT="[Text]" phldr="0"/>
      <dgm:spPr/>
      <dgm:t>
        <a:bodyPr/>
        <a:lstStyle/>
        <a:p>
          <a:r>
            <a:rPr lang="en-US" dirty="0">
              <a:solidFill>
                <a:schemeClr val="tx1"/>
              </a:solidFill>
            </a:rPr>
            <a:t>Encoding data </a:t>
          </a:r>
          <a:r>
            <a:rPr lang="en-US" dirty="0" err="1">
              <a:solidFill>
                <a:schemeClr val="tx1"/>
              </a:solidFill>
            </a:rPr>
            <a:t>kategori</a:t>
          </a:r>
          <a:endParaRPr lang="en-US" dirty="0">
            <a:solidFill>
              <a:schemeClr val="tx1"/>
            </a:solidFill>
          </a:endParaRPr>
        </a:p>
      </dgm:t>
    </dgm:pt>
    <dgm:pt modelId="{E0554256-2D91-4ED5-A73B-0C6C015CC2B1}" type="parTrans" cxnId="{A36809DF-033D-450C-B4B4-F38A25FDA835}">
      <dgm:prSet/>
      <dgm:spPr/>
      <dgm:t>
        <a:bodyPr/>
        <a:lstStyle/>
        <a:p>
          <a:endParaRPr lang="en-US">
            <a:solidFill>
              <a:schemeClr val="tx1"/>
            </a:solidFill>
          </a:endParaRPr>
        </a:p>
      </dgm:t>
    </dgm:pt>
    <dgm:pt modelId="{CCD32A2B-9F66-4F42-9884-B1469DD04A3E}" type="sibTrans" cxnId="{A36809DF-033D-450C-B4B4-F38A25FDA835}">
      <dgm:prSet/>
      <dgm:spPr/>
      <dgm:t>
        <a:bodyPr/>
        <a:lstStyle/>
        <a:p>
          <a:endParaRPr lang="en-US">
            <a:solidFill>
              <a:schemeClr val="tx1"/>
            </a:solidFill>
          </a:endParaRPr>
        </a:p>
      </dgm:t>
    </dgm:pt>
    <dgm:pt modelId="{AF5B68ED-691B-4048-AD4D-16FB6203E7CB}">
      <dgm:prSet/>
      <dgm:spPr/>
      <dgm:t>
        <a:bodyPr/>
        <a:lstStyle/>
        <a:p>
          <a:r>
            <a:rPr lang="en-US" dirty="0" err="1">
              <a:solidFill>
                <a:schemeClr val="tx1"/>
              </a:solidFill>
            </a:rPr>
            <a:t>Pembagian</a:t>
          </a:r>
          <a:r>
            <a:rPr lang="en-US" dirty="0">
              <a:solidFill>
                <a:schemeClr val="tx1"/>
              </a:solidFill>
            </a:rPr>
            <a:t> data</a:t>
          </a:r>
        </a:p>
      </dgm:t>
    </dgm:pt>
    <dgm:pt modelId="{77ECA1CB-2775-4C78-B60C-7D116F338131}" type="parTrans" cxnId="{ED131844-2238-43BA-AA7F-16CED9EED256}">
      <dgm:prSet/>
      <dgm:spPr/>
      <dgm:t>
        <a:bodyPr/>
        <a:lstStyle/>
        <a:p>
          <a:endParaRPr lang="en-US">
            <a:solidFill>
              <a:schemeClr val="tx1"/>
            </a:solidFill>
          </a:endParaRPr>
        </a:p>
      </dgm:t>
    </dgm:pt>
    <dgm:pt modelId="{25FE0EEA-B602-4043-856C-224F4EAFF679}" type="sibTrans" cxnId="{ED131844-2238-43BA-AA7F-16CED9EED256}">
      <dgm:prSet/>
      <dgm:spPr/>
      <dgm:t>
        <a:bodyPr/>
        <a:lstStyle/>
        <a:p>
          <a:endParaRPr lang="en-US">
            <a:solidFill>
              <a:schemeClr val="tx1"/>
            </a:solidFill>
          </a:endParaRPr>
        </a:p>
      </dgm:t>
    </dgm:pt>
    <dgm:pt modelId="{BA4FEDE9-6426-4C3E-A11A-1E972A33EA0A}">
      <dgm:prSet phldrT="[Text]" phldr="0"/>
      <dgm:spPr/>
      <dgm:t>
        <a:bodyPr/>
        <a:lstStyle/>
        <a:p>
          <a:r>
            <a:rPr lang="en-US" dirty="0">
              <a:solidFill>
                <a:schemeClr val="tx1"/>
              </a:solidFill>
            </a:rPr>
            <a:t>Teks</a:t>
          </a:r>
        </a:p>
      </dgm:t>
    </dgm:pt>
    <dgm:pt modelId="{31166D21-9630-4AF2-A4BE-65240D3C7877}" type="parTrans" cxnId="{602D87D3-9DE3-4740-BD8A-A6545EFA0396}">
      <dgm:prSet/>
      <dgm:spPr/>
      <dgm:t>
        <a:bodyPr/>
        <a:lstStyle/>
        <a:p>
          <a:endParaRPr lang="en-US">
            <a:solidFill>
              <a:schemeClr val="tx1"/>
            </a:solidFill>
          </a:endParaRPr>
        </a:p>
      </dgm:t>
    </dgm:pt>
    <dgm:pt modelId="{F39DCA2A-F2EC-4148-A6A7-261630C3916B}" type="sibTrans" cxnId="{602D87D3-9DE3-4740-BD8A-A6545EFA0396}">
      <dgm:prSet/>
      <dgm:spPr/>
      <dgm:t>
        <a:bodyPr/>
        <a:lstStyle/>
        <a:p>
          <a:endParaRPr lang="en-US">
            <a:solidFill>
              <a:schemeClr val="tx1"/>
            </a:solidFill>
          </a:endParaRPr>
        </a:p>
      </dgm:t>
    </dgm:pt>
    <dgm:pt modelId="{9543B945-2E1B-42AC-B48C-A97A86F57118}">
      <dgm:prSet phldrT="[Text]" phldr="0"/>
      <dgm:spPr/>
      <dgm:t>
        <a:bodyPr/>
        <a:lstStyle/>
        <a:p>
          <a:r>
            <a:rPr lang="en-US" dirty="0">
              <a:solidFill>
                <a:schemeClr val="tx1"/>
              </a:solidFill>
            </a:rPr>
            <a:t>Gambar/Video</a:t>
          </a:r>
        </a:p>
      </dgm:t>
    </dgm:pt>
    <dgm:pt modelId="{EA51DC43-A0CC-44C8-ABEF-3289A35383C2}" type="parTrans" cxnId="{8F1EB099-C989-4EF0-A46E-3FAEE099C991}">
      <dgm:prSet/>
      <dgm:spPr/>
      <dgm:t>
        <a:bodyPr/>
        <a:lstStyle/>
        <a:p>
          <a:endParaRPr lang="en-US">
            <a:solidFill>
              <a:schemeClr val="tx1"/>
            </a:solidFill>
          </a:endParaRPr>
        </a:p>
      </dgm:t>
    </dgm:pt>
    <dgm:pt modelId="{1B7C4C41-3F3C-4FE4-AFE4-5166C1A67510}" type="sibTrans" cxnId="{8F1EB099-C989-4EF0-A46E-3FAEE099C991}">
      <dgm:prSet/>
      <dgm:spPr/>
      <dgm:t>
        <a:bodyPr/>
        <a:lstStyle/>
        <a:p>
          <a:endParaRPr lang="en-US">
            <a:solidFill>
              <a:schemeClr val="tx1"/>
            </a:solidFill>
          </a:endParaRPr>
        </a:p>
      </dgm:t>
    </dgm:pt>
    <dgm:pt modelId="{931707E6-ECBD-4178-87E6-CF90714A30A5}">
      <dgm:prSet phldrT="[Text]" phldr="0"/>
      <dgm:spPr/>
      <dgm:t>
        <a:bodyPr/>
        <a:lstStyle/>
        <a:p>
          <a:r>
            <a:rPr lang="en-US" dirty="0">
              <a:solidFill>
                <a:schemeClr val="tx1"/>
              </a:solidFill>
            </a:rPr>
            <a:t>Suara</a:t>
          </a:r>
        </a:p>
      </dgm:t>
    </dgm:pt>
    <dgm:pt modelId="{8D89BCA0-92D2-47B3-9A7D-F4DE1C020383}" type="parTrans" cxnId="{670EA5DF-2D6F-4A46-A923-8C8DE8D271A7}">
      <dgm:prSet/>
      <dgm:spPr/>
      <dgm:t>
        <a:bodyPr/>
        <a:lstStyle/>
        <a:p>
          <a:endParaRPr lang="en-US">
            <a:solidFill>
              <a:schemeClr val="tx1"/>
            </a:solidFill>
          </a:endParaRPr>
        </a:p>
      </dgm:t>
    </dgm:pt>
    <dgm:pt modelId="{E8698AF0-1C0F-4A28-9EF9-588073B45280}" type="sibTrans" cxnId="{670EA5DF-2D6F-4A46-A923-8C8DE8D271A7}">
      <dgm:prSet/>
      <dgm:spPr/>
      <dgm:t>
        <a:bodyPr/>
        <a:lstStyle/>
        <a:p>
          <a:endParaRPr lang="en-US">
            <a:solidFill>
              <a:schemeClr val="tx1"/>
            </a:solidFill>
          </a:endParaRPr>
        </a:p>
      </dgm:t>
    </dgm:pt>
    <dgm:pt modelId="{6C2792BB-E4E2-4801-BCE0-A841F8C68E7B}">
      <dgm:prSet phldrT="[Text]" phldr="0"/>
      <dgm:spPr/>
      <dgm:t>
        <a:bodyPr/>
        <a:lstStyle/>
        <a:p>
          <a:r>
            <a:rPr lang="en-US" dirty="0" err="1">
              <a:solidFill>
                <a:schemeClr val="tx1"/>
              </a:solidFill>
            </a:rPr>
            <a:t>Memperbaiki</a:t>
          </a:r>
          <a:r>
            <a:rPr lang="en-US" dirty="0">
              <a:solidFill>
                <a:schemeClr val="tx1"/>
              </a:solidFill>
            </a:rPr>
            <a:t> data</a:t>
          </a:r>
        </a:p>
      </dgm:t>
    </dgm:pt>
    <dgm:pt modelId="{765C2684-C7CF-45F5-8ED4-E76AFA7976C1}" type="parTrans" cxnId="{E1C4754C-0C37-42EC-984E-DC367CC8BF7B}">
      <dgm:prSet/>
      <dgm:spPr/>
      <dgm:t>
        <a:bodyPr/>
        <a:lstStyle/>
        <a:p>
          <a:endParaRPr lang="en-US">
            <a:solidFill>
              <a:schemeClr val="tx1"/>
            </a:solidFill>
          </a:endParaRPr>
        </a:p>
      </dgm:t>
    </dgm:pt>
    <dgm:pt modelId="{32201813-AB36-4817-B7AA-6859B5F50DCD}" type="sibTrans" cxnId="{E1C4754C-0C37-42EC-984E-DC367CC8BF7B}">
      <dgm:prSet/>
      <dgm:spPr/>
      <dgm:t>
        <a:bodyPr/>
        <a:lstStyle/>
        <a:p>
          <a:endParaRPr lang="en-US">
            <a:solidFill>
              <a:schemeClr val="tx1"/>
            </a:solidFill>
          </a:endParaRPr>
        </a:p>
      </dgm:t>
    </dgm:pt>
    <dgm:pt modelId="{3654F8C9-55A8-4C67-89F7-613A6C456CA8}">
      <dgm:prSet phldrT="[Text]" phldr="0"/>
      <dgm:spPr/>
      <dgm:t>
        <a:bodyPr/>
        <a:lstStyle/>
        <a:p>
          <a:r>
            <a:rPr lang="en-US" dirty="0" err="1">
              <a:solidFill>
                <a:schemeClr val="tx1"/>
              </a:solidFill>
            </a:rPr>
            <a:t>Mengurangi</a:t>
          </a:r>
          <a:r>
            <a:rPr lang="en-US" dirty="0">
              <a:solidFill>
                <a:schemeClr val="tx1"/>
              </a:solidFill>
            </a:rPr>
            <a:t> </a:t>
          </a:r>
          <a:r>
            <a:rPr lang="en-US" dirty="0" err="1">
              <a:solidFill>
                <a:schemeClr val="tx1"/>
              </a:solidFill>
            </a:rPr>
            <a:t>dimensi</a:t>
          </a:r>
          <a:endParaRPr lang="en-US" dirty="0">
            <a:solidFill>
              <a:schemeClr val="tx1"/>
            </a:solidFill>
          </a:endParaRPr>
        </a:p>
      </dgm:t>
    </dgm:pt>
    <dgm:pt modelId="{EAA66B8E-5B77-468E-849E-C316B9A3B9E6}" type="parTrans" cxnId="{B39AC65B-E395-45BD-A2FF-192373156495}">
      <dgm:prSet/>
      <dgm:spPr/>
      <dgm:t>
        <a:bodyPr/>
        <a:lstStyle/>
        <a:p>
          <a:endParaRPr lang="en-US">
            <a:solidFill>
              <a:schemeClr val="tx1"/>
            </a:solidFill>
          </a:endParaRPr>
        </a:p>
      </dgm:t>
    </dgm:pt>
    <dgm:pt modelId="{F887341F-9B0B-4BFF-9E98-C269D7FD59B9}" type="sibTrans" cxnId="{B39AC65B-E395-45BD-A2FF-192373156495}">
      <dgm:prSet/>
      <dgm:spPr/>
      <dgm:t>
        <a:bodyPr/>
        <a:lstStyle/>
        <a:p>
          <a:endParaRPr lang="en-US">
            <a:solidFill>
              <a:schemeClr val="tx1"/>
            </a:solidFill>
          </a:endParaRPr>
        </a:p>
      </dgm:t>
    </dgm:pt>
    <dgm:pt modelId="{3A0C7C06-FFF9-458D-A6C5-E42EFAC9ABB8}">
      <dgm:prSet/>
      <dgm:spPr/>
      <dgm:t>
        <a:bodyPr/>
        <a:lstStyle/>
        <a:p>
          <a:r>
            <a:rPr lang="en-US" dirty="0">
              <a:solidFill>
                <a:schemeClr val="tx1"/>
              </a:solidFill>
            </a:rPr>
            <a:t>Data </a:t>
          </a:r>
          <a:r>
            <a:rPr lang="en-US" dirty="0" err="1">
              <a:solidFill>
                <a:schemeClr val="tx1"/>
              </a:solidFill>
            </a:rPr>
            <a:t>Latih</a:t>
          </a:r>
          <a:endParaRPr lang="en-US" dirty="0">
            <a:solidFill>
              <a:schemeClr val="tx1"/>
            </a:solidFill>
          </a:endParaRPr>
        </a:p>
      </dgm:t>
    </dgm:pt>
    <dgm:pt modelId="{983CE366-EEB0-4765-A9BD-A769DF9A1AA8}" type="parTrans" cxnId="{7B6A0F56-84F5-4E17-A17F-51E7D152B23B}">
      <dgm:prSet/>
      <dgm:spPr/>
      <dgm:t>
        <a:bodyPr/>
        <a:lstStyle/>
        <a:p>
          <a:endParaRPr lang="en-US">
            <a:solidFill>
              <a:schemeClr val="tx1"/>
            </a:solidFill>
          </a:endParaRPr>
        </a:p>
      </dgm:t>
    </dgm:pt>
    <dgm:pt modelId="{3F4D19E8-62FB-4B27-B5F4-F4779861CDE3}" type="sibTrans" cxnId="{7B6A0F56-84F5-4E17-A17F-51E7D152B23B}">
      <dgm:prSet/>
      <dgm:spPr/>
      <dgm:t>
        <a:bodyPr/>
        <a:lstStyle/>
        <a:p>
          <a:endParaRPr lang="en-US">
            <a:solidFill>
              <a:schemeClr val="tx1"/>
            </a:solidFill>
          </a:endParaRPr>
        </a:p>
      </dgm:t>
    </dgm:pt>
    <dgm:pt modelId="{E32CECD0-4FE7-4704-9FBB-8B2A4A01C435}">
      <dgm:prSet/>
      <dgm:spPr/>
      <dgm:t>
        <a:bodyPr/>
        <a:lstStyle/>
        <a:p>
          <a:r>
            <a:rPr lang="en-US" dirty="0">
              <a:solidFill>
                <a:schemeClr val="tx1"/>
              </a:solidFill>
            </a:rPr>
            <a:t>Data Uji</a:t>
          </a:r>
        </a:p>
      </dgm:t>
    </dgm:pt>
    <dgm:pt modelId="{EFA015F3-94BC-4A3D-B98E-32782187B124}" type="parTrans" cxnId="{D10C7ABF-9C1D-4226-9B9E-67005D6BF2EB}">
      <dgm:prSet/>
      <dgm:spPr/>
      <dgm:t>
        <a:bodyPr/>
        <a:lstStyle/>
        <a:p>
          <a:endParaRPr lang="en-ID">
            <a:solidFill>
              <a:schemeClr val="tx1"/>
            </a:solidFill>
          </a:endParaRPr>
        </a:p>
      </dgm:t>
    </dgm:pt>
    <dgm:pt modelId="{EA9EE698-BF7C-4B89-8BB7-8DD70D165839}" type="sibTrans" cxnId="{D10C7ABF-9C1D-4226-9B9E-67005D6BF2EB}">
      <dgm:prSet/>
      <dgm:spPr/>
      <dgm:t>
        <a:bodyPr/>
        <a:lstStyle/>
        <a:p>
          <a:endParaRPr lang="en-ID">
            <a:solidFill>
              <a:schemeClr val="tx1"/>
            </a:solidFill>
          </a:endParaRPr>
        </a:p>
      </dgm:t>
    </dgm:pt>
    <dgm:pt modelId="{5CAC5FAF-DC3C-48B1-93FD-19EBA2283CA1}">
      <dgm:prSet/>
      <dgm:spPr/>
      <dgm:t>
        <a:bodyPr/>
        <a:lstStyle/>
        <a:p>
          <a:r>
            <a:rPr lang="en-US" dirty="0">
              <a:solidFill>
                <a:schemeClr val="tx1"/>
              </a:solidFill>
            </a:rPr>
            <a:t>Data </a:t>
          </a:r>
          <a:r>
            <a:rPr lang="en-US" dirty="0" err="1">
              <a:solidFill>
                <a:schemeClr val="tx1"/>
              </a:solidFill>
            </a:rPr>
            <a:t>Validasi</a:t>
          </a:r>
          <a:endParaRPr lang="en-US" dirty="0">
            <a:solidFill>
              <a:schemeClr val="tx1"/>
            </a:solidFill>
          </a:endParaRPr>
        </a:p>
      </dgm:t>
    </dgm:pt>
    <dgm:pt modelId="{50E5B561-127B-428D-93E2-FAAAAF9E2724}" type="parTrans" cxnId="{DD65C969-EA62-45DD-9269-DED993166ED5}">
      <dgm:prSet/>
      <dgm:spPr/>
      <dgm:t>
        <a:bodyPr/>
        <a:lstStyle/>
        <a:p>
          <a:endParaRPr lang="en-ID">
            <a:solidFill>
              <a:schemeClr val="tx1"/>
            </a:solidFill>
          </a:endParaRPr>
        </a:p>
      </dgm:t>
    </dgm:pt>
    <dgm:pt modelId="{7C2618A4-318E-4D01-8E9F-7E774EBF46A2}" type="sibTrans" cxnId="{DD65C969-EA62-45DD-9269-DED993166ED5}">
      <dgm:prSet/>
      <dgm:spPr/>
      <dgm:t>
        <a:bodyPr/>
        <a:lstStyle/>
        <a:p>
          <a:endParaRPr lang="en-ID">
            <a:solidFill>
              <a:schemeClr val="tx1"/>
            </a:solidFill>
          </a:endParaRPr>
        </a:p>
      </dgm:t>
    </dgm:pt>
    <dgm:pt modelId="{4E6C692D-03E8-48F3-8CBF-7BE66BDF7743}" type="pres">
      <dgm:prSet presAssocID="{6C5BF1CD-B303-4C6F-B582-00C268A0B1D6}" presName="Name0" presStyleCnt="0">
        <dgm:presLayoutVars>
          <dgm:dir/>
          <dgm:animLvl val="lvl"/>
          <dgm:resizeHandles val="exact"/>
        </dgm:presLayoutVars>
      </dgm:prSet>
      <dgm:spPr/>
    </dgm:pt>
    <dgm:pt modelId="{3BA1D7A8-C538-4D19-8CC5-3DF2B8951B77}" type="pres">
      <dgm:prSet presAssocID="{6C5BF1CD-B303-4C6F-B582-00C268A0B1D6}" presName="tSp" presStyleCnt="0"/>
      <dgm:spPr/>
    </dgm:pt>
    <dgm:pt modelId="{281B418F-9D84-475F-9487-2B9BDD1C4D72}" type="pres">
      <dgm:prSet presAssocID="{6C5BF1CD-B303-4C6F-B582-00C268A0B1D6}" presName="bSp" presStyleCnt="0"/>
      <dgm:spPr/>
    </dgm:pt>
    <dgm:pt modelId="{AA9B5347-244F-4D0A-900C-21B7340B6181}" type="pres">
      <dgm:prSet presAssocID="{6C5BF1CD-B303-4C6F-B582-00C268A0B1D6}" presName="process" presStyleCnt="0"/>
      <dgm:spPr/>
    </dgm:pt>
    <dgm:pt modelId="{953FDBA4-ECED-4728-8AE7-330F4AFEB33E}" type="pres">
      <dgm:prSet presAssocID="{C3F2BEFE-A32F-426E-A4EF-D14F55821B25}" presName="composite1" presStyleCnt="0"/>
      <dgm:spPr/>
    </dgm:pt>
    <dgm:pt modelId="{3C996E23-AC79-405D-ACE1-03811680296E}" type="pres">
      <dgm:prSet presAssocID="{C3F2BEFE-A32F-426E-A4EF-D14F55821B25}" presName="dummyNode1" presStyleLbl="node1" presStyleIdx="0" presStyleCnt="4"/>
      <dgm:spPr/>
    </dgm:pt>
    <dgm:pt modelId="{D9B8E804-2000-475C-BDDC-81EB7EFF3D8A}" type="pres">
      <dgm:prSet presAssocID="{C3F2BEFE-A32F-426E-A4EF-D14F55821B25}" presName="childNode1" presStyleLbl="bgAcc1" presStyleIdx="0" presStyleCnt="4">
        <dgm:presLayoutVars>
          <dgm:bulletEnabled val="1"/>
        </dgm:presLayoutVars>
      </dgm:prSet>
      <dgm:spPr/>
    </dgm:pt>
    <dgm:pt modelId="{4A1FE30D-0CB1-49EF-A666-C104F388C454}" type="pres">
      <dgm:prSet presAssocID="{C3F2BEFE-A32F-426E-A4EF-D14F55821B25}" presName="childNode1tx" presStyleLbl="bgAcc1" presStyleIdx="0" presStyleCnt="4">
        <dgm:presLayoutVars>
          <dgm:bulletEnabled val="1"/>
        </dgm:presLayoutVars>
      </dgm:prSet>
      <dgm:spPr/>
    </dgm:pt>
    <dgm:pt modelId="{CB85B43B-A21E-45B9-B6C5-2B182965F097}" type="pres">
      <dgm:prSet presAssocID="{C3F2BEFE-A32F-426E-A4EF-D14F55821B25}" presName="parentNode1" presStyleLbl="node1" presStyleIdx="0" presStyleCnt="4">
        <dgm:presLayoutVars>
          <dgm:chMax val="1"/>
          <dgm:bulletEnabled val="1"/>
        </dgm:presLayoutVars>
      </dgm:prSet>
      <dgm:spPr/>
    </dgm:pt>
    <dgm:pt modelId="{BA6440EE-3153-45DA-90AD-F7C2D739324B}" type="pres">
      <dgm:prSet presAssocID="{C3F2BEFE-A32F-426E-A4EF-D14F55821B25}" presName="connSite1" presStyleCnt="0"/>
      <dgm:spPr/>
    </dgm:pt>
    <dgm:pt modelId="{1C2B4299-105C-41A0-9D1A-59F591DEEC39}" type="pres">
      <dgm:prSet presAssocID="{5AE72D86-DA98-4E2C-9D4A-A59C7C8866B3}" presName="Name9" presStyleLbl="sibTrans2D1" presStyleIdx="0" presStyleCnt="3"/>
      <dgm:spPr/>
    </dgm:pt>
    <dgm:pt modelId="{706EB645-FDEF-4793-957C-84141E57AD1F}" type="pres">
      <dgm:prSet presAssocID="{39F0AFEE-4504-4E9E-A021-DE9B027018CE}" presName="composite2" presStyleCnt="0"/>
      <dgm:spPr/>
    </dgm:pt>
    <dgm:pt modelId="{CCF6039E-F119-4C55-BEB5-FE334C7AEB46}" type="pres">
      <dgm:prSet presAssocID="{39F0AFEE-4504-4E9E-A021-DE9B027018CE}" presName="dummyNode2" presStyleLbl="node1" presStyleIdx="0" presStyleCnt="4"/>
      <dgm:spPr/>
    </dgm:pt>
    <dgm:pt modelId="{7BBBE809-A2DB-4626-86ED-CD2D6E888BC3}" type="pres">
      <dgm:prSet presAssocID="{39F0AFEE-4504-4E9E-A021-DE9B027018CE}" presName="childNode2" presStyleLbl="bgAcc1" presStyleIdx="1" presStyleCnt="4">
        <dgm:presLayoutVars>
          <dgm:bulletEnabled val="1"/>
        </dgm:presLayoutVars>
      </dgm:prSet>
      <dgm:spPr/>
    </dgm:pt>
    <dgm:pt modelId="{37E5A56A-1AA2-4284-89C2-F19BBB985774}" type="pres">
      <dgm:prSet presAssocID="{39F0AFEE-4504-4E9E-A021-DE9B027018CE}" presName="childNode2tx" presStyleLbl="bgAcc1" presStyleIdx="1" presStyleCnt="4">
        <dgm:presLayoutVars>
          <dgm:bulletEnabled val="1"/>
        </dgm:presLayoutVars>
      </dgm:prSet>
      <dgm:spPr/>
    </dgm:pt>
    <dgm:pt modelId="{64CC29AF-6AAA-43CF-80B1-DB5E4439B519}" type="pres">
      <dgm:prSet presAssocID="{39F0AFEE-4504-4E9E-A021-DE9B027018CE}" presName="parentNode2" presStyleLbl="node1" presStyleIdx="1" presStyleCnt="4">
        <dgm:presLayoutVars>
          <dgm:chMax val="0"/>
          <dgm:bulletEnabled val="1"/>
        </dgm:presLayoutVars>
      </dgm:prSet>
      <dgm:spPr/>
    </dgm:pt>
    <dgm:pt modelId="{59C88E60-A50E-45D9-BE0E-1FDED12DCB32}" type="pres">
      <dgm:prSet presAssocID="{39F0AFEE-4504-4E9E-A021-DE9B027018CE}" presName="connSite2" presStyleCnt="0"/>
      <dgm:spPr/>
    </dgm:pt>
    <dgm:pt modelId="{D3EE17C2-C596-4400-8FCD-243772ECAE8A}" type="pres">
      <dgm:prSet presAssocID="{BC6E37EE-04EA-4CBC-85E0-6D7BEBAC08FC}" presName="Name18" presStyleLbl="sibTrans2D1" presStyleIdx="1" presStyleCnt="3"/>
      <dgm:spPr/>
    </dgm:pt>
    <dgm:pt modelId="{229F361B-F312-46F9-98BB-F32A249CD0F7}" type="pres">
      <dgm:prSet presAssocID="{1B613B04-10A3-4AAE-9DC3-B35E3CD3C6F6}" presName="composite1" presStyleCnt="0"/>
      <dgm:spPr/>
    </dgm:pt>
    <dgm:pt modelId="{A772CE00-AE29-451A-872F-622A6A685F78}" type="pres">
      <dgm:prSet presAssocID="{1B613B04-10A3-4AAE-9DC3-B35E3CD3C6F6}" presName="dummyNode1" presStyleLbl="node1" presStyleIdx="1" presStyleCnt="4"/>
      <dgm:spPr/>
    </dgm:pt>
    <dgm:pt modelId="{A90851F3-9CB7-48D6-917C-102C963E8391}" type="pres">
      <dgm:prSet presAssocID="{1B613B04-10A3-4AAE-9DC3-B35E3CD3C6F6}" presName="childNode1" presStyleLbl="bgAcc1" presStyleIdx="2" presStyleCnt="4">
        <dgm:presLayoutVars>
          <dgm:bulletEnabled val="1"/>
        </dgm:presLayoutVars>
      </dgm:prSet>
      <dgm:spPr/>
    </dgm:pt>
    <dgm:pt modelId="{7E4A771E-5198-467D-89BC-0FCBCF60CC38}" type="pres">
      <dgm:prSet presAssocID="{1B613B04-10A3-4AAE-9DC3-B35E3CD3C6F6}" presName="childNode1tx" presStyleLbl="bgAcc1" presStyleIdx="2" presStyleCnt="4">
        <dgm:presLayoutVars>
          <dgm:bulletEnabled val="1"/>
        </dgm:presLayoutVars>
      </dgm:prSet>
      <dgm:spPr/>
    </dgm:pt>
    <dgm:pt modelId="{8175A07F-0AC3-40F8-B08D-D75D44564CC9}" type="pres">
      <dgm:prSet presAssocID="{1B613B04-10A3-4AAE-9DC3-B35E3CD3C6F6}" presName="parentNode1" presStyleLbl="node1" presStyleIdx="2" presStyleCnt="4">
        <dgm:presLayoutVars>
          <dgm:chMax val="1"/>
          <dgm:bulletEnabled val="1"/>
        </dgm:presLayoutVars>
      </dgm:prSet>
      <dgm:spPr/>
    </dgm:pt>
    <dgm:pt modelId="{C076756E-CDE9-4666-A04F-D450DFDAEBB4}" type="pres">
      <dgm:prSet presAssocID="{1B613B04-10A3-4AAE-9DC3-B35E3CD3C6F6}" presName="connSite1" presStyleCnt="0"/>
      <dgm:spPr/>
    </dgm:pt>
    <dgm:pt modelId="{879DF158-040E-44E6-8CA8-009C9641A640}" type="pres">
      <dgm:prSet presAssocID="{3FDCD1A9-7EFA-4B5C-A62A-6BC090CF80F6}" presName="Name9" presStyleLbl="sibTrans2D1" presStyleIdx="2" presStyleCnt="3"/>
      <dgm:spPr/>
    </dgm:pt>
    <dgm:pt modelId="{80050E61-D350-4999-BB80-228730BF00C7}" type="pres">
      <dgm:prSet presAssocID="{AF5B68ED-691B-4048-AD4D-16FB6203E7CB}" presName="composite2" presStyleCnt="0"/>
      <dgm:spPr/>
    </dgm:pt>
    <dgm:pt modelId="{0A648D0B-D514-4ACC-A55D-C68E8466C97E}" type="pres">
      <dgm:prSet presAssocID="{AF5B68ED-691B-4048-AD4D-16FB6203E7CB}" presName="dummyNode2" presStyleLbl="node1" presStyleIdx="2" presStyleCnt="4"/>
      <dgm:spPr/>
    </dgm:pt>
    <dgm:pt modelId="{068D3149-B6BE-42B1-95F6-9090475B586A}" type="pres">
      <dgm:prSet presAssocID="{AF5B68ED-691B-4048-AD4D-16FB6203E7CB}" presName="childNode2" presStyleLbl="bgAcc1" presStyleIdx="3" presStyleCnt="4" custLinFactNeighborX="381" custLinFactNeighborY="-488">
        <dgm:presLayoutVars>
          <dgm:bulletEnabled val="1"/>
        </dgm:presLayoutVars>
      </dgm:prSet>
      <dgm:spPr/>
    </dgm:pt>
    <dgm:pt modelId="{321AB342-1A3C-428D-ADAA-C56A7CDDE811}" type="pres">
      <dgm:prSet presAssocID="{AF5B68ED-691B-4048-AD4D-16FB6203E7CB}" presName="childNode2tx" presStyleLbl="bgAcc1" presStyleIdx="3" presStyleCnt="4">
        <dgm:presLayoutVars>
          <dgm:bulletEnabled val="1"/>
        </dgm:presLayoutVars>
      </dgm:prSet>
      <dgm:spPr/>
    </dgm:pt>
    <dgm:pt modelId="{6DE9E712-D347-4390-B8BE-805AE6C694A9}" type="pres">
      <dgm:prSet presAssocID="{AF5B68ED-691B-4048-AD4D-16FB6203E7CB}" presName="parentNode2" presStyleLbl="node1" presStyleIdx="3" presStyleCnt="4">
        <dgm:presLayoutVars>
          <dgm:chMax val="0"/>
          <dgm:bulletEnabled val="1"/>
        </dgm:presLayoutVars>
      </dgm:prSet>
      <dgm:spPr/>
    </dgm:pt>
    <dgm:pt modelId="{FD05ED00-2C05-4227-BED4-D1B6BDDD9FB3}" type="pres">
      <dgm:prSet presAssocID="{AF5B68ED-691B-4048-AD4D-16FB6203E7CB}" presName="connSite2" presStyleCnt="0"/>
      <dgm:spPr/>
    </dgm:pt>
  </dgm:ptLst>
  <dgm:cxnLst>
    <dgm:cxn modelId="{8F72D708-9501-45E6-B745-7E168612EF59}" srcId="{C3F2BEFE-A32F-426E-A4EF-D14F55821B25}" destId="{D5506CDB-F219-4E04-B9B1-2D38B7180A2F}" srcOrd="1" destOrd="0" parTransId="{A0DA36C3-CB33-4D16-967D-F7E54385D199}" sibTransId="{8F71BBC2-5A74-4144-99DB-C261B875D8EA}"/>
    <dgm:cxn modelId="{A597E510-C3B8-4062-924B-6EC5B1632104}" type="presOf" srcId="{D5506CDB-F219-4E04-B9B1-2D38B7180A2F}" destId="{D9B8E804-2000-475C-BDDC-81EB7EFF3D8A}" srcOrd="0" destOrd="1" presId="urn:microsoft.com/office/officeart/2005/8/layout/hProcess4"/>
    <dgm:cxn modelId="{FB213F17-3F67-4C25-8E16-23D1D6800974}" srcId="{C3F2BEFE-A32F-426E-A4EF-D14F55821B25}" destId="{E281C01C-ADEF-44C3-B062-C2464DC1F7AC}" srcOrd="0" destOrd="0" parTransId="{7BE2E06A-E895-434A-8992-F8D08DDE03C7}" sibTransId="{56256B11-A63F-435B-8EFA-3C3D237FEBFB}"/>
    <dgm:cxn modelId="{A519651C-3CE3-44E6-A119-22F76918238A}" srcId="{6C5BF1CD-B303-4C6F-B582-00C268A0B1D6}" destId="{39F0AFEE-4504-4E9E-A021-DE9B027018CE}" srcOrd="1" destOrd="0" parTransId="{B0466D5E-492A-4F76-92AF-5A562C33E851}" sibTransId="{BC6E37EE-04EA-4CBC-85E0-6D7BEBAC08FC}"/>
    <dgm:cxn modelId="{AE011021-5C34-4D24-A08D-BD24DDEABED6}" srcId="{6C5BF1CD-B303-4C6F-B582-00C268A0B1D6}" destId="{1B613B04-10A3-4AAE-9DC3-B35E3CD3C6F6}" srcOrd="2" destOrd="0" parTransId="{92330921-BA27-4F75-8C67-46AC2169578C}" sibTransId="{3FDCD1A9-7EFA-4B5C-A62A-6BC090CF80F6}"/>
    <dgm:cxn modelId="{5B137335-9117-4C2F-BBBC-C46D455B652E}" type="presOf" srcId="{D18A8A78-6BD3-4998-A57C-7A6460B569D6}" destId="{7E4A771E-5198-467D-89BC-0FCBCF60CC38}" srcOrd="1" destOrd="0" presId="urn:microsoft.com/office/officeart/2005/8/layout/hProcess4"/>
    <dgm:cxn modelId="{A9452537-D684-4372-BA6A-66D3BB84478C}" type="presOf" srcId="{9850CD56-3644-4820-9F8E-1E5A0823457A}" destId="{7BBBE809-A2DB-4626-86ED-CD2D6E888BC3}" srcOrd="0" destOrd="0" presId="urn:microsoft.com/office/officeart/2005/8/layout/hProcess4"/>
    <dgm:cxn modelId="{7FF8203A-4A9B-4EB0-BF8B-943B5C5B37CE}" type="presOf" srcId="{BA4FEDE9-6426-4C3E-A11A-1E972A33EA0A}" destId="{4A1FE30D-0CB1-49EF-A666-C104F388C454}" srcOrd="1" destOrd="2" presId="urn:microsoft.com/office/officeart/2005/8/layout/hProcess4"/>
    <dgm:cxn modelId="{B39AC65B-E395-45BD-A2FF-192373156495}" srcId="{1B613B04-10A3-4AAE-9DC3-B35E3CD3C6F6}" destId="{3654F8C9-55A8-4C67-89F7-613A6C456CA8}" srcOrd="2" destOrd="0" parTransId="{EAA66B8E-5B77-468E-849E-C316B9A3B9E6}" sibTransId="{F887341F-9B0B-4BFF-9E98-C269D7FD59B9}"/>
    <dgm:cxn modelId="{BD4C5463-F31A-446A-8845-DA85BC63FEED}" type="presOf" srcId="{3654F8C9-55A8-4C67-89F7-613A6C456CA8}" destId="{7E4A771E-5198-467D-89BC-0FCBCF60CC38}" srcOrd="1" destOrd="2" presId="urn:microsoft.com/office/officeart/2005/8/layout/hProcess4"/>
    <dgm:cxn modelId="{ED131844-2238-43BA-AA7F-16CED9EED256}" srcId="{6C5BF1CD-B303-4C6F-B582-00C268A0B1D6}" destId="{AF5B68ED-691B-4048-AD4D-16FB6203E7CB}" srcOrd="3" destOrd="0" parTransId="{77ECA1CB-2775-4C78-B60C-7D116F338131}" sibTransId="{25FE0EEA-B602-4043-856C-224F4EAFF679}"/>
    <dgm:cxn modelId="{C9614667-5E29-496A-8465-C7B05DE5DEE5}" type="presOf" srcId="{D18A8A78-6BD3-4998-A57C-7A6460B569D6}" destId="{A90851F3-9CB7-48D6-917C-102C963E8391}" srcOrd="0" destOrd="0" presId="urn:microsoft.com/office/officeart/2005/8/layout/hProcess4"/>
    <dgm:cxn modelId="{9D661768-5A02-43F4-A956-400BD49085F5}" type="presOf" srcId="{BEA9F224-7239-4C7A-8EE8-DB62423055AE}" destId="{7BBBE809-A2DB-4626-86ED-CD2D6E888BC3}" srcOrd="0" destOrd="1" presId="urn:microsoft.com/office/officeart/2005/8/layout/hProcess4"/>
    <dgm:cxn modelId="{F4D3B649-7866-4024-9933-48B960F3AAC9}" type="presOf" srcId="{931707E6-ECBD-4178-87E6-CF90714A30A5}" destId="{D9B8E804-2000-475C-BDDC-81EB7EFF3D8A}" srcOrd="0" destOrd="4" presId="urn:microsoft.com/office/officeart/2005/8/layout/hProcess4"/>
    <dgm:cxn modelId="{DD65C969-EA62-45DD-9269-DED993166ED5}" srcId="{AF5B68ED-691B-4048-AD4D-16FB6203E7CB}" destId="{5CAC5FAF-DC3C-48B1-93FD-19EBA2283CA1}" srcOrd="2" destOrd="0" parTransId="{50E5B561-127B-428D-93E2-FAAAAF9E2724}" sibTransId="{7C2618A4-318E-4D01-8E9F-7E774EBF46A2}"/>
    <dgm:cxn modelId="{6E58FF69-707B-4D66-B56C-0077963D10B0}" type="presOf" srcId="{1B613B04-10A3-4AAE-9DC3-B35E3CD3C6F6}" destId="{8175A07F-0AC3-40F8-B08D-D75D44564CC9}" srcOrd="0" destOrd="0" presId="urn:microsoft.com/office/officeart/2005/8/layout/hProcess4"/>
    <dgm:cxn modelId="{3287524A-F0FC-4E47-A5CF-C880FFFD1A91}" type="presOf" srcId="{15B67B04-1441-49BD-9C44-9F5791CF81C6}" destId="{7E4A771E-5198-467D-89BC-0FCBCF60CC38}" srcOrd="1" destOrd="1" presId="urn:microsoft.com/office/officeart/2005/8/layout/hProcess4"/>
    <dgm:cxn modelId="{D38DCD4A-C026-4F9D-B93E-62D16D2CB891}" type="presOf" srcId="{5CAC5FAF-DC3C-48B1-93FD-19EBA2283CA1}" destId="{068D3149-B6BE-42B1-95F6-9090475B586A}" srcOrd="0" destOrd="2" presId="urn:microsoft.com/office/officeart/2005/8/layout/hProcess4"/>
    <dgm:cxn modelId="{E1C4754C-0C37-42EC-984E-DC367CC8BF7B}" srcId="{39F0AFEE-4504-4E9E-A021-DE9B027018CE}" destId="{6C2792BB-E4E2-4801-BCE0-A841F8C68E7B}" srcOrd="2" destOrd="0" parTransId="{765C2684-C7CF-45F5-8ED4-E76AFA7976C1}" sibTransId="{32201813-AB36-4817-B7AA-6859B5F50DCD}"/>
    <dgm:cxn modelId="{1C7CAB4C-7740-4DC2-9991-99AFE5895048}" type="presOf" srcId="{E281C01C-ADEF-44C3-B062-C2464DC1F7AC}" destId="{4A1FE30D-0CB1-49EF-A666-C104F388C454}" srcOrd="1" destOrd="0" presId="urn:microsoft.com/office/officeart/2005/8/layout/hProcess4"/>
    <dgm:cxn modelId="{8A535550-BB38-4A3E-BA0A-F88B2AF5474A}" type="presOf" srcId="{39F0AFEE-4504-4E9E-A021-DE9B027018CE}" destId="{64CC29AF-6AAA-43CF-80B1-DB5E4439B519}" srcOrd="0" destOrd="0" presId="urn:microsoft.com/office/officeart/2005/8/layout/hProcess4"/>
    <dgm:cxn modelId="{B5991A74-EA29-46D9-9614-5FC22B739762}" type="presOf" srcId="{3FDCD1A9-7EFA-4B5C-A62A-6BC090CF80F6}" destId="{879DF158-040E-44E6-8CA8-009C9641A640}" srcOrd="0" destOrd="0" presId="urn:microsoft.com/office/officeart/2005/8/layout/hProcess4"/>
    <dgm:cxn modelId="{7B6A0F56-84F5-4E17-A17F-51E7D152B23B}" srcId="{AF5B68ED-691B-4048-AD4D-16FB6203E7CB}" destId="{3A0C7C06-FFF9-458D-A6C5-E42EFAC9ABB8}" srcOrd="0" destOrd="0" parTransId="{983CE366-EEB0-4765-A9BD-A769DF9A1AA8}" sibTransId="{3F4D19E8-62FB-4B27-B5F4-F4779861CDE3}"/>
    <dgm:cxn modelId="{26F64157-BB78-4A0D-A8B9-EA7C1C15C4E9}" type="presOf" srcId="{931707E6-ECBD-4178-87E6-CF90714A30A5}" destId="{4A1FE30D-0CB1-49EF-A666-C104F388C454}" srcOrd="1" destOrd="4" presId="urn:microsoft.com/office/officeart/2005/8/layout/hProcess4"/>
    <dgm:cxn modelId="{2E1C3258-E680-41A1-9D9E-8571CC060878}" type="presOf" srcId="{5CAC5FAF-DC3C-48B1-93FD-19EBA2283CA1}" destId="{321AB342-1A3C-428D-ADAA-C56A7CDDE811}" srcOrd="1" destOrd="2" presId="urn:microsoft.com/office/officeart/2005/8/layout/hProcess4"/>
    <dgm:cxn modelId="{FE02785A-22DB-459E-99EA-8DB8CA925EAA}" type="presOf" srcId="{9543B945-2E1B-42AC-B48C-A97A86F57118}" destId="{4A1FE30D-0CB1-49EF-A666-C104F388C454}" srcOrd="1" destOrd="3" presId="urn:microsoft.com/office/officeart/2005/8/layout/hProcess4"/>
    <dgm:cxn modelId="{077FEF7D-CBB4-4447-9E0F-2681D7B74D53}" type="presOf" srcId="{5AE72D86-DA98-4E2C-9D4A-A59C7C8866B3}" destId="{1C2B4299-105C-41A0-9D1A-59F591DEEC39}" srcOrd="0" destOrd="0" presId="urn:microsoft.com/office/officeart/2005/8/layout/hProcess4"/>
    <dgm:cxn modelId="{B5B7807F-81CE-4CCB-BC49-D4B996255EDE}" type="presOf" srcId="{15B67B04-1441-49BD-9C44-9F5791CF81C6}" destId="{A90851F3-9CB7-48D6-917C-102C963E8391}" srcOrd="0" destOrd="1" presId="urn:microsoft.com/office/officeart/2005/8/layout/hProcess4"/>
    <dgm:cxn modelId="{2A23977F-FDA4-485F-928F-8EB30B61ED4F}" type="presOf" srcId="{BEA9F224-7239-4C7A-8EE8-DB62423055AE}" destId="{37E5A56A-1AA2-4284-89C2-F19BBB985774}" srcOrd="1" destOrd="1" presId="urn:microsoft.com/office/officeart/2005/8/layout/hProcess4"/>
    <dgm:cxn modelId="{1CB0D886-9A1B-45A5-BE0E-101C8BA36319}" type="presOf" srcId="{BA4FEDE9-6426-4C3E-A11A-1E972A33EA0A}" destId="{D9B8E804-2000-475C-BDDC-81EB7EFF3D8A}" srcOrd="0" destOrd="2" presId="urn:microsoft.com/office/officeart/2005/8/layout/hProcess4"/>
    <dgm:cxn modelId="{2A550899-C7CA-4995-91A9-0C0D9EEF635F}" type="presOf" srcId="{C3F2BEFE-A32F-426E-A4EF-D14F55821B25}" destId="{CB85B43B-A21E-45B9-B6C5-2B182965F097}" srcOrd="0" destOrd="0" presId="urn:microsoft.com/office/officeart/2005/8/layout/hProcess4"/>
    <dgm:cxn modelId="{8F1EB099-C989-4EF0-A46E-3FAEE099C991}" srcId="{C3F2BEFE-A32F-426E-A4EF-D14F55821B25}" destId="{9543B945-2E1B-42AC-B48C-A97A86F57118}" srcOrd="3" destOrd="0" parTransId="{EA51DC43-A0CC-44C8-ABEF-3289A35383C2}" sibTransId="{1B7C4C41-3F3C-4FE4-AFE4-5166C1A67510}"/>
    <dgm:cxn modelId="{FC34F1A5-3969-451C-8D4D-47E9E7022FBC}" srcId="{39F0AFEE-4504-4E9E-A021-DE9B027018CE}" destId="{9850CD56-3644-4820-9F8E-1E5A0823457A}" srcOrd="0" destOrd="0" parTransId="{FEC7DBF1-2ABC-4A63-A08B-CB1AE564D0E4}" sibTransId="{1EDF125A-F475-4721-AACA-270C395D9699}"/>
    <dgm:cxn modelId="{DD23BBA9-4E94-4D90-9698-02C893C37D44}" type="presOf" srcId="{3A0C7C06-FFF9-458D-A6C5-E42EFAC9ABB8}" destId="{068D3149-B6BE-42B1-95F6-9090475B586A}" srcOrd="0" destOrd="0" presId="urn:microsoft.com/office/officeart/2005/8/layout/hProcess4"/>
    <dgm:cxn modelId="{293962AC-D016-4E66-8FA8-E2C720729DC2}" type="presOf" srcId="{3654F8C9-55A8-4C67-89F7-613A6C456CA8}" destId="{A90851F3-9CB7-48D6-917C-102C963E8391}" srcOrd="0" destOrd="2" presId="urn:microsoft.com/office/officeart/2005/8/layout/hProcess4"/>
    <dgm:cxn modelId="{44E16BAE-B852-484B-89CC-16E935012B73}" type="presOf" srcId="{6C2792BB-E4E2-4801-BCE0-A841F8C68E7B}" destId="{7BBBE809-A2DB-4626-86ED-CD2D6E888BC3}" srcOrd="0" destOrd="2" presId="urn:microsoft.com/office/officeart/2005/8/layout/hProcess4"/>
    <dgm:cxn modelId="{D10C7ABF-9C1D-4226-9B9E-67005D6BF2EB}" srcId="{AF5B68ED-691B-4048-AD4D-16FB6203E7CB}" destId="{E32CECD0-4FE7-4704-9FBB-8B2A4A01C435}" srcOrd="1" destOrd="0" parTransId="{EFA015F3-94BC-4A3D-B98E-32782187B124}" sibTransId="{EA9EE698-BF7C-4B89-8BB7-8DD70D165839}"/>
    <dgm:cxn modelId="{F56B44C1-3FE2-4B98-9662-2B6C3DDF12AF}" type="presOf" srcId="{E32CECD0-4FE7-4704-9FBB-8B2A4A01C435}" destId="{068D3149-B6BE-42B1-95F6-9090475B586A}" srcOrd="0" destOrd="1" presId="urn:microsoft.com/office/officeart/2005/8/layout/hProcess4"/>
    <dgm:cxn modelId="{03193EC2-E82A-460A-8125-F49BFBEA391F}" type="presOf" srcId="{9850CD56-3644-4820-9F8E-1E5A0823457A}" destId="{37E5A56A-1AA2-4284-89C2-F19BBB985774}" srcOrd="1" destOrd="0" presId="urn:microsoft.com/office/officeart/2005/8/layout/hProcess4"/>
    <dgm:cxn modelId="{2C2C1ACF-B740-42A8-A758-9942457E2EF2}" type="presOf" srcId="{6C5BF1CD-B303-4C6F-B582-00C268A0B1D6}" destId="{4E6C692D-03E8-48F3-8CBF-7BE66BDF7743}" srcOrd="0" destOrd="0" presId="urn:microsoft.com/office/officeart/2005/8/layout/hProcess4"/>
    <dgm:cxn modelId="{9C2CF5CF-AF6A-4B62-BC7A-A570986932EC}" srcId="{39F0AFEE-4504-4E9E-A021-DE9B027018CE}" destId="{BEA9F224-7239-4C7A-8EE8-DB62423055AE}" srcOrd="1" destOrd="0" parTransId="{2C543EE4-228A-46A5-B402-06CFEFA2B97A}" sibTransId="{D7481E31-6023-4B87-A8B5-1CD42E1739BF}"/>
    <dgm:cxn modelId="{602D87D3-9DE3-4740-BD8A-A6545EFA0396}" srcId="{C3F2BEFE-A32F-426E-A4EF-D14F55821B25}" destId="{BA4FEDE9-6426-4C3E-A11A-1E972A33EA0A}" srcOrd="2" destOrd="0" parTransId="{31166D21-9630-4AF2-A4BE-65240D3C7877}" sibTransId="{F39DCA2A-F2EC-4148-A6A7-261630C3916B}"/>
    <dgm:cxn modelId="{CE008FDB-564A-4FAB-8077-E568A3C32FE1}" type="presOf" srcId="{AF5B68ED-691B-4048-AD4D-16FB6203E7CB}" destId="{6DE9E712-D347-4390-B8BE-805AE6C694A9}" srcOrd="0" destOrd="0" presId="urn:microsoft.com/office/officeart/2005/8/layout/hProcess4"/>
    <dgm:cxn modelId="{E89F51DC-5152-4B90-8389-F65299673896}" type="presOf" srcId="{D5506CDB-F219-4E04-B9B1-2D38B7180A2F}" destId="{4A1FE30D-0CB1-49EF-A666-C104F388C454}" srcOrd="1" destOrd="1" presId="urn:microsoft.com/office/officeart/2005/8/layout/hProcess4"/>
    <dgm:cxn modelId="{4070A5DC-B159-43FF-903E-89C8D628C978}" type="presOf" srcId="{E32CECD0-4FE7-4704-9FBB-8B2A4A01C435}" destId="{321AB342-1A3C-428D-ADAA-C56A7CDDE811}" srcOrd="1" destOrd="1" presId="urn:microsoft.com/office/officeart/2005/8/layout/hProcess4"/>
    <dgm:cxn modelId="{A36809DF-033D-450C-B4B4-F38A25FDA835}" srcId="{1B613B04-10A3-4AAE-9DC3-B35E3CD3C6F6}" destId="{15B67B04-1441-49BD-9C44-9F5791CF81C6}" srcOrd="1" destOrd="0" parTransId="{E0554256-2D91-4ED5-A73B-0C6C015CC2B1}" sibTransId="{CCD32A2B-9F66-4F42-9884-B1469DD04A3E}"/>
    <dgm:cxn modelId="{670EA5DF-2D6F-4A46-A923-8C8DE8D271A7}" srcId="{C3F2BEFE-A32F-426E-A4EF-D14F55821B25}" destId="{931707E6-ECBD-4178-87E6-CF90714A30A5}" srcOrd="4" destOrd="0" parTransId="{8D89BCA0-92D2-47B3-9A7D-F4DE1C020383}" sibTransId="{E8698AF0-1C0F-4A28-9EF9-588073B45280}"/>
    <dgm:cxn modelId="{185E75F3-89C8-4FDD-9C44-A6B2C28231ED}" srcId="{6C5BF1CD-B303-4C6F-B582-00C268A0B1D6}" destId="{C3F2BEFE-A32F-426E-A4EF-D14F55821B25}" srcOrd="0" destOrd="0" parTransId="{39DE05C4-BC58-4F81-B5CC-C9775BE4FE50}" sibTransId="{5AE72D86-DA98-4E2C-9D4A-A59C7C8866B3}"/>
    <dgm:cxn modelId="{5D41E6F3-F687-4AFA-8529-085F71DAA696}" type="presOf" srcId="{E281C01C-ADEF-44C3-B062-C2464DC1F7AC}" destId="{D9B8E804-2000-475C-BDDC-81EB7EFF3D8A}" srcOrd="0" destOrd="0" presId="urn:microsoft.com/office/officeart/2005/8/layout/hProcess4"/>
    <dgm:cxn modelId="{1B9AD1F5-4191-4AB4-85D4-628B5F8BEF1D}" srcId="{1B613B04-10A3-4AAE-9DC3-B35E3CD3C6F6}" destId="{D18A8A78-6BD3-4998-A57C-7A6460B569D6}" srcOrd="0" destOrd="0" parTransId="{59EC6875-D270-42FF-93A0-EFD6260843B3}" sibTransId="{535E6CBF-58F0-4E85-BBC2-4DC7984BC52A}"/>
    <dgm:cxn modelId="{0B3B88FB-8189-463C-B99B-590EFA1E5EB9}" type="presOf" srcId="{9543B945-2E1B-42AC-B48C-A97A86F57118}" destId="{D9B8E804-2000-475C-BDDC-81EB7EFF3D8A}" srcOrd="0" destOrd="3" presId="urn:microsoft.com/office/officeart/2005/8/layout/hProcess4"/>
    <dgm:cxn modelId="{1A44D0FD-1798-4FCD-AD62-B12EAAEBAB0F}" type="presOf" srcId="{3A0C7C06-FFF9-458D-A6C5-E42EFAC9ABB8}" destId="{321AB342-1A3C-428D-ADAA-C56A7CDDE811}" srcOrd="1" destOrd="0" presId="urn:microsoft.com/office/officeart/2005/8/layout/hProcess4"/>
    <dgm:cxn modelId="{B50ED3FE-0864-441B-87F2-F32082A7DD91}" type="presOf" srcId="{6C2792BB-E4E2-4801-BCE0-A841F8C68E7B}" destId="{37E5A56A-1AA2-4284-89C2-F19BBB985774}" srcOrd="1" destOrd="2" presId="urn:microsoft.com/office/officeart/2005/8/layout/hProcess4"/>
    <dgm:cxn modelId="{7D4196FF-512D-4363-BBC0-D48E3078BB77}" type="presOf" srcId="{BC6E37EE-04EA-4CBC-85E0-6D7BEBAC08FC}" destId="{D3EE17C2-C596-4400-8FCD-243772ECAE8A}" srcOrd="0" destOrd="0" presId="urn:microsoft.com/office/officeart/2005/8/layout/hProcess4"/>
    <dgm:cxn modelId="{299D928B-F356-4BAF-AEC8-5ADF918FAE2B}" type="presParOf" srcId="{4E6C692D-03E8-48F3-8CBF-7BE66BDF7743}" destId="{3BA1D7A8-C538-4D19-8CC5-3DF2B8951B77}" srcOrd="0" destOrd="0" presId="urn:microsoft.com/office/officeart/2005/8/layout/hProcess4"/>
    <dgm:cxn modelId="{D4E0B964-591B-42E6-AFE3-9D29F8CEEF1D}" type="presParOf" srcId="{4E6C692D-03E8-48F3-8CBF-7BE66BDF7743}" destId="{281B418F-9D84-475F-9487-2B9BDD1C4D72}" srcOrd="1" destOrd="0" presId="urn:microsoft.com/office/officeart/2005/8/layout/hProcess4"/>
    <dgm:cxn modelId="{7EB9B1F5-D26D-42EE-9B19-7027BD8A2483}" type="presParOf" srcId="{4E6C692D-03E8-48F3-8CBF-7BE66BDF7743}" destId="{AA9B5347-244F-4D0A-900C-21B7340B6181}" srcOrd="2" destOrd="0" presId="urn:microsoft.com/office/officeart/2005/8/layout/hProcess4"/>
    <dgm:cxn modelId="{053C8684-1727-4E2E-9675-C2E7FD775EE2}" type="presParOf" srcId="{AA9B5347-244F-4D0A-900C-21B7340B6181}" destId="{953FDBA4-ECED-4728-8AE7-330F4AFEB33E}" srcOrd="0" destOrd="0" presId="urn:microsoft.com/office/officeart/2005/8/layout/hProcess4"/>
    <dgm:cxn modelId="{CD2898A6-7B6D-4D58-943C-EAEC46A3CBBE}" type="presParOf" srcId="{953FDBA4-ECED-4728-8AE7-330F4AFEB33E}" destId="{3C996E23-AC79-405D-ACE1-03811680296E}" srcOrd="0" destOrd="0" presId="urn:microsoft.com/office/officeart/2005/8/layout/hProcess4"/>
    <dgm:cxn modelId="{5FBBC165-4A3B-43E4-A609-6035570B729E}" type="presParOf" srcId="{953FDBA4-ECED-4728-8AE7-330F4AFEB33E}" destId="{D9B8E804-2000-475C-BDDC-81EB7EFF3D8A}" srcOrd="1" destOrd="0" presId="urn:microsoft.com/office/officeart/2005/8/layout/hProcess4"/>
    <dgm:cxn modelId="{B4728EF6-99EB-4394-B414-BD5FA8651174}" type="presParOf" srcId="{953FDBA4-ECED-4728-8AE7-330F4AFEB33E}" destId="{4A1FE30D-0CB1-49EF-A666-C104F388C454}" srcOrd="2" destOrd="0" presId="urn:microsoft.com/office/officeart/2005/8/layout/hProcess4"/>
    <dgm:cxn modelId="{C96624C3-B2FF-4C5D-92C8-563A1D538760}" type="presParOf" srcId="{953FDBA4-ECED-4728-8AE7-330F4AFEB33E}" destId="{CB85B43B-A21E-45B9-B6C5-2B182965F097}" srcOrd="3" destOrd="0" presId="urn:microsoft.com/office/officeart/2005/8/layout/hProcess4"/>
    <dgm:cxn modelId="{3D5A27DC-F383-4259-9DB5-6C9DB3E572BD}" type="presParOf" srcId="{953FDBA4-ECED-4728-8AE7-330F4AFEB33E}" destId="{BA6440EE-3153-45DA-90AD-F7C2D739324B}" srcOrd="4" destOrd="0" presId="urn:microsoft.com/office/officeart/2005/8/layout/hProcess4"/>
    <dgm:cxn modelId="{65E0DA70-C998-4334-86D4-E511A5FB2B9F}" type="presParOf" srcId="{AA9B5347-244F-4D0A-900C-21B7340B6181}" destId="{1C2B4299-105C-41A0-9D1A-59F591DEEC39}" srcOrd="1" destOrd="0" presId="urn:microsoft.com/office/officeart/2005/8/layout/hProcess4"/>
    <dgm:cxn modelId="{108FA98E-887B-4E10-9812-3055C59BC2BC}" type="presParOf" srcId="{AA9B5347-244F-4D0A-900C-21B7340B6181}" destId="{706EB645-FDEF-4793-957C-84141E57AD1F}" srcOrd="2" destOrd="0" presId="urn:microsoft.com/office/officeart/2005/8/layout/hProcess4"/>
    <dgm:cxn modelId="{9E84D689-593A-4E98-99E4-17D73D7EF0D6}" type="presParOf" srcId="{706EB645-FDEF-4793-957C-84141E57AD1F}" destId="{CCF6039E-F119-4C55-BEB5-FE334C7AEB46}" srcOrd="0" destOrd="0" presId="urn:microsoft.com/office/officeart/2005/8/layout/hProcess4"/>
    <dgm:cxn modelId="{8867A26E-0611-4D7F-B182-47863DA3E943}" type="presParOf" srcId="{706EB645-FDEF-4793-957C-84141E57AD1F}" destId="{7BBBE809-A2DB-4626-86ED-CD2D6E888BC3}" srcOrd="1" destOrd="0" presId="urn:microsoft.com/office/officeart/2005/8/layout/hProcess4"/>
    <dgm:cxn modelId="{F5B13CCC-DFE2-41E6-AF49-F938BD4DB1CA}" type="presParOf" srcId="{706EB645-FDEF-4793-957C-84141E57AD1F}" destId="{37E5A56A-1AA2-4284-89C2-F19BBB985774}" srcOrd="2" destOrd="0" presId="urn:microsoft.com/office/officeart/2005/8/layout/hProcess4"/>
    <dgm:cxn modelId="{1C20E789-05B8-41DB-A55C-DAFE4E33E73D}" type="presParOf" srcId="{706EB645-FDEF-4793-957C-84141E57AD1F}" destId="{64CC29AF-6AAA-43CF-80B1-DB5E4439B519}" srcOrd="3" destOrd="0" presId="urn:microsoft.com/office/officeart/2005/8/layout/hProcess4"/>
    <dgm:cxn modelId="{F25B8D2B-7913-4CC4-ACD5-80BBC163C337}" type="presParOf" srcId="{706EB645-FDEF-4793-957C-84141E57AD1F}" destId="{59C88E60-A50E-45D9-BE0E-1FDED12DCB32}" srcOrd="4" destOrd="0" presId="urn:microsoft.com/office/officeart/2005/8/layout/hProcess4"/>
    <dgm:cxn modelId="{28A6A8B8-15DA-42EA-9D72-103782584E6D}" type="presParOf" srcId="{AA9B5347-244F-4D0A-900C-21B7340B6181}" destId="{D3EE17C2-C596-4400-8FCD-243772ECAE8A}" srcOrd="3" destOrd="0" presId="urn:microsoft.com/office/officeart/2005/8/layout/hProcess4"/>
    <dgm:cxn modelId="{E0B4554C-3F54-43D9-BE4E-71F9E197205D}" type="presParOf" srcId="{AA9B5347-244F-4D0A-900C-21B7340B6181}" destId="{229F361B-F312-46F9-98BB-F32A249CD0F7}" srcOrd="4" destOrd="0" presId="urn:microsoft.com/office/officeart/2005/8/layout/hProcess4"/>
    <dgm:cxn modelId="{47E46E27-BB52-4AD4-9A9F-1FE222C11B4E}" type="presParOf" srcId="{229F361B-F312-46F9-98BB-F32A249CD0F7}" destId="{A772CE00-AE29-451A-872F-622A6A685F78}" srcOrd="0" destOrd="0" presId="urn:microsoft.com/office/officeart/2005/8/layout/hProcess4"/>
    <dgm:cxn modelId="{F5F419FF-044A-4C73-BDF7-FB9F162B7EC9}" type="presParOf" srcId="{229F361B-F312-46F9-98BB-F32A249CD0F7}" destId="{A90851F3-9CB7-48D6-917C-102C963E8391}" srcOrd="1" destOrd="0" presId="urn:microsoft.com/office/officeart/2005/8/layout/hProcess4"/>
    <dgm:cxn modelId="{C3FC053A-23FA-499B-BB5A-00452955ED5E}" type="presParOf" srcId="{229F361B-F312-46F9-98BB-F32A249CD0F7}" destId="{7E4A771E-5198-467D-89BC-0FCBCF60CC38}" srcOrd="2" destOrd="0" presId="urn:microsoft.com/office/officeart/2005/8/layout/hProcess4"/>
    <dgm:cxn modelId="{89797D13-462F-4C7C-8032-3D4DA7F5C72D}" type="presParOf" srcId="{229F361B-F312-46F9-98BB-F32A249CD0F7}" destId="{8175A07F-0AC3-40F8-B08D-D75D44564CC9}" srcOrd="3" destOrd="0" presId="urn:microsoft.com/office/officeart/2005/8/layout/hProcess4"/>
    <dgm:cxn modelId="{C0EB084C-330D-439A-A763-F018675D8D11}" type="presParOf" srcId="{229F361B-F312-46F9-98BB-F32A249CD0F7}" destId="{C076756E-CDE9-4666-A04F-D450DFDAEBB4}" srcOrd="4" destOrd="0" presId="urn:microsoft.com/office/officeart/2005/8/layout/hProcess4"/>
    <dgm:cxn modelId="{0D8CACB0-8465-4DA2-B546-5AD54F31C329}" type="presParOf" srcId="{AA9B5347-244F-4D0A-900C-21B7340B6181}" destId="{879DF158-040E-44E6-8CA8-009C9641A640}" srcOrd="5" destOrd="0" presId="urn:microsoft.com/office/officeart/2005/8/layout/hProcess4"/>
    <dgm:cxn modelId="{C0A211D1-7BC7-4B6D-8AE7-1111EE2BABC5}" type="presParOf" srcId="{AA9B5347-244F-4D0A-900C-21B7340B6181}" destId="{80050E61-D350-4999-BB80-228730BF00C7}" srcOrd="6" destOrd="0" presId="urn:microsoft.com/office/officeart/2005/8/layout/hProcess4"/>
    <dgm:cxn modelId="{2E8F7836-C732-45CA-81A6-1CC84C324A12}" type="presParOf" srcId="{80050E61-D350-4999-BB80-228730BF00C7}" destId="{0A648D0B-D514-4ACC-A55D-C68E8466C97E}" srcOrd="0" destOrd="0" presId="urn:microsoft.com/office/officeart/2005/8/layout/hProcess4"/>
    <dgm:cxn modelId="{DFADB09E-6AEF-48D0-B33B-47A86975521F}" type="presParOf" srcId="{80050E61-D350-4999-BB80-228730BF00C7}" destId="{068D3149-B6BE-42B1-95F6-9090475B586A}" srcOrd="1" destOrd="0" presId="urn:microsoft.com/office/officeart/2005/8/layout/hProcess4"/>
    <dgm:cxn modelId="{49BA0196-9E1D-42D2-9022-6E5686993863}" type="presParOf" srcId="{80050E61-D350-4999-BB80-228730BF00C7}" destId="{321AB342-1A3C-428D-ADAA-C56A7CDDE811}" srcOrd="2" destOrd="0" presId="urn:microsoft.com/office/officeart/2005/8/layout/hProcess4"/>
    <dgm:cxn modelId="{019A61A8-D825-4CC4-90A5-1058297C1D2D}" type="presParOf" srcId="{80050E61-D350-4999-BB80-228730BF00C7}" destId="{6DE9E712-D347-4390-B8BE-805AE6C694A9}" srcOrd="3" destOrd="0" presId="urn:microsoft.com/office/officeart/2005/8/layout/hProcess4"/>
    <dgm:cxn modelId="{C4D48877-A0D4-44D0-A8DA-2D2DA9568B63}" type="presParOf" srcId="{80050E61-D350-4999-BB80-228730BF00C7}" destId="{FD05ED00-2C05-4227-BED4-D1B6BDDD9FB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8E804-2000-475C-BDDC-81EB7EFF3D8A}">
      <dsp:nvSpPr>
        <dsp:cNvPr id="0" name=""/>
        <dsp:cNvSpPr/>
      </dsp:nvSpPr>
      <dsp:spPr>
        <a:xfrm>
          <a:off x="454" y="1995755"/>
          <a:ext cx="1994901" cy="1645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solidFill>
                <a:schemeClr val="tx1"/>
              </a:solidFill>
            </a:rPr>
            <a:t>Numerik</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err="1">
              <a:solidFill>
                <a:schemeClr val="tx1"/>
              </a:solidFill>
            </a:rPr>
            <a:t>Kategorikal</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a:solidFill>
                <a:schemeClr val="tx1"/>
              </a:solidFill>
            </a:rPr>
            <a:t>Teks</a:t>
          </a:r>
        </a:p>
        <a:p>
          <a:pPr marL="114300" lvl="1" indent="-114300" algn="l" defTabSz="533400">
            <a:lnSpc>
              <a:spcPct val="90000"/>
            </a:lnSpc>
            <a:spcBef>
              <a:spcPct val="0"/>
            </a:spcBef>
            <a:spcAft>
              <a:spcPct val="15000"/>
            </a:spcAft>
            <a:buChar char="•"/>
          </a:pPr>
          <a:r>
            <a:rPr lang="en-US" sz="1200" kern="1200" dirty="0">
              <a:solidFill>
                <a:schemeClr val="tx1"/>
              </a:solidFill>
            </a:rPr>
            <a:t>Gambar/Video</a:t>
          </a:r>
        </a:p>
        <a:p>
          <a:pPr marL="114300" lvl="1" indent="-114300" algn="l" defTabSz="533400">
            <a:lnSpc>
              <a:spcPct val="90000"/>
            </a:lnSpc>
            <a:spcBef>
              <a:spcPct val="0"/>
            </a:spcBef>
            <a:spcAft>
              <a:spcPct val="15000"/>
            </a:spcAft>
            <a:buChar char="•"/>
          </a:pPr>
          <a:r>
            <a:rPr lang="en-US" sz="1200" kern="1200" dirty="0">
              <a:solidFill>
                <a:schemeClr val="tx1"/>
              </a:solidFill>
            </a:rPr>
            <a:t>Suara</a:t>
          </a:r>
        </a:p>
      </dsp:txBody>
      <dsp:txXfrm>
        <a:off x="38319" y="2033620"/>
        <a:ext cx="1919171" cy="1217066"/>
      </dsp:txXfrm>
    </dsp:sp>
    <dsp:sp modelId="{1C2B4299-105C-41A0-9D1A-59F591DEEC39}">
      <dsp:nvSpPr>
        <dsp:cNvPr id="0" name=""/>
        <dsp:cNvSpPr/>
      </dsp:nvSpPr>
      <dsp:spPr>
        <a:xfrm>
          <a:off x="1133768" y="2431561"/>
          <a:ext cx="2135111" cy="2135111"/>
        </a:xfrm>
        <a:prstGeom prst="leftCircularArrow">
          <a:avLst>
            <a:gd name="adj1" fmla="val 2853"/>
            <a:gd name="adj2" fmla="val 348561"/>
            <a:gd name="adj3" fmla="val 2124072"/>
            <a:gd name="adj4" fmla="val 9024489"/>
            <a:gd name="adj5" fmla="val 33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85B43B-A21E-45B9-B6C5-2B182965F097}">
      <dsp:nvSpPr>
        <dsp:cNvPr id="0" name=""/>
        <dsp:cNvSpPr/>
      </dsp:nvSpPr>
      <dsp:spPr>
        <a:xfrm>
          <a:off x="443765" y="3288551"/>
          <a:ext cx="1773246" cy="7051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Pengumpulan</a:t>
          </a:r>
          <a:r>
            <a:rPr lang="en-US" sz="1800" kern="1200" dirty="0">
              <a:solidFill>
                <a:schemeClr val="tx1"/>
              </a:solidFill>
            </a:rPr>
            <a:t> data</a:t>
          </a:r>
        </a:p>
      </dsp:txBody>
      <dsp:txXfrm>
        <a:off x="464418" y="3309204"/>
        <a:ext cx="1731940" cy="663855"/>
      </dsp:txXfrm>
    </dsp:sp>
    <dsp:sp modelId="{7BBBE809-A2DB-4626-86ED-CD2D6E888BC3}">
      <dsp:nvSpPr>
        <dsp:cNvPr id="0" name=""/>
        <dsp:cNvSpPr/>
      </dsp:nvSpPr>
      <dsp:spPr>
        <a:xfrm>
          <a:off x="2507036" y="1995755"/>
          <a:ext cx="1994901" cy="1645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solidFill>
                <a:schemeClr val="tx1"/>
              </a:solidFill>
            </a:rPr>
            <a:t>Menangani</a:t>
          </a:r>
          <a:r>
            <a:rPr lang="en-US" sz="1200" kern="1200" dirty="0">
              <a:solidFill>
                <a:schemeClr val="tx1"/>
              </a:solidFill>
            </a:rPr>
            <a:t> missing value</a:t>
          </a:r>
        </a:p>
        <a:p>
          <a:pPr marL="114300" lvl="1" indent="-114300" algn="l" defTabSz="533400">
            <a:lnSpc>
              <a:spcPct val="90000"/>
            </a:lnSpc>
            <a:spcBef>
              <a:spcPct val="0"/>
            </a:spcBef>
            <a:spcAft>
              <a:spcPct val="15000"/>
            </a:spcAft>
            <a:buChar char="•"/>
          </a:pPr>
          <a:r>
            <a:rPr lang="en-US" sz="1200" kern="1200" dirty="0" err="1">
              <a:solidFill>
                <a:schemeClr val="tx1"/>
              </a:solidFill>
            </a:rPr>
            <a:t>Menangani</a:t>
          </a:r>
          <a:r>
            <a:rPr lang="en-US" sz="1200" kern="1200" dirty="0">
              <a:solidFill>
                <a:schemeClr val="tx1"/>
              </a:solidFill>
            </a:rPr>
            <a:t>  outlier</a:t>
          </a:r>
        </a:p>
        <a:p>
          <a:pPr marL="114300" lvl="1" indent="-114300" algn="l" defTabSz="533400">
            <a:lnSpc>
              <a:spcPct val="90000"/>
            </a:lnSpc>
            <a:spcBef>
              <a:spcPct val="0"/>
            </a:spcBef>
            <a:spcAft>
              <a:spcPct val="15000"/>
            </a:spcAft>
            <a:buChar char="•"/>
          </a:pPr>
          <a:r>
            <a:rPr lang="en-US" sz="1200" kern="1200" dirty="0" err="1">
              <a:solidFill>
                <a:schemeClr val="tx1"/>
              </a:solidFill>
            </a:rPr>
            <a:t>Memperbaiki</a:t>
          </a:r>
          <a:r>
            <a:rPr lang="en-US" sz="1200" kern="1200" dirty="0">
              <a:solidFill>
                <a:schemeClr val="tx1"/>
              </a:solidFill>
            </a:rPr>
            <a:t> data</a:t>
          </a:r>
        </a:p>
      </dsp:txBody>
      <dsp:txXfrm>
        <a:off x="2544901" y="2386201"/>
        <a:ext cx="1919171" cy="1217066"/>
      </dsp:txXfrm>
    </dsp:sp>
    <dsp:sp modelId="{D3EE17C2-C596-4400-8FCD-243772ECAE8A}">
      <dsp:nvSpPr>
        <dsp:cNvPr id="0" name=""/>
        <dsp:cNvSpPr/>
      </dsp:nvSpPr>
      <dsp:spPr>
        <a:xfrm>
          <a:off x="3623725" y="1005701"/>
          <a:ext cx="2390015" cy="2390015"/>
        </a:xfrm>
        <a:prstGeom prst="circularArrow">
          <a:avLst>
            <a:gd name="adj1" fmla="val 2548"/>
            <a:gd name="adj2" fmla="val 309185"/>
            <a:gd name="adj3" fmla="val 19515304"/>
            <a:gd name="adj4" fmla="val 12575511"/>
            <a:gd name="adj5" fmla="val 29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CC29AF-6AAA-43CF-80B1-DB5E4439B519}">
      <dsp:nvSpPr>
        <dsp:cNvPr id="0" name=""/>
        <dsp:cNvSpPr/>
      </dsp:nvSpPr>
      <dsp:spPr>
        <a:xfrm>
          <a:off x="2950347" y="1643174"/>
          <a:ext cx="1773246" cy="7051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Pembersihan</a:t>
          </a:r>
          <a:r>
            <a:rPr lang="en-US" sz="1800" kern="1200" dirty="0">
              <a:solidFill>
                <a:schemeClr val="tx1"/>
              </a:solidFill>
            </a:rPr>
            <a:t> data</a:t>
          </a:r>
        </a:p>
      </dsp:txBody>
      <dsp:txXfrm>
        <a:off x="2971000" y="1663827"/>
        <a:ext cx="1731940" cy="663855"/>
      </dsp:txXfrm>
    </dsp:sp>
    <dsp:sp modelId="{A90851F3-9CB7-48D6-917C-102C963E8391}">
      <dsp:nvSpPr>
        <dsp:cNvPr id="0" name=""/>
        <dsp:cNvSpPr/>
      </dsp:nvSpPr>
      <dsp:spPr>
        <a:xfrm>
          <a:off x="5013618" y="1995755"/>
          <a:ext cx="1994901" cy="1645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solidFill>
                <a:schemeClr val="tx1"/>
              </a:solidFill>
            </a:rPr>
            <a:t>Normalisasi</a:t>
          </a:r>
          <a:r>
            <a:rPr lang="en-US" sz="1200" kern="1200" dirty="0">
              <a:solidFill>
                <a:schemeClr val="tx1"/>
              </a:solidFill>
            </a:rPr>
            <a:t> dan </a:t>
          </a:r>
          <a:r>
            <a:rPr lang="en-US" sz="1200" kern="1200" dirty="0" err="1">
              <a:solidFill>
                <a:schemeClr val="tx1"/>
              </a:solidFill>
            </a:rPr>
            <a:t>Standarisasi</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a:solidFill>
                <a:schemeClr val="tx1"/>
              </a:solidFill>
            </a:rPr>
            <a:t>Encoding data </a:t>
          </a:r>
          <a:r>
            <a:rPr lang="en-US" sz="1200" kern="1200" dirty="0" err="1">
              <a:solidFill>
                <a:schemeClr val="tx1"/>
              </a:solidFill>
            </a:rPr>
            <a:t>kategori</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err="1">
              <a:solidFill>
                <a:schemeClr val="tx1"/>
              </a:solidFill>
            </a:rPr>
            <a:t>Mengurangi</a:t>
          </a:r>
          <a:r>
            <a:rPr lang="en-US" sz="1200" kern="1200" dirty="0">
              <a:solidFill>
                <a:schemeClr val="tx1"/>
              </a:solidFill>
            </a:rPr>
            <a:t> </a:t>
          </a:r>
          <a:r>
            <a:rPr lang="en-US" sz="1200" kern="1200" dirty="0" err="1">
              <a:solidFill>
                <a:schemeClr val="tx1"/>
              </a:solidFill>
            </a:rPr>
            <a:t>dimensi</a:t>
          </a:r>
          <a:endParaRPr lang="en-US" sz="1200" kern="1200" dirty="0">
            <a:solidFill>
              <a:schemeClr val="tx1"/>
            </a:solidFill>
          </a:endParaRPr>
        </a:p>
      </dsp:txBody>
      <dsp:txXfrm>
        <a:off x="5051483" y="2033620"/>
        <a:ext cx="1919171" cy="1217066"/>
      </dsp:txXfrm>
    </dsp:sp>
    <dsp:sp modelId="{879DF158-040E-44E6-8CA8-009C9641A640}">
      <dsp:nvSpPr>
        <dsp:cNvPr id="0" name=""/>
        <dsp:cNvSpPr/>
      </dsp:nvSpPr>
      <dsp:spPr>
        <a:xfrm>
          <a:off x="6144071" y="2421007"/>
          <a:ext cx="2143872" cy="2143872"/>
        </a:xfrm>
        <a:prstGeom prst="leftCircularArrow">
          <a:avLst>
            <a:gd name="adj1" fmla="val 2841"/>
            <a:gd name="adj2" fmla="val 347042"/>
            <a:gd name="adj3" fmla="val 2106775"/>
            <a:gd name="adj4" fmla="val 9008711"/>
            <a:gd name="adj5" fmla="val 331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75A07F-0AC3-40F8-B08D-D75D44564CC9}">
      <dsp:nvSpPr>
        <dsp:cNvPr id="0" name=""/>
        <dsp:cNvSpPr/>
      </dsp:nvSpPr>
      <dsp:spPr>
        <a:xfrm>
          <a:off x="5456929" y="3288551"/>
          <a:ext cx="1773246" cy="7051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Transfomasi</a:t>
          </a:r>
          <a:r>
            <a:rPr lang="en-US" sz="1800" kern="1200" dirty="0">
              <a:solidFill>
                <a:schemeClr val="tx1"/>
              </a:solidFill>
            </a:rPr>
            <a:t> Data</a:t>
          </a:r>
        </a:p>
      </dsp:txBody>
      <dsp:txXfrm>
        <a:off x="5477582" y="3309204"/>
        <a:ext cx="1731940" cy="663855"/>
      </dsp:txXfrm>
    </dsp:sp>
    <dsp:sp modelId="{068D3149-B6BE-42B1-95F6-9090475B586A}">
      <dsp:nvSpPr>
        <dsp:cNvPr id="0" name=""/>
        <dsp:cNvSpPr/>
      </dsp:nvSpPr>
      <dsp:spPr>
        <a:xfrm>
          <a:off x="7527800" y="1987726"/>
          <a:ext cx="1994901" cy="16453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tx1"/>
              </a:solidFill>
            </a:rPr>
            <a:t>Data </a:t>
          </a:r>
          <a:r>
            <a:rPr lang="en-US" sz="1200" kern="1200" dirty="0" err="1">
              <a:solidFill>
                <a:schemeClr val="tx1"/>
              </a:solidFill>
            </a:rPr>
            <a:t>Latih</a:t>
          </a:r>
          <a:endParaRPr lang="en-US"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a:solidFill>
                <a:schemeClr val="tx1"/>
              </a:solidFill>
            </a:rPr>
            <a:t>Data Uji</a:t>
          </a:r>
        </a:p>
        <a:p>
          <a:pPr marL="114300" lvl="1" indent="-114300" algn="l" defTabSz="533400">
            <a:lnSpc>
              <a:spcPct val="90000"/>
            </a:lnSpc>
            <a:spcBef>
              <a:spcPct val="0"/>
            </a:spcBef>
            <a:spcAft>
              <a:spcPct val="15000"/>
            </a:spcAft>
            <a:buChar char="•"/>
          </a:pPr>
          <a:r>
            <a:rPr lang="en-US" sz="1200" kern="1200" dirty="0">
              <a:solidFill>
                <a:schemeClr val="tx1"/>
              </a:solidFill>
            </a:rPr>
            <a:t>Data </a:t>
          </a:r>
          <a:r>
            <a:rPr lang="en-US" sz="1200" kern="1200" dirty="0" err="1">
              <a:solidFill>
                <a:schemeClr val="tx1"/>
              </a:solidFill>
            </a:rPr>
            <a:t>Validasi</a:t>
          </a:r>
          <a:endParaRPr lang="en-US" sz="1200" kern="1200" dirty="0">
            <a:solidFill>
              <a:schemeClr val="tx1"/>
            </a:solidFill>
          </a:endParaRPr>
        </a:p>
      </dsp:txBody>
      <dsp:txXfrm>
        <a:off x="7565665" y="2378171"/>
        <a:ext cx="1919171" cy="1217066"/>
      </dsp:txXfrm>
    </dsp:sp>
    <dsp:sp modelId="{6DE9E712-D347-4390-B8BE-805AE6C694A9}">
      <dsp:nvSpPr>
        <dsp:cNvPr id="0" name=""/>
        <dsp:cNvSpPr/>
      </dsp:nvSpPr>
      <dsp:spPr>
        <a:xfrm>
          <a:off x="7963511" y="1643174"/>
          <a:ext cx="1773246" cy="7051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Pembagian</a:t>
          </a:r>
          <a:r>
            <a:rPr lang="en-US" sz="1800" kern="1200" dirty="0">
              <a:solidFill>
                <a:schemeClr val="tx1"/>
              </a:solidFill>
            </a:rPr>
            <a:t> data</a:t>
          </a:r>
        </a:p>
      </dsp:txBody>
      <dsp:txXfrm>
        <a:off x="7984164" y="1663827"/>
        <a:ext cx="1731940" cy="6638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10/15/2025</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a:p>
        </p:txBody>
      </p:sp>
      <p:sp>
        <p:nvSpPr>
          <p:cNvPr id="4" name="Slide Number Placeholder 3"/>
          <p:cNvSpPr>
            <a:spLocks noGrp="1"/>
          </p:cNvSpPr>
          <p:nvPr>
            <p:ph type="sldNum" sz="quarter" idx="10"/>
          </p:nvPr>
        </p:nvSpPr>
        <p:spPr/>
        <p:txBody>
          <a:bodyPr/>
          <a:lstStyle/>
          <a:p>
            <a:fld id="{CA6372FB-D447-44EA-99A0-E8489824EB90}" type="slidenum">
              <a:rPr lang="en-US" smtClean="0"/>
              <a:pPr/>
              <a:t>8</a:t>
            </a:fld>
            <a:endParaRPr lang="en-US"/>
          </a:p>
        </p:txBody>
      </p:sp>
    </p:spTree>
    <p:extLst>
      <p:ext uri="{BB962C8B-B14F-4D97-AF65-F5344CB8AC3E}">
        <p14:creationId xmlns:p14="http://schemas.microsoft.com/office/powerpoint/2010/main" val="70959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“Langkah pertama: </a:t>
            </a:r>
            <a:r>
              <a:rPr lang="id-ID" b="1" dirty="0"/>
              <a:t>identifikasi sumber</a:t>
            </a:r>
            <a:r>
              <a:rPr lang="id-ID" dirty="0"/>
              <a:t> nilai hilang—apakah karena </a:t>
            </a:r>
            <a:r>
              <a:rPr lang="id-ID" dirty="0" err="1"/>
              <a:t>input</a:t>
            </a:r>
            <a:r>
              <a:rPr lang="id-ID" dirty="0"/>
              <a:t> kosong, proses </a:t>
            </a:r>
            <a:r>
              <a:rPr lang="id-ID" b="1" dirty="0"/>
              <a:t>integrasi data</a:t>
            </a:r>
            <a:r>
              <a:rPr lang="id-ID" dirty="0"/>
              <a:t> yang tidak cocok kolomnya, atau </a:t>
            </a:r>
            <a:r>
              <a:rPr lang="id-ID" b="1" dirty="0"/>
              <a:t>sensor</a:t>
            </a:r>
            <a:r>
              <a:rPr lang="id-ID" dirty="0"/>
              <a:t> yang gagal. Sumber ini penting karena memengaruhi pilihan strategi.</a:t>
            </a:r>
          </a:p>
          <a:p>
            <a:endParaRPr lang="id-ID" dirty="0"/>
          </a:p>
          <a:p>
            <a:r>
              <a:rPr lang="id-ID" dirty="0"/>
              <a:t>Kedua: </a:t>
            </a:r>
            <a:r>
              <a:rPr lang="id-ID" b="1" dirty="0"/>
              <a:t>pilih strategi</a:t>
            </a:r>
            <a:r>
              <a:rPr lang="id-ID" dirty="0"/>
              <a:t> yang sederhana dan aman.</a:t>
            </a:r>
          </a:p>
          <a:p>
            <a:endParaRPr lang="id-ID" dirty="0"/>
          </a:p>
          <a:p>
            <a:r>
              <a:rPr lang="id-ID" b="1" dirty="0"/>
              <a:t>Buang</a:t>
            </a:r>
            <a:r>
              <a:rPr lang="id-ID" dirty="0"/>
              <a:t> baris/kolom hanya jika </a:t>
            </a:r>
            <a:r>
              <a:rPr lang="id-ID" b="1" dirty="0"/>
              <a:t>proporsinya sangat kecil</a:t>
            </a:r>
            <a:r>
              <a:rPr lang="id-ID" dirty="0"/>
              <a:t> dan tidak membuat data bias.</a:t>
            </a:r>
          </a:p>
          <a:p>
            <a:endParaRPr lang="id-ID" dirty="0"/>
          </a:p>
          <a:p>
            <a:r>
              <a:rPr lang="id-ID" b="1" dirty="0"/>
              <a:t>Isi nilai wajar</a:t>
            </a:r>
            <a:r>
              <a:rPr lang="id-ID" dirty="0"/>
              <a:t>: untuk </a:t>
            </a:r>
            <a:r>
              <a:rPr lang="id-ID" b="1" dirty="0"/>
              <a:t>numerik</a:t>
            </a:r>
            <a:r>
              <a:rPr lang="id-ID" dirty="0"/>
              <a:t> gunakan </a:t>
            </a:r>
            <a:r>
              <a:rPr lang="id-ID" b="1" dirty="0"/>
              <a:t>median</a:t>
            </a:r>
            <a:r>
              <a:rPr lang="id-ID" dirty="0"/>
              <a:t>, untuk </a:t>
            </a:r>
            <a:r>
              <a:rPr lang="id-ID" b="1" dirty="0" err="1"/>
              <a:t>kategorikal</a:t>
            </a:r>
            <a:r>
              <a:rPr lang="id-ID" dirty="0"/>
              <a:t> gunakan </a:t>
            </a:r>
            <a:r>
              <a:rPr lang="id-ID" b="1" dirty="0"/>
              <a:t>modus</a:t>
            </a:r>
            <a:r>
              <a:rPr lang="id-ID" dirty="0"/>
              <a:t> (nilai paling sering).</a:t>
            </a:r>
          </a:p>
          <a:p>
            <a:endParaRPr lang="id-ID" dirty="0"/>
          </a:p>
          <a:p>
            <a:r>
              <a:rPr lang="id-ID" dirty="0"/>
              <a:t>Tambahkan </a:t>
            </a:r>
            <a:r>
              <a:rPr lang="id-ID" b="1" dirty="0"/>
              <a:t>indikator ‘</a:t>
            </a:r>
            <a:r>
              <a:rPr lang="id-ID" b="1" dirty="0" err="1"/>
              <a:t>is_missing</a:t>
            </a:r>
            <a:r>
              <a:rPr lang="id-ID" b="1" dirty="0"/>
              <a:t>’</a:t>
            </a:r>
            <a:r>
              <a:rPr lang="id-ID" dirty="0"/>
              <a:t> ketika hilangnya data bisa bermakna—misalnya “gaji tidak diisi” mungkin punya pola tertentu.</a:t>
            </a:r>
          </a:p>
          <a:p>
            <a:endParaRPr lang="id-ID" dirty="0"/>
          </a:p>
          <a:p>
            <a:r>
              <a:rPr lang="id-ID" dirty="0"/>
              <a:t>Ketiga: </a:t>
            </a:r>
            <a:r>
              <a:rPr lang="id-ID" b="1" dirty="0"/>
              <a:t>implementasi aman</a:t>
            </a:r>
            <a:r>
              <a:rPr lang="id-ID" dirty="0"/>
              <a:t>. Pegang aturan emas </a:t>
            </a:r>
            <a:r>
              <a:rPr lang="id-ID" b="1" dirty="0"/>
              <a:t>anti-</a:t>
            </a:r>
            <a:r>
              <a:rPr lang="id-ID" b="1" dirty="0" err="1"/>
              <a:t>leakage</a:t>
            </a:r>
            <a:r>
              <a:rPr lang="id-ID" dirty="0"/>
              <a:t>:</a:t>
            </a:r>
            <a:br>
              <a:rPr lang="id-ID" dirty="0"/>
            </a:br>
            <a:r>
              <a:rPr lang="id-ID" b="1" dirty="0" err="1"/>
              <a:t>split</a:t>
            </a:r>
            <a:r>
              <a:rPr lang="id-ID" b="1" dirty="0"/>
              <a:t> dulu</a:t>
            </a:r>
            <a:r>
              <a:rPr lang="id-ID" dirty="0"/>
              <a:t>, lalu </a:t>
            </a:r>
            <a:r>
              <a:rPr lang="id-ID" b="1" dirty="0"/>
              <a:t>latih aturan pengisian hanya pada data latih</a:t>
            </a:r>
            <a:r>
              <a:rPr lang="id-ID" dirty="0"/>
              <a:t>. Aturan yang sudah dipelajari itu baru diterapkan ke validasi dan uji. Kalau pengisian dipelajari dari seluruh data, evaluasi jadi menipu.</a:t>
            </a:r>
          </a:p>
          <a:p>
            <a:endParaRPr lang="id-ID" dirty="0"/>
          </a:p>
          <a:p>
            <a:r>
              <a:rPr lang="id-ID" b="1" dirty="0"/>
              <a:t>Dua catatan praktis:</a:t>
            </a:r>
          </a:p>
          <a:p>
            <a:pPr marL="171450" indent="-171450">
              <a:buFont typeface="Arial" panose="020B0604020202020204" pitchFamily="34" charset="0"/>
              <a:buChar char="•"/>
            </a:pPr>
            <a:r>
              <a:rPr lang="id-ID" dirty="0"/>
              <a:t>Kalau kolom hilangnya ekstrem (</a:t>
            </a:r>
            <a:r>
              <a:rPr lang="id-ID" dirty="0" err="1"/>
              <a:t>mis</a:t>
            </a:r>
            <a:r>
              <a:rPr lang="id-ID" dirty="0"/>
              <a:t>. &gt;40–50%), pertimbangkan apakah kolom itu masih layak dipakai.</a:t>
            </a:r>
          </a:p>
          <a:p>
            <a:pPr marL="171450" indent="-171450">
              <a:buFont typeface="Arial" panose="020B0604020202020204" pitchFamily="34" charset="0"/>
              <a:buChar char="•"/>
            </a:pPr>
            <a:r>
              <a:rPr lang="id-ID" dirty="0"/>
              <a:t>Konsistenkan penulisan nilai kosong—samakan ‘N/A’, ‘-’, ‘’, dan </a:t>
            </a:r>
            <a:r>
              <a:rPr lang="id-ID" sz="1200" kern="1200" dirty="0" err="1">
                <a:solidFill>
                  <a:schemeClr val="tx1"/>
                </a:solidFill>
                <a:latin typeface="+mn-lt"/>
                <a:ea typeface="+mn-ea"/>
                <a:cs typeface="+mn-cs"/>
              </a:rPr>
              <a:t>null</a:t>
            </a:r>
            <a:r>
              <a:rPr lang="id-ID" dirty="0"/>
              <a:t> agar terdeteksi.</a:t>
            </a:r>
          </a:p>
          <a:p>
            <a:pPr marL="171450" indent="-171450">
              <a:buFont typeface="Arial" panose="020B0604020202020204" pitchFamily="34" charset="0"/>
              <a:buChar char="•"/>
            </a:pPr>
            <a:r>
              <a:rPr lang="id-ID" dirty="0"/>
              <a:t>Ringkasnya: kenali </a:t>
            </a:r>
            <a:r>
              <a:rPr lang="id-ID" b="1" dirty="0"/>
              <a:t>kenapa</a:t>
            </a:r>
            <a:r>
              <a:rPr lang="id-ID" dirty="0"/>
              <a:t> hilang, pilih </a:t>
            </a:r>
            <a:r>
              <a:rPr lang="id-ID" b="1" dirty="0"/>
              <a:t>drop / isi / indikator</a:t>
            </a:r>
            <a:r>
              <a:rPr lang="id-ID" dirty="0"/>
              <a:t> dengan hemat, dan </a:t>
            </a:r>
            <a:r>
              <a:rPr lang="id-ID" b="1" dirty="0"/>
              <a:t>selalu</a:t>
            </a:r>
            <a:r>
              <a:rPr lang="id-ID" dirty="0"/>
              <a:t> terapkan di dalam alur yang anti-</a:t>
            </a:r>
            <a:r>
              <a:rPr lang="id-ID" dirty="0" err="1"/>
              <a:t>leakage</a:t>
            </a:r>
            <a:r>
              <a:rPr lang="id-ID"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t>
            </a:r>
            <a:r>
              <a:rPr lang="id-ID" b="1" dirty="0" err="1"/>
              <a:t>Outlier</a:t>
            </a:r>
            <a:r>
              <a:rPr lang="id-ID" dirty="0"/>
              <a:t> itu nilai yang </a:t>
            </a:r>
            <a:r>
              <a:rPr lang="id-ID" b="1" dirty="0"/>
              <a:t>sangat jauh</a:t>
            </a:r>
            <a:r>
              <a:rPr lang="id-ID" dirty="0"/>
              <a:t> dari kebanyakan data. Penyebabnya bisa dua:</a:t>
            </a:r>
          </a:p>
          <a:p>
            <a:pPr marL="228600" indent="-228600">
              <a:buFont typeface="+mj-lt"/>
              <a:buAutoNum type="arabicPeriod"/>
            </a:pPr>
            <a:r>
              <a:rPr lang="id-ID" b="1" dirty="0"/>
              <a:t>Kesalahan</a:t>
            </a:r>
            <a:r>
              <a:rPr lang="id-ID" dirty="0"/>
              <a:t> (salah ketik, satuan keliru cm vs </a:t>
            </a:r>
            <a:r>
              <a:rPr lang="id-ID" dirty="0" err="1"/>
              <a:t>inch</a:t>
            </a:r>
            <a:r>
              <a:rPr lang="id-ID" dirty="0"/>
              <a:t>), atau</a:t>
            </a:r>
          </a:p>
          <a:p>
            <a:pPr marL="228600" indent="-228600">
              <a:buFont typeface="+mj-lt"/>
              <a:buAutoNum type="arabicPeriod"/>
            </a:pPr>
            <a:r>
              <a:rPr lang="id-ID" b="1" dirty="0"/>
              <a:t>Kejadian valid tapi langka</a:t>
            </a:r>
            <a:r>
              <a:rPr lang="id-ID" dirty="0"/>
              <a:t> (transaksi sangat besar, suhu ekstrem).</a:t>
            </a:r>
          </a:p>
          <a:p>
            <a:pPr marL="0" indent="0">
              <a:buFont typeface="+mj-lt"/>
              <a:buNone/>
            </a:pPr>
            <a:endParaRPr lang="id-ID" dirty="0"/>
          </a:p>
          <a:p>
            <a:r>
              <a:rPr lang="id-ID" dirty="0"/>
              <a:t>Untuk </a:t>
            </a:r>
            <a:r>
              <a:rPr lang="id-ID" b="1" dirty="0"/>
              <a:t>deteksi awal</a:t>
            </a:r>
            <a:r>
              <a:rPr lang="id-ID" dirty="0"/>
              <a:t>, cukup pakai </a:t>
            </a:r>
            <a:r>
              <a:rPr lang="id-ID" b="1" dirty="0" err="1"/>
              <a:t>boxplot</a:t>
            </a:r>
            <a:r>
              <a:rPr lang="id-ID" dirty="0"/>
              <a:t>. Area kotak menunjukkan kumpulan nilai utama; titik yang jauh di luar itulah kandidat </a:t>
            </a:r>
            <a:r>
              <a:rPr lang="id-ID" dirty="0" err="1"/>
              <a:t>outlier</a:t>
            </a:r>
            <a:r>
              <a:rPr lang="id-ID" dirty="0"/>
              <a:t>. IQR yang tertulis di gambar hanyalah cara cepat memperkirakan jarak ‘wajar’—kita pakai sebagai </a:t>
            </a:r>
            <a:r>
              <a:rPr lang="id-ID" b="1" dirty="0"/>
              <a:t>indikasi</a:t>
            </a:r>
            <a:r>
              <a:rPr lang="id-ID" dirty="0"/>
              <a:t>, bukan vonis.</a:t>
            </a:r>
          </a:p>
          <a:p>
            <a:endParaRPr lang="id-ID" dirty="0"/>
          </a:p>
          <a:p>
            <a:r>
              <a:rPr lang="id-ID" b="1" dirty="0"/>
              <a:t>Tindak lanjut yang aman</a:t>
            </a:r>
            <a:r>
              <a:rPr lang="id-ID" dirty="0"/>
              <a:t>:</a:t>
            </a:r>
          </a:p>
          <a:p>
            <a:pPr marL="171450" indent="-171450">
              <a:buFont typeface="Arial" panose="020B0604020202020204" pitchFamily="34" charset="0"/>
              <a:buChar char="•"/>
            </a:pPr>
            <a:r>
              <a:rPr lang="id-ID" dirty="0"/>
              <a:t>Jika diduga </a:t>
            </a:r>
            <a:r>
              <a:rPr lang="id-ID" b="1" dirty="0"/>
              <a:t>salah data</a:t>
            </a:r>
            <a:r>
              <a:rPr lang="id-ID" dirty="0"/>
              <a:t>, perbaiki atau </a:t>
            </a:r>
            <a:r>
              <a:rPr lang="id-ID" b="1" dirty="0"/>
              <a:t>batasi</a:t>
            </a:r>
            <a:r>
              <a:rPr lang="id-ID" dirty="0"/>
              <a:t> ke batas wajar (</a:t>
            </a:r>
            <a:r>
              <a:rPr lang="id-ID" i="1" dirty="0" err="1"/>
              <a:t>capping</a:t>
            </a:r>
            <a:r>
              <a:rPr lang="id-ID" dirty="0"/>
              <a:t>)—misalnya potong ke nilai maksimum masuk akal.</a:t>
            </a:r>
          </a:p>
          <a:p>
            <a:pPr marL="171450" indent="-171450">
              <a:buFont typeface="Arial" panose="020B0604020202020204" pitchFamily="34" charset="0"/>
              <a:buChar char="•"/>
            </a:pPr>
            <a:r>
              <a:rPr lang="id-ID" dirty="0"/>
              <a:t>Jika nilai memang </a:t>
            </a:r>
            <a:r>
              <a:rPr lang="id-ID" b="1" dirty="0"/>
              <a:t>valid tapi ekstrem</a:t>
            </a:r>
            <a:r>
              <a:rPr lang="id-ID" dirty="0"/>
              <a:t>, pertimbangkan </a:t>
            </a:r>
            <a:r>
              <a:rPr lang="id-ID" b="1" dirty="0" err="1"/>
              <a:t>penskalaan</a:t>
            </a:r>
            <a:r>
              <a:rPr lang="id-ID" b="1" dirty="0"/>
              <a:t> yang tahan </a:t>
            </a:r>
            <a:r>
              <a:rPr lang="id-ID" b="1" dirty="0" err="1"/>
              <a:t>outlier</a:t>
            </a:r>
            <a:r>
              <a:rPr lang="id-ID" dirty="0"/>
              <a:t> alih-alih membuang data.</a:t>
            </a:r>
          </a:p>
          <a:p>
            <a:pPr marL="171450" indent="-171450">
              <a:buFont typeface="Arial" panose="020B0604020202020204" pitchFamily="34" charset="0"/>
              <a:buChar char="•"/>
            </a:pPr>
            <a:r>
              <a:rPr lang="id-ID" dirty="0"/>
              <a:t>Untuk model, </a:t>
            </a:r>
            <a:r>
              <a:rPr lang="id-ID" b="1" dirty="0"/>
              <a:t>pohon-keputusan/</a:t>
            </a:r>
            <a:r>
              <a:rPr lang="id-ID" b="1" dirty="0" err="1"/>
              <a:t>ensemblenya</a:t>
            </a:r>
            <a:r>
              <a:rPr lang="id-ID" dirty="0"/>
              <a:t> biasanya lebih </a:t>
            </a:r>
            <a:r>
              <a:rPr lang="id-ID" b="1" dirty="0"/>
              <a:t>tahan banting</a:t>
            </a:r>
            <a:r>
              <a:rPr lang="id-ID" dirty="0"/>
              <a:t> terhadap </a:t>
            </a:r>
            <a:r>
              <a:rPr lang="id-ID" dirty="0" err="1"/>
              <a:t>outlier</a:t>
            </a:r>
            <a:r>
              <a:rPr lang="id-ID" dirty="0"/>
              <a:t> dibanding model berbasis jarak.</a:t>
            </a:r>
          </a:p>
          <a:p>
            <a:endParaRPr lang="id-ID" dirty="0"/>
          </a:p>
          <a:p>
            <a:r>
              <a:rPr lang="id-ID" dirty="0"/>
              <a:t>Dua peringatan penting:</a:t>
            </a:r>
          </a:p>
          <a:p>
            <a:pPr marL="171450" indent="-171450">
              <a:buFont typeface="Arial" panose="020B0604020202020204" pitchFamily="34" charset="0"/>
              <a:buChar char="•"/>
            </a:pPr>
            <a:r>
              <a:rPr lang="id-ID" b="1" dirty="0"/>
              <a:t>Semua keputusan dilakukan setelah </a:t>
            </a:r>
            <a:r>
              <a:rPr lang="id-ID" b="1" dirty="0" err="1"/>
              <a:t>split</a:t>
            </a:r>
            <a:r>
              <a:rPr lang="id-ID" dirty="0"/>
              <a:t>; statistik batas atau aturan </a:t>
            </a:r>
            <a:r>
              <a:rPr lang="id-ID" dirty="0" err="1"/>
              <a:t>capping</a:t>
            </a:r>
            <a:r>
              <a:rPr lang="id-ID" dirty="0"/>
              <a:t> </a:t>
            </a:r>
            <a:r>
              <a:rPr lang="id-ID" b="1" dirty="0"/>
              <a:t>dipelajari dari data latih saja</a:t>
            </a:r>
            <a:r>
              <a:rPr lang="id-ID" dirty="0"/>
              <a:t> untuk menghindari </a:t>
            </a:r>
            <a:r>
              <a:rPr lang="id-ID" i="1" dirty="0" err="1"/>
              <a:t>leakage</a:t>
            </a:r>
            <a:r>
              <a:rPr lang="id-ID" dirty="0"/>
              <a:t>.</a:t>
            </a:r>
          </a:p>
          <a:p>
            <a:pPr marL="171450" indent="-171450">
              <a:buFont typeface="Arial" panose="020B0604020202020204" pitchFamily="34" charset="0"/>
              <a:buChar char="•"/>
            </a:pPr>
            <a:r>
              <a:rPr lang="id-ID" dirty="0"/>
              <a:t>Jangan asal menghapus: kalau </a:t>
            </a:r>
            <a:r>
              <a:rPr lang="id-ID" dirty="0" err="1"/>
              <a:t>outlier</a:t>
            </a:r>
            <a:r>
              <a:rPr lang="id-ID" dirty="0"/>
              <a:t> merepresentasikan kasus yang ingin kita deteksi, menghapusnya justru </a:t>
            </a:r>
            <a:r>
              <a:rPr lang="id-ID" b="1" dirty="0"/>
              <a:t>menghilangkan sinyal</a:t>
            </a:r>
            <a:r>
              <a:rPr lang="id-ID" dirty="0"/>
              <a:t>.</a:t>
            </a:r>
          </a:p>
          <a:p>
            <a:pPr marL="0" indent="0">
              <a:buFont typeface="Arial" panose="020B0604020202020204" pitchFamily="34" charset="0"/>
              <a:buNone/>
            </a:pPr>
            <a:endParaRPr lang="id-ID" dirty="0"/>
          </a:p>
          <a:p>
            <a:pPr marL="0" indent="0">
              <a:buFont typeface="Arial" panose="020B0604020202020204" pitchFamily="34" charset="0"/>
              <a:buNone/>
            </a:pPr>
            <a:r>
              <a:rPr lang="id-ID" dirty="0"/>
              <a:t>Ringkasnya: </a:t>
            </a:r>
            <a:r>
              <a:rPr lang="id-ID" b="1" dirty="0"/>
              <a:t>identifikasi dulu penyebab</a:t>
            </a:r>
            <a:r>
              <a:rPr lang="id-ID" dirty="0"/>
              <a:t>, lalu pilih </a:t>
            </a:r>
            <a:r>
              <a:rPr lang="id-ID" b="1" dirty="0"/>
              <a:t>perbaiki/batasi</a:t>
            </a:r>
            <a:r>
              <a:rPr lang="id-ID" dirty="0"/>
              <a:t> atau </a:t>
            </a:r>
            <a:r>
              <a:rPr lang="id-ID" b="1" dirty="0"/>
              <a:t>pakai metode yang </a:t>
            </a:r>
            <a:r>
              <a:rPr lang="id-ID" b="1" dirty="0" err="1"/>
              <a:t>robust</a:t>
            </a:r>
            <a:r>
              <a:rPr lang="id-ID" dirty="0"/>
              <a:t>, sambil menjaga alur </a:t>
            </a:r>
            <a:r>
              <a:rPr lang="id-ID" b="1" dirty="0"/>
              <a:t>anti-</a:t>
            </a:r>
            <a:r>
              <a:rPr lang="id-ID" b="1" dirty="0" err="1"/>
              <a:t>leakage</a:t>
            </a:r>
            <a:r>
              <a:rPr lang="id-ID"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“Tujuan bagian ini dua: </a:t>
            </a:r>
            <a:r>
              <a:rPr lang="id-ID" b="1" dirty="0"/>
              <a:t>hilangkan duplikasi</a:t>
            </a:r>
            <a:r>
              <a:rPr lang="id-ID" dirty="0"/>
              <a:t> yang bisa membiasakan model, dan </a:t>
            </a:r>
            <a:r>
              <a:rPr lang="id-ID" b="1" dirty="0"/>
              <a:t>samakan format</a:t>
            </a:r>
            <a:r>
              <a:rPr lang="id-ID" dirty="0"/>
              <a:t> agar komputasi stabil.</a:t>
            </a:r>
          </a:p>
          <a:p>
            <a:endParaRPr lang="id-ID" b="1" dirty="0"/>
          </a:p>
          <a:p>
            <a:r>
              <a:rPr lang="id-ID" b="1" dirty="0"/>
              <a:t>Duplikasi.</a:t>
            </a:r>
            <a:br>
              <a:rPr lang="id-ID" dirty="0"/>
            </a:br>
            <a:r>
              <a:rPr lang="id-ID" dirty="0"/>
              <a:t>Ada dua tipe umum:</a:t>
            </a:r>
          </a:p>
          <a:p>
            <a:pPr marL="228600" indent="-228600">
              <a:buFont typeface="+mj-lt"/>
              <a:buAutoNum type="arabicPeriod"/>
            </a:pPr>
            <a:r>
              <a:rPr lang="id-ID" b="1" dirty="0"/>
              <a:t>Baris identik</a:t>
            </a:r>
            <a:r>
              <a:rPr lang="id-ID" dirty="0"/>
              <a:t> (seluruh kolom sama) — aman dihapus.</a:t>
            </a:r>
          </a:p>
          <a:p>
            <a:pPr marL="228600" indent="-228600">
              <a:buFont typeface="+mj-lt"/>
              <a:buAutoNum type="arabicPeriod"/>
            </a:pPr>
            <a:r>
              <a:rPr lang="id-ID" b="1" dirty="0"/>
              <a:t>Duplikasi kunci</a:t>
            </a:r>
            <a:r>
              <a:rPr lang="id-ID" dirty="0"/>
              <a:t> (</a:t>
            </a:r>
            <a:r>
              <a:rPr lang="id-ID" dirty="0" err="1"/>
              <a:t>mis</a:t>
            </a:r>
            <a:r>
              <a:rPr lang="id-ID" dirty="0"/>
              <a:t>. </a:t>
            </a:r>
            <a:r>
              <a:rPr lang="id-ID" sz="1200" kern="1200" dirty="0" err="1">
                <a:solidFill>
                  <a:schemeClr val="tx1"/>
                </a:solidFill>
                <a:latin typeface="+mn-lt"/>
                <a:ea typeface="+mn-ea"/>
                <a:cs typeface="+mn-cs"/>
              </a:rPr>
              <a:t>id_mahasiswa</a:t>
            </a:r>
            <a:r>
              <a:rPr lang="id-ID" dirty="0"/>
              <a:t> sama) — putuskan aturan: ambil yang </a:t>
            </a:r>
            <a:r>
              <a:rPr lang="id-ID" b="1" dirty="0"/>
              <a:t>terbaru/terlengkap</a:t>
            </a:r>
            <a:r>
              <a:rPr lang="id-ID" dirty="0"/>
              <a:t> atau </a:t>
            </a:r>
            <a:r>
              <a:rPr lang="id-ID" b="1" dirty="0"/>
              <a:t>gabungkan</a:t>
            </a:r>
            <a:r>
              <a:rPr lang="id-ID" dirty="0"/>
              <a:t> (agregasi).</a:t>
            </a:r>
            <a:br>
              <a:rPr lang="id-ID" dirty="0"/>
            </a:br>
            <a:r>
              <a:rPr lang="id-ID" dirty="0"/>
              <a:t>Tampilkan </a:t>
            </a:r>
            <a:r>
              <a:rPr lang="id-ID" b="1" dirty="0"/>
              <a:t>angka sebelum–sesudah</a:t>
            </a:r>
            <a:r>
              <a:rPr lang="id-ID" dirty="0"/>
              <a:t> seperti di </a:t>
            </a:r>
            <a:r>
              <a:rPr lang="id-ID" dirty="0" err="1"/>
              <a:t>slide</a:t>
            </a:r>
            <a:r>
              <a:rPr lang="id-ID" dirty="0"/>
              <a:t> agar transparan. Hati-hati pada data transaksi: </a:t>
            </a:r>
            <a:r>
              <a:rPr lang="id-ID" b="1" dirty="0"/>
              <a:t>pengulangan bisa valid</a:t>
            </a:r>
            <a:r>
              <a:rPr lang="id-ID" dirty="0"/>
              <a:t> (dua pembelian berbeda) — jangan </a:t>
            </a:r>
            <a:r>
              <a:rPr lang="id-ID" dirty="0" err="1"/>
              <a:t>disatukan</a:t>
            </a:r>
            <a:r>
              <a:rPr lang="id-ID" dirty="0"/>
              <a:t>.</a:t>
            </a:r>
          </a:p>
          <a:p>
            <a:pPr marL="0" indent="0">
              <a:buFont typeface="+mj-lt"/>
              <a:buNone/>
            </a:pPr>
            <a:endParaRPr lang="id-ID" dirty="0"/>
          </a:p>
          <a:p>
            <a:pPr marL="171450" indent="-171450">
              <a:buFont typeface="Arial" panose="020B0604020202020204" pitchFamily="34" charset="0"/>
              <a:buChar char="•"/>
            </a:pPr>
            <a:r>
              <a:rPr lang="id-ID" b="1" dirty="0" err="1"/>
              <a:t>Inconsistency</a:t>
            </a:r>
            <a:r>
              <a:rPr lang="id-ID" b="1" dirty="0"/>
              <a:t>.</a:t>
            </a:r>
            <a:br>
              <a:rPr lang="id-ID" dirty="0"/>
            </a:br>
            <a:r>
              <a:rPr lang="id-ID" dirty="0"/>
              <a:t>Samakan penulisan: </a:t>
            </a:r>
            <a:r>
              <a:rPr lang="id-ID" b="1" dirty="0"/>
              <a:t>trim spasi</a:t>
            </a:r>
            <a:r>
              <a:rPr lang="id-ID" dirty="0"/>
              <a:t>, </a:t>
            </a:r>
            <a:r>
              <a:rPr lang="id-ID" b="1" dirty="0"/>
              <a:t>kapitalisasi</a:t>
            </a:r>
            <a:r>
              <a:rPr lang="id-ID" dirty="0"/>
              <a:t> (‘JAKARTA’ → ‘Jakarta’), dan </a:t>
            </a:r>
            <a:r>
              <a:rPr lang="id-ID" b="1" dirty="0"/>
              <a:t>penanda kosong</a:t>
            </a:r>
            <a:r>
              <a:rPr lang="id-ID" dirty="0"/>
              <a:t> (‘’, ‘-’, ‘n/a’ → ‘N/A’).</a:t>
            </a:r>
            <a:br>
              <a:rPr lang="id-ID" dirty="0"/>
            </a:br>
            <a:r>
              <a:rPr lang="id-ID" dirty="0"/>
              <a:t>Normalisasi </a:t>
            </a:r>
            <a:r>
              <a:rPr lang="id-ID" b="1" dirty="0" err="1"/>
              <a:t>Unicode</a:t>
            </a:r>
            <a:r>
              <a:rPr lang="id-ID" dirty="0"/>
              <a:t> saat perlu (hindari karakter mirip), dan satukan </a:t>
            </a:r>
            <a:r>
              <a:rPr lang="id-ID" b="1" dirty="0"/>
              <a:t>ejaan/alias</a:t>
            </a:r>
            <a:r>
              <a:rPr lang="id-ID" dirty="0"/>
              <a:t> dengan kamus kecil (</a:t>
            </a:r>
            <a:r>
              <a:rPr lang="id-ID" dirty="0" err="1"/>
              <a:t>mis</a:t>
            </a:r>
            <a:r>
              <a:rPr lang="id-ID" dirty="0"/>
              <a:t>. ‘Jakarta’, ‘DKI Jakarta’ → ‘Jakarta’).</a:t>
            </a:r>
          </a:p>
          <a:p>
            <a:endParaRPr lang="id-ID" b="1" dirty="0"/>
          </a:p>
          <a:p>
            <a:r>
              <a:rPr lang="id-ID" b="1" dirty="0"/>
              <a:t>Tipe data.</a:t>
            </a:r>
            <a:br>
              <a:rPr lang="id-ID" dirty="0"/>
            </a:br>
            <a:r>
              <a:rPr lang="id-ID" dirty="0"/>
              <a:t>Pastikan angka benar-benar </a:t>
            </a:r>
            <a:r>
              <a:rPr lang="id-ID" b="1" dirty="0" err="1"/>
              <a:t>float</a:t>
            </a:r>
            <a:r>
              <a:rPr lang="id-ID" b="1" dirty="0"/>
              <a:t>/int</a:t>
            </a:r>
            <a:r>
              <a:rPr lang="id-ID" dirty="0"/>
              <a:t>, tanggal </a:t>
            </a:r>
            <a:r>
              <a:rPr lang="id-ID" b="1" dirty="0" err="1"/>
              <a:t>di-</a:t>
            </a:r>
            <a:r>
              <a:rPr lang="id-ID" b="1" i="1" dirty="0" err="1"/>
              <a:t>parse</a:t>
            </a:r>
            <a:r>
              <a:rPr lang="id-ID" dirty="0"/>
              <a:t> (format konsisten, zona waktu jelas), dan kolom kategori diset </a:t>
            </a:r>
            <a:r>
              <a:rPr lang="id-ID" b="1" dirty="0"/>
              <a:t>kategori/enumerasi</a:t>
            </a:r>
            <a:r>
              <a:rPr lang="id-ID" dirty="0"/>
              <a:t>.</a:t>
            </a:r>
            <a:br>
              <a:rPr lang="id-ID" dirty="0"/>
            </a:br>
            <a:r>
              <a:rPr lang="id-ID" dirty="0"/>
              <a:t>Catatan penting: </a:t>
            </a:r>
            <a:r>
              <a:rPr lang="id-ID" b="1" dirty="0"/>
              <a:t>kode pos/telepon/ID</a:t>
            </a:r>
            <a:r>
              <a:rPr lang="id-ID" dirty="0"/>
              <a:t> biarkan </a:t>
            </a:r>
            <a:r>
              <a:rPr lang="id-ID" b="1" dirty="0" err="1"/>
              <a:t>string</a:t>
            </a:r>
            <a:r>
              <a:rPr lang="id-ID" dirty="0"/>
              <a:t> agar </a:t>
            </a:r>
            <a:r>
              <a:rPr lang="id-ID" b="1" dirty="0"/>
              <a:t>nol di depan</a:t>
            </a:r>
            <a:r>
              <a:rPr lang="id-ID" dirty="0"/>
              <a:t> tidak hilang.</a:t>
            </a:r>
          </a:p>
          <a:p>
            <a:endParaRPr lang="id-ID" dirty="0"/>
          </a:p>
          <a:p>
            <a:r>
              <a:rPr lang="id-ID" b="1" dirty="0"/>
              <a:t>Kapan dikerjakan terhadap </a:t>
            </a:r>
            <a:r>
              <a:rPr lang="id-ID" b="1" dirty="0" err="1"/>
              <a:t>split</a:t>
            </a:r>
            <a:r>
              <a:rPr lang="id-ID" b="1" dirty="0"/>
              <a:t>?</a:t>
            </a:r>
            <a:endParaRPr lang="id-ID" dirty="0"/>
          </a:p>
          <a:p>
            <a:pPr marL="171450" indent="-171450">
              <a:buFont typeface="Arial" panose="020B0604020202020204" pitchFamily="34" charset="0"/>
              <a:buChar char="•"/>
            </a:pPr>
            <a:r>
              <a:rPr lang="id-ID" b="1" dirty="0" err="1"/>
              <a:t>Dedup</a:t>
            </a:r>
            <a:r>
              <a:rPr lang="id-ID" b="1" dirty="0"/>
              <a:t> global</a:t>
            </a:r>
            <a:r>
              <a:rPr lang="id-ID" dirty="0"/>
              <a:t> sebaiknya dilakukan </a:t>
            </a:r>
            <a:r>
              <a:rPr lang="id-ID" b="1" dirty="0"/>
              <a:t>sebelum </a:t>
            </a:r>
            <a:r>
              <a:rPr lang="id-ID" b="1" dirty="0" err="1"/>
              <a:t>split</a:t>
            </a:r>
            <a:r>
              <a:rPr lang="id-ID" dirty="0"/>
              <a:t> untuk menghindari baris yang sama jatuh ke latih dan uji (itu juga bentuk </a:t>
            </a:r>
            <a:r>
              <a:rPr lang="id-ID" i="1" dirty="0" err="1"/>
              <a:t>leakage</a:t>
            </a:r>
            <a:r>
              <a:rPr lang="id-ID" dirty="0"/>
              <a:t>).</a:t>
            </a:r>
          </a:p>
          <a:p>
            <a:pPr marL="171450" indent="-171450">
              <a:buFont typeface="Arial" panose="020B0604020202020204" pitchFamily="34" charset="0"/>
              <a:buChar char="•"/>
            </a:pPr>
            <a:r>
              <a:rPr lang="id-ID" dirty="0"/>
              <a:t>Aturan normalisasi/penandaan kosong boleh ditetapkan di latih lalu diterapkan konsisten.</a:t>
            </a:r>
          </a:p>
          <a:p>
            <a:endParaRPr lang="id-ID" dirty="0"/>
          </a:p>
          <a:p>
            <a:r>
              <a:rPr lang="id-ID" dirty="0"/>
              <a:t>Ringkasnya: hapus duplikat yang memang duplikat, definisikan aturan untuk duplikasi kunci, rapikan format secara </a:t>
            </a:r>
            <a:r>
              <a:rPr lang="id-ID" b="1" dirty="0"/>
              <a:t>konsisten &amp; dapat diulang</a:t>
            </a:r>
            <a:r>
              <a:rPr lang="id-ID" dirty="0"/>
              <a:t>, dan jaga tipe data agar </a:t>
            </a:r>
            <a:r>
              <a:rPr lang="id-ID" b="1" dirty="0"/>
              <a:t>efisien serta bebas </a:t>
            </a:r>
            <a:r>
              <a:rPr lang="id-ID" b="1" dirty="0" err="1"/>
              <a:t>bug</a:t>
            </a:r>
            <a:r>
              <a:rPr lang="id-ID"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2630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011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1_Two Content">
    <p:spTree>
      <p:nvGrpSpPr>
        <p:cNvPr id="1" name="Shape 42"/>
        <p:cNvGrpSpPr/>
        <p:nvPr/>
      </p:nvGrpSpPr>
      <p:grpSpPr>
        <a:xfrm>
          <a:off x="0" y="0"/>
          <a:ext cx="0" cy="0"/>
          <a:chOff x="0" y="0"/>
          <a:chExt cx="0" cy="0"/>
        </a:xfrm>
      </p:grpSpPr>
      <p:sp>
        <p:nvSpPr>
          <p:cNvPr id="43" name="Google Shape;4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132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 id="2147483677" r:id="rId21"/>
    <p:sldLayoutId id="2147483678" r:id="rId22"/>
    <p:sldLayoutId id="2147483679" r:id="rId23"/>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data.jakarta.go.id/dataset" TargetMode="External"/><Relationship Id="rId1" Type="http://schemas.openxmlformats.org/officeDocument/2006/relationships/slideLayout" Target="../slideLayouts/slideLayout15.xml"/><Relationship Id="rId5" Type="http://schemas.openxmlformats.org/officeDocument/2006/relationships/hyperlink" Target="https://archive.ics.uci.edu/ml/datasets.php" TargetMode="External"/><Relationship Id="rId4" Type="http://schemas.openxmlformats.org/officeDocument/2006/relationships/hyperlink" Target="http://data.bandung.go.id/datas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eg"/><Relationship Id="rId7"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jpg"/><Relationship Id="rId10" Type="http://schemas.openxmlformats.org/officeDocument/2006/relationships/image" Target="../media/image20.jpeg"/><Relationship Id="rId4" Type="http://schemas.openxmlformats.org/officeDocument/2006/relationships/image" Target="../media/image14.jpg"/><Relationship Id="rId9"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err="1"/>
              <a:t>Pemrosesan</a:t>
            </a:r>
            <a:r>
              <a:rPr lang="en-US" dirty="0"/>
              <a:t> Data</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err="1"/>
              <a:t>Pembelajaran</a:t>
            </a:r>
            <a:r>
              <a:rPr lang="en-US" dirty="0"/>
              <a:t> </a:t>
            </a:r>
            <a:r>
              <a:rPr lang="en-US" dirty="0" err="1"/>
              <a:t>Mesin</a:t>
            </a:r>
            <a:endParaRPr lang="en-US" dirty="0"/>
          </a:p>
          <a:p>
            <a:r>
              <a:rPr lang="en-US" dirty="0"/>
              <a:t>Nelly </a:t>
            </a:r>
            <a:r>
              <a:rPr lang="en-US" dirty="0" err="1"/>
              <a:t>Indriani</a:t>
            </a:r>
            <a:r>
              <a:rPr lang="en-US" dirty="0"/>
              <a:t> </a:t>
            </a:r>
            <a:r>
              <a:rPr lang="en-US" dirty="0" err="1"/>
              <a:t>Widiastuti</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38200" y="23720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Data </a:t>
            </a:r>
            <a:r>
              <a:rPr lang="en-US" dirty="0" err="1"/>
              <a:t>terstruktur</a:t>
            </a:r>
            <a:endParaRPr dirty="0"/>
          </a:p>
        </p:txBody>
      </p:sp>
      <p:graphicFrame>
        <p:nvGraphicFramePr>
          <p:cNvPr id="190" name="Google Shape;190;p12"/>
          <p:cNvGraphicFramePr/>
          <p:nvPr/>
        </p:nvGraphicFramePr>
        <p:xfrm>
          <a:off x="941020" y="1459282"/>
          <a:ext cx="10309950" cy="2348650"/>
        </p:xfrm>
        <a:graphic>
          <a:graphicData uri="http://schemas.openxmlformats.org/drawingml/2006/table">
            <a:tbl>
              <a:tblPr firstRow="1" bandRow="1">
                <a:noFill/>
              </a:tblPr>
              <a:tblGrid>
                <a:gridCol w="514600">
                  <a:extLst>
                    <a:ext uri="{9D8B030D-6E8A-4147-A177-3AD203B41FA5}">
                      <a16:colId xmlns:a16="http://schemas.microsoft.com/office/drawing/2014/main" val="20000"/>
                    </a:ext>
                  </a:extLst>
                </a:gridCol>
                <a:gridCol w="1064700">
                  <a:extLst>
                    <a:ext uri="{9D8B030D-6E8A-4147-A177-3AD203B41FA5}">
                      <a16:colId xmlns:a16="http://schemas.microsoft.com/office/drawing/2014/main" val="20001"/>
                    </a:ext>
                  </a:extLst>
                </a:gridCol>
                <a:gridCol w="1227550">
                  <a:extLst>
                    <a:ext uri="{9D8B030D-6E8A-4147-A177-3AD203B41FA5}">
                      <a16:colId xmlns:a16="http://schemas.microsoft.com/office/drawing/2014/main" val="20002"/>
                    </a:ext>
                  </a:extLst>
                </a:gridCol>
                <a:gridCol w="1377875">
                  <a:extLst>
                    <a:ext uri="{9D8B030D-6E8A-4147-A177-3AD203B41FA5}">
                      <a16:colId xmlns:a16="http://schemas.microsoft.com/office/drawing/2014/main" val="20003"/>
                    </a:ext>
                  </a:extLst>
                </a:gridCol>
                <a:gridCol w="1590800">
                  <a:extLst>
                    <a:ext uri="{9D8B030D-6E8A-4147-A177-3AD203B41FA5}">
                      <a16:colId xmlns:a16="http://schemas.microsoft.com/office/drawing/2014/main" val="20004"/>
                    </a:ext>
                  </a:extLst>
                </a:gridCol>
                <a:gridCol w="1553225">
                  <a:extLst>
                    <a:ext uri="{9D8B030D-6E8A-4147-A177-3AD203B41FA5}">
                      <a16:colId xmlns:a16="http://schemas.microsoft.com/office/drawing/2014/main" val="20005"/>
                    </a:ext>
                  </a:extLst>
                </a:gridCol>
                <a:gridCol w="1692450">
                  <a:extLst>
                    <a:ext uri="{9D8B030D-6E8A-4147-A177-3AD203B41FA5}">
                      <a16:colId xmlns:a16="http://schemas.microsoft.com/office/drawing/2014/main" val="20006"/>
                    </a:ext>
                  </a:extLst>
                </a:gridCol>
                <a:gridCol w="1288750">
                  <a:extLst>
                    <a:ext uri="{9D8B030D-6E8A-4147-A177-3AD203B41FA5}">
                      <a16:colId xmlns:a16="http://schemas.microsoft.com/office/drawing/2014/main" val="20007"/>
                    </a:ext>
                  </a:extLst>
                </a:gridCol>
              </a:tblGrid>
              <a:tr h="707950">
                <a:tc>
                  <a:txBody>
                    <a:bodyPr/>
                    <a:lstStyle/>
                    <a:p>
                      <a:pPr marL="0" marR="0" lvl="0" indent="0" algn="l" rtl="0">
                        <a:spcBef>
                          <a:spcPts val="0"/>
                        </a:spcBef>
                        <a:spcAft>
                          <a:spcPts val="0"/>
                        </a:spcAft>
                        <a:buNone/>
                      </a:pPr>
                      <a:r>
                        <a:rPr lang="en-US" sz="1800" u="none" strike="noStrike" cap="none"/>
                        <a:t>No</a:t>
                      </a:r>
                      <a:endParaRPr/>
                    </a:p>
                  </a:txBody>
                  <a:tcPr marL="91450" marR="91450" marT="45725" marB="45725"/>
                </a:tc>
                <a:tc>
                  <a:txBody>
                    <a:bodyPr/>
                    <a:lstStyle/>
                    <a:p>
                      <a:pPr marL="0" marR="0" lvl="0" indent="0" algn="l" rtl="0">
                        <a:spcBef>
                          <a:spcPts val="0"/>
                        </a:spcBef>
                        <a:spcAft>
                          <a:spcPts val="0"/>
                        </a:spcAft>
                        <a:buNone/>
                      </a:pPr>
                      <a:r>
                        <a:rPr lang="en-US" sz="1800"/>
                        <a:t>Nama</a:t>
                      </a:r>
                      <a:endParaRPr/>
                    </a:p>
                  </a:txBody>
                  <a:tcPr marL="91450" marR="91450" marT="45725" marB="45725"/>
                </a:tc>
                <a:tc>
                  <a:txBody>
                    <a:bodyPr/>
                    <a:lstStyle/>
                    <a:p>
                      <a:pPr marL="0" marR="0" lvl="0" indent="0" algn="l" rtl="0">
                        <a:spcBef>
                          <a:spcPts val="0"/>
                        </a:spcBef>
                        <a:spcAft>
                          <a:spcPts val="0"/>
                        </a:spcAft>
                        <a:buNone/>
                      </a:pPr>
                      <a:r>
                        <a:rPr lang="en-US" sz="1800"/>
                        <a:t>Usia</a:t>
                      </a:r>
                      <a:endParaRPr sz="1800"/>
                    </a:p>
                  </a:txBody>
                  <a:tcPr marL="91450" marR="91450" marT="45725" marB="45725"/>
                </a:tc>
                <a:tc>
                  <a:txBody>
                    <a:bodyPr/>
                    <a:lstStyle/>
                    <a:p>
                      <a:pPr marL="0" marR="0" lvl="0" indent="0" algn="l" rtl="0">
                        <a:spcBef>
                          <a:spcPts val="0"/>
                        </a:spcBef>
                        <a:spcAft>
                          <a:spcPts val="0"/>
                        </a:spcAft>
                        <a:buNone/>
                      </a:pPr>
                      <a:r>
                        <a:rPr lang="en-US" sz="1800"/>
                        <a:t>Ukuran Baju</a:t>
                      </a:r>
                      <a:endParaRPr/>
                    </a:p>
                  </a:txBody>
                  <a:tcPr marL="91450" marR="91450" marT="45725" marB="45725"/>
                </a:tc>
                <a:tc>
                  <a:txBody>
                    <a:bodyPr/>
                    <a:lstStyle/>
                    <a:p>
                      <a:pPr marL="0" marR="0" lvl="0" indent="0" algn="l" rtl="0">
                        <a:spcBef>
                          <a:spcPts val="0"/>
                        </a:spcBef>
                        <a:spcAft>
                          <a:spcPts val="0"/>
                        </a:spcAft>
                        <a:buNone/>
                      </a:pPr>
                      <a:r>
                        <a:rPr lang="en-US" sz="1800"/>
                        <a:t>Ukuran Sepatu</a:t>
                      </a:r>
                      <a:endParaRPr/>
                    </a:p>
                  </a:txBody>
                  <a:tcPr marL="91450" marR="91450" marT="45725" marB="45725"/>
                </a:tc>
                <a:tc>
                  <a:txBody>
                    <a:bodyPr/>
                    <a:lstStyle/>
                    <a:p>
                      <a:pPr marL="0" marR="0" lvl="0" indent="0" algn="l" rtl="0">
                        <a:spcBef>
                          <a:spcPts val="0"/>
                        </a:spcBef>
                        <a:spcAft>
                          <a:spcPts val="0"/>
                        </a:spcAft>
                        <a:buNone/>
                      </a:pPr>
                      <a:r>
                        <a:rPr lang="en-US" sz="1800"/>
                        <a:t>Tinggi Badan</a:t>
                      </a:r>
                      <a:endParaRPr/>
                    </a:p>
                  </a:txBody>
                  <a:tcPr marL="91450" marR="91450" marT="45725" marB="45725"/>
                </a:tc>
                <a:tc>
                  <a:txBody>
                    <a:bodyPr/>
                    <a:lstStyle/>
                    <a:p>
                      <a:pPr marL="0" marR="0" lvl="0" indent="0" algn="l" rtl="0">
                        <a:spcBef>
                          <a:spcPts val="0"/>
                        </a:spcBef>
                        <a:spcAft>
                          <a:spcPts val="0"/>
                        </a:spcAft>
                        <a:buNone/>
                      </a:pPr>
                      <a:r>
                        <a:rPr lang="en-US" sz="1800"/>
                        <a:t>Berat Badan</a:t>
                      </a:r>
                      <a:endParaRPr/>
                    </a:p>
                  </a:txBody>
                  <a:tcPr marL="91450" marR="91450" marT="45725" marB="45725"/>
                </a:tc>
                <a:tc>
                  <a:txBody>
                    <a:bodyPr/>
                    <a:lstStyle/>
                    <a:p>
                      <a:pPr marL="0" marR="0" lvl="0" indent="0" algn="l" rtl="0">
                        <a:spcBef>
                          <a:spcPts val="0"/>
                        </a:spcBef>
                        <a:spcAft>
                          <a:spcPts val="0"/>
                        </a:spcAft>
                        <a:buNone/>
                      </a:pPr>
                      <a:r>
                        <a:rPr lang="en-US" sz="1800"/>
                        <a:t>Jenis Kelamin</a:t>
                      </a:r>
                      <a:endParaRPr sz="1800"/>
                    </a:p>
                  </a:txBody>
                  <a:tcPr marL="91450" marR="91450" marT="45725" marB="45725"/>
                </a:tc>
                <a:extLst>
                  <a:ext uri="{0D108BD9-81ED-4DB2-BD59-A6C34878D82A}">
                    <a16:rowId xmlns:a16="http://schemas.microsoft.com/office/drawing/2014/main" val="10000"/>
                  </a:ext>
                </a:extLst>
              </a:tr>
              <a:tr h="410175">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Nuraini</a:t>
                      </a:r>
                      <a:endParaRPr sz="1800"/>
                    </a:p>
                  </a:txBody>
                  <a:tcPr marL="91450" marR="91450" marT="45725" marB="45725"/>
                </a:tc>
                <a:tc>
                  <a:txBody>
                    <a:bodyPr/>
                    <a:lstStyle/>
                    <a:p>
                      <a:pPr marL="0" marR="0" lvl="0" indent="0" algn="l" rtl="0">
                        <a:spcBef>
                          <a:spcPts val="0"/>
                        </a:spcBef>
                        <a:spcAft>
                          <a:spcPts val="0"/>
                        </a:spcAft>
                        <a:buNone/>
                      </a:pPr>
                      <a:r>
                        <a:rPr lang="en-US" sz="1800"/>
                        <a:t>25 tahun</a:t>
                      </a:r>
                      <a:endParaRPr sz="1800"/>
                    </a:p>
                  </a:txBody>
                  <a:tcPr marL="91450" marR="91450" marT="45725" marB="45725"/>
                </a:tc>
                <a:tc>
                  <a:txBody>
                    <a:bodyPr/>
                    <a:lstStyle/>
                    <a:p>
                      <a:pPr marL="0" marR="0" lvl="0" indent="0" algn="l" rtl="0">
                        <a:spcBef>
                          <a:spcPts val="0"/>
                        </a:spcBef>
                        <a:spcAft>
                          <a:spcPts val="0"/>
                        </a:spcAft>
                        <a:buNone/>
                      </a:pPr>
                      <a:r>
                        <a:rPr lang="en-US" sz="1800"/>
                        <a:t>L</a:t>
                      </a:r>
                      <a:endParaRPr/>
                    </a:p>
                  </a:txBody>
                  <a:tcPr marL="91450" marR="91450" marT="45725" marB="45725"/>
                </a:tc>
                <a:tc>
                  <a:txBody>
                    <a:bodyPr/>
                    <a:lstStyle/>
                    <a:p>
                      <a:pPr marL="0" marR="0" lvl="0" indent="0" algn="l" rtl="0">
                        <a:spcBef>
                          <a:spcPts val="0"/>
                        </a:spcBef>
                        <a:spcAft>
                          <a:spcPts val="0"/>
                        </a:spcAft>
                        <a:buNone/>
                      </a:pPr>
                      <a:r>
                        <a:rPr lang="en-US" sz="1800"/>
                        <a:t>38</a:t>
                      </a:r>
                      <a:endParaRPr/>
                    </a:p>
                  </a:txBody>
                  <a:tcPr marL="91450" marR="91450" marT="45725" marB="45725"/>
                </a:tc>
                <a:tc>
                  <a:txBody>
                    <a:bodyPr/>
                    <a:lstStyle/>
                    <a:p>
                      <a:pPr marL="0" marR="0" lvl="0" indent="0" algn="l" rtl="0">
                        <a:spcBef>
                          <a:spcPts val="0"/>
                        </a:spcBef>
                        <a:spcAft>
                          <a:spcPts val="0"/>
                        </a:spcAft>
                        <a:buNone/>
                      </a:pPr>
                      <a:r>
                        <a:rPr lang="en-US" sz="1800"/>
                        <a:t>150 cm</a:t>
                      </a:r>
                      <a:endParaRPr/>
                    </a:p>
                  </a:txBody>
                  <a:tcPr marL="91450" marR="91450" marT="45725" marB="45725"/>
                </a:tc>
                <a:tc>
                  <a:txBody>
                    <a:bodyPr/>
                    <a:lstStyle/>
                    <a:p>
                      <a:pPr marL="0" marR="0" lvl="0" indent="0" algn="l" rtl="0">
                        <a:spcBef>
                          <a:spcPts val="0"/>
                        </a:spcBef>
                        <a:spcAft>
                          <a:spcPts val="0"/>
                        </a:spcAft>
                        <a:buNone/>
                      </a:pPr>
                      <a:r>
                        <a:rPr lang="en-US" sz="1800"/>
                        <a:t>48 kg</a:t>
                      </a:r>
                      <a:endParaRPr/>
                    </a:p>
                  </a:txBody>
                  <a:tcPr marL="91450" marR="91450" marT="45725" marB="45725"/>
                </a:tc>
                <a:tc>
                  <a:txBody>
                    <a:bodyPr/>
                    <a:lstStyle/>
                    <a:p>
                      <a:pPr marL="0" marR="0" lvl="0" indent="0" algn="l" rtl="0">
                        <a:spcBef>
                          <a:spcPts val="0"/>
                        </a:spcBef>
                        <a:spcAft>
                          <a:spcPts val="0"/>
                        </a:spcAft>
                        <a:buNone/>
                      </a:pPr>
                      <a:r>
                        <a:rPr lang="en-US" sz="1800"/>
                        <a:t>Perempuan</a:t>
                      </a:r>
                      <a:endParaRPr/>
                    </a:p>
                  </a:txBody>
                  <a:tcPr marL="91450" marR="91450" marT="45725" marB="45725"/>
                </a:tc>
                <a:extLst>
                  <a:ext uri="{0D108BD9-81ED-4DB2-BD59-A6C34878D82A}">
                    <a16:rowId xmlns:a16="http://schemas.microsoft.com/office/drawing/2014/main" val="10001"/>
                  </a:ext>
                </a:extLst>
              </a:tr>
              <a:tr h="410175">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Budi</a:t>
                      </a:r>
                      <a:endParaRPr/>
                    </a:p>
                  </a:txBody>
                  <a:tcPr marL="91450" marR="91450" marT="45725" marB="45725"/>
                </a:tc>
                <a:tc>
                  <a:txBody>
                    <a:bodyPr/>
                    <a:lstStyle/>
                    <a:p>
                      <a:pPr marL="0" marR="0" lvl="0" indent="0" algn="l" rtl="0">
                        <a:spcBef>
                          <a:spcPts val="0"/>
                        </a:spcBef>
                        <a:spcAft>
                          <a:spcPts val="0"/>
                        </a:spcAft>
                        <a:buNone/>
                      </a:pPr>
                      <a:r>
                        <a:rPr lang="en-US" sz="1800"/>
                        <a:t>30 tahun</a:t>
                      </a:r>
                      <a:endParaRPr sz="1800"/>
                    </a:p>
                  </a:txBody>
                  <a:tcPr marL="91450" marR="91450" marT="45725" marB="45725"/>
                </a:tc>
                <a:tc>
                  <a:txBody>
                    <a:bodyPr/>
                    <a:lstStyle/>
                    <a:p>
                      <a:pPr marL="0" marR="0" lvl="0" indent="0" algn="l" rtl="0">
                        <a:spcBef>
                          <a:spcPts val="0"/>
                        </a:spcBef>
                        <a:spcAft>
                          <a:spcPts val="0"/>
                        </a:spcAft>
                        <a:buNone/>
                      </a:pPr>
                      <a:r>
                        <a:rPr lang="en-US" sz="1800"/>
                        <a:t>XL</a:t>
                      </a:r>
                      <a:endParaRPr/>
                    </a:p>
                  </a:txBody>
                  <a:tcPr marL="91450" marR="91450" marT="45725" marB="45725"/>
                </a:tc>
                <a:tc>
                  <a:txBody>
                    <a:bodyPr/>
                    <a:lstStyle/>
                    <a:p>
                      <a:pPr marL="0" marR="0" lvl="0" indent="0" algn="l" rtl="0">
                        <a:spcBef>
                          <a:spcPts val="0"/>
                        </a:spcBef>
                        <a:spcAft>
                          <a:spcPts val="0"/>
                        </a:spcAft>
                        <a:buNone/>
                      </a:pPr>
                      <a:r>
                        <a:rPr lang="en-US" sz="1800"/>
                        <a:t>42</a:t>
                      </a:r>
                      <a:endParaRPr/>
                    </a:p>
                  </a:txBody>
                  <a:tcPr marL="91450" marR="91450" marT="45725" marB="45725"/>
                </a:tc>
                <a:tc>
                  <a:txBody>
                    <a:bodyPr/>
                    <a:lstStyle/>
                    <a:p>
                      <a:pPr marL="0" marR="0" lvl="0" indent="0" algn="l" rtl="0">
                        <a:spcBef>
                          <a:spcPts val="0"/>
                        </a:spcBef>
                        <a:spcAft>
                          <a:spcPts val="0"/>
                        </a:spcAft>
                        <a:buNone/>
                      </a:pPr>
                      <a:r>
                        <a:rPr lang="en-US" sz="1800"/>
                        <a:t>180 cm</a:t>
                      </a:r>
                      <a:endParaRPr/>
                    </a:p>
                  </a:txBody>
                  <a:tcPr marL="91450" marR="91450" marT="45725" marB="45725"/>
                </a:tc>
                <a:tc>
                  <a:txBody>
                    <a:bodyPr/>
                    <a:lstStyle/>
                    <a:p>
                      <a:pPr marL="0" marR="0" lvl="0" indent="0" algn="l" rtl="0">
                        <a:spcBef>
                          <a:spcPts val="0"/>
                        </a:spcBef>
                        <a:spcAft>
                          <a:spcPts val="0"/>
                        </a:spcAft>
                        <a:buNone/>
                      </a:pPr>
                      <a:r>
                        <a:rPr lang="en-US" sz="1800"/>
                        <a:t>60 kg</a:t>
                      </a:r>
                      <a:endParaRPr/>
                    </a:p>
                  </a:txBody>
                  <a:tcPr marL="91450" marR="91450" marT="45725" marB="45725"/>
                </a:tc>
                <a:tc>
                  <a:txBody>
                    <a:bodyPr/>
                    <a:lstStyle/>
                    <a:p>
                      <a:pPr marL="0" marR="0" lvl="0" indent="0" algn="l" rtl="0">
                        <a:spcBef>
                          <a:spcPts val="0"/>
                        </a:spcBef>
                        <a:spcAft>
                          <a:spcPts val="0"/>
                        </a:spcAft>
                        <a:buNone/>
                      </a:pPr>
                      <a:r>
                        <a:rPr lang="en-US" sz="1800"/>
                        <a:t>Laki-laki</a:t>
                      </a:r>
                      <a:endParaRPr sz="1800"/>
                    </a:p>
                  </a:txBody>
                  <a:tcPr marL="91450" marR="91450" marT="45725" marB="45725"/>
                </a:tc>
                <a:extLst>
                  <a:ext uri="{0D108BD9-81ED-4DB2-BD59-A6C34878D82A}">
                    <a16:rowId xmlns:a16="http://schemas.microsoft.com/office/drawing/2014/main" val="10002"/>
                  </a:ext>
                </a:extLst>
              </a:tr>
              <a:tr h="410175">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Dewi</a:t>
                      </a:r>
                      <a:endParaRPr sz="1800"/>
                    </a:p>
                  </a:txBody>
                  <a:tcPr marL="91450" marR="91450" marT="45725" marB="45725"/>
                </a:tc>
                <a:tc>
                  <a:txBody>
                    <a:bodyPr/>
                    <a:lstStyle/>
                    <a:p>
                      <a:pPr marL="0" marR="0" lvl="0" indent="0" algn="l" rtl="0">
                        <a:spcBef>
                          <a:spcPts val="0"/>
                        </a:spcBef>
                        <a:spcAft>
                          <a:spcPts val="0"/>
                        </a:spcAft>
                        <a:buNone/>
                      </a:pPr>
                      <a:r>
                        <a:rPr lang="en-US" sz="1800"/>
                        <a:t>12 tahun</a:t>
                      </a:r>
                      <a:endParaRPr sz="1800"/>
                    </a:p>
                  </a:txBody>
                  <a:tcPr marL="91450" marR="91450" marT="45725" marB="45725"/>
                </a:tc>
                <a:tc>
                  <a:txBody>
                    <a:bodyPr/>
                    <a:lstStyle/>
                    <a:p>
                      <a:pPr marL="0" marR="0" lvl="0" indent="0" algn="l" rtl="0">
                        <a:spcBef>
                          <a:spcPts val="0"/>
                        </a:spcBef>
                        <a:spcAft>
                          <a:spcPts val="0"/>
                        </a:spcAft>
                        <a:buNone/>
                      </a:pPr>
                      <a:r>
                        <a:rPr lang="en-US" sz="1800"/>
                        <a:t>XS</a:t>
                      </a:r>
                      <a:endParaRPr/>
                    </a:p>
                  </a:txBody>
                  <a:tcPr marL="91450" marR="91450" marT="45725" marB="45725"/>
                </a:tc>
                <a:tc>
                  <a:txBody>
                    <a:bodyPr/>
                    <a:lstStyle/>
                    <a:p>
                      <a:pPr marL="0" marR="0" lvl="0" indent="0" algn="l" rtl="0">
                        <a:spcBef>
                          <a:spcPts val="0"/>
                        </a:spcBef>
                        <a:spcAft>
                          <a:spcPts val="0"/>
                        </a:spcAft>
                        <a:buNone/>
                      </a:pPr>
                      <a:r>
                        <a:rPr lang="en-US" sz="1800"/>
                        <a:t>35</a:t>
                      </a:r>
                      <a:endParaRPr/>
                    </a:p>
                  </a:txBody>
                  <a:tcPr marL="91450" marR="91450" marT="45725" marB="45725"/>
                </a:tc>
                <a:tc>
                  <a:txBody>
                    <a:bodyPr/>
                    <a:lstStyle/>
                    <a:p>
                      <a:pPr marL="0" marR="0" lvl="0" indent="0" algn="l" rtl="0">
                        <a:spcBef>
                          <a:spcPts val="0"/>
                        </a:spcBef>
                        <a:spcAft>
                          <a:spcPts val="0"/>
                        </a:spcAft>
                        <a:buNone/>
                      </a:pPr>
                      <a:r>
                        <a:rPr lang="en-US" sz="1800"/>
                        <a:t>120 cm</a:t>
                      </a:r>
                      <a:endParaRPr/>
                    </a:p>
                  </a:txBody>
                  <a:tcPr marL="91450" marR="91450" marT="45725" marB="45725"/>
                </a:tc>
                <a:tc>
                  <a:txBody>
                    <a:bodyPr/>
                    <a:lstStyle/>
                    <a:p>
                      <a:pPr marL="0" marR="0" lvl="0" indent="0" algn="l" rtl="0">
                        <a:spcBef>
                          <a:spcPts val="0"/>
                        </a:spcBef>
                        <a:spcAft>
                          <a:spcPts val="0"/>
                        </a:spcAft>
                        <a:buNone/>
                      </a:pPr>
                      <a:r>
                        <a:rPr lang="en-US" sz="1800"/>
                        <a:t>38 kg</a:t>
                      </a:r>
                      <a:endParaRPr/>
                    </a:p>
                  </a:txBody>
                  <a:tcPr marL="91450" marR="91450" marT="45725" marB="45725"/>
                </a:tc>
                <a:tc>
                  <a:txBody>
                    <a:bodyPr/>
                    <a:lstStyle/>
                    <a:p>
                      <a:pPr marL="0" marR="0" lvl="0" indent="0" algn="l" rtl="0">
                        <a:spcBef>
                          <a:spcPts val="0"/>
                        </a:spcBef>
                        <a:spcAft>
                          <a:spcPts val="0"/>
                        </a:spcAft>
                        <a:buNone/>
                      </a:pPr>
                      <a:r>
                        <a:rPr lang="en-US" sz="1800"/>
                        <a:t>Perempuan</a:t>
                      </a:r>
                      <a:endParaRPr/>
                    </a:p>
                  </a:txBody>
                  <a:tcPr marL="91450" marR="91450" marT="45725" marB="45725"/>
                </a:tc>
                <a:extLst>
                  <a:ext uri="{0D108BD9-81ED-4DB2-BD59-A6C34878D82A}">
                    <a16:rowId xmlns:a16="http://schemas.microsoft.com/office/drawing/2014/main" val="10003"/>
                  </a:ext>
                </a:extLst>
              </a:tr>
              <a:tr h="410175">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Andi</a:t>
                      </a:r>
                      <a:endParaRPr/>
                    </a:p>
                  </a:txBody>
                  <a:tcPr marL="91450" marR="91450" marT="45725" marB="45725"/>
                </a:tc>
                <a:tc>
                  <a:txBody>
                    <a:bodyPr/>
                    <a:lstStyle/>
                    <a:p>
                      <a:pPr marL="0" marR="0" lvl="0" indent="0" algn="l" rtl="0">
                        <a:spcBef>
                          <a:spcPts val="0"/>
                        </a:spcBef>
                        <a:spcAft>
                          <a:spcPts val="0"/>
                        </a:spcAft>
                        <a:buNone/>
                      </a:pPr>
                      <a:r>
                        <a:rPr lang="en-US" sz="1800"/>
                        <a:t>19 tahun</a:t>
                      </a:r>
                      <a:endParaRPr sz="1800"/>
                    </a:p>
                  </a:txBody>
                  <a:tcPr marL="91450" marR="91450" marT="45725" marB="45725"/>
                </a:tc>
                <a:tc>
                  <a:txBody>
                    <a:bodyPr/>
                    <a:lstStyle/>
                    <a:p>
                      <a:pPr marL="0" marR="0" lvl="0" indent="0" algn="l" rtl="0">
                        <a:spcBef>
                          <a:spcPts val="0"/>
                        </a:spcBef>
                        <a:spcAft>
                          <a:spcPts val="0"/>
                        </a:spcAft>
                        <a:buNone/>
                      </a:pPr>
                      <a:r>
                        <a:rPr lang="en-US" sz="1800"/>
                        <a:t>L</a:t>
                      </a:r>
                      <a:endParaRPr/>
                    </a:p>
                  </a:txBody>
                  <a:tcPr marL="91450" marR="91450" marT="45725" marB="45725"/>
                </a:tc>
                <a:tc>
                  <a:txBody>
                    <a:bodyPr/>
                    <a:lstStyle/>
                    <a:p>
                      <a:pPr marL="0" marR="0" lvl="0" indent="0" algn="l" rtl="0">
                        <a:spcBef>
                          <a:spcPts val="0"/>
                        </a:spcBef>
                        <a:spcAft>
                          <a:spcPts val="0"/>
                        </a:spcAft>
                        <a:buNone/>
                      </a:pPr>
                      <a:r>
                        <a:rPr lang="en-US" sz="1800"/>
                        <a:t>40</a:t>
                      </a:r>
                      <a:endParaRPr/>
                    </a:p>
                  </a:txBody>
                  <a:tcPr marL="91450" marR="91450" marT="45725" marB="45725"/>
                </a:tc>
                <a:tc>
                  <a:txBody>
                    <a:bodyPr/>
                    <a:lstStyle/>
                    <a:p>
                      <a:pPr marL="0" marR="0" lvl="0" indent="0" algn="l" rtl="0">
                        <a:spcBef>
                          <a:spcPts val="0"/>
                        </a:spcBef>
                        <a:spcAft>
                          <a:spcPts val="0"/>
                        </a:spcAft>
                        <a:buNone/>
                      </a:pPr>
                      <a:r>
                        <a:rPr lang="en-US" sz="1800"/>
                        <a:t>160 cm</a:t>
                      </a:r>
                      <a:endParaRPr/>
                    </a:p>
                  </a:txBody>
                  <a:tcPr marL="91450" marR="91450" marT="45725" marB="45725"/>
                </a:tc>
                <a:tc>
                  <a:txBody>
                    <a:bodyPr/>
                    <a:lstStyle/>
                    <a:p>
                      <a:pPr marL="0" marR="0" lvl="0" indent="0" algn="l" rtl="0">
                        <a:spcBef>
                          <a:spcPts val="0"/>
                        </a:spcBef>
                        <a:spcAft>
                          <a:spcPts val="0"/>
                        </a:spcAft>
                        <a:buNone/>
                      </a:pPr>
                      <a:r>
                        <a:rPr lang="en-US" sz="1800"/>
                        <a:t>62 kg</a:t>
                      </a:r>
                      <a:endParaRPr/>
                    </a:p>
                  </a:txBody>
                  <a:tcPr marL="91450" marR="91450" marT="45725" marB="45725"/>
                </a:tc>
                <a:tc>
                  <a:txBody>
                    <a:bodyPr/>
                    <a:lstStyle/>
                    <a:p>
                      <a:pPr marL="0" marR="0" lvl="0" indent="0" algn="l" rtl="0">
                        <a:spcBef>
                          <a:spcPts val="0"/>
                        </a:spcBef>
                        <a:spcAft>
                          <a:spcPts val="0"/>
                        </a:spcAft>
                        <a:buNone/>
                      </a:pPr>
                      <a:r>
                        <a:rPr lang="en-US" sz="1800"/>
                        <a:t>Laki-laki</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191" name="Google Shape;191;p12"/>
          <p:cNvSpPr txBox="1"/>
          <p:nvPr/>
        </p:nvSpPr>
        <p:spPr>
          <a:xfrm>
            <a:off x="941020" y="3807194"/>
            <a:ext cx="10171654"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Feature atau ciri</a:t>
            </a:r>
            <a:r>
              <a:rPr lang="en-US" sz="2400">
                <a:solidFill>
                  <a:schemeClr val="dk1"/>
                </a:solidFill>
                <a:latin typeface="Calibri"/>
                <a:ea typeface="Calibri"/>
                <a:cs typeface="Calibri"/>
                <a:sym typeface="Calibri"/>
              </a:rPr>
              <a:t> adalah data yang akan digunakan sebagai masukan pada mesin agar mesin dapat membuat sebuah model hipotesis dari suatu masalah yang ingin diselesaikan.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Contoh akan digunakan data tinggi badan dan data berat badan untuk menentukan jenis kelamin seseorang. Tinggi badan dan berat badan disebut feature atau ciri (x) sedangkan jenis kelamin adalah target (y)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838200" y="365126"/>
            <a:ext cx="10515600" cy="84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000"/>
              <a:buFont typeface="Calibri"/>
              <a:buNone/>
            </a:pPr>
            <a:r>
              <a:rPr lang="en-US" sz="4000"/>
              <a:t>Data Tidak Terstruktur &amp; Proses Ekstraksi Feature</a:t>
            </a:r>
            <a:endParaRPr/>
          </a:p>
        </p:txBody>
      </p:sp>
      <p:sp>
        <p:nvSpPr>
          <p:cNvPr id="197" name="Google Shape;197;p13"/>
          <p:cNvSpPr txBox="1">
            <a:spLocks noGrp="1"/>
          </p:cNvSpPr>
          <p:nvPr>
            <p:ph type="body" idx="1"/>
          </p:nvPr>
        </p:nvSpPr>
        <p:spPr>
          <a:xfrm>
            <a:off x="838200" y="1363750"/>
            <a:ext cx="10515600" cy="15062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Ekstraksi feature adalah proses yang digunakan untuk mengubah data  tidak terstruktur menjadi data terstruktur</a:t>
            </a:r>
            <a:endParaRPr sz="2400"/>
          </a:p>
          <a:p>
            <a:pPr marL="0" lvl="0" indent="0" algn="l" rtl="0">
              <a:lnSpc>
                <a:spcPct val="90000"/>
              </a:lnSpc>
              <a:spcBef>
                <a:spcPts val="1000"/>
              </a:spcBef>
              <a:spcAft>
                <a:spcPts val="0"/>
              </a:spcAft>
              <a:buClr>
                <a:schemeClr val="dk1"/>
              </a:buClr>
              <a:buSzPts val="2400"/>
              <a:buNone/>
            </a:pPr>
            <a:r>
              <a:rPr lang="en-US" sz="2400"/>
              <a:t>Contoh proses ekstraksi feature yang biasa digunakan </a:t>
            </a:r>
            <a:endParaRPr/>
          </a:p>
          <a:p>
            <a:pPr marL="0" lvl="0" indent="0" algn="l" rtl="0">
              <a:lnSpc>
                <a:spcPct val="90000"/>
              </a:lnSpc>
              <a:spcBef>
                <a:spcPts val="1000"/>
              </a:spcBef>
              <a:spcAft>
                <a:spcPts val="0"/>
              </a:spcAft>
              <a:buClr>
                <a:schemeClr val="dk1"/>
              </a:buClr>
              <a:buSzPts val="2400"/>
              <a:buNone/>
            </a:pPr>
            <a:endParaRPr sz="2400"/>
          </a:p>
        </p:txBody>
      </p:sp>
      <p:graphicFrame>
        <p:nvGraphicFramePr>
          <p:cNvPr id="198" name="Google Shape;198;p13"/>
          <p:cNvGraphicFramePr/>
          <p:nvPr/>
        </p:nvGraphicFramePr>
        <p:xfrm>
          <a:off x="435541" y="2780777"/>
          <a:ext cx="11438175" cy="3662730"/>
        </p:xfrm>
        <a:graphic>
          <a:graphicData uri="http://schemas.openxmlformats.org/drawingml/2006/table">
            <a:tbl>
              <a:tblPr firstRow="1" bandRow="1">
                <a:noFill/>
              </a:tblPr>
              <a:tblGrid>
                <a:gridCol w="2044600">
                  <a:extLst>
                    <a:ext uri="{9D8B030D-6E8A-4147-A177-3AD203B41FA5}">
                      <a16:colId xmlns:a16="http://schemas.microsoft.com/office/drawing/2014/main" val="20000"/>
                    </a:ext>
                  </a:extLst>
                </a:gridCol>
                <a:gridCol w="93935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2400"/>
                        <a:t>Data Masukan</a:t>
                      </a:r>
                      <a:endParaRPr sz="2400"/>
                    </a:p>
                  </a:txBody>
                  <a:tcPr marL="100575" marR="100575" marT="45725" marB="45725"/>
                </a:tc>
                <a:tc>
                  <a:txBody>
                    <a:bodyPr/>
                    <a:lstStyle/>
                    <a:p>
                      <a:pPr marL="0" marR="0" lvl="0" indent="0" algn="l" rtl="0">
                        <a:spcBef>
                          <a:spcPts val="0"/>
                        </a:spcBef>
                        <a:spcAft>
                          <a:spcPts val="0"/>
                        </a:spcAft>
                        <a:buNone/>
                      </a:pPr>
                      <a:r>
                        <a:rPr lang="en-US" sz="2400"/>
                        <a:t>Contoh Metode Ekstaksi Ciri</a:t>
                      </a:r>
                      <a:endParaRPr sz="2400"/>
                    </a:p>
                  </a:txBody>
                  <a:tcPr marL="100575" marR="100575"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Suara</a:t>
                      </a:r>
                      <a:endParaRPr sz="1800"/>
                    </a:p>
                  </a:txBody>
                  <a:tcPr marL="100575" marR="100575" marT="45725" marB="45725"/>
                </a:tc>
                <a:tc>
                  <a:txBody>
                    <a:bodyPr/>
                    <a:lstStyle/>
                    <a:p>
                      <a:pPr marL="0" marR="0" lvl="0" indent="0" algn="l" rtl="0">
                        <a:spcBef>
                          <a:spcPts val="0"/>
                        </a:spcBef>
                        <a:spcAft>
                          <a:spcPts val="0"/>
                        </a:spcAft>
                        <a:buNone/>
                      </a:pPr>
                      <a:r>
                        <a:rPr lang="en-US" sz="1800"/>
                        <a:t>Mel Frequency Cepstral Coefficients (MFCC), Linear Prediction Coefficients (LPC), Linear Prediction Cepstral Coefficients (LPCC), Line Spectral Frequencies (LSF), Discrete Wavelet Transform (DWT) and Perceptual Linear Prediction (PLP) </a:t>
                      </a:r>
                      <a:endParaRPr/>
                    </a:p>
                  </a:txBody>
                  <a:tcPr marL="100575" marR="100575"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Teks</a:t>
                      </a:r>
                      <a:endParaRPr sz="1800"/>
                    </a:p>
                  </a:txBody>
                  <a:tcPr marL="100575" marR="100575" marT="45725" marB="45725"/>
                </a:tc>
                <a:tc>
                  <a:txBody>
                    <a:bodyPr/>
                    <a:lstStyle/>
                    <a:p>
                      <a:pPr marL="0" marR="0" lvl="0" indent="0" algn="l" rtl="0">
                        <a:spcBef>
                          <a:spcPts val="0"/>
                        </a:spcBef>
                        <a:spcAft>
                          <a:spcPts val="0"/>
                        </a:spcAft>
                        <a:buNone/>
                      </a:pPr>
                      <a:r>
                        <a:rPr lang="en-US" sz="1800"/>
                        <a:t>Term Frequency</a:t>
                      </a:r>
                      <a:endParaRPr/>
                    </a:p>
                  </a:txBody>
                  <a:tcPr marL="100575" marR="100575"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Video</a:t>
                      </a:r>
                      <a:endParaRPr/>
                    </a:p>
                  </a:txBody>
                  <a:tcPr marL="100575" marR="100575" marT="45725" marB="45725"/>
                </a:tc>
                <a:tc>
                  <a:txBody>
                    <a:bodyPr/>
                    <a:lstStyle/>
                    <a:p>
                      <a:pPr marL="0" marR="0" lvl="0" indent="0" algn="l" rtl="0">
                        <a:spcBef>
                          <a:spcPts val="0"/>
                        </a:spcBef>
                        <a:spcAft>
                          <a:spcPts val="0"/>
                        </a:spcAft>
                        <a:buNone/>
                      </a:pPr>
                      <a:r>
                        <a:rPr lang="en-US" sz="1800"/>
                        <a:t>SURF (Speeded Up Robust Features), BRISK (Binary Robust Invariant Scalable Keypoints), BRISK (Binary Robust Invariant Scalable Keypoints), HOG (histogram of oriented gradients), Spatio-Temporal pyramid and motion features</a:t>
                      </a:r>
                      <a:endParaRPr sz="1800"/>
                    </a:p>
                  </a:txBody>
                  <a:tcPr marL="100575" marR="100575"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Citra</a:t>
                      </a:r>
                      <a:endParaRPr/>
                    </a:p>
                  </a:txBody>
                  <a:tcPr marL="100575" marR="100575" marT="45725" marB="45725"/>
                </a:tc>
                <a:tc>
                  <a:txBody>
                    <a:bodyPr/>
                    <a:lstStyle/>
                    <a:p>
                      <a:pPr marL="0" marR="0" lvl="0" indent="0" algn="l" rtl="0">
                        <a:spcBef>
                          <a:spcPts val="0"/>
                        </a:spcBef>
                        <a:spcAft>
                          <a:spcPts val="0"/>
                        </a:spcAft>
                        <a:buNone/>
                      </a:pPr>
                      <a:r>
                        <a:rPr lang="en-US" sz="1800"/>
                        <a:t>SURF (Speeded Up Robust Features), HOG (histogram of oriented gradients), Deteksi Tepi Sobel, Feature Geometri dan Topologi, Zoning, Proyeksi Histogram </a:t>
                      </a:r>
                      <a:endParaRPr sz="1800"/>
                    </a:p>
                  </a:txBody>
                  <a:tcPr marL="100575" marR="100575"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1CA66-BCFF-2B24-6B79-5D0E9D984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D88A73-4F39-3954-E872-6501CD1F183A}"/>
              </a:ext>
            </a:extLst>
          </p:cNvPr>
          <p:cNvSpPr>
            <a:spLocks noGrp="1"/>
          </p:cNvSpPr>
          <p:nvPr>
            <p:ph type="title"/>
          </p:nvPr>
        </p:nvSpPr>
        <p:spPr>
          <a:xfrm>
            <a:off x="1508760" y="831101"/>
            <a:ext cx="7246620" cy="2072119"/>
          </a:xfrm>
        </p:spPr>
        <p:txBody>
          <a:bodyPr/>
          <a:lstStyle/>
          <a:p>
            <a:r>
              <a:rPr lang="en-US" dirty="0" err="1"/>
              <a:t>Pembersihan</a:t>
            </a:r>
            <a:r>
              <a:rPr lang="en-US" dirty="0"/>
              <a:t> data</a:t>
            </a:r>
          </a:p>
        </p:txBody>
      </p:sp>
      <p:sp>
        <p:nvSpPr>
          <p:cNvPr id="14" name="Footer Placeholder 13">
            <a:extLst>
              <a:ext uri="{FF2B5EF4-FFF2-40B4-BE49-F238E27FC236}">
                <a16:creationId xmlns:a16="http://schemas.microsoft.com/office/drawing/2014/main" id="{4A7822DD-CDFE-07AC-3FB7-ECE698E4AEAB}"/>
              </a:ext>
            </a:extLst>
          </p:cNvPr>
          <p:cNvSpPr>
            <a:spLocks noGrp="1"/>
          </p:cNvSpPr>
          <p:nvPr>
            <p:ph type="ftr" sz="quarter" idx="13"/>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B4B54D62-77A5-E2DC-08EC-2E66E1197D61}"/>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4210463C-4A14-5962-E0C1-B403D2B9ABCE}"/>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29DAE28F-3961-93C0-B238-3FA97606F094}"/>
              </a:ext>
            </a:extLst>
          </p:cNvPr>
          <p:cNvSpPr txBox="1"/>
          <p:nvPr/>
        </p:nvSpPr>
        <p:spPr>
          <a:xfrm>
            <a:off x="3044190" y="3032619"/>
            <a:ext cx="6103620" cy="2677656"/>
          </a:xfrm>
          <a:prstGeom prst="rect">
            <a:avLst/>
          </a:prstGeom>
          <a:noFill/>
        </p:spPr>
        <p:txBody>
          <a:bodyPr wrap="square">
            <a:spAutoFit/>
          </a:bodyPr>
          <a:lstStyle/>
          <a:p>
            <a:r>
              <a:rPr lang="en-US" sz="2800" dirty="0"/>
              <a:t>Missing Value</a:t>
            </a:r>
          </a:p>
          <a:p>
            <a:r>
              <a:rPr lang="en-US" sz="2800" dirty="0" err="1"/>
              <a:t>Duplikat</a:t>
            </a:r>
            <a:endParaRPr lang="en-US" sz="2800" dirty="0"/>
          </a:p>
          <a:p>
            <a:r>
              <a:rPr lang="en-US" sz="2800" dirty="0"/>
              <a:t>Outlier</a:t>
            </a:r>
          </a:p>
          <a:p>
            <a:r>
              <a:rPr lang="en-US" sz="2800" dirty="0"/>
              <a:t>Skala yang </a:t>
            </a:r>
            <a:r>
              <a:rPr lang="en-US" sz="2800" dirty="0" err="1"/>
              <a:t>tidak</a:t>
            </a:r>
            <a:r>
              <a:rPr lang="en-US" sz="2800" dirty="0"/>
              <a:t> </a:t>
            </a:r>
            <a:r>
              <a:rPr lang="en-US" sz="2800" dirty="0" err="1"/>
              <a:t>seragam</a:t>
            </a:r>
            <a:endParaRPr lang="en-US" sz="2800" dirty="0"/>
          </a:p>
          <a:p>
            <a:r>
              <a:rPr lang="en-US" sz="2800" dirty="0"/>
              <a:t>Fitur yang </a:t>
            </a:r>
            <a:r>
              <a:rPr lang="en-US" sz="2800" dirty="0" err="1"/>
              <a:t>tidak</a:t>
            </a:r>
            <a:r>
              <a:rPr lang="en-US" sz="2800" dirty="0"/>
              <a:t> </a:t>
            </a:r>
            <a:r>
              <a:rPr lang="en-US" sz="2800" dirty="0" err="1"/>
              <a:t>relevan</a:t>
            </a:r>
            <a:endParaRPr lang="en-US" sz="2800" dirty="0"/>
          </a:p>
          <a:p>
            <a:r>
              <a:rPr lang="en-US" sz="2800" dirty="0"/>
              <a:t>Data </a:t>
            </a:r>
            <a:r>
              <a:rPr lang="en-US" sz="2800" dirty="0" err="1"/>
              <a:t>tidak</a:t>
            </a:r>
            <a:r>
              <a:rPr lang="en-US" sz="2800" dirty="0"/>
              <a:t> </a:t>
            </a:r>
            <a:r>
              <a:rPr lang="en-US" sz="2800" dirty="0" err="1"/>
              <a:t>seimbang</a:t>
            </a:r>
            <a:endParaRPr lang="en-US" sz="2800" dirty="0"/>
          </a:p>
        </p:txBody>
      </p:sp>
    </p:spTree>
    <p:extLst>
      <p:ext uri="{BB962C8B-B14F-4D97-AF65-F5344CB8AC3E}">
        <p14:creationId xmlns:p14="http://schemas.microsoft.com/office/powerpoint/2010/main" val="180757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kimi-img.moonshot.cn/pub/slides/slides_tmpl/image/25-08-27-20:09:02-d2nfanh8bjvh7rlj0hvg.png"/>
          <p:cNvPicPr>
            <a:picLocks noChangeAspect="1"/>
          </p:cNvPicPr>
          <p:nvPr/>
        </p:nvPicPr>
        <p:blipFill>
          <a:blip r:embed="rId3"/>
          <a:stretch>
            <a:fillRect/>
          </a:stretch>
        </p:blipFill>
        <p:spPr>
          <a:xfrm>
            <a:off x="10528741" y="5110209"/>
            <a:ext cx="1323439" cy="1323439"/>
          </a:xfrm>
          <a:prstGeom prst="rect">
            <a:avLst/>
          </a:prstGeom>
        </p:spPr>
      </p:pic>
      <p:pic>
        <p:nvPicPr>
          <p:cNvPr id="3" name="Image 1" descr="https://kimi-img.moonshot.cn/pub/slides/slides_tmpl/image/25-08-27-20:09:03-d2nfanp8bjvh7rlj0i30.jpg"/>
          <p:cNvPicPr>
            <a:picLocks noChangeAspect="1"/>
          </p:cNvPicPr>
          <p:nvPr/>
        </p:nvPicPr>
        <p:blipFill>
          <a:blip r:embed="rId4"/>
          <a:stretch>
            <a:fillRect/>
          </a:stretch>
        </p:blipFill>
        <p:spPr>
          <a:xfrm>
            <a:off x="-775335" y="-36318"/>
            <a:ext cx="12205335" cy="6885305"/>
          </a:xfrm>
          <a:prstGeom prst="rect">
            <a:avLst/>
          </a:prstGeom>
        </p:spPr>
      </p:pic>
      <p:sp>
        <p:nvSpPr>
          <p:cNvPr id="4" name="Text 0"/>
          <p:cNvSpPr/>
          <p:nvPr/>
        </p:nvSpPr>
        <p:spPr>
          <a:xfrm>
            <a:off x="0" y="1320800"/>
            <a:ext cx="12192000" cy="457200"/>
          </a:xfrm>
          <a:prstGeom prst="rect">
            <a:avLst/>
          </a:prstGeom>
          <a:noFill/>
          <a:ln/>
        </p:spPr>
        <p:txBody>
          <a:bodyPr wrap="square" lIns="0" tIns="0" rIns="0" bIns="0" rtlCol="0" anchor="ctr"/>
          <a:lstStyle/>
          <a:p>
            <a:pPr marL="0" indent="0" algn="ctr">
              <a:lnSpc>
                <a:spcPct val="100000"/>
              </a:lnSpc>
              <a:buNone/>
            </a:pPr>
            <a:r>
              <a:rPr lang="en-US" sz="3000" dirty="0" err="1">
                <a:solidFill>
                  <a:srgbClr val="4A4D59"/>
                </a:solidFill>
                <a:latin typeface="Noto Sans SC" pitchFamily="34" charset="0"/>
                <a:ea typeface="Noto Sans SC" pitchFamily="34" charset="-122"/>
                <a:cs typeface="Noto Sans SC" pitchFamily="34" charset="-120"/>
              </a:rPr>
              <a:t>Menangani</a:t>
            </a:r>
            <a:r>
              <a:rPr lang="en-US" sz="3000" dirty="0">
                <a:solidFill>
                  <a:srgbClr val="4A4D59"/>
                </a:solidFill>
                <a:latin typeface="Noto Sans SC" pitchFamily="34" charset="0"/>
                <a:ea typeface="Noto Sans SC" pitchFamily="34" charset="-122"/>
                <a:cs typeface="Noto Sans SC" pitchFamily="34" charset="-120"/>
              </a:rPr>
              <a:t> Missing Values &amp; </a:t>
            </a:r>
            <a:r>
              <a:rPr lang="en-US" sz="3000" dirty="0" err="1">
                <a:solidFill>
                  <a:srgbClr val="4A4D59"/>
                </a:solidFill>
                <a:latin typeface="Noto Sans SC" pitchFamily="34" charset="0"/>
                <a:ea typeface="Noto Sans SC" pitchFamily="34" charset="-122"/>
                <a:cs typeface="Noto Sans SC" pitchFamily="34" charset="-120"/>
              </a:rPr>
              <a:t>Duplikat</a:t>
            </a:r>
            <a:endParaRPr lang="en-US" sz="1600" dirty="0"/>
          </a:p>
        </p:txBody>
      </p:sp>
      <p:sp>
        <p:nvSpPr>
          <p:cNvPr id="5" name="Shape 1"/>
          <p:cNvSpPr/>
          <p:nvPr/>
        </p:nvSpPr>
        <p:spPr>
          <a:xfrm>
            <a:off x="1358900" y="2184400"/>
            <a:ext cx="1016000" cy="1016000"/>
          </a:xfrm>
          <a:custGeom>
            <a:avLst/>
            <a:gdLst/>
            <a:ahLst/>
            <a:cxnLst/>
            <a:rect l="l" t="t" r="r" b="b"/>
            <a:pathLst>
              <a:path w="1016000" h="1016000">
                <a:moveTo>
                  <a:pt x="508000" y="0"/>
                </a:moveTo>
                <a:lnTo>
                  <a:pt x="508000" y="0"/>
                </a:lnTo>
                <a:cubicBezTo>
                  <a:pt x="788373" y="0"/>
                  <a:pt x="1016000" y="227627"/>
                  <a:pt x="1016000" y="508000"/>
                </a:cubicBezTo>
                <a:lnTo>
                  <a:pt x="1016000" y="508000"/>
                </a:lnTo>
                <a:cubicBezTo>
                  <a:pt x="1016000" y="788373"/>
                  <a:pt x="788373" y="1016000"/>
                  <a:pt x="508000" y="1016000"/>
                </a:cubicBezTo>
                <a:lnTo>
                  <a:pt x="508000" y="1016000"/>
                </a:lnTo>
                <a:cubicBezTo>
                  <a:pt x="227627" y="1016000"/>
                  <a:pt x="0" y="788373"/>
                  <a:pt x="0" y="508000"/>
                </a:cubicBezTo>
                <a:lnTo>
                  <a:pt x="0" y="508000"/>
                </a:lnTo>
                <a:cubicBezTo>
                  <a:pt x="0" y="227627"/>
                  <a:pt x="227627" y="0"/>
                  <a:pt x="508000" y="0"/>
                </a:cubicBezTo>
                <a:close/>
              </a:path>
            </a:pathLst>
          </a:custGeom>
          <a:solidFill>
            <a:srgbClr val="4A4D59">
              <a:alpha val="10196"/>
            </a:srgbClr>
          </a:solidFill>
          <a:ln/>
        </p:spPr>
      </p:sp>
      <p:sp>
        <p:nvSpPr>
          <p:cNvPr id="6" name="Shape 2"/>
          <p:cNvSpPr/>
          <p:nvPr/>
        </p:nvSpPr>
        <p:spPr>
          <a:xfrm>
            <a:off x="1679575" y="2501900"/>
            <a:ext cx="381000" cy="381000"/>
          </a:xfrm>
          <a:custGeom>
            <a:avLst/>
            <a:gdLst/>
            <a:ahLst/>
            <a:cxnLst/>
            <a:rect l="l" t="t" r="r" b="b"/>
            <a:pathLst>
              <a:path w="381000" h="381000">
                <a:moveTo>
                  <a:pt x="309563" y="154781"/>
                </a:moveTo>
                <a:cubicBezTo>
                  <a:pt x="309563" y="188937"/>
                  <a:pt x="298475" y="220489"/>
                  <a:pt x="279797" y="246087"/>
                </a:cubicBezTo>
                <a:lnTo>
                  <a:pt x="374005" y="340370"/>
                </a:lnTo>
                <a:cubicBezTo>
                  <a:pt x="383307" y="349672"/>
                  <a:pt x="383307" y="364778"/>
                  <a:pt x="374005" y="374079"/>
                </a:cubicBezTo>
                <a:cubicBezTo>
                  <a:pt x="364703" y="383381"/>
                  <a:pt x="349597" y="383381"/>
                  <a:pt x="340296" y="374079"/>
                </a:cubicBezTo>
                <a:lnTo>
                  <a:pt x="246087" y="279797"/>
                </a:lnTo>
                <a:cubicBezTo>
                  <a:pt x="220489" y="298475"/>
                  <a:pt x="188937" y="309563"/>
                  <a:pt x="154781" y="309563"/>
                </a:cubicBezTo>
                <a:cubicBezTo>
                  <a:pt x="69279" y="309563"/>
                  <a:pt x="0" y="240283"/>
                  <a:pt x="0" y="154781"/>
                </a:cubicBezTo>
                <a:cubicBezTo>
                  <a:pt x="0" y="69279"/>
                  <a:pt x="69279" y="0"/>
                  <a:pt x="154781" y="0"/>
                </a:cubicBezTo>
                <a:cubicBezTo>
                  <a:pt x="240283" y="0"/>
                  <a:pt x="309563" y="69279"/>
                  <a:pt x="309563" y="154781"/>
                </a:cubicBezTo>
                <a:close/>
                <a:moveTo>
                  <a:pt x="154781" y="261938"/>
                </a:moveTo>
                <a:cubicBezTo>
                  <a:pt x="213922" y="261938"/>
                  <a:pt x="261938" y="213922"/>
                  <a:pt x="261938" y="154781"/>
                </a:cubicBezTo>
                <a:cubicBezTo>
                  <a:pt x="261938" y="95640"/>
                  <a:pt x="213922" y="47625"/>
                  <a:pt x="154781" y="47625"/>
                </a:cubicBezTo>
                <a:cubicBezTo>
                  <a:pt x="95640" y="47625"/>
                  <a:pt x="47625" y="95640"/>
                  <a:pt x="47625" y="154781"/>
                </a:cubicBezTo>
                <a:cubicBezTo>
                  <a:pt x="47625" y="213922"/>
                  <a:pt x="95640" y="261938"/>
                  <a:pt x="154781" y="261938"/>
                </a:cubicBezTo>
                <a:close/>
              </a:path>
            </a:pathLst>
          </a:custGeom>
          <a:solidFill>
            <a:srgbClr val="4A4D59"/>
          </a:solidFill>
          <a:ln/>
        </p:spPr>
      </p:sp>
      <p:sp>
        <p:nvSpPr>
          <p:cNvPr id="7" name="Text 3"/>
          <p:cNvSpPr/>
          <p:nvPr/>
        </p:nvSpPr>
        <p:spPr>
          <a:xfrm>
            <a:off x="491927" y="3352800"/>
            <a:ext cx="2755900" cy="355600"/>
          </a:xfrm>
          <a:prstGeom prst="rect">
            <a:avLst/>
          </a:prstGeom>
          <a:noFill/>
          <a:ln/>
        </p:spPr>
        <p:txBody>
          <a:bodyPr wrap="square" lIns="0" tIns="0" rIns="0" bIns="0" rtlCol="0" anchor="ctr"/>
          <a:lstStyle/>
          <a:p>
            <a:pPr algn="ctr">
              <a:lnSpc>
                <a:spcPct val="130000"/>
              </a:lnSpc>
            </a:pPr>
            <a:r>
              <a:rPr lang="en-US" b="1" dirty="0"/>
              <a:t>Missing Value</a:t>
            </a:r>
            <a:r>
              <a:rPr lang="en-US" dirty="0"/>
              <a:t> </a:t>
            </a:r>
            <a:endParaRPr lang="en-US" sz="1600" dirty="0"/>
          </a:p>
        </p:txBody>
      </p:sp>
      <p:sp>
        <p:nvSpPr>
          <p:cNvPr id="8" name="Text 4"/>
          <p:cNvSpPr/>
          <p:nvPr/>
        </p:nvSpPr>
        <p:spPr>
          <a:xfrm>
            <a:off x="491927" y="3856293"/>
            <a:ext cx="2819400" cy="508000"/>
          </a:xfrm>
          <a:prstGeom prst="rect">
            <a:avLst/>
          </a:prstGeom>
          <a:noFill/>
          <a:ln/>
        </p:spPr>
        <p:txBody>
          <a:bodyPr wrap="square" lIns="0" tIns="0" rIns="0" bIns="0" rtlCol="0" anchor="ctr"/>
          <a:lstStyle/>
          <a:p>
            <a:pPr algn="ctr"/>
            <a:r>
              <a:rPr lang="en-US" sz="1400" dirty="0"/>
              <a:t>data </a:t>
            </a:r>
            <a:r>
              <a:rPr lang="en-US" sz="1400" dirty="0" err="1"/>
              <a:t>tidak</a:t>
            </a:r>
            <a:r>
              <a:rPr lang="en-US" sz="1400" dirty="0"/>
              <a:t> </a:t>
            </a:r>
            <a:r>
              <a:rPr lang="en-US" sz="1400" dirty="0" err="1"/>
              <a:t>terisi</a:t>
            </a:r>
            <a:r>
              <a:rPr lang="en-US" sz="1400" dirty="0"/>
              <a:t>, </a:t>
            </a:r>
            <a:r>
              <a:rPr lang="en-US" sz="1400" dirty="0" err="1"/>
              <a:t>entah</a:t>
            </a:r>
            <a:r>
              <a:rPr lang="en-US" sz="1400" dirty="0"/>
              <a:t> </a:t>
            </a:r>
            <a:r>
              <a:rPr lang="en-US" sz="1400" dirty="0" err="1"/>
              <a:t>karena</a:t>
            </a:r>
            <a:r>
              <a:rPr lang="en-US" sz="1400" dirty="0"/>
              <a:t> </a:t>
            </a:r>
            <a:r>
              <a:rPr lang="en-US" sz="1400" dirty="0" err="1"/>
              <a:t>beda</a:t>
            </a:r>
            <a:r>
              <a:rPr lang="en-US" sz="1400" dirty="0"/>
              <a:t> masa </a:t>
            </a:r>
            <a:r>
              <a:rPr lang="en-US" sz="1400" dirty="0" err="1"/>
              <a:t>atau</a:t>
            </a:r>
            <a:r>
              <a:rPr lang="en-US" sz="1400" dirty="0"/>
              <a:t> </a:t>
            </a:r>
            <a:r>
              <a:rPr lang="en-US" sz="1400" dirty="0" err="1"/>
              <a:t>karena</a:t>
            </a:r>
            <a:r>
              <a:rPr lang="en-US" sz="1400" dirty="0"/>
              <a:t> human error. </a:t>
            </a:r>
          </a:p>
        </p:txBody>
      </p:sp>
      <p:sp>
        <p:nvSpPr>
          <p:cNvPr id="9" name="Shape 5"/>
          <p:cNvSpPr/>
          <p:nvPr/>
        </p:nvSpPr>
        <p:spPr>
          <a:xfrm>
            <a:off x="3378200" y="3175000"/>
            <a:ext cx="1206500" cy="50800"/>
          </a:xfrm>
          <a:custGeom>
            <a:avLst/>
            <a:gdLst/>
            <a:ahLst/>
            <a:cxnLst/>
            <a:rect l="l" t="t" r="r" b="b"/>
            <a:pathLst>
              <a:path w="1206500" h="50800">
                <a:moveTo>
                  <a:pt x="25400" y="0"/>
                </a:moveTo>
                <a:lnTo>
                  <a:pt x="1181100" y="0"/>
                </a:lnTo>
                <a:cubicBezTo>
                  <a:pt x="1195119" y="0"/>
                  <a:pt x="1206500" y="11381"/>
                  <a:pt x="1206500" y="25400"/>
                </a:cubicBezTo>
                <a:lnTo>
                  <a:pt x="1206500" y="25400"/>
                </a:lnTo>
                <a:cubicBezTo>
                  <a:pt x="1206500" y="39419"/>
                  <a:pt x="1195119" y="50800"/>
                  <a:pt x="1181100" y="50800"/>
                </a:cubicBezTo>
                <a:lnTo>
                  <a:pt x="25400" y="50800"/>
                </a:lnTo>
                <a:cubicBezTo>
                  <a:pt x="11381" y="50800"/>
                  <a:pt x="0" y="39419"/>
                  <a:pt x="0" y="25400"/>
                </a:cubicBezTo>
                <a:lnTo>
                  <a:pt x="0" y="25400"/>
                </a:lnTo>
                <a:cubicBezTo>
                  <a:pt x="0" y="11381"/>
                  <a:pt x="11381" y="0"/>
                  <a:pt x="25400" y="0"/>
                </a:cubicBezTo>
                <a:close/>
              </a:path>
            </a:pathLst>
          </a:custGeom>
          <a:solidFill>
            <a:srgbClr val="00BCD4"/>
          </a:solidFill>
          <a:ln/>
        </p:spPr>
      </p:sp>
      <p:sp>
        <p:nvSpPr>
          <p:cNvPr id="10" name="Shape 6"/>
          <p:cNvSpPr/>
          <p:nvPr/>
        </p:nvSpPr>
        <p:spPr>
          <a:xfrm>
            <a:off x="5588000" y="2184400"/>
            <a:ext cx="1016000" cy="1016000"/>
          </a:xfrm>
          <a:custGeom>
            <a:avLst/>
            <a:gdLst/>
            <a:ahLst/>
            <a:cxnLst/>
            <a:rect l="l" t="t" r="r" b="b"/>
            <a:pathLst>
              <a:path w="1016000" h="1016000">
                <a:moveTo>
                  <a:pt x="508000" y="0"/>
                </a:moveTo>
                <a:lnTo>
                  <a:pt x="508000" y="0"/>
                </a:lnTo>
                <a:cubicBezTo>
                  <a:pt x="788373" y="0"/>
                  <a:pt x="1016000" y="227627"/>
                  <a:pt x="1016000" y="508000"/>
                </a:cubicBezTo>
                <a:lnTo>
                  <a:pt x="1016000" y="508000"/>
                </a:lnTo>
                <a:cubicBezTo>
                  <a:pt x="1016000" y="788373"/>
                  <a:pt x="788373" y="1016000"/>
                  <a:pt x="508000" y="1016000"/>
                </a:cubicBezTo>
                <a:lnTo>
                  <a:pt x="508000" y="1016000"/>
                </a:lnTo>
                <a:cubicBezTo>
                  <a:pt x="227627" y="1016000"/>
                  <a:pt x="0" y="788373"/>
                  <a:pt x="0" y="508000"/>
                </a:cubicBezTo>
                <a:lnTo>
                  <a:pt x="0" y="508000"/>
                </a:lnTo>
                <a:cubicBezTo>
                  <a:pt x="0" y="227627"/>
                  <a:pt x="227627" y="0"/>
                  <a:pt x="508000" y="0"/>
                </a:cubicBezTo>
                <a:close/>
              </a:path>
            </a:pathLst>
          </a:custGeom>
          <a:solidFill>
            <a:srgbClr val="4A4D59">
              <a:alpha val="10196"/>
            </a:srgbClr>
          </a:solidFill>
          <a:ln/>
        </p:spPr>
      </p:sp>
      <p:sp>
        <p:nvSpPr>
          <p:cNvPr id="11" name="Shape 7"/>
          <p:cNvSpPr/>
          <p:nvPr/>
        </p:nvSpPr>
        <p:spPr>
          <a:xfrm>
            <a:off x="5956300" y="2501900"/>
            <a:ext cx="285750" cy="381000"/>
          </a:xfrm>
          <a:custGeom>
            <a:avLst/>
            <a:gdLst/>
            <a:ahLst/>
            <a:cxnLst/>
            <a:rect l="l" t="t" r="r" b="b"/>
            <a:pathLst>
              <a:path w="285750" h="381000">
                <a:moveTo>
                  <a:pt x="217959" y="285750"/>
                </a:moveTo>
                <a:cubicBezTo>
                  <a:pt x="223391" y="269156"/>
                  <a:pt x="234255" y="254124"/>
                  <a:pt x="246534" y="241176"/>
                </a:cubicBezTo>
                <a:cubicBezTo>
                  <a:pt x="270867" y="215578"/>
                  <a:pt x="285750" y="180975"/>
                  <a:pt x="285750" y="142875"/>
                </a:cubicBezTo>
                <a:cubicBezTo>
                  <a:pt x="285750" y="63996"/>
                  <a:pt x="221754" y="0"/>
                  <a:pt x="142875" y="0"/>
                </a:cubicBezTo>
                <a:cubicBezTo>
                  <a:pt x="63996" y="0"/>
                  <a:pt x="0" y="63996"/>
                  <a:pt x="0" y="142875"/>
                </a:cubicBezTo>
                <a:cubicBezTo>
                  <a:pt x="0" y="180975"/>
                  <a:pt x="14883" y="215578"/>
                  <a:pt x="39216" y="241176"/>
                </a:cubicBezTo>
                <a:cubicBezTo>
                  <a:pt x="51495" y="254124"/>
                  <a:pt x="62433" y="269156"/>
                  <a:pt x="67791" y="285750"/>
                </a:cubicBezTo>
                <a:lnTo>
                  <a:pt x="217884" y="285750"/>
                </a:lnTo>
                <a:close/>
                <a:moveTo>
                  <a:pt x="214313" y="321469"/>
                </a:moveTo>
                <a:lnTo>
                  <a:pt x="71438" y="321469"/>
                </a:lnTo>
                <a:lnTo>
                  <a:pt x="71438" y="333375"/>
                </a:lnTo>
                <a:cubicBezTo>
                  <a:pt x="71438" y="366266"/>
                  <a:pt x="98078" y="392906"/>
                  <a:pt x="130969" y="392906"/>
                </a:cubicBezTo>
                <a:lnTo>
                  <a:pt x="154781" y="392906"/>
                </a:lnTo>
                <a:cubicBezTo>
                  <a:pt x="187672" y="392906"/>
                  <a:pt x="214313" y="366266"/>
                  <a:pt x="214313" y="333375"/>
                </a:cubicBezTo>
                <a:lnTo>
                  <a:pt x="214313" y="321469"/>
                </a:lnTo>
                <a:close/>
                <a:moveTo>
                  <a:pt x="136922" y="83344"/>
                </a:moveTo>
                <a:cubicBezTo>
                  <a:pt x="107305" y="83344"/>
                  <a:pt x="83344" y="107305"/>
                  <a:pt x="83344" y="136922"/>
                </a:cubicBezTo>
                <a:cubicBezTo>
                  <a:pt x="83344" y="146819"/>
                  <a:pt x="75381" y="154781"/>
                  <a:pt x="65484" y="154781"/>
                </a:cubicBezTo>
                <a:cubicBezTo>
                  <a:pt x="55587" y="154781"/>
                  <a:pt x="47625" y="146819"/>
                  <a:pt x="47625" y="136922"/>
                </a:cubicBezTo>
                <a:cubicBezTo>
                  <a:pt x="47625" y="87585"/>
                  <a:pt x="87585" y="47625"/>
                  <a:pt x="136922" y="47625"/>
                </a:cubicBezTo>
                <a:cubicBezTo>
                  <a:pt x="146819" y="47625"/>
                  <a:pt x="154781" y="55587"/>
                  <a:pt x="154781" y="65484"/>
                </a:cubicBezTo>
                <a:cubicBezTo>
                  <a:pt x="154781" y="75381"/>
                  <a:pt x="146819" y="83344"/>
                  <a:pt x="136922" y="83344"/>
                </a:cubicBezTo>
                <a:close/>
              </a:path>
            </a:pathLst>
          </a:custGeom>
          <a:solidFill>
            <a:srgbClr val="4A4D59"/>
          </a:solidFill>
          <a:ln/>
        </p:spPr>
      </p:sp>
      <p:sp>
        <p:nvSpPr>
          <p:cNvPr id="12" name="Text 8"/>
          <p:cNvSpPr/>
          <p:nvPr/>
        </p:nvSpPr>
        <p:spPr>
          <a:xfrm>
            <a:off x="5103217" y="3352800"/>
            <a:ext cx="1981200" cy="355600"/>
          </a:xfrm>
          <a:prstGeom prst="rect">
            <a:avLst/>
          </a:prstGeom>
          <a:noFill/>
          <a:ln/>
        </p:spPr>
        <p:txBody>
          <a:bodyPr wrap="square" lIns="0" tIns="0" rIns="0" bIns="0" rtlCol="0" anchor="ctr"/>
          <a:lstStyle/>
          <a:p>
            <a:pPr marL="0" indent="0" algn="ctr">
              <a:lnSpc>
                <a:spcPct val="130000"/>
              </a:lnSpc>
              <a:buNone/>
            </a:pPr>
            <a:r>
              <a:rPr lang="en-US" sz="1800" b="1" dirty="0">
                <a:solidFill>
                  <a:srgbClr val="2C2F36"/>
                </a:solidFill>
                <a:latin typeface="Noto Sans SC" pitchFamily="34" charset="0"/>
                <a:ea typeface="Noto Sans SC" pitchFamily="34" charset="-122"/>
                <a:cs typeface="Noto Sans SC" pitchFamily="34" charset="-120"/>
              </a:rPr>
              <a:t>Pilih Strategi</a:t>
            </a:r>
            <a:endParaRPr lang="en-US" sz="1600" b="1" dirty="0"/>
          </a:p>
        </p:txBody>
      </p:sp>
      <p:sp>
        <p:nvSpPr>
          <p:cNvPr id="13" name="Text 9"/>
          <p:cNvSpPr/>
          <p:nvPr/>
        </p:nvSpPr>
        <p:spPr>
          <a:xfrm>
            <a:off x="4686300" y="3708400"/>
            <a:ext cx="2819400" cy="508000"/>
          </a:xfrm>
          <a:prstGeom prst="rect">
            <a:avLst/>
          </a:prstGeom>
          <a:noFill/>
          <a:ln/>
        </p:spPr>
        <p:txBody>
          <a:bodyPr wrap="square" lIns="0" tIns="0" rIns="0" bIns="0" rtlCol="0" anchor="ctr"/>
          <a:lstStyle/>
          <a:p>
            <a:pPr algn="ctr"/>
            <a:r>
              <a:rPr lang="en-US" sz="1400" dirty="0" err="1"/>
              <a:t>Penanganan</a:t>
            </a:r>
            <a:r>
              <a:rPr lang="en-US" sz="1400" dirty="0"/>
              <a:t>: </a:t>
            </a:r>
            <a:r>
              <a:rPr lang="en-US" sz="1400" dirty="0" err="1"/>
              <a:t>mengisi</a:t>
            </a:r>
            <a:r>
              <a:rPr lang="en-US" sz="1400" dirty="0"/>
              <a:t> (Modus/Rata-rata/Median) </a:t>
            </a:r>
            <a:r>
              <a:rPr lang="en-US" sz="1400" dirty="0" err="1"/>
              <a:t>atau</a:t>
            </a:r>
            <a:r>
              <a:rPr lang="en-US" sz="1400" dirty="0"/>
              <a:t> </a:t>
            </a:r>
            <a:r>
              <a:rPr lang="en-US" sz="1400" dirty="0" err="1"/>
              <a:t>Menghapus</a:t>
            </a:r>
            <a:r>
              <a:rPr lang="en-US" sz="1400" dirty="0"/>
              <a:t> (</a:t>
            </a:r>
            <a:r>
              <a:rPr lang="en-US" sz="1400" dirty="0" err="1"/>
              <a:t>jika</a:t>
            </a:r>
            <a:r>
              <a:rPr lang="en-US" sz="1400" dirty="0"/>
              <a:t> </a:t>
            </a:r>
            <a:r>
              <a:rPr lang="en-US" sz="1400" dirty="0" err="1"/>
              <a:t>sedikit</a:t>
            </a:r>
            <a:r>
              <a:rPr lang="en-US" sz="1400" dirty="0"/>
              <a:t>)</a:t>
            </a:r>
          </a:p>
        </p:txBody>
      </p:sp>
      <p:sp>
        <p:nvSpPr>
          <p:cNvPr id="14" name="Shape 10"/>
          <p:cNvSpPr/>
          <p:nvPr/>
        </p:nvSpPr>
        <p:spPr>
          <a:xfrm>
            <a:off x="7607300" y="3175000"/>
            <a:ext cx="1206500" cy="50800"/>
          </a:xfrm>
          <a:custGeom>
            <a:avLst/>
            <a:gdLst/>
            <a:ahLst/>
            <a:cxnLst/>
            <a:rect l="l" t="t" r="r" b="b"/>
            <a:pathLst>
              <a:path w="1206500" h="50800">
                <a:moveTo>
                  <a:pt x="25400" y="0"/>
                </a:moveTo>
                <a:lnTo>
                  <a:pt x="1181100" y="0"/>
                </a:lnTo>
                <a:cubicBezTo>
                  <a:pt x="1195119" y="0"/>
                  <a:pt x="1206500" y="11381"/>
                  <a:pt x="1206500" y="25400"/>
                </a:cubicBezTo>
                <a:lnTo>
                  <a:pt x="1206500" y="25400"/>
                </a:lnTo>
                <a:cubicBezTo>
                  <a:pt x="1206500" y="39419"/>
                  <a:pt x="1195119" y="50800"/>
                  <a:pt x="1181100" y="50800"/>
                </a:cubicBezTo>
                <a:lnTo>
                  <a:pt x="25400" y="50800"/>
                </a:lnTo>
                <a:cubicBezTo>
                  <a:pt x="11381" y="50800"/>
                  <a:pt x="0" y="39419"/>
                  <a:pt x="0" y="25400"/>
                </a:cubicBezTo>
                <a:lnTo>
                  <a:pt x="0" y="25400"/>
                </a:lnTo>
                <a:cubicBezTo>
                  <a:pt x="0" y="11381"/>
                  <a:pt x="11381" y="0"/>
                  <a:pt x="25400" y="0"/>
                </a:cubicBezTo>
                <a:close/>
              </a:path>
            </a:pathLst>
          </a:custGeom>
          <a:solidFill>
            <a:srgbClr val="00BCD4"/>
          </a:solidFill>
          <a:ln/>
        </p:spPr>
      </p:sp>
      <p:sp>
        <p:nvSpPr>
          <p:cNvPr id="15" name="Shape 11"/>
          <p:cNvSpPr/>
          <p:nvPr/>
        </p:nvSpPr>
        <p:spPr>
          <a:xfrm>
            <a:off x="9728200" y="2200031"/>
            <a:ext cx="1016000" cy="1016000"/>
          </a:xfrm>
          <a:custGeom>
            <a:avLst/>
            <a:gdLst/>
            <a:ahLst/>
            <a:cxnLst/>
            <a:rect l="l" t="t" r="r" b="b"/>
            <a:pathLst>
              <a:path w="1016000" h="1016000">
                <a:moveTo>
                  <a:pt x="508000" y="0"/>
                </a:moveTo>
                <a:lnTo>
                  <a:pt x="508000" y="0"/>
                </a:lnTo>
                <a:cubicBezTo>
                  <a:pt x="788373" y="0"/>
                  <a:pt x="1016000" y="227627"/>
                  <a:pt x="1016000" y="508000"/>
                </a:cubicBezTo>
                <a:lnTo>
                  <a:pt x="1016000" y="508000"/>
                </a:lnTo>
                <a:cubicBezTo>
                  <a:pt x="1016000" y="788373"/>
                  <a:pt x="788373" y="1016000"/>
                  <a:pt x="508000" y="1016000"/>
                </a:cubicBezTo>
                <a:lnTo>
                  <a:pt x="508000" y="1016000"/>
                </a:lnTo>
                <a:cubicBezTo>
                  <a:pt x="227627" y="1016000"/>
                  <a:pt x="0" y="788373"/>
                  <a:pt x="0" y="508000"/>
                </a:cubicBezTo>
                <a:lnTo>
                  <a:pt x="0" y="508000"/>
                </a:lnTo>
                <a:cubicBezTo>
                  <a:pt x="0" y="227627"/>
                  <a:pt x="227627" y="0"/>
                  <a:pt x="508000" y="0"/>
                </a:cubicBezTo>
                <a:close/>
              </a:path>
            </a:pathLst>
          </a:custGeom>
          <a:solidFill>
            <a:srgbClr val="4A4D59">
              <a:alpha val="10196"/>
            </a:srgbClr>
          </a:solidFill>
          <a:ln/>
        </p:spPr>
      </p:sp>
      <p:sp>
        <p:nvSpPr>
          <p:cNvPr id="16" name="Shape 12"/>
          <p:cNvSpPr/>
          <p:nvPr/>
        </p:nvSpPr>
        <p:spPr>
          <a:xfrm>
            <a:off x="10045700" y="2514600"/>
            <a:ext cx="381000" cy="381000"/>
          </a:xfrm>
          <a:custGeom>
            <a:avLst/>
            <a:gdLst/>
            <a:ahLst/>
            <a:cxnLst/>
            <a:rect l="l" t="t" r="r" b="b"/>
            <a:pathLst>
              <a:path w="381000" h="381000">
                <a:moveTo>
                  <a:pt x="190500" y="0"/>
                </a:moveTo>
                <a:cubicBezTo>
                  <a:pt x="193923" y="0"/>
                  <a:pt x="197346" y="744"/>
                  <a:pt x="200471" y="2158"/>
                </a:cubicBezTo>
                <a:lnTo>
                  <a:pt x="340668" y="61615"/>
                </a:lnTo>
                <a:cubicBezTo>
                  <a:pt x="357039" y="68535"/>
                  <a:pt x="369243" y="84683"/>
                  <a:pt x="369168" y="104180"/>
                </a:cubicBezTo>
                <a:cubicBezTo>
                  <a:pt x="368796" y="177998"/>
                  <a:pt x="338435" y="313060"/>
                  <a:pt x="210220" y="374452"/>
                </a:cubicBezTo>
                <a:cubicBezTo>
                  <a:pt x="197793" y="380405"/>
                  <a:pt x="183356" y="380405"/>
                  <a:pt x="170929" y="374452"/>
                </a:cubicBezTo>
                <a:cubicBezTo>
                  <a:pt x="42639" y="313060"/>
                  <a:pt x="12353" y="177998"/>
                  <a:pt x="11981" y="104180"/>
                </a:cubicBezTo>
                <a:cubicBezTo>
                  <a:pt x="11906" y="84683"/>
                  <a:pt x="24110" y="68535"/>
                  <a:pt x="40481" y="61615"/>
                </a:cubicBezTo>
                <a:lnTo>
                  <a:pt x="180603" y="2158"/>
                </a:lnTo>
                <a:cubicBezTo>
                  <a:pt x="183728" y="744"/>
                  <a:pt x="187077" y="0"/>
                  <a:pt x="190500" y="0"/>
                </a:cubicBezTo>
                <a:close/>
                <a:moveTo>
                  <a:pt x="190500" y="49709"/>
                </a:moveTo>
                <a:lnTo>
                  <a:pt x="190500" y="331068"/>
                </a:lnTo>
                <a:cubicBezTo>
                  <a:pt x="293191" y="281360"/>
                  <a:pt x="320799" y="171227"/>
                  <a:pt x="321469" y="105296"/>
                </a:cubicBezTo>
                <a:lnTo>
                  <a:pt x="190500" y="49783"/>
                </a:lnTo>
                <a:lnTo>
                  <a:pt x="190500" y="49783"/>
                </a:lnTo>
                <a:close/>
              </a:path>
            </a:pathLst>
          </a:custGeom>
          <a:solidFill>
            <a:srgbClr val="4A4D59"/>
          </a:solidFill>
          <a:ln/>
        </p:spPr>
      </p:sp>
      <p:sp>
        <p:nvSpPr>
          <p:cNvPr id="17" name="Text 13"/>
          <p:cNvSpPr/>
          <p:nvPr/>
        </p:nvSpPr>
        <p:spPr>
          <a:xfrm>
            <a:off x="8880673" y="3352800"/>
            <a:ext cx="2819400" cy="355600"/>
          </a:xfrm>
          <a:prstGeom prst="rect">
            <a:avLst/>
          </a:prstGeom>
          <a:noFill/>
          <a:ln/>
        </p:spPr>
        <p:txBody>
          <a:bodyPr wrap="square" lIns="0" tIns="0" rIns="0" bIns="0" rtlCol="0" anchor="ctr"/>
          <a:lstStyle/>
          <a:p>
            <a:pPr marL="0" indent="0" algn="ctr">
              <a:lnSpc>
                <a:spcPct val="130000"/>
              </a:lnSpc>
              <a:buNone/>
            </a:pPr>
            <a:r>
              <a:rPr lang="en-US" sz="1800" b="1" dirty="0" err="1">
                <a:solidFill>
                  <a:srgbClr val="2C2F36"/>
                </a:solidFill>
                <a:latin typeface="Noto Sans SC" pitchFamily="34" charset="0"/>
                <a:ea typeface="Noto Sans SC" pitchFamily="34" charset="-122"/>
                <a:cs typeface="Noto Sans SC" pitchFamily="34" charset="-120"/>
              </a:rPr>
              <a:t>Duplikat</a:t>
            </a:r>
            <a:r>
              <a:rPr lang="en-US" sz="1800" b="1" dirty="0">
                <a:solidFill>
                  <a:srgbClr val="2C2F36"/>
                </a:solidFill>
                <a:latin typeface="Noto Sans SC" pitchFamily="34" charset="0"/>
                <a:ea typeface="Noto Sans SC" pitchFamily="34" charset="-122"/>
                <a:cs typeface="Noto Sans SC" pitchFamily="34" charset="-120"/>
              </a:rPr>
              <a:t> </a:t>
            </a:r>
            <a:endParaRPr lang="en-US" sz="1600" b="1" dirty="0"/>
          </a:p>
        </p:txBody>
      </p:sp>
      <p:sp>
        <p:nvSpPr>
          <p:cNvPr id="18" name="Text 14"/>
          <p:cNvSpPr/>
          <p:nvPr/>
        </p:nvSpPr>
        <p:spPr>
          <a:xfrm>
            <a:off x="8770144" y="3835400"/>
            <a:ext cx="3111500" cy="254000"/>
          </a:xfrm>
          <a:prstGeom prst="rect">
            <a:avLst/>
          </a:prstGeom>
          <a:noFill/>
          <a:ln/>
        </p:spPr>
        <p:txBody>
          <a:bodyPr wrap="square" lIns="0" tIns="0" rIns="0" bIns="0" rtlCol="0" anchor="ctr"/>
          <a:lstStyle/>
          <a:p>
            <a:pPr algn="ctr"/>
            <a:r>
              <a:rPr lang="en-US" sz="1400" dirty="0" err="1"/>
              <a:t>terjadi</a:t>
            </a:r>
            <a:r>
              <a:rPr lang="en-US" sz="1400" dirty="0"/>
              <a:t> </a:t>
            </a:r>
            <a:r>
              <a:rPr lang="en-US" sz="1400" dirty="0" err="1"/>
              <a:t>redudansi</a:t>
            </a:r>
            <a:r>
              <a:rPr lang="en-US" sz="1400" dirty="0"/>
              <a:t> data.</a:t>
            </a:r>
          </a:p>
          <a:p>
            <a:pPr algn="ctr"/>
            <a:r>
              <a:rPr lang="en-US" sz="1400" dirty="0" err="1"/>
              <a:t>Penanganan</a:t>
            </a:r>
            <a:r>
              <a:rPr lang="en-US" sz="1400" dirty="0"/>
              <a:t>: </a:t>
            </a:r>
            <a:r>
              <a:rPr lang="en-US" sz="1400" dirty="0" err="1"/>
              <a:t>menghapus</a:t>
            </a:r>
            <a:endParaRPr lang="en-US" sz="1400" dirty="0"/>
          </a:p>
        </p:txBody>
      </p:sp>
      <p:sp>
        <p:nvSpPr>
          <p:cNvPr id="19" name="Shape 15"/>
          <p:cNvSpPr/>
          <p:nvPr/>
        </p:nvSpPr>
        <p:spPr>
          <a:xfrm>
            <a:off x="254000" y="4622800"/>
            <a:ext cx="3759200" cy="914400"/>
          </a:xfrm>
          <a:custGeom>
            <a:avLst/>
            <a:gdLst/>
            <a:ahLst/>
            <a:cxnLst/>
            <a:rect l="l" t="t" r="r" b="b"/>
            <a:pathLst>
              <a:path w="3759200" h="914400">
                <a:moveTo>
                  <a:pt x="101599" y="0"/>
                </a:moveTo>
                <a:lnTo>
                  <a:pt x="3657601" y="0"/>
                </a:lnTo>
                <a:cubicBezTo>
                  <a:pt x="3713713" y="0"/>
                  <a:pt x="3759200" y="45487"/>
                  <a:pt x="3759200" y="101599"/>
                </a:cubicBezTo>
                <a:lnTo>
                  <a:pt x="3759200" y="812801"/>
                </a:lnTo>
                <a:cubicBezTo>
                  <a:pt x="3759200" y="868913"/>
                  <a:pt x="3713713" y="914400"/>
                  <a:pt x="3657601" y="914400"/>
                </a:cubicBezTo>
                <a:lnTo>
                  <a:pt x="101599" y="914400"/>
                </a:lnTo>
                <a:cubicBezTo>
                  <a:pt x="45487" y="914400"/>
                  <a:pt x="0" y="868913"/>
                  <a:pt x="0" y="812801"/>
                </a:cubicBezTo>
                <a:lnTo>
                  <a:pt x="0" y="101599"/>
                </a:lnTo>
                <a:cubicBezTo>
                  <a:pt x="0" y="45525"/>
                  <a:pt x="45525" y="0"/>
                  <a:pt x="101599" y="0"/>
                </a:cubicBezTo>
                <a:close/>
              </a:path>
            </a:pathLst>
          </a:custGeom>
          <a:solidFill>
            <a:srgbClr val="00BCD4">
              <a:alpha val="12549"/>
            </a:srgbClr>
          </a:solidFill>
          <a:ln/>
        </p:spPr>
      </p:sp>
      <p:sp>
        <p:nvSpPr>
          <p:cNvPr id="20" name="Shape 16"/>
          <p:cNvSpPr/>
          <p:nvPr/>
        </p:nvSpPr>
        <p:spPr>
          <a:xfrm>
            <a:off x="571500" y="4826000"/>
            <a:ext cx="177800" cy="203200"/>
          </a:xfrm>
          <a:custGeom>
            <a:avLst/>
            <a:gdLst/>
            <a:ahLst/>
            <a:cxnLst/>
            <a:rect l="l" t="t" r="r" b="b"/>
            <a:pathLst>
              <a:path w="177800" h="203200">
                <a:moveTo>
                  <a:pt x="54253" y="2342"/>
                </a:moveTo>
                <a:cubicBezTo>
                  <a:pt x="55999" y="-2857"/>
                  <a:pt x="60841" y="-6350"/>
                  <a:pt x="66318" y="-6350"/>
                </a:cubicBezTo>
                <a:lnTo>
                  <a:pt x="111522" y="-6350"/>
                </a:lnTo>
                <a:cubicBezTo>
                  <a:pt x="116999" y="-6350"/>
                  <a:pt x="121841" y="-2857"/>
                  <a:pt x="123587" y="2342"/>
                </a:cubicBezTo>
                <a:lnTo>
                  <a:pt x="127000" y="12700"/>
                </a:lnTo>
                <a:lnTo>
                  <a:pt x="165100" y="12700"/>
                </a:lnTo>
                <a:cubicBezTo>
                  <a:pt x="172125" y="12700"/>
                  <a:pt x="177800" y="18375"/>
                  <a:pt x="177800" y="25400"/>
                </a:cubicBezTo>
                <a:cubicBezTo>
                  <a:pt x="177800" y="32425"/>
                  <a:pt x="172125" y="38100"/>
                  <a:pt x="165100" y="38100"/>
                </a:cubicBezTo>
                <a:lnTo>
                  <a:pt x="12700" y="38100"/>
                </a:lnTo>
                <a:cubicBezTo>
                  <a:pt x="5675" y="38100"/>
                  <a:pt x="0" y="32425"/>
                  <a:pt x="0" y="25400"/>
                </a:cubicBezTo>
                <a:cubicBezTo>
                  <a:pt x="0" y="18375"/>
                  <a:pt x="5675" y="12700"/>
                  <a:pt x="12700" y="12700"/>
                </a:cubicBezTo>
                <a:lnTo>
                  <a:pt x="50800" y="12700"/>
                </a:lnTo>
                <a:lnTo>
                  <a:pt x="54253" y="2342"/>
                </a:lnTo>
                <a:close/>
                <a:moveTo>
                  <a:pt x="12700" y="57150"/>
                </a:moveTo>
                <a:lnTo>
                  <a:pt x="165100" y="57150"/>
                </a:lnTo>
                <a:lnTo>
                  <a:pt x="165100" y="177800"/>
                </a:lnTo>
                <a:cubicBezTo>
                  <a:pt x="165100" y="191810"/>
                  <a:pt x="153710" y="203200"/>
                  <a:pt x="139700" y="203200"/>
                </a:cubicBezTo>
                <a:lnTo>
                  <a:pt x="38100" y="203200"/>
                </a:lnTo>
                <a:cubicBezTo>
                  <a:pt x="24090" y="203200"/>
                  <a:pt x="12700" y="191810"/>
                  <a:pt x="12700" y="177800"/>
                </a:cubicBezTo>
                <a:lnTo>
                  <a:pt x="12700" y="57150"/>
                </a:lnTo>
                <a:close/>
                <a:moveTo>
                  <a:pt x="47625" y="82550"/>
                </a:moveTo>
                <a:cubicBezTo>
                  <a:pt x="42347" y="82550"/>
                  <a:pt x="38100" y="86797"/>
                  <a:pt x="38100" y="92075"/>
                </a:cubicBezTo>
                <a:lnTo>
                  <a:pt x="38100" y="168275"/>
                </a:lnTo>
                <a:cubicBezTo>
                  <a:pt x="38100" y="173553"/>
                  <a:pt x="42347" y="177800"/>
                  <a:pt x="47625" y="177800"/>
                </a:cubicBezTo>
                <a:cubicBezTo>
                  <a:pt x="52903" y="177800"/>
                  <a:pt x="57150" y="173553"/>
                  <a:pt x="57150" y="168275"/>
                </a:cubicBezTo>
                <a:lnTo>
                  <a:pt x="57150" y="92075"/>
                </a:lnTo>
                <a:cubicBezTo>
                  <a:pt x="57150" y="86797"/>
                  <a:pt x="52903" y="82550"/>
                  <a:pt x="47625" y="82550"/>
                </a:cubicBezTo>
                <a:close/>
                <a:moveTo>
                  <a:pt x="88900" y="82550"/>
                </a:moveTo>
                <a:cubicBezTo>
                  <a:pt x="83622" y="82550"/>
                  <a:pt x="79375" y="86797"/>
                  <a:pt x="79375" y="92075"/>
                </a:cubicBezTo>
                <a:lnTo>
                  <a:pt x="79375" y="168275"/>
                </a:lnTo>
                <a:cubicBezTo>
                  <a:pt x="79375" y="173553"/>
                  <a:pt x="83622" y="177800"/>
                  <a:pt x="88900" y="177800"/>
                </a:cubicBezTo>
                <a:cubicBezTo>
                  <a:pt x="94178" y="177800"/>
                  <a:pt x="98425" y="173553"/>
                  <a:pt x="98425" y="168275"/>
                </a:cubicBezTo>
                <a:lnTo>
                  <a:pt x="98425" y="92075"/>
                </a:lnTo>
                <a:cubicBezTo>
                  <a:pt x="98425" y="86797"/>
                  <a:pt x="94178" y="82550"/>
                  <a:pt x="88900" y="82550"/>
                </a:cubicBezTo>
                <a:close/>
                <a:moveTo>
                  <a:pt x="130175" y="82550"/>
                </a:moveTo>
                <a:cubicBezTo>
                  <a:pt x="124897" y="82550"/>
                  <a:pt x="120650" y="86797"/>
                  <a:pt x="120650" y="92075"/>
                </a:cubicBezTo>
                <a:lnTo>
                  <a:pt x="120650" y="168275"/>
                </a:lnTo>
                <a:cubicBezTo>
                  <a:pt x="120650" y="173553"/>
                  <a:pt x="124897" y="177800"/>
                  <a:pt x="130175" y="177800"/>
                </a:cubicBezTo>
                <a:cubicBezTo>
                  <a:pt x="135453" y="177800"/>
                  <a:pt x="139700" y="173553"/>
                  <a:pt x="139700" y="168275"/>
                </a:cubicBezTo>
                <a:lnTo>
                  <a:pt x="139700" y="92075"/>
                </a:lnTo>
                <a:cubicBezTo>
                  <a:pt x="139700" y="86797"/>
                  <a:pt x="135453" y="82550"/>
                  <a:pt x="130175" y="82550"/>
                </a:cubicBezTo>
                <a:close/>
              </a:path>
            </a:pathLst>
          </a:custGeom>
          <a:solidFill>
            <a:srgbClr val="2C2F36"/>
          </a:solidFill>
          <a:ln/>
        </p:spPr>
      </p:sp>
      <p:sp>
        <p:nvSpPr>
          <p:cNvPr id="21" name="Text 17"/>
          <p:cNvSpPr/>
          <p:nvPr/>
        </p:nvSpPr>
        <p:spPr>
          <a:xfrm>
            <a:off x="762000" y="4775200"/>
            <a:ext cx="3098800" cy="609600"/>
          </a:xfrm>
          <a:prstGeom prst="rect">
            <a:avLst/>
          </a:prstGeom>
          <a:noFill/>
          <a:ln/>
        </p:spPr>
        <p:txBody>
          <a:bodyPr wrap="square" lIns="0" tIns="0" rIns="0" bIns="0" rtlCol="0" anchor="ctr"/>
          <a:lstStyle/>
          <a:p>
            <a:pPr marL="0" indent="0" algn="ctr">
              <a:lnSpc>
                <a:spcPct val="130000"/>
              </a:lnSpc>
              <a:buNone/>
            </a:pPr>
            <a:r>
              <a:rPr lang="en-US" sz="1600" dirty="0">
                <a:solidFill>
                  <a:srgbClr val="2C2F36"/>
                </a:solidFill>
                <a:latin typeface="Noto Sans SC" pitchFamily="34" charset="0"/>
                <a:ea typeface="Noto Sans SC" pitchFamily="34" charset="-122"/>
                <a:cs typeface="Noto Sans SC" pitchFamily="34" charset="-120"/>
              </a:rPr>
              <a:t>Buang: Jika proporsi sangat kecil.</a:t>
            </a:r>
            <a:endParaRPr lang="en-US" sz="1600" dirty="0"/>
          </a:p>
        </p:txBody>
      </p:sp>
      <p:sp>
        <p:nvSpPr>
          <p:cNvPr id="22" name="Shape 18"/>
          <p:cNvSpPr/>
          <p:nvPr/>
        </p:nvSpPr>
        <p:spPr>
          <a:xfrm>
            <a:off x="4216400" y="4622800"/>
            <a:ext cx="3759200" cy="914400"/>
          </a:xfrm>
          <a:custGeom>
            <a:avLst/>
            <a:gdLst/>
            <a:ahLst/>
            <a:cxnLst/>
            <a:rect l="l" t="t" r="r" b="b"/>
            <a:pathLst>
              <a:path w="3759200" h="914400">
                <a:moveTo>
                  <a:pt x="101599" y="0"/>
                </a:moveTo>
                <a:lnTo>
                  <a:pt x="3657601" y="0"/>
                </a:lnTo>
                <a:cubicBezTo>
                  <a:pt x="3713713" y="0"/>
                  <a:pt x="3759200" y="45487"/>
                  <a:pt x="3759200" y="101599"/>
                </a:cubicBezTo>
                <a:lnTo>
                  <a:pt x="3759200" y="812801"/>
                </a:lnTo>
                <a:cubicBezTo>
                  <a:pt x="3759200" y="868913"/>
                  <a:pt x="3713713" y="914400"/>
                  <a:pt x="3657601" y="914400"/>
                </a:cubicBezTo>
                <a:lnTo>
                  <a:pt x="101599" y="914400"/>
                </a:lnTo>
                <a:cubicBezTo>
                  <a:pt x="45487" y="914400"/>
                  <a:pt x="0" y="868913"/>
                  <a:pt x="0" y="812801"/>
                </a:cubicBezTo>
                <a:lnTo>
                  <a:pt x="0" y="101599"/>
                </a:lnTo>
                <a:cubicBezTo>
                  <a:pt x="0" y="45525"/>
                  <a:pt x="45525" y="0"/>
                  <a:pt x="101599" y="0"/>
                </a:cubicBezTo>
                <a:close/>
              </a:path>
            </a:pathLst>
          </a:custGeom>
          <a:solidFill>
            <a:srgbClr val="00BCD4">
              <a:alpha val="12549"/>
            </a:srgbClr>
          </a:solidFill>
          <a:ln/>
        </p:spPr>
      </p:sp>
      <p:sp>
        <p:nvSpPr>
          <p:cNvPr id="23" name="Shape 19"/>
          <p:cNvSpPr/>
          <p:nvPr/>
        </p:nvSpPr>
        <p:spPr>
          <a:xfrm>
            <a:off x="4452598" y="4826000"/>
            <a:ext cx="228600" cy="203200"/>
          </a:xfrm>
          <a:custGeom>
            <a:avLst/>
            <a:gdLst/>
            <a:ahLst/>
            <a:cxnLst/>
            <a:rect l="l" t="t" r="r" b="b"/>
            <a:pathLst>
              <a:path w="228600" h="203200">
                <a:moveTo>
                  <a:pt x="122912" y="28416"/>
                </a:moveTo>
                <a:lnTo>
                  <a:pt x="97353" y="53975"/>
                </a:lnTo>
                <a:lnTo>
                  <a:pt x="110609" y="67231"/>
                </a:lnTo>
                <a:cubicBezTo>
                  <a:pt x="115570" y="72192"/>
                  <a:pt x="115570" y="80248"/>
                  <a:pt x="110609" y="85209"/>
                </a:cubicBezTo>
                <a:cubicBezTo>
                  <a:pt x="105648" y="90170"/>
                  <a:pt x="97592" y="90170"/>
                  <a:pt x="92631" y="85209"/>
                </a:cubicBezTo>
                <a:lnTo>
                  <a:pt x="79375" y="71953"/>
                </a:lnTo>
                <a:lnTo>
                  <a:pt x="41116" y="110212"/>
                </a:lnTo>
                <a:cubicBezTo>
                  <a:pt x="39965" y="111363"/>
                  <a:pt x="39092" y="112792"/>
                  <a:pt x="38616" y="114300"/>
                </a:cubicBezTo>
                <a:lnTo>
                  <a:pt x="166211" y="114300"/>
                </a:lnTo>
                <a:lnTo>
                  <a:pt x="187523" y="92988"/>
                </a:lnTo>
                <a:cubicBezTo>
                  <a:pt x="189468" y="91043"/>
                  <a:pt x="190540" y="88424"/>
                  <a:pt x="190540" y="85725"/>
                </a:cubicBezTo>
                <a:cubicBezTo>
                  <a:pt x="190540" y="83026"/>
                  <a:pt x="189468" y="80367"/>
                  <a:pt x="187523" y="78462"/>
                </a:cubicBezTo>
                <a:lnTo>
                  <a:pt x="137438" y="28416"/>
                </a:lnTo>
                <a:cubicBezTo>
                  <a:pt x="135533" y="26472"/>
                  <a:pt x="132913" y="25400"/>
                  <a:pt x="130175" y="25400"/>
                </a:cubicBezTo>
                <a:cubicBezTo>
                  <a:pt x="127437" y="25400"/>
                  <a:pt x="124817" y="26472"/>
                  <a:pt x="122912" y="28416"/>
                </a:cubicBezTo>
                <a:close/>
                <a:moveTo>
                  <a:pt x="23138" y="92234"/>
                </a:moveTo>
                <a:lnTo>
                  <a:pt x="61397" y="53975"/>
                </a:lnTo>
                <a:lnTo>
                  <a:pt x="41791" y="34369"/>
                </a:lnTo>
                <a:cubicBezTo>
                  <a:pt x="36830" y="29408"/>
                  <a:pt x="36830" y="21352"/>
                  <a:pt x="41791" y="16391"/>
                </a:cubicBezTo>
                <a:cubicBezTo>
                  <a:pt x="46752" y="11430"/>
                  <a:pt x="54808" y="11430"/>
                  <a:pt x="59769" y="16391"/>
                </a:cubicBezTo>
                <a:lnTo>
                  <a:pt x="79375" y="35997"/>
                </a:lnTo>
                <a:lnTo>
                  <a:pt x="104934" y="10438"/>
                </a:lnTo>
                <a:cubicBezTo>
                  <a:pt x="111641" y="3770"/>
                  <a:pt x="120690" y="0"/>
                  <a:pt x="130175" y="0"/>
                </a:cubicBezTo>
                <a:cubicBezTo>
                  <a:pt x="139660" y="0"/>
                  <a:pt x="148709" y="3770"/>
                  <a:pt x="155416" y="10438"/>
                </a:cubicBezTo>
                <a:lnTo>
                  <a:pt x="205462" y="60484"/>
                </a:lnTo>
                <a:cubicBezTo>
                  <a:pt x="212130" y="67191"/>
                  <a:pt x="215900" y="76240"/>
                  <a:pt x="215900" y="85725"/>
                </a:cubicBezTo>
                <a:cubicBezTo>
                  <a:pt x="215900" y="95210"/>
                  <a:pt x="212130" y="104259"/>
                  <a:pt x="205462" y="110966"/>
                </a:cubicBezTo>
                <a:lnTo>
                  <a:pt x="123666" y="192762"/>
                </a:lnTo>
                <a:cubicBezTo>
                  <a:pt x="116959" y="199430"/>
                  <a:pt x="107910" y="203200"/>
                  <a:pt x="98425" y="203200"/>
                </a:cubicBezTo>
                <a:cubicBezTo>
                  <a:pt x="88940" y="203200"/>
                  <a:pt x="79891" y="199430"/>
                  <a:pt x="73184" y="192762"/>
                </a:cubicBezTo>
                <a:lnTo>
                  <a:pt x="23138" y="142716"/>
                </a:lnTo>
                <a:cubicBezTo>
                  <a:pt x="16470" y="136009"/>
                  <a:pt x="12700" y="126960"/>
                  <a:pt x="12700" y="117475"/>
                </a:cubicBezTo>
                <a:cubicBezTo>
                  <a:pt x="12700" y="107990"/>
                  <a:pt x="16470" y="98941"/>
                  <a:pt x="23138" y="92234"/>
                </a:cubicBezTo>
                <a:close/>
                <a:moveTo>
                  <a:pt x="203200" y="215900"/>
                </a:moveTo>
                <a:cubicBezTo>
                  <a:pt x="189190" y="215900"/>
                  <a:pt x="177800" y="204510"/>
                  <a:pt x="177800" y="190500"/>
                </a:cubicBezTo>
                <a:cubicBezTo>
                  <a:pt x="177800" y="180499"/>
                  <a:pt x="190738" y="158909"/>
                  <a:pt x="198120" y="147360"/>
                </a:cubicBezTo>
                <a:cubicBezTo>
                  <a:pt x="200501" y="143629"/>
                  <a:pt x="205859" y="143629"/>
                  <a:pt x="208240" y="147360"/>
                </a:cubicBezTo>
                <a:cubicBezTo>
                  <a:pt x="215662" y="158909"/>
                  <a:pt x="228560" y="180499"/>
                  <a:pt x="228560" y="190500"/>
                </a:cubicBezTo>
                <a:cubicBezTo>
                  <a:pt x="228560" y="204510"/>
                  <a:pt x="217170" y="215900"/>
                  <a:pt x="203160" y="215900"/>
                </a:cubicBezTo>
                <a:close/>
              </a:path>
            </a:pathLst>
          </a:custGeom>
          <a:solidFill>
            <a:srgbClr val="2C2F36"/>
          </a:solidFill>
          <a:ln/>
        </p:spPr>
      </p:sp>
      <p:sp>
        <p:nvSpPr>
          <p:cNvPr id="24" name="Text 20"/>
          <p:cNvSpPr/>
          <p:nvPr/>
        </p:nvSpPr>
        <p:spPr>
          <a:xfrm>
            <a:off x="4686300" y="4775200"/>
            <a:ext cx="3136900" cy="609600"/>
          </a:xfrm>
          <a:prstGeom prst="rect">
            <a:avLst/>
          </a:prstGeom>
          <a:noFill/>
          <a:ln/>
        </p:spPr>
        <p:txBody>
          <a:bodyPr wrap="square" lIns="0" tIns="0" rIns="0" bIns="0" rtlCol="0" anchor="ctr"/>
          <a:lstStyle/>
          <a:p>
            <a:pPr marL="0" indent="0" algn="ctr">
              <a:lnSpc>
                <a:spcPct val="130000"/>
              </a:lnSpc>
              <a:buNone/>
            </a:pPr>
            <a:r>
              <a:rPr lang="id-ID" sz="1600" dirty="0">
                <a:solidFill>
                  <a:srgbClr val="2C2F36"/>
                </a:solidFill>
                <a:latin typeface="Noto Sans SC" pitchFamily="34" charset="0"/>
                <a:ea typeface="Noto Sans SC" pitchFamily="34" charset="-122"/>
                <a:cs typeface="Noto Sans SC" pitchFamily="34" charset="-120"/>
              </a:rPr>
              <a:t>    </a:t>
            </a:r>
            <a:r>
              <a:rPr lang="en-US" sz="1600" dirty="0">
                <a:solidFill>
                  <a:srgbClr val="2C2F36"/>
                </a:solidFill>
                <a:latin typeface="Noto Sans SC" pitchFamily="34" charset="0"/>
                <a:ea typeface="Noto Sans SC" pitchFamily="34" charset="-122"/>
                <a:cs typeface="Noto Sans SC" pitchFamily="34" charset="-120"/>
              </a:rPr>
              <a:t>Isi: Median (num), modus (cat).</a:t>
            </a:r>
            <a:endParaRPr lang="id-ID" sz="1600" dirty="0">
              <a:solidFill>
                <a:srgbClr val="2C2F36"/>
              </a:solidFill>
              <a:latin typeface="Noto Sans SC" pitchFamily="34" charset="0"/>
              <a:ea typeface="Noto Sans SC" pitchFamily="34" charset="-122"/>
              <a:cs typeface="Noto Sans SC" pitchFamily="34" charset="-120"/>
            </a:endParaRPr>
          </a:p>
          <a:p>
            <a:pPr marL="0" indent="0" algn="ctr">
              <a:lnSpc>
                <a:spcPct val="130000"/>
              </a:lnSpc>
              <a:buNone/>
            </a:pPr>
            <a:endParaRPr lang="en-US" sz="1600" dirty="0"/>
          </a:p>
        </p:txBody>
      </p:sp>
      <p:sp>
        <p:nvSpPr>
          <p:cNvPr id="25" name="Shape 21"/>
          <p:cNvSpPr/>
          <p:nvPr/>
        </p:nvSpPr>
        <p:spPr>
          <a:xfrm>
            <a:off x="8178800" y="4622800"/>
            <a:ext cx="3759200" cy="914400"/>
          </a:xfrm>
          <a:custGeom>
            <a:avLst/>
            <a:gdLst/>
            <a:ahLst/>
            <a:cxnLst/>
            <a:rect l="l" t="t" r="r" b="b"/>
            <a:pathLst>
              <a:path w="3759200" h="914400">
                <a:moveTo>
                  <a:pt x="101599" y="0"/>
                </a:moveTo>
                <a:lnTo>
                  <a:pt x="3657601" y="0"/>
                </a:lnTo>
                <a:cubicBezTo>
                  <a:pt x="3713713" y="0"/>
                  <a:pt x="3759200" y="45487"/>
                  <a:pt x="3759200" y="101599"/>
                </a:cubicBezTo>
                <a:lnTo>
                  <a:pt x="3759200" y="812801"/>
                </a:lnTo>
                <a:cubicBezTo>
                  <a:pt x="3759200" y="868913"/>
                  <a:pt x="3713713" y="914400"/>
                  <a:pt x="3657601" y="914400"/>
                </a:cubicBezTo>
                <a:lnTo>
                  <a:pt x="101599" y="914400"/>
                </a:lnTo>
                <a:cubicBezTo>
                  <a:pt x="45487" y="914400"/>
                  <a:pt x="0" y="868913"/>
                  <a:pt x="0" y="812801"/>
                </a:cubicBezTo>
                <a:lnTo>
                  <a:pt x="0" y="101599"/>
                </a:lnTo>
                <a:cubicBezTo>
                  <a:pt x="0" y="45525"/>
                  <a:pt x="45525" y="0"/>
                  <a:pt x="101599" y="0"/>
                </a:cubicBezTo>
                <a:close/>
              </a:path>
            </a:pathLst>
          </a:custGeom>
          <a:solidFill>
            <a:srgbClr val="00BCD4">
              <a:alpha val="12549"/>
            </a:srgbClr>
          </a:solidFill>
          <a:ln/>
        </p:spPr>
      </p:sp>
      <p:sp>
        <p:nvSpPr>
          <p:cNvPr id="26" name="Shape 22"/>
          <p:cNvSpPr/>
          <p:nvPr/>
        </p:nvSpPr>
        <p:spPr>
          <a:xfrm>
            <a:off x="8791377" y="4826000"/>
            <a:ext cx="177800" cy="203200"/>
          </a:xfrm>
          <a:custGeom>
            <a:avLst/>
            <a:gdLst/>
            <a:ahLst/>
            <a:cxnLst/>
            <a:rect l="l" t="t" r="r" b="b"/>
            <a:pathLst>
              <a:path w="177800" h="203200">
                <a:moveTo>
                  <a:pt x="25400" y="12700"/>
                </a:moveTo>
                <a:cubicBezTo>
                  <a:pt x="25400" y="5675"/>
                  <a:pt x="19725" y="0"/>
                  <a:pt x="12700" y="0"/>
                </a:cubicBezTo>
                <a:cubicBezTo>
                  <a:pt x="5675" y="0"/>
                  <a:pt x="0" y="5675"/>
                  <a:pt x="0" y="12700"/>
                </a:cubicBezTo>
                <a:lnTo>
                  <a:pt x="0" y="190500"/>
                </a:lnTo>
                <a:cubicBezTo>
                  <a:pt x="0" y="197525"/>
                  <a:pt x="5675" y="203200"/>
                  <a:pt x="12700" y="203200"/>
                </a:cubicBezTo>
                <a:cubicBezTo>
                  <a:pt x="19725" y="203200"/>
                  <a:pt x="25400" y="197525"/>
                  <a:pt x="25400" y="190500"/>
                </a:cubicBezTo>
                <a:lnTo>
                  <a:pt x="25400" y="142240"/>
                </a:lnTo>
                <a:lnTo>
                  <a:pt x="50284" y="134779"/>
                </a:lnTo>
                <a:cubicBezTo>
                  <a:pt x="66913" y="129778"/>
                  <a:pt x="84852" y="131326"/>
                  <a:pt x="100370" y="139105"/>
                </a:cubicBezTo>
                <a:cubicBezTo>
                  <a:pt x="117316" y="147598"/>
                  <a:pt x="137081" y="148630"/>
                  <a:pt x="154821" y="141962"/>
                </a:cubicBezTo>
                <a:lnTo>
                  <a:pt x="169545" y="136446"/>
                </a:lnTo>
                <a:cubicBezTo>
                  <a:pt x="174506" y="134580"/>
                  <a:pt x="177800" y="129857"/>
                  <a:pt x="177800" y="124539"/>
                </a:cubicBezTo>
                <a:lnTo>
                  <a:pt x="177800" y="26233"/>
                </a:lnTo>
                <a:cubicBezTo>
                  <a:pt x="177800" y="17105"/>
                  <a:pt x="168196" y="11152"/>
                  <a:pt x="160020" y="15240"/>
                </a:cubicBezTo>
                <a:lnTo>
                  <a:pt x="155337" y="17582"/>
                </a:lnTo>
                <a:cubicBezTo>
                  <a:pt x="137517" y="26511"/>
                  <a:pt x="116523" y="26511"/>
                  <a:pt x="98663" y="17582"/>
                </a:cubicBezTo>
                <a:cubicBezTo>
                  <a:pt x="84217" y="10358"/>
                  <a:pt x="67588" y="8930"/>
                  <a:pt x="52149" y="13573"/>
                </a:cubicBezTo>
                <a:lnTo>
                  <a:pt x="25400" y="21590"/>
                </a:lnTo>
                <a:lnTo>
                  <a:pt x="25400" y="12700"/>
                </a:lnTo>
                <a:close/>
              </a:path>
            </a:pathLst>
          </a:custGeom>
          <a:solidFill>
            <a:srgbClr val="2C2F36"/>
          </a:solidFill>
          <a:ln/>
        </p:spPr>
      </p:sp>
      <p:sp>
        <p:nvSpPr>
          <p:cNvPr id="27" name="Text 23"/>
          <p:cNvSpPr/>
          <p:nvPr/>
        </p:nvSpPr>
        <p:spPr>
          <a:xfrm>
            <a:off x="8686800" y="4775200"/>
            <a:ext cx="3098800" cy="609600"/>
          </a:xfrm>
          <a:prstGeom prst="rect">
            <a:avLst/>
          </a:prstGeom>
          <a:noFill/>
          <a:ln/>
        </p:spPr>
        <p:txBody>
          <a:bodyPr wrap="square" lIns="0" tIns="0" rIns="0" bIns="0" rtlCol="0" anchor="ctr"/>
          <a:lstStyle/>
          <a:p>
            <a:pPr marL="0" indent="0" algn="ctr">
              <a:lnSpc>
                <a:spcPct val="130000"/>
              </a:lnSpc>
              <a:buNone/>
            </a:pPr>
            <a:r>
              <a:rPr lang="en-US" sz="1600" dirty="0">
                <a:solidFill>
                  <a:srgbClr val="2C2F36"/>
                </a:solidFill>
                <a:latin typeface="Noto Sans SC" pitchFamily="34" charset="0"/>
                <a:ea typeface="Noto Sans SC" pitchFamily="34" charset="-122"/>
                <a:cs typeface="Noto Sans SC" pitchFamily="34" charset="-120"/>
              </a:rPr>
              <a:t>Indikator: Kolom baru `is_missing`.</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kimi-img.moonshot.cn/pub/slides/slides_tmpl/image/25-08-27-20:09:02-d2nfanh8bjvh7rlj0hvg.png"/>
          <p:cNvPicPr>
            <a:picLocks noChangeAspect="1"/>
          </p:cNvPicPr>
          <p:nvPr/>
        </p:nvPicPr>
        <p:blipFill>
          <a:blip r:embed="rId3"/>
          <a:stretch>
            <a:fillRect/>
          </a:stretch>
        </p:blipFill>
        <p:spPr>
          <a:xfrm>
            <a:off x="10528741" y="5110209"/>
            <a:ext cx="1323439" cy="1323439"/>
          </a:xfrm>
          <a:prstGeom prst="rect">
            <a:avLst/>
          </a:prstGeom>
        </p:spPr>
      </p:pic>
      <p:sp>
        <p:nvSpPr>
          <p:cNvPr id="4" name="Text 0"/>
          <p:cNvSpPr/>
          <p:nvPr/>
        </p:nvSpPr>
        <p:spPr>
          <a:xfrm>
            <a:off x="304164" y="381000"/>
            <a:ext cx="5626100" cy="914400"/>
          </a:xfrm>
          <a:prstGeom prst="rect">
            <a:avLst/>
          </a:prstGeom>
          <a:noFill/>
          <a:ln/>
        </p:spPr>
        <p:txBody>
          <a:bodyPr wrap="square" lIns="0" tIns="0" rIns="0" bIns="0" rtlCol="0" anchor="ctr"/>
          <a:lstStyle/>
          <a:p>
            <a:pPr marL="0" indent="0">
              <a:lnSpc>
                <a:spcPct val="100000"/>
              </a:lnSpc>
              <a:buNone/>
            </a:pPr>
            <a:r>
              <a:rPr lang="en-US" sz="3000" dirty="0">
                <a:solidFill>
                  <a:srgbClr val="4A4D59"/>
                </a:solidFill>
                <a:latin typeface="Noto Sans SC" pitchFamily="34" charset="0"/>
                <a:ea typeface="Noto Sans SC" pitchFamily="34" charset="-122"/>
                <a:cs typeface="Noto Sans SC" pitchFamily="34" charset="-120"/>
              </a:rPr>
              <a:t>Outlier &amp; Noise</a:t>
            </a:r>
            <a:endParaRPr lang="en-US" sz="1600" dirty="0"/>
          </a:p>
        </p:txBody>
      </p:sp>
      <p:sp>
        <p:nvSpPr>
          <p:cNvPr id="5" name="Text 1"/>
          <p:cNvSpPr/>
          <p:nvPr/>
        </p:nvSpPr>
        <p:spPr>
          <a:xfrm>
            <a:off x="253999" y="1177636"/>
            <a:ext cx="5676265" cy="1664428"/>
          </a:xfrm>
          <a:prstGeom prst="rect">
            <a:avLst/>
          </a:prstGeom>
          <a:noFill/>
          <a:ln/>
        </p:spPr>
        <p:txBody>
          <a:bodyPr wrap="square" lIns="0" tIns="0" rIns="0" bIns="0" rtlCol="0" anchor="ctr"/>
          <a:lstStyle/>
          <a:p>
            <a:pPr marL="0" indent="0">
              <a:lnSpc>
                <a:spcPct val="130000"/>
              </a:lnSpc>
              <a:buNone/>
            </a:pPr>
            <a:r>
              <a:rPr lang="en-US" sz="1600" dirty="0">
                <a:solidFill>
                  <a:srgbClr val="6D717F"/>
                </a:solidFill>
                <a:latin typeface="Noto Sans SC" pitchFamily="34" charset="0"/>
                <a:ea typeface="Noto Sans SC" pitchFamily="34" charset="-122"/>
                <a:cs typeface="Noto Sans SC" pitchFamily="34" charset="-120"/>
              </a:rPr>
              <a:t>Outlier</a:t>
            </a:r>
            <a:r>
              <a:rPr lang="id-ID" sz="1600" dirty="0">
                <a:solidFill>
                  <a:srgbClr val="6D717F"/>
                </a:solidFill>
                <a:latin typeface="Noto Sans SC" pitchFamily="34" charset="0"/>
                <a:ea typeface="Noto Sans SC" pitchFamily="34" charset="-122"/>
                <a:cs typeface="Noto Sans SC" pitchFamily="34" charset="-120"/>
              </a:rPr>
              <a:t> atau pencilan</a:t>
            </a:r>
            <a:r>
              <a:rPr lang="en-US" sz="1600" dirty="0">
                <a:solidFill>
                  <a:srgbClr val="6D717F"/>
                </a:solidFill>
                <a:latin typeface="Noto Sans SC" pitchFamily="34" charset="0"/>
                <a:ea typeface="Noto Sans SC" pitchFamily="34" charset="-122"/>
                <a:cs typeface="Noto Sans SC" pitchFamily="34" charset="-120"/>
              </a:rPr>
              <a:t> adalah nilai yang sangat jauh dari pusat data. Deteksi awal bisa menggunakan plot sederhana seperti boxplot atau menghitung </a:t>
            </a:r>
            <a:r>
              <a:rPr lang="en-US" sz="1600" dirty="0" err="1">
                <a:solidFill>
                  <a:srgbClr val="6D717F"/>
                </a:solidFill>
                <a:latin typeface="Noto Sans SC" pitchFamily="34" charset="0"/>
                <a:ea typeface="Noto Sans SC" pitchFamily="34" charset="-122"/>
                <a:cs typeface="Noto Sans SC" pitchFamily="34" charset="-120"/>
              </a:rPr>
              <a:t>selisih</a:t>
            </a:r>
            <a:r>
              <a:rPr lang="en-US" sz="1600" dirty="0">
                <a:solidFill>
                  <a:srgbClr val="6D717F"/>
                </a:solidFill>
                <a:latin typeface="Noto Sans SC" pitchFamily="34" charset="0"/>
                <a:ea typeface="Noto Sans SC" pitchFamily="34" charset="-122"/>
                <a:cs typeface="Noto Sans SC" pitchFamily="34" charset="-120"/>
              </a:rPr>
              <a:t> IQR</a:t>
            </a:r>
            <a:r>
              <a:rPr lang="id-ID" sz="1600" dirty="0">
                <a:solidFill>
                  <a:srgbClr val="6D717F"/>
                </a:solidFill>
                <a:latin typeface="Noto Sans SC" pitchFamily="34" charset="0"/>
                <a:ea typeface="Noto Sans SC" pitchFamily="34" charset="-122"/>
                <a:cs typeface="Noto Sans SC" pitchFamily="34" charset="-120"/>
              </a:rPr>
              <a:t> (</a:t>
            </a:r>
            <a:r>
              <a:rPr lang="id-ID" sz="1600" i="1" dirty="0" err="1">
                <a:solidFill>
                  <a:srgbClr val="6D717F"/>
                </a:solidFill>
                <a:latin typeface="Noto Sans SC" pitchFamily="34" charset="0"/>
                <a:ea typeface="Noto Sans SC" pitchFamily="34" charset="-122"/>
                <a:cs typeface="Noto Sans SC" pitchFamily="34" charset="-120"/>
              </a:rPr>
              <a:t>Interquartile</a:t>
            </a:r>
            <a:r>
              <a:rPr lang="id-ID" sz="1600" i="1" dirty="0">
                <a:solidFill>
                  <a:srgbClr val="6D717F"/>
                </a:solidFill>
                <a:latin typeface="Noto Sans SC" pitchFamily="34" charset="0"/>
                <a:ea typeface="Noto Sans SC" pitchFamily="34" charset="-122"/>
                <a:cs typeface="Noto Sans SC" pitchFamily="34" charset="-120"/>
              </a:rPr>
              <a:t> </a:t>
            </a:r>
            <a:r>
              <a:rPr lang="id-ID" sz="1600" i="1" dirty="0" err="1">
                <a:solidFill>
                  <a:srgbClr val="6D717F"/>
                </a:solidFill>
                <a:latin typeface="Noto Sans SC" pitchFamily="34" charset="0"/>
                <a:ea typeface="Noto Sans SC" pitchFamily="34" charset="-122"/>
                <a:cs typeface="Noto Sans SC" pitchFamily="34" charset="-120"/>
              </a:rPr>
              <a:t>Range</a:t>
            </a:r>
            <a:r>
              <a:rPr lang="id-ID" sz="1600" dirty="0">
                <a:solidFill>
                  <a:srgbClr val="6D717F"/>
                </a:solidFill>
                <a:latin typeface="Noto Sans SC" pitchFamily="34" charset="0"/>
                <a:ea typeface="Noto Sans SC" pitchFamily="34" charset="-122"/>
                <a:cs typeface="Noto Sans SC" pitchFamily="34" charset="-120"/>
              </a:rPr>
              <a:t>) atau rentang antar kuartil</a:t>
            </a:r>
            <a:r>
              <a:rPr lang="en-US" sz="1600" dirty="0">
                <a:solidFill>
                  <a:srgbClr val="6D717F"/>
                </a:solidFill>
                <a:latin typeface="Noto Sans SC" pitchFamily="34" charset="0"/>
                <a:ea typeface="Noto Sans SC" pitchFamily="34" charset="-122"/>
                <a:cs typeface="Noto Sans SC" pitchFamily="34" charset="-120"/>
              </a:rPr>
              <a:t>.</a:t>
            </a:r>
            <a:endParaRPr lang="en-US" sz="1600" dirty="0"/>
          </a:p>
        </p:txBody>
      </p:sp>
      <p:sp>
        <p:nvSpPr>
          <p:cNvPr id="14" name="Text 10"/>
          <p:cNvSpPr/>
          <p:nvPr/>
        </p:nvSpPr>
        <p:spPr>
          <a:xfrm>
            <a:off x="6311900" y="5990900"/>
            <a:ext cx="6134100" cy="203200"/>
          </a:xfrm>
          <a:prstGeom prst="rect">
            <a:avLst/>
          </a:prstGeom>
          <a:noFill/>
          <a:ln/>
        </p:spPr>
        <p:txBody>
          <a:bodyPr wrap="square" lIns="0" tIns="0" rIns="0" bIns="0" rtlCol="0" anchor="ctr"/>
          <a:lstStyle/>
          <a:p>
            <a:pPr marL="0" indent="0">
              <a:lnSpc>
                <a:spcPct val="110000"/>
              </a:lnSpc>
              <a:buNone/>
            </a:pPr>
            <a:r>
              <a:rPr lang="en-US" sz="1200" dirty="0">
                <a:solidFill>
                  <a:srgbClr val="6D717F"/>
                </a:solidFill>
                <a:latin typeface="Noto Sans SC" pitchFamily="34" charset="0"/>
                <a:ea typeface="Noto Sans SC" pitchFamily="34" charset="-122"/>
                <a:cs typeface="Noto Sans SC" pitchFamily="34" charset="-120"/>
              </a:rPr>
              <a:t>*Semua tindakan dilakukan setelah split data untuk menjaga distribusi asli.</a:t>
            </a:r>
            <a:endParaRPr lang="en-US" sz="1600" dirty="0"/>
          </a:p>
        </p:txBody>
      </p:sp>
      <p:graphicFrame>
        <p:nvGraphicFramePr>
          <p:cNvPr id="15" name="Table 14">
            <a:extLst>
              <a:ext uri="{FF2B5EF4-FFF2-40B4-BE49-F238E27FC236}">
                <a16:creationId xmlns:a16="http://schemas.microsoft.com/office/drawing/2014/main" id="{B93CAF3C-948A-EDEC-A445-357024A66E33}"/>
              </a:ext>
            </a:extLst>
          </p:cNvPr>
          <p:cNvGraphicFramePr>
            <a:graphicFrameLocks noGrp="1"/>
          </p:cNvGraphicFramePr>
          <p:nvPr>
            <p:extLst>
              <p:ext uri="{D42A27DB-BD31-4B8C-83A1-F6EECF244321}">
                <p14:modId xmlns:p14="http://schemas.microsoft.com/office/powerpoint/2010/main" val="2047839281"/>
              </p:ext>
            </p:extLst>
          </p:nvPr>
        </p:nvGraphicFramePr>
        <p:xfrm>
          <a:off x="5866112" y="2089195"/>
          <a:ext cx="6134100" cy="3322320"/>
        </p:xfrm>
        <a:graphic>
          <a:graphicData uri="http://schemas.openxmlformats.org/drawingml/2006/table">
            <a:tbl>
              <a:tblPr/>
              <a:tblGrid>
                <a:gridCol w="1539752">
                  <a:extLst>
                    <a:ext uri="{9D8B030D-6E8A-4147-A177-3AD203B41FA5}">
                      <a16:colId xmlns:a16="http://schemas.microsoft.com/office/drawing/2014/main" val="135500322"/>
                    </a:ext>
                  </a:extLst>
                </a:gridCol>
                <a:gridCol w="2247899">
                  <a:extLst>
                    <a:ext uri="{9D8B030D-6E8A-4147-A177-3AD203B41FA5}">
                      <a16:colId xmlns:a16="http://schemas.microsoft.com/office/drawing/2014/main" val="3984271027"/>
                    </a:ext>
                  </a:extLst>
                </a:gridCol>
                <a:gridCol w="2346449">
                  <a:extLst>
                    <a:ext uri="{9D8B030D-6E8A-4147-A177-3AD203B41FA5}">
                      <a16:colId xmlns:a16="http://schemas.microsoft.com/office/drawing/2014/main" val="3434836007"/>
                    </a:ext>
                  </a:extLst>
                </a:gridCol>
              </a:tblGrid>
              <a:tr h="294145">
                <a:tc>
                  <a:txBody>
                    <a:bodyPr/>
                    <a:lstStyle/>
                    <a:p>
                      <a:pPr algn="ctr">
                        <a:buNone/>
                      </a:pPr>
                      <a:r>
                        <a:rPr lang="en-ID" sz="1400" b="1"/>
                        <a:t>Cara</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ID" sz="1400" b="1" dirty="0" err="1"/>
                        <a:t>Deskripsi</a:t>
                      </a:r>
                      <a:endParaRPr lang="en-ID" sz="1400" b="1"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ID" sz="1400" b="1" dirty="0" err="1"/>
                        <a:t>Cocok</a:t>
                      </a:r>
                      <a:r>
                        <a:rPr lang="en-ID" sz="1400" b="1" dirty="0"/>
                        <a:t> </a:t>
                      </a:r>
                      <a:r>
                        <a:rPr lang="en-ID" sz="1400" b="1" dirty="0" err="1"/>
                        <a:t>digunakan</a:t>
                      </a:r>
                      <a:r>
                        <a:rPr lang="en-ID" sz="1400" b="1" dirty="0"/>
                        <a:t> </a:t>
                      </a:r>
                      <a:r>
                        <a:rPr lang="en-ID" sz="1400" b="1" dirty="0" err="1"/>
                        <a:t>saat</a:t>
                      </a:r>
                      <a:endParaRPr lang="en-ID" sz="1400" b="1"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201864"/>
                  </a:ext>
                </a:extLst>
              </a:tr>
              <a:tr h="500046">
                <a:tc>
                  <a:txBody>
                    <a:bodyPr/>
                    <a:lstStyle/>
                    <a:p>
                      <a:pPr>
                        <a:buNone/>
                      </a:pPr>
                      <a:r>
                        <a:rPr lang="en-ID" sz="1400" b="1"/>
                        <a:t>Hapus (remove)</a:t>
                      </a:r>
                      <a:endParaRPr lang="en-ID" sz="1400"/>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buNone/>
                      </a:pPr>
                      <a:r>
                        <a:rPr lang="en-ID" sz="1400" dirty="0" err="1"/>
                        <a:t>Hilangkan</a:t>
                      </a:r>
                      <a:r>
                        <a:rPr lang="en-ID" sz="1400" dirty="0"/>
                        <a:t> baris </a:t>
                      </a:r>
                      <a:r>
                        <a:rPr lang="en-ID" sz="1400" dirty="0" err="1"/>
                        <a:t>dengan</a:t>
                      </a:r>
                      <a:r>
                        <a:rPr lang="en-ID" sz="1400" dirty="0"/>
                        <a:t> outlier</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buNone/>
                      </a:pPr>
                      <a:r>
                        <a:rPr lang="en-ID" sz="1400"/>
                        <a:t>Jumlah outlier kecil dan data besar</a:t>
                      </a:r>
                    </a:p>
                  </a:txBody>
                  <a:tcPr anchor="ctr">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840784240"/>
                  </a:ext>
                </a:extLst>
              </a:tr>
              <a:tr h="500046">
                <a:tc>
                  <a:txBody>
                    <a:bodyPr/>
                    <a:lstStyle/>
                    <a:p>
                      <a:pPr>
                        <a:buNone/>
                      </a:pPr>
                      <a:r>
                        <a:rPr lang="en-ID" sz="1400" b="1"/>
                        <a:t>Winsorizing (batasi nilai)</a:t>
                      </a:r>
                      <a:endParaRPr lang="en-ID" sz="1400"/>
                    </a:p>
                  </a:txBody>
                  <a:tcPr anchor="ctr">
                    <a:lnL>
                      <a:noFill/>
                    </a:lnL>
                    <a:lnR>
                      <a:noFill/>
                    </a:lnR>
                    <a:lnT>
                      <a:noFill/>
                    </a:lnT>
                    <a:lnB>
                      <a:noFill/>
                    </a:lnB>
                    <a:noFill/>
                  </a:tcPr>
                </a:tc>
                <a:tc>
                  <a:txBody>
                    <a:bodyPr/>
                    <a:lstStyle/>
                    <a:p>
                      <a:pPr>
                        <a:buNone/>
                      </a:pPr>
                      <a:r>
                        <a:rPr lang="en-ID" sz="1400"/>
                        <a:t>Ganti nilai ekstrem dengan batas atas/bawah</a:t>
                      </a:r>
                    </a:p>
                  </a:txBody>
                  <a:tcPr anchor="ctr">
                    <a:lnL>
                      <a:noFill/>
                    </a:lnL>
                    <a:lnR>
                      <a:noFill/>
                    </a:lnR>
                    <a:lnT>
                      <a:noFill/>
                    </a:lnT>
                    <a:lnB>
                      <a:noFill/>
                    </a:lnB>
                    <a:noFill/>
                  </a:tcPr>
                </a:tc>
                <a:tc>
                  <a:txBody>
                    <a:bodyPr/>
                    <a:lstStyle/>
                    <a:p>
                      <a:pPr>
                        <a:buNone/>
                      </a:pPr>
                      <a:r>
                        <a:rPr lang="en-ID" sz="1400" dirty="0"/>
                        <a:t>Outlier valid </a:t>
                      </a:r>
                      <a:r>
                        <a:rPr lang="en-ID" sz="1400" dirty="0" err="1"/>
                        <a:t>tapi</a:t>
                      </a:r>
                      <a:r>
                        <a:rPr lang="en-ID" sz="1400" dirty="0"/>
                        <a:t> </a:t>
                      </a:r>
                      <a:r>
                        <a:rPr lang="en-ID" sz="1400" dirty="0" err="1"/>
                        <a:t>ekstrem</a:t>
                      </a:r>
                      <a:endParaRPr lang="en-ID" sz="1400" dirty="0"/>
                    </a:p>
                  </a:txBody>
                  <a:tcPr anchor="ctr">
                    <a:lnL>
                      <a:noFill/>
                    </a:lnL>
                    <a:lnR>
                      <a:noFill/>
                    </a:lnR>
                    <a:lnT>
                      <a:noFill/>
                    </a:lnT>
                    <a:lnB>
                      <a:noFill/>
                    </a:lnB>
                    <a:noFill/>
                  </a:tcPr>
                </a:tc>
                <a:extLst>
                  <a:ext uri="{0D108BD9-81ED-4DB2-BD59-A6C34878D82A}">
                    <a16:rowId xmlns:a16="http://schemas.microsoft.com/office/drawing/2014/main" val="2311303013"/>
                  </a:ext>
                </a:extLst>
              </a:tr>
              <a:tr h="500046">
                <a:tc>
                  <a:txBody>
                    <a:bodyPr/>
                    <a:lstStyle/>
                    <a:p>
                      <a:pPr>
                        <a:buNone/>
                      </a:pPr>
                      <a:r>
                        <a:rPr lang="en-ID" sz="1400" b="1" dirty="0" err="1"/>
                        <a:t>Transformasi</a:t>
                      </a:r>
                      <a:r>
                        <a:rPr lang="en-ID" sz="1400" b="1" dirty="0"/>
                        <a:t> data</a:t>
                      </a:r>
                      <a:endParaRPr lang="en-ID" sz="1400" dirty="0"/>
                    </a:p>
                  </a:txBody>
                  <a:tcPr anchor="ctr">
                    <a:lnL>
                      <a:noFill/>
                    </a:lnL>
                    <a:lnR>
                      <a:noFill/>
                    </a:lnR>
                    <a:lnT>
                      <a:noFill/>
                    </a:lnT>
                    <a:lnB>
                      <a:noFill/>
                    </a:lnB>
                    <a:noFill/>
                  </a:tcPr>
                </a:tc>
                <a:tc>
                  <a:txBody>
                    <a:bodyPr/>
                    <a:lstStyle/>
                    <a:p>
                      <a:pPr>
                        <a:buNone/>
                      </a:pPr>
                      <a:r>
                        <a:rPr lang="sv-SE" sz="1400"/>
                        <a:t>Gunakan log, sqrt, atau Box-Cox</a:t>
                      </a:r>
                    </a:p>
                  </a:txBody>
                  <a:tcPr anchor="ctr">
                    <a:lnL>
                      <a:noFill/>
                    </a:lnL>
                    <a:lnR>
                      <a:noFill/>
                    </a:lnR>
                    <a:lnT>
                      <a:noFill/>
                    </a:lnT>
                    <a:lnB>
                      <a:noFill/>
                    </a:lnB>
                    <a:noFill/>
                  </a:tcPr>
                </a:tc>
                <a:tc>
                  <a:txBody>
                    <a:bodyPr/>
                    <a:lstStyle/>
                    <a:p>
                      <a:pPr>
                        <a:buNone/>
                      </a:pPr>
                      <a:r>
                        <a:rPr lang="en-ID" sz="1400"/>
                        <a:t>Distribusi miring (skewed)</a:t>
                      </a:r>
                    </a:p>
                  </a:txBody>
                  <a:tcPr anchor="ctr">
                    <a:lnL>
                      <a:noFill/>
                    </a:lnL>
                    <a:lnR>
                      <a:noFill/>
                    </a:lnR>
                    <a:lnT>
                      <a:noFill/>
                    </a:lnT>
                    <a:lnB>
                      <a:noFill/>
                    </a:lnB>
                    <a:noFill/>
                  </a:tcPr>
                </a:tc>
                <a:extLst>
                  <a:ext uri="{0D108BD9-81ED-4DB2-BD59-A6C34878D82A}">
                    <a16:rowId xmlns:a16="http://schemas.microsoft.com/office/drawing/2014/main" val="2015900576"/>
                  </a:ext>
                </a:extLst>
              </a:tr>
              <a:tr h="500046">
                <a:tc>
                  <a:txBody>
                    <a:bodyPr/>
                    <a:lstStyle/>
                    <a:p>
                      <a:pPr>
                        <a:buNone/>
                      </a:pPr>
                      <a:r>
                        <a:rPr lang="en-ID" sz="1400" b="1"/>
                        <a:t>Imputasi</a:t>
                      </a:r>
                      <a:endParaRPr lang="en-ID" sz="1400"/>
                    </a:p>
                  </a:txBody>
                  <a:tcPr anchor="ctr">
                    <a:lnL>
                      <a:noFill/>
                    </a:lnL>
                    <a:lnR>
                      <a:noFill/>
                    </a:lnR>
                    <a:lnT>
                      <a:noFill/>
                    </a:lnT>
                    <a:lnB>
                      <a:noFill/>
                    </a:lnB>
                    <a:noFill/>
                  </a:tcPr>
                </a:tc>
                <a:tc>
                  <a:txBody>
                    <a:bodyPr/>
                    <a:lstStyle/>
                    <a:p>
                      <a:pPr>
                        <a:buNone/>
                      </a:pPr>
                      <a:r>
                        <a:rPr lang="en-ID" sz="1400"/>
                        <a:t>Ganti outlier dengan nilai rata-rata/median</a:t>
                      </a:r>
                    </a:p>
                  </a:txBody>
                  <a:tcPr anchor="ctr">
                    <a:lnL>
                      <a:noFill/>
                    </a:lnL>
                    <a:lnR>
                      <a:noFill/>
                    </a:lnR>
                    <a:lnT>
                      <a:noFill/>
                    </a:lnT>
                    <a:lnB>
                      <a:noFill/>
                    </a:lnB>
                    <a:noFill/>
                  </a:tcPr>
                </a:tc>
                <a:tc>
                  <a:txBody>
                    <a:bodyPr/>
                    <a:lstStyle/>
                    <a:p>
                      <a:pPr>
                        <a:buNone/>
                      </a:pPr>
                      <a:r>
                        <a:rPr lang="en-ID" sz="1400" dirty="0"/>
                        <a:t>Outlier </a:t>
                      </a:r>
                      <a:r>
                        <a:rPr lang="en-ID" sz="1400" dirty="0" err="1"/>
                        <a:t>disebabkan</a:t>
                      </a:r>
                      <a:r>
                        <a:rPr lang="en-ID" sz="1400" dirty="0"/>
                        <a:t> </a:t>
                      </a:r>
                      <a:r>
                        <a:rPr lang="en-ID" sz="1400" dirty="0" err="1"/>
                        <a:t>kesalahan</a:t>
                      </a:r>
                      <a:r>
                        <a:rPr lang="en-ID" sz="1400" dirty="0"/>
                        <a:t> data</a:t>
                      </a:r>
                    </a:p>
                  </a:txBody>
                  <a:tcPr anchor="ctr">
                    <a:lnL>
                      <a:noFill/>
                    </a:lnL>
                    <a:lnR>
                      <a:noFill/>
                    </a:lnR>
                    <a:lnT>
                      <a:noFill/>
                    </a:lnT>
                    <a:lnB>
                      <a:noFill/>
                    </a:lnB>
                    <a:noFill/>
                  </a:tcPr>
                </a:tc>
                <a:extLst>
                  <a:ext uri="{0D108BD9-81ED-4DB2-BD59-A6C34878D82A}">
                    <a16:rowId xmlns:a16="http://schemas.microsoft.com/office/drawing/2014/main" val="3008627982"/>
                  </a:ext>
                </a:extLst>
              </a:tr>
              <a:tr h="911849">
                <a:tc>
                  <a:txBody>
                    <a:bodyPr/>
                    <a:lstStyle/>
                    <a:p>
                      <a:pPr>
                        <a:buNone/>
                      </a:pPr>
                      <a:r>
                        <a:rPr lang="en-ID" sz="1400" b="1" dirty="0" err="1"/>
                        <a:t>Gunakan</a:t>
                      </a:r>
                      <a:r>
                        <a:rPr lang="en-ID" sz="1400" b="1" dirty="0"/>
                        <a:t> model robust</a:t>
                      </a:r>
                      <a:endParaRPr lang="en-ID" sz="1400" dirty="0"/>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buNone/>
                      </a:pPr>
                      <a:r>
                        <a:rPr lang="en-ID" sz="1400"/>
                        <a:t>Gunakan model yang tidak sensitif terhadap outlier (misal: median, robust regression)</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buNone/>
                      </a:pPr>
                      <a:r>
                        <a:rPr lang="fi-FI" sz="1400" dirty="0"/>
                        <a:t>Jika ingin tetap mempertahankan semua data</a:t>
                      </a:r>
                    </a:p>
                  </a:txBody>
                  <a:tcPr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163516"/>
                  </a:ext>
                </a:extLst>
              </a:tr>
            </a:tbl>
          </a:graphicData>
        </a:graphic>
      </p:graphicFrame>
      <p:pic>
        <p:nvPicPr>
          <p:cNvPr id="3" name="Picture 2">
            <a:extLst>
              <a:ext uri="{FF2B5EF4-FFF2-40B4-BE49-F238E27FC236}">
                <a16:creationId xmlns:a16="http://schemas.microsoft.com/office/drawing/2014/main" id="{98D395A6-5A9D-DD14-BE49-A841CAA02467}"/>
              </a:ext>
            </a:extLst>
          </p:cNvPr>
          <p:cNvPicPr>
            <a:picLocks noChangeAspect="1"/>
          </p:cNvPicPr>
          <p:nvPr/>
        </p:nvPicPr>
        <p:blipFill>
          <a:blip r:embed="rId4"/>
          <a:stretch>
            <a:fillRect/>
          </a:stretch>
        </p:blipFill>
        <p:spPr>
          <a:xfrm>
            <a:off x="91980" y="2867314"/>
            <a:ext cx="5626100" cy="2813050"/>
          </a:xfrm>
          <a:prstGeom prst="rect">
            <a:avLst/>
          </a:prstGeom>
        </p:spPr>
      </p:pic>
      <p:sp>
        <p:nvSpPr>
          <p:cNvPr id="6" name="TextBox 5">
            <a:extLst>
              <a:ext uri="{FF2B5EF4-FFF2-40B4-BE49-F238E27FC236}">
                <a16:creationId xmlns:a16="http://schemas.microsoft.com/office/drawing/2014/main" id="{886A7F61-E87B-8E49-B41E-D1098F023E14}"/>
              </a:ext>
            </a:extLst>
          </p:cNvPr>
          <p:cNvSpPr txBox="1"/>
          <p:nvPr/>
        </p:nvSpPr>
        <p:spPr>
          <a:xfrm>
            <a:off x="339820" y="5771928"/>
            <a:ext cx="4917980" cy="600164"/>
          </a:xfrm>
          <a:prstGeom prst="rect">
            <a:avLst/>
          </a:prstGeom>
          <a:noFill/>
        </p:spPr>
        <p:txBody>
          <a:bodyPr wrap="square">
            <a:spAutoFit/>
          </a:bodyPr>
          <a:lstStyle/>
          <a:p>
            <a:r>
              <a:rPr lang="en-US" sz="1100" dirty="0"/>
              <a:t>https://blog-alliedoffsets-com.translate.goog/beyond-the-norm-how-outlier-detection-transforms-data-analysis?_x_tr_sl=en&amp;_x_tr_tl=id&amp;_x_tr_hl=id&amp;_x_tr_pto=imgs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kimi-img.moonshot.cn/pub/slides/slides_tmpl/image/25-08-27-20:09:02-d2nfanh8bjvh7rlj0hvg.png"/>
          <p:cNvPicPr>
            <a:picLocks noChangeAspect="1"/>
          </p:cNvPicPr>
          <p:nvPr/>
        </p:nvPicPr>
        <p:blipFill>
          <a:blip r:embed="rId3"/>
          <a:stretch>
            <a:fillRect/>
          </a:stretch>
        </p:blipFill>
        <p:spPr>
          <a:xfrm>
            <a:off x="10528741" y="5110209"/>
            <a:ext cx="1323439" cy="1323439"/>
          </a:xfrm>
          <a:prstGeom prst="rect">
            <a:avLst/>
          </a:prstGeom>
        </p:spPr>
      </p:pic>
      <p:sp>
        <p:nvSpPr>
          <p:cNvPr id="4" name="Text 0"/>
          <p:cNvSpPr/>
          <p:nvPr/>
        </p:nvSpPr>
        <p:spPr>
          <a:xfrm>
            <a:off x="0" y="1181100"/>
            <a:ext cx="12192000" cy="457200"/>
          </a:xfrm>
          <a:prstGeom prst="rect">
            <a:avLst/>
          </a:prstGeom>
          <a:noFill/>
          <a:ln/>
        </p:spPr>
        <p:txBody>
          <a:bodyPr wrap="square" lIns="0" tIns="0" rIns="0" bIns="0" rtlCol="0" anchor="ctr"/>
          <a:lstStyle/>
          <a:p>
            <a:pPr marL="0" indent="0" algn="ctr">
              <a:lnSpc>
                <a:spcPct val="100000"/>
              </a:lnSpc>
              <a:buNone/>
            </a:pPr>
            <a:r>
              <a:rPr lang="en-US" sz="3000" dirty="0" err="1">
                <a:solidFill>
                  <a:srgbClr val="4A4D59"/>
                </a:solidFill>
                <a:latin typeface="Noto Sans SC" pitchFamily="34" charset="0"/>
                <a:ea typeface="Noto Sans SC" pitchFamily="34" charset="-122"/>
                <a:cs typeface="Noto Sans SC" pitchFamily="34" charset="-120"/>
              </a:rPr>
              <a:t>Inkonsistensi</a:t>
            </a:r>
            <a:endParaRPr lang="en-US" sz="1600" dirty="0"/>
          </a:p>
        </p:txBody>
      </p:sp>
      <p:sp>
        <p:nvSpPr>
          <p:cNvPr id="10" name="Shape 6"/>
          <p:cNvSpPr/>
          <p:nvPr/>
        </p:nvSpPr>
        <p:spPr>
          <a:xfrm>
            <a:off x="457200" y="1897380"/>
            <a:ext cx="5689600" cy="2209800"/>
          </a:xfrm>
          <a:custGeom>
            <a:avLst/>
            <a:gdLst/>
            <a:ahLst/>
            <a:cxnLst/>
            <a:rect l="l" t="t" r="r" b="b"/>
            <a:pathLst>
              <a:path w="5689600" h="2209800">
                <a:moveTo>
                  <a:pt x="101607" y="0"/>
                </a:moveTo>
                <a:lnTo>
                  <a:pt x="5587993" y="0"/>
                </a:lnTo>
                <a:cubicBezTo>
                  <a:pt x="5644109" y="0"/>
                  <a:pt x="5689600" y="45491"/>
                  <a:pt x="5689600" y="101607"/>
                </a:cubicBezTo>
                <a:lnTo>
                  <a:pt x="5689600" y="2108193"/>
                </a:lnTo>
                <a:cubicBezTo>
                  <a:pt x="5689600" y="2164309"/>
                  <a:pt x="5644109" y="2209800"/>
                  <a:pt x="5587993" y="2209800"/>
                </a:cubicBezTo>
                <a:lnTo>
                  <a:pt x="101607" y="2209800"/>
                </a:lnTo>
                <a:cubicBezTo>
                  <a:pt x="45491" y="2209800"/>
                  <a:pt x="0" y="2164309"/>
                  <a:pt x="0" y="2108193"/>
                </a:cubicBezTo>
                <a:lnTo>
                  <a:pt x="0" y="101607"/>
                </a:lnTo>
                <a:cubicBezTo>
                  <a:pt x="0" y="45528"/>
                  <a:pt x="45528" y="0"/>
                  <a:pt x="101607" y="0"/>
                </a:cubicBezTo>
                <a:close/>
              </a:path>
            </a:pathLst>
          </a:custGeom>
          <a:solidFill>
            <a:srgbClr val="4A4D59">
              <a:alpha val="10196"/>
            </a:srgbClr>
          </a:solidFill>
          <a:ln/>
          <a:effectLst>
            <a:outerShdw blurRad="76200" dist="50800" dir="5400000" algn="bl" rotWithShape="0">
              <a:srgbClr val="000000">
                <a:alpha val="10196"/>
              </a:srgbClr>
            </a:outerShdw>
          </a:effectLst>
        </p:spPr>
      </p:sp>
      <p:sp>
        <p:nvSpPr>
          <p:cNvPr id="11" name="Shape 7"/>
          <p:cNvSpPr/>
          <p:nvPr/>
        </p:nvSpPr>
        <p:spPr>
          <a:xfrm>
            <a:off x="836613" y="2202180"/>
            <a:ext cx="333375" cy="381000"/>
          </a:xfrm>
          <a:custGeom>
            <a:avLst/>
            <a:gdLst/>
            <a:ahLst/>
            <a:cxnLst/>
            <a:rect l="l" t="t" r="r" b="b"/>
            <a:pathLst>
              <a:path w="333375" h="381000">
                <a:moveTo>
                  <a:pt x="214313" y="47625"/>
                </a:moveTo>
                <a:cubicBezTo>
                  <a:pt x="214313" y="60796"/>
                  <a:pt x="203671" y="71438"/>
                  <a:pt x="190500" y="71438"/>
                </a:cubicBezTo>
                <a:lnTo>
                  <a:pt x="23812" y="71438"/>
                </a:lnTo>
                <a:cubicBezTo>
                  <a:pt x="10641" y="71438"/>
                  <a:pt x="0" y="60796"/>
                  <a:pt x="0" y="47625"/>
                </a:cubicBezTo>
                <a:cubicBezTo>
                  <a:pt x="0" y="34454"/>
                  <a:pt x="10641" y="23812"/>
                  <a:pt x="23812" y="23812"/>
                </a:cubicBezTo>
                <a:lnTo>
                  <a:pt x="190500" y="23812"/>
                </a:lnTo>
                <a:cubicBezTo>
                  <a:pt x="203671" y="23812"/>
                  <a:pt x="214313" y="34454"/>
                  <a:pt x="214313" y="47625"/>
                </a:cubicBezTo>
                <a:close/>
                <a:moveTo>
                  <a:pt x="214313" y="238125"/>
                </a:moveTo>
                <a:cubicBezTo>
                  <a:pt x="214313" y="251296"/>
                  <a:pt x="203671" y="261938"/>
                  <a:pt x="190500" y="261938"/>
                </a:cubicBezTo>
                <a:lnTo>
                  <a:pt x="23812" y="261938"/>
                </a:lnTo>
                <a:cubicBezTo>
                  <a:pt x="10641" y="261938"/>
                  <a:pt x="0" y="251296"/>
                  <a:pt x="0" y="238125"/>
                </a:cubicBezTo>
                <a:cubicBezTo>
                  <a:pt x="0" y="224954"/>
                  <a:pt x="10641" y="214313"/>
                  <a:pt x="23812" y="214313"/>
                </a:cubicBezTo>
                <a:lnTo>
                  <a:pt x="190500" y="214313"/>
                </a:lnTo>
                <a:cubicBezTo>
                  <a:pt x="203671" y="214313"/>
                  <a:pt x="214313" y="224954"/>
                  <a:pt x="214313" y="238125"/>
                </a:cubicBezTo>
                <a:close/>
                <a:moveTo>
                  <a:pt x="0" y="142875"/>
                </a:moveTo>
                <a:cubicBezTo>
                  <a:pt x="0" y="129704"/>
                  <a:pt x="10641" y="119063"/>
                  <a:pt x="23812" y="119063"/>
                </a:cubicBezTo>
                <a:lnTo>
                  <a:pt x="309563" y="119063"/>
                </a:lnTo>
                <a:cubicBezTo>
                  <a:pt x="322734" y="119063"/>
                  <a:pt x="333375" y="129704"/>
                  <a:pt x="333375" y="142875"/>
                </a:cubicBezTo>
                <a:cubicBezTo>
                  <a:pt x="333375" y="156046"/>
                  <a:pt x="322734" y="166688"/>
                  <a:pt x="309563" y="166688"/>
                </a:cubicBezTo>
                <a:lnTo>
                  <a:pt x="23812" y="166688"/>
                </a:lnTo>
                <a:cubicBezTo>
                  <a:pt x="10641" y="166688"/>
                  <a:pt x="0" y="156046"/>
                  <a:pt x="0" y="142875"/>
                </a:cubicBezTo>
                <a:close/>
                <a:moveTo>
                  <a:pt x="333375" y="333375"/>
                </a:moveTo>
                <a:cubicBezTo>
                  <a:pt x="333375" y="346546"/>
                  <a:pt x="322734" y="357188"/>
                  <a:pt x="309563" y="357188"/>
                </a:cubicBezTo>
                <a:lnTo>
                  <a:pt x="23812" y="357188"/>
                </a:lnTo>
                <a:cubicBezTo>
                  <a:pt x="10641" y="357188"/>
                  <a:pt x="0" y="346546"/>
                  <a:pt x="0" y="333375"/>
                </a:cubicBezTo>
                <a:cubicBezTo>
                  <a:pt x="0" y="320204"/>
                  <a:pt x="10641" y="309563"/>
                  <a:pt x="23812" y="309563"/>
                </a:cubicBezTo>
                <a:lnTo>
                  <a:pt x="309563" y="309563"/>
                </a:lnTo>
                <a:cubicBezTo>
                  <a:pt x="322734" y="309563"/>
                  <a:pt x="333375" y="320204"/>
                  <a:pt x="333375" y="333375"/>
                </a:cubicBezTo>
                <a:close/>
              </a:path>
            </a:pathLst>
          </a:custGeom>
          <a:solidFill>
            <a:srgbClr val="00BCD4"/>
          </a:solidFill>
          <a:ln/>
        </p:spPr>
      </p:sp>
      <p:sp>
        <p:nvSpPr>
          <p:cNvPr id="12" name="Text 8"/>
          <p:cNvSpPr/>
          <p:nvPr/>
        </p:nvSpPr>
        <p:spPr>
          <a:xfrm>
            <a:off x="1441450" y="2214880"/>
            <a:ext cx="2184400" cy="355600"/>
          </a:xfrm>
          <a:prstGeom prst="rect">
            <a:avLst/>
          </a:prstGeom>
          <a:noFill/>
          <a:ln/>
        </p:spPr>
        <p:txBody>
          <a:bodyPr wrap="square" lIns="0" tIns="0" rIns="0" bIns="0" rtlCol="0" anchor="ctr"/>
          <a:lstStyle/>
          <a:p>
            <a:pPr marL="0" indent="0">
              <a:lnSpc>
                <a:spcPct val="120000"/>
              </a:lnSpc>
              <a:buNone/>
            </a:pPr>
            <a:r>
              <a:rPr lang="en-US" sz="2000" dirty="0">
                <a:solidFill>
                  <a:srgbClr val="2C2F36"/>
                </a:solidFill>
                <a:latin typeface="Noto Sans SC" pitchFamily="34" charset="0"/>
                <a:ea typeface="Noto Sans SC" pitchFamily="34" charset="-122"/>
                <a:cs typeface="Noto Sans SC" pitchFamily="34" charset="-120"/>
              </a:rPr>
              <a:t>Inkonsistensi</a:t>
            </a:r>
            <a:endParaRPr lang="en-US" sz="1600" dirty="0"/>
          </a:p>
        </p:txBody>
      </p:sp>
      <p:sp>
        <p:nvSpPr>
          <p:cNvPr id="13" name="Text 9"/>
          <p:cNvSpPr/>
          <p:nvPr/>
        </p:nvSpPr>
        <p:spPr>
          <a:xfrm>
            <a:off x="762000" y="2841722"/>
            <a:ext cx="5080000" cy="916940"/>
          </a:xfrm>
          <a:prstGeom prst="rect">
            <a:avLst/>
          </a:prstGeom>
          <a:noFill/>
          <a:ln/>
        </p:spPr>
        <p:txBody>
          <a:bodyPr wrap="square" lIns="0" tIns="0" rIns="0" bIns="0" rtlCol="0" anchor="ctr"/>
          <a:lstStyle/>
          <a:p>
            <a:pPr marL="0" indent="0">
              <a:lnSpc>
                <a:spcPct val="130000"/>
              </a:lnSpc>
              <a:buNone/>
            </a:pPr>
            <a:r>
              <a:rPr lang="en-US" sz="1600" dirty="0">
                <a:solidFill>
                  <a:srgbClr val="6D717F"/>
                </a:solidFill>
                <a:latin typeface="Noto Sans SC"/>
                <a:ea typeface="Noto Sans SC"/>
                <a:cs typeface="Noto Sans SC" pitchFamily="34" charset="-120"/>
              </a:rPr>
              <a:t>Skala </a:t>
            </a:r>
            <a:r>
              <a:rPr lang="en-US" sz="1600" dirty="0" err="1">
                <a:solidFill>
                  <a:srgbClr val="6D717F"/>
                </a:solidFill>
                <a:latin typeface="Noto Sans SC"/>
                <a:ea typeface="Noto Sans SC"/>
                <a:cs typeface="Noto Sans SC" pitchFamily="34" charset="-120"/>
              </a:rPr>
              <a:t>antara</a:t>
            </a:r>
            <a:r>
              <a:rPr lang="en-US" sz="1600" dirty="0">
                <a:solidFill>
                  <a:srgbClr val="6D717F"/>
                </a:solidFill>
                <a:latin typeface="Noto Sans SC"/>
                <a:ea typeface="Noto Sans SC"/>
                <a:cs typeface="Noto Sans SC" pitchFamily="34" charset="-120"/>
              </a:rPr>
              <a:t> </a:t>
            </a:r>
            <a:r>
              <a:rPr lang="en-US" sz="1600" dirty="0" err="1">
                <a:solidFill>
                  <a:srgbClr val="6D717F"/>
                </a:solidFill>
                <a:latin typeface="Noto Sans SC"/>
                <a:ea typeface="Noto Sans SC"/>
                <a:cs typeface="Noto Sans SC" pitchFamily="34" charset="-120"/>
              </a:rPr>
              <a:t>fitur</a:t>
            </a:r>
            <a:r>
              <a:rPr lang="en-US" sz="1600" dirty="0">
                <a:solidFill>
                  <a:srgbClr val="6D717F"/>
                </a:solidFill>
                <a:latin typeface="Noto Sans SC"/>
                <a:ea typeface="Noto Sans SC"/>
                <a:cs typeface="Noto Sans SC" pitchFamily="34" charset="-120"/>
              </a:rPr>
              <a:t> </a:t>
            </a:r>
            <a:r>
              <a:rPr lang="en-US" sz="1600" dirty="0" err="1">
                <a:solidFill>
                  <a:srgbClr val="6D717F"/>
                </a:solidFill>
                <a:latin typeface="Noto Sans SC"/>
                <a:ea typeface="Noto Sans SC"/>
                <a:cs typeface="Noto Sans SC" pitchFamily="34" charset="-120"/>
              </a:rPr>
              <a:t>berbeda-beda</a:t>
            </a:r>
            <a:endParaRPr lang="en-US" sz="1600" dirty="0">
              <a:solidFill>
                <a:srgbClr val="6D717F"/>
              </a:solidFill>
              <a:latin typeface="Noto Sans SC"/>
              <a:ea typeface="Noto Sans SC"/>
              <a:cs typeface="Noto Sans SC" pitchFamily="34" charset="-120"/>
            </a:endParaRPr>
          </a:p>
          <a:p>
            <a:pPr marL="114300" indent="0">
              <a:buNone/>
            </a:pPr>
            <a:r>
              <a:rPr lang="en-US" sz="1600" dirty="0">
                <a:latin typeface="Noto Sans SC"/>
                <a:ea typeface="Noto Sans SC"/>
              </a:rPr>
              <a:t>Fitur </a:t>
            </a:r>
            <a:r>
              <a:rPr lang="en-US" sz="1600" dirty="0" err="1">
                <a:latin typeface="Noto Sans SC"/>
                <a:ea typeface="Noto Sans SC"/>
              </a:rPr>
              <a:t>berat</a:t>
            </a:r>
            <a:r>
              <a:rPr lang="en-US" sz="1600" dirty="0">
                <a:latin typeface="Noto Sans SC"/>
                <a:ea typeface="Noto Sans SC"/>
              </a:rPr>
              <a:t> badan </a:t>
            </a:r>
            <a:r>
              <a:rPr lang="en-US" sz="1600" dirty="0" err="1">
                <a:latin typeface="Noto Sans SC"/>
                <a:ea typeface="Noto Sans SC"/>
              </a:rPr>
              <a:t>berkisar</a:t>
            </a:r>
            <a:r>
              <a:rPr lang="en-US" sz="1600" dirty="0">
                <a:latin typeface="Noto Sans SC"/>
                <a:ea typeface="Noto Sans SC"/>
              </a:rPr>
              <a:t> 0-200</a:t>
            </a:r>
          </a:p>
          <a:p>
            <a:pPr marL="114300" indent="0">
              <a:buNone/>
            </a:pPr>
            <a:r>
              <a:rPr lang="en-US" sz="1600" dirty="0">
                <a:latin typeface="Noto Sans SC"/>
                <a:ea typeface="Noto Sans SC"/>
              </a:rPr>
              <a:t>Fitur IPK 0-4</a:t>
            </a:r>
            <a:br>
              <a:rPr lang="en-US" sz="1600" dirty="0">
                <a:latin typeface="Noto Sans SC"/>
                <a:ea typeface="Noto Sans SC"/>
              </a:rPr>
            </a:br>
            <a:r>
              <a:rPr lang="en-US" sz="1600" dirty="0">
                <a:latin typeface="Noto Sans SC"/>
                <a:ea typeface="Noto Sans SC"/>
              </a:rPr>
              <a:t>Fitur </a:t>
            </a:r>
            <a:r>
              <a:rPr lang="en-US" sz="1600" dirty="0" err="1">
                <a:latin typeface="Noto Sans SC"/>
                <a:ea typeface="Noto Sans SC"/>
              </a:rPr>
              <a:t>pendapatan</a:t>
            </a:r>
            <a:r>
              <a:rPr lang="en-US" sz="1600" dirty="0">
                <a:latin typeface="Noto Sans SC"/>
                <a:ea typeface="Noto Sans SC"/>
              </a:rPr>
              <a:t> 1000 </a:t>
            </a:r>
            <a:r>
              <a:rPr lang="en-US" sz="1600" dirty="0" err="1">
                <a:latin typeface="Noto Sans SC"/>
                <a:ea typeface="Noto Sans SC"/>
              </a:rPr>
              <a:t>sampai</a:t>
            </a:r>
            <a:r>
              <a:rPr lang="en-US" sz="1600" dirty="0">
                <a:latin typeface="Noto Sans SC"/>
                <a:ea typeface="Noto Sans SC"/>
              </a:rPr>
              <a:t> 100.000.000</a:t>
            </a:r>
            <a:endParaRPr lang="en-US" sz="1600" dirty="0">
              <a:solidFill>
                <a:srgbClr val="6D717F"/>
              </a:solidFill>
              <a:latin typeface="Noto Sans SC"/>
              <a:ea typeface="Noto Sans SC"/>
              <a:cs typeface="Noto Sans SC" pitchFamily="34" charset="-120"/>
            </a:endParaRPr>
          </a:p>
          <a:p>
            <a:pPr marL="0" indent="0">
              <a:lnSpc>
                <a:spcPct val="130000"/>
              </a:lnSpc>
              <a:buNone/>
            </a:pPr>
            <a:endParaRPr lang="en-US" sz="1600" dirty="0">
              <a:latin typeface="Noto Sans SC"/>
              <a:ea typeface="Noto Sans SC"/>
            </a:endParaRPr>
          </a:p>
        </p:txBody>
      </p:sp>
      <p:sp>
        <p:nvSpPr>
          <p:cNvPr id="14" name="Text 10"/>
          <p:cNvSpPr/>
          <p:nvPr/>
        </p:nvSpPr>
        <p:spPr>
          <a:xfrm>
            <a:off x="831850" y="3662409"/>
            <a:ext cx="5588000" cy="254000"/>
          </a:xfrm>
          <a:prstGeom prst="rect">
            <a:avLst/>
          </a:prstGeom>
          <a:noFill/>
          <a:ln/>
        </p:spPr>
        <p:txBody>
          <a:bodyPr wrap="square" lIns="0" tIns="0" rIns="0" bIns="0" rtlCol="0" anchor="ctr"/>
          <a:lstStyle/>
          <a:p>
            <a:pPr marL="0" indent="0">
              <a:lnSpc>
                <a:spcPct val="120000"/>
              </a:lnSpc>
              <a:buNone/>
            </a:pPr>
            <a:r>
              <a:rPr lang="en-US" sz="1400" dirty="0" err="1">
                <a:solidFill>
                  <a:srgbClr val="6D717F"/>
                </a:solidFill>
                <a:latin typeface="Noto Sans SC" pitchFamily="34" charset="0"/>
                <a:ea typeface="Noto Sans SC" pitchFamily="34" charset="-122"/>
                <a:cs typeface="Noto Sans SC" pitchFamily="34" charset="-120"/>
              </a:rPr>
              <a:t>Contoh</a:t>
            </a:r>
            <a:r>
              <a:rPr lang="en-US" sz="1400" dirty="0">
                <a:solidFill>
                  <a:srgbClr val="6D717F"/>
                </a:solidFill>
                <a:latin typeface="Noto Sans SC" pitchFamily="34" charset="0"/>
                <a:ea typeface="Noto Sans SC" pitchFamily="34" charset="-122"/>
                <a:cs typeface="Noto Sans SC" pitchFamily="34" charset="-120"/>
              </a:rPr>
              <a:t> lain: " JAKARTA ", "jakarta", "n/a" → "Jakarta", "N/A"</a:t>
            </a:r>
            <a:endParaRPr lang="en-US" sz="1600" dirty="0"/>
          </a:p>
        </p:txBody>
      </p:sp>
      <p:sp>
        <p:nvSpPr>
          <p:cNvPr id="15" name="Shape 11"/>
          <p:cNvSpPr/>
          <p:nvPr/>
        </p:nvSpPr>
        <p:spPr>
          <a:xfrm>
            <a:off x="254000" y="4660900"/>
            <a:ext cx="11684000" cy="1016000"/>
          </a:xfrm>
          <a:custGeom>
            <a:avLst/>
            <a:gdLst/>
            <a:ahLst/>
            <a:cxnLst/>
            <a:rect l="l" t="t" r="r" b="b"/>
            <a:pathLst>
              <a:path w="11684000" h="1016000">
                <a:moveTo>
                  <a:pt x="101600" y="0"/>
                </a:moveTo>
                <a:lnTo>
                  <a:pt x="11582400" y="0"/>
                </a:lnTo>
                <a:cubicBezTo>
                  <a:pt x="11638475" y="0"/>
                  <a:pt x="11684000" y="45525"/>
                  <a:pt x="11684000" y="101600"/>
                </a:cubicBezTo>
                <a:lnTo>
                  <a:pt x="11684000" y="914400"/>
                </a:lnTo>
                <a:cubicBezTo>
                  <a:pt x="11684000" y="970475"/>
                  <a:pt x="11638475" y="1016000"/>
                  <a:pt x="11582400" y="1016000"/>
                </a:cubicBezTo>
                <a:lnTo>
                  <a:pt x="101600" y="1016000"/>
                </a:lnTo>
                <a:cubicBezTo>
                  <a:pt x="45525" y="1016000"/>
                  <a:pt x="0" y="970475"/>
                  <a:pt x="0" y="914400"/>
                </a:cubicBezTo>
                <a:lnTo>
                  <a:pt x="0" y="101600"/>
                </a:lnTo>
                <a:cubicBezTo>
                  <a:pt x="0" y="45525"/>
                  <a:pt x="45525" y="0"/>
                  <a:pt x="101600" y="0"/>
                </a:cubicBezTo>
                <a:close/>
              </a:path>
            </a:pathLst>
          </a:custGeom>
          <a:solidFill>
            <a:srgbClr val="00BCD4">
              <a:alpha val="12549"/>
            </a:srgbClr>
          </a:solidFill>
          <a:ln/>
        </p:spPr>
      </p:sp>
      <p:sp>
        <p:nvSpPr>
          <p:cNvPr id="16" name="Text 12"/>
          <p:cNvSpPr/>
          <p:nvPr/>
        </p:nvSpPr>
        <p:spPr>
          <a:xfrm>
            <a:off x="457200" y="4864100"/>
            <a:ext cx="11277600" cy="609600"/>
          </a:xfrm>
          <a:prstGeom prst="rect">
            <a:avLst/>
          </a:prstGeom>
          <a:noFill/>
          <a:ln/>
        </p:spPr>
        <p:txBody>
          <a:bodyPr wrap="square" lIns="0" tIns="0" rIns="0" bIns="0" rtlCol="0" anchor="ctr"/>
          <a:lstStyle/>
          <a:p>
            <a:pPr marL="0" indent="0" algn="just">
              <a:lnSpc>
                <a:spcPct val="130000"/>
              </a:lnSpc>
              <a:buNone/>
            </a:pPr>
            <a:r>
              <a:rPr lang="en-US" sz="1600" dirty="0">
                <a:solidFill>
                  <a:srgbClr val="2C2F36"/>
                </a:solidFill>
                <a:latin typeface="Noto Sans SC" pitchFamily="34" charset="0"/>
                <a:ea typeface="Noto Sans SC" pitchFamily="34" charset="-122"/>
                <a:cs typeface="Noto Sans SC" pitchFamily="34" charset="-120"/>
              </a:rPr>
              <a:t>Pastikan tipe data benar: angka sebagai float/int, bukan string.</a:t>
            </a:r>
            <a:r>
              <a:rPr lang="id-ID" sz="1600" dirty="0">
                <a:solidFill>
                  <a:srgbClr val="2C2F36"/>
                </a:solidFill>
                <a:latin typeface="Noto Sans SC" pitchFamily="34" charset="0"/>
                <a:ea typeface="Noto Sans SC" pitchFamily="34" charset="-122"/>
                <a:cs typeface="Noto Sans SC" pitchFamily="34" charset="-120"/>
              </a:rPr>
              <a:t> Tipe data tanggal, kategori dll.</a:t>
            </a:r>
            <a:r>
              <a:rPr lang="en-US" sz="1600" dirty="0">
                <a:solidFill>
                  <a:srgbClr val="2C2F36"/>
                </a:solidFill>
                <a:latin typeface="Noto Sans SC" pitchFamily="34" charset="0"/>
                <a:ea typeface="Noto Sans SC" pitchFamily="34" charset="-122"/>
                <a:cs typeface="Noto Sans SC" pitchFamily="34" charset="-120"/>
              </a:rPr>
              <a:t> Ini penting untuk komputasi yang efisien dan bebas bug.</a:t>
            </a:r>
            <a:endParaRPr lang="en-US" sz="1600" dirty="0"/>
          </a:p>
        </p:txBody>
      </p:sp>
      <p:sp>
        <p:nvSpPr>
          <p:cNvPr id="17" name="Shape 6">
            <a:extLst>
              <a:ext uri="{FF2B5EF4-FFF2-40B4-BE49-F238E27FC236}">
                <a16:creationId xmlns:a16="http://schemas.microsoft.com/office/drawing/2014/main" id="{DF007DEE-6057-4923-C452-F16DA7401642}"/>
              </a:ext>
            </a:extLst>
          </p:cNvPr>
          <p:cNvSpPr/>
          <p:nvPr/>
        </p:nvSpPr>
        <p:spPr>
          <a:xfrm>
            <a:off x="6299200" y="1945369"/>
            <a:ext cx="5689600" cy="2209800"/>
          </a:xfrm>
          <a:custGeom>
            <a:avLst/>
            <a:gdLst/>
            <a:ahLst/>
            <a:cxnLst/>
            <a:rect l="l" t="t" r="r" b="b"/>
            <a:pathLst>
              <a:path w="5689600" h="2209800">
                <a:moveTo>
                  <a:pt x="101607" y="0"/>
                </a:moveTo>
                <a:lnTo>
                  <a:pt x="5587993" y="0"/>
                </a:lnTo>
                <a:cubicBezTo>
                  <a:pt x="5644109" y="0"/>
                  <a:pt x="5689600" y="45491"/>
                  <a:pt x="5689600" y="101607"/>
                </a:cubicBezTo>
                <a:lnTo>
                  <a:pt x="5689600" y="2108193"/>
                </a:lnTo>
                <a:cubicBezTo>
                  <a:pt x="5689600" y="2164309"/>
                  <a:pt x="5644109" y="2209800"/>
                  <a:pt x="5587993" y="2209800"/>
                </a:cubicBezTo>
                <a:lnTo>
                  <a:pt x="101607" y="2209800"/>
                </a:lnTo>
                <a:cubicBezTo>
                  <a:pt x="45491" y="2209800"/>
                  <a:pt x="0" y="2164309"/>
                  <a:pt x="0" y="2108193"/>
                </a:cubicBezTo>
                <a:lnTo>
                  <a:pt x="0" y="101607"/>
                </a:lnTo>
                <a:cubicBezTo>
                  <a:pt x="0" y="45528"/>
                  <a:pt x="45528" y="0"/>
                  <a:pt x="101607" y="0"/>
                </a:cubicBezTo>
                <a:close/>
              </a:path>
            </a:pathLst>
          </a:custGeom>
          <a:solidFill>
            <a:srgbClr val="4A4D59">
              <a:alpha val="10196"/>
            </a:srgbClr>
          </a:solidFill>
          <a:ln/>
          <a:effectLst>
            <a:outerShdw blurRad="76200" dist="50800" dir="5400000" algn="bl" rotWithShape="0">
              <a:srgbClr val="000000">
                <a:alpha val="10196"/>
              </a:srgbClr>
            </a:outerShdw>
          </a:effectLst>
        </p:spPr>
      </p:sp>
      <p:sp>
        <p:nvSpPr>
          <p:cNvPr id="18" name="Shape 7">
            <a:extLst>
              <a:ext uri="{FF2B5EF4-FFF2-40B4-BE49-F238E27FC236}">
                <a16:creationId xmlns:a16="http://schemas.microsoft.com/office/drawing/2014/main" id="{43CD6358-9D17-C223-BB42-0871E09F6687}"/>
              </a:ext>
            </a:extLst>
          </p:cNvPr>
          <p:cNvSpPr/>
          <p:nvPr/>
        </p:nvSpPr>
        <p:spPr>
          <a:xfrm>
            <a:off x="6678613" y="2250169"/>
            <a:ext cx="333375" cy="381000"/>
          </a:xfrm>
          <a:custGeom>
            <a:avLst/>
            <a:gdLst/>
            <a:ahLst/>
            <a:cxnLst/>
            <a:rect l="l" t="t" r="r" b="b"/>
            <a:pathLst>
              <a:path w="333375" h="381000">
                <a:moveTo>
                  <a:pt x="214313" y="47625"/>
                </a:moveTo>
                <a:cubicBezTo>
                  <a:pt x="214313" y="60796"/>
                  <a:pt x="203671" y="71438"/>
                  <a:pt x="190500" y="71438"/>
                </a:cubicBezTo>
                <a:lnTo>
                  <a:pt x="23812" y="71438"/>
                </a:lnTo>
                <a:cubicBezTo>
                  <a:pt x="10641" y="71438"/>
                  <a:pt x="0" y="60796"/>
                  <a:pt x="0" y="47625"/>
                </a:cubicBezTo>
                <a:cubicBezTo>
                  <a:pt x="0" y="34454"/>
                  <a:pt x="10641" y="23812"/>
                  <a:pt x="23812" y="23812"/>
                </a:cubicBezTo>
                <a:lnTo>
                  <a:pt x="190500" y="23812"/>
                </a:lnTo>
                <a:cubicBezTo>
                  <a:pt x="203671" y="23812"/>
                  <a:pt x="214313" y="34454"/>
                  <a:pt x="214313" y="47625"/>
                </a:cubicBezTo>
                <a:close/>
                <a:moveTo>
                  <a:pt x="214313" y="238125"/>
                </a:moveTo>
                <a:cubicBezTo>
                  <a:pt x="214313" y="251296"/>
                  <a:pt x="203671" y="261938"/>
                  <a:pt x="190500" y="261938"/>
                </a:cubicBezTo>
                <a:lnTo>
                  <a:pt x="23812" y="261938"/>
                </a:lnTo>
                <a:cubicBezTo>
                  <a:pt x="10641" y="261938"/>
                  <a:pt x="0" y="251296"/>
                  <a:pt x="0" y="238125"/>
                </a:cubicBezTo>
                <a:cubicBezTo>
                  <a:pt x="0" y="224954"/>
                  <a:pt x="10641" y="214313"/>
                  <a:pt x="23812" y="214313"/>
                </a:cubicBezTo>
                <a:lnTo>
                  <a:pt x="190500" y="214313"/>
                </a:lnTo>
                <a:cubicBezTo>
                  <a:pt x="203671" y="214313"/>
                  <a:pt x="214313" y="224954"/>
                  <a:pt x="214313" y="238125"/>
                </a:cubicBezTo>
                <a:close/>
                <a:moveTo>
                  <a:pt x="0" y="142875"/>
                </a:moveTo>
                <a:cubicBezTo>
                  <a:pt x="0" y="129704"/>
                  <a:pt x="10641" y="119063"/>
                  <a:pt x="23812" y="119063"/>
                </a:cubicBezTo>
                <a:lnTo>
                  <a:pt x="309563" y="119063"/>
                </a:lnTo>
                <a:cubicBezTo>
                  <a:pt x="322734" y="119063"/>
                  <a:pt x="333375" y="129704"/>
                  <a:pt x="333375" y="142875"/>
                </a:cubicBezTo>
                <a:cubicBezTo>
                  <a:pt x="333375" y="156046"/>
                  <a:pt x="322734" y="166688"/>
                  <a:pt x="309563" y="166688"/>
                </a:cubicBezTo>
                <a:lnTo>
                  <a:pt x="23812" y="166688"/>
                </a:lnTo>
                <a:cubicBezTo>
                  <a:pt x="10641" y="166688"/>
                  <a:pt x="0" y="156046"/>
                  <a:pt x="0" y="142875"/>
                </a:cubicBezTo>
                <a:close/>
                <a:moveTo>
                  <a:pt x="333375" y="333375"/>
                </a:moveTo>
                <a:cubicBezTo>
                  <a:pt x="333375" y="346546"/>
                  <a:pt x="322734" y="357188"/>
                  <a:pt x="309563" y="357188"/>
                </a:cubicBezTo>
                <a:lnTo>
                  <a:pt x="23812" y="357188"/>
                </a:lnTo>
                <a:cubicBezTo>
                  <a:pt x="10641" y="357188"/>
                  <a:pt x="0" y="346546"/>
                  <a:pt x="0" y="333375"/>
                </a:cubicBezTo>
                <a:cubicBezTo>
                  <a:pt x="0" y="320204"/>
                  <a:pt x="10641" y="309563"/>
                  <a:pt x="23812" y="309563"/>
                </a:cubicBezTo>
                <a:lnTo>
                  <a:pt x="309563" y="309563"/>
                </a:lnTo>
                <a:cubicBezTo>
                  <a:pt x="322734" y="309563"/>
                  <a:pt x="333375" y="320204"/>
                  <a:pt x="333375" y="333375"/>
                </a:cubicBezTo>
                <a:close/>
              </a:path>
            </a:pathLst>
          </a:custGeom>
          <a:solidFill>
            <a:srgbClr val="00BCD4"/>
          </a:solidFill>
          <a:ln/>
        </p:spPr>
      </p:sp>
      <p:sp>
        <p:nvSpPr>
          <p:cNvPr id="19" name="Text 8">
            <a:extLst>
              <a:ext uri="{FF2B5EF4-FFF2-40B4-BE49-F238E27FC236}">
                <a16:creationId xmlns:a16="http://schemas.microsoft.com/office/drawing/2014/main" id="{4BFB9BF8-84C6-5E90-9A62-AC0E7113C7C9}"/>
              </a:ext>
            </a:extLst>
          </p:cNvPr>
          <p:cNvSpPr/>
          <p:nvPr/>
        </p:nvSpPr>
        <p:spPr>
          <a:xfrm>
            <a:off x="7283450" y="2262869"/>
            <a:ext cx="2184400" cy="355600"/>
          </a:xfrm>
          <a:prstGeom prst="rect">
            <a:avLst/>
          </a:prstGeom>
          <a:noFill/>
          <a:ln/>
        </p:spPr>
        <p:txBody>
          <a:bodyPr wrap="square" lIns="0" tIns="0" rIns="0" bIns="0" rtlCol="0" anchor="ctr"/>
          <a:lstStyle/>
          <a:p>
            <a:pPr marL="0" indent="0">
              <a:lnSpc>
                <a:spcPct val="120000"/>
              </a:lnSpc>
              <a:buNone/>
            </a:pPr>
            <a:r>
              <a:rPr lang="en-US" sz="2000" dirty="0" err="1">
                <a:solidFill>
                  <a:srgbClr val="2C2F36"/>
                </a:solidFill>
                <a:latin typeface="Noto Sans SC" pitchFamily="34" charset="0"/>
                <a:ea typeface="Noto Sans SC" pitchFamily="34" charset="-122"/>
                <a:cs typeface="Noto Sans SC" pitchFamily="34" charset="-120"/>
              </a:rPr>
              <a:t>Penanganan</a:t>
            </a:r>
            <a:endParaRPr lang="en-US" sz="1600" dirty="0"/>
          </a:p>
        </p:txBody>
      </p:sp>
      <p:sp>
        <p:nvSpPr>
          <p:cNvPr id="20" name="Text 9">
            <a:extLst>
              <a:ext uri="{FF2B5EF4-FFF2-40B4-BE49-F238E27FC236}">
                <a16:creationId xmlns:a16="http://schemas.microsoft.com/office/drawing/2014/main" id="{4DEE1938-CF89-5495-72DC-2FD5A79612B3}"/>
              </a:ext>
            </a:extLst>
          </p:cNvPr>
          <p:cNvSpPr/>
          <p:nvPr/>
        </p:nvSpPr>
        <p:spPr>
          <a:xfrm>
            <a:off x="6604000" y="2783569"/>
            <a:ext cx="5080000" cy="609600"/>
          </a:xfrm>
          <a:prstGeom prst="rect">
            <a:avLst/>
          </a:prstGeom>
          <a:noFill/>
          <a:ln/>
        </p:spPr>
        <p:txBody>
          <a:bodyPr wrap="square" lIns="0" tIns="0" rIns="0" bIns="0" rtlCol="0" anchor="ctr"/>
          <a:lstStyle/>
          <a:p>
            <a:pPr marL="0" indent="0">
              <a:lnSpc>
                <a:spcPct val="130000"/>
              </a:lnSpc>
              <a:buNone/>
            </a:pPr>
            <a:r>
              <a:rPr lang="en-US" sz="1600" dirty="0">
                <a:solidFill>
                  <a:srgbClr val="6D717F"/>
                </a:solidFill>
                <a:latin typeface="Noto Sans SC" pitchFamily="34" charset="0"/>
                <a:ea typeface="Noto Sans SC" pitchFamily="34" charset="-122"/>
                <a:cs typeface="Noto Sans SC" pitchFamily="34" charset="-120"/>
              </a:rPr>
              <a:t>Rapikan format string: spasi, </a:t>
            </a:r>
            <a:r>
              <a:rPr lang="id-ID" sz="1600" dirty="0">
                <a:solidFill>
                  <a:srgbClr val="6D717F"/>
                </a:solidFill>
                <a:latin typeface="Noto Sans SC" pitchFamily="34" charset="0"/>
                <a:ea typeface="Noto Sans SC" pitchFamily="34" charset="-122"/>
                <a:cs typeface="Noto Sans SC" pitchFamily="34" charset="-120"/>
              </a:rPr>
              <a:t>huruf</a:t>
            </a:r>
            <a:r>
              <a:rPr lang="en-US" sz="1600" dirty="0">
                <a:solidFill>
                  <a:srgbClr val="6D717F"/>
                </a:solidFill>
                <a:latin typeface="Noto Sans SC" pitchFamily="34" charset="0"/>
                <a:ea typeface="Noto Sans SC" pitchFamily="34" charset="-122"/>
                <a:cs typeface="Noto Sans SC" pitchFamily="34" charset="-120"/>
              </a:rPr>
              <a:t>, dan tandai "N/A" secara konsisten.</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0DFE-035F-E791-DF7F-BB87E1114D84}"/>
              </a:ext>
            </a:extLst>
          </p:cNvPr>
          <p:cNvSpPr>
            <a:spLocks noGrp="1"/>
          </p:cNvSpPr>
          <p:nvPr>
            <p:ph type="title"/>
          </p:nvPr>
        </p:nvSpPr>
        <p:spPr/>
        <p:txBody>
          <a:bodyPr/>
          <a:lstStyle/>
          <a:p>
            <a:r>
              <a:rPr lang="en-US" dirty="0"/>
              <a:t>Fitur yang </a:t>
            </a:r>
            <a:r>
              <a:rPr lang="en-US" dirty="0" err="1"/>
              <a:t>tidak</a:t>
            </a:r>
            <a:r>
              <a:rPr lang="en-US" dirty="0"/>
              <a:t> </a:t>
            </a:r>
            <a:r>
              <a:rPr lang="en-US" dirty="0" err="1"/>
              <a:t>relevan</a:t>
            </a:r>
            <a:endParaRPr lang="en-US" dirty="0"/>
          </a:p>
        </p:txBody>
      </p:sp>
      <p:sp>
        <p:nvSpPr>
          <p:cNvPr id="3" name="Text Placeholder 2">
            <a:extLst>
              <a:ext uri="{FF2B5EF4-FFF2-40B4-BE49-F238E27FC236}">
                <a16:creationId xmlns:a16="http://schemas.microsoft.com/office/drawing/2014/main" id="{6837CDD6-D678-F398-EF64-E51E68BC0659}"/>
              </a:ext>
            </a:extLst>
          </p:cNvPr>
          <p:cNvSpPr>
            <a:spLocks noGrp="1"/>
          </p:cNvSpPr>
          <p:nvPr>
            <p:ph type="body" idx="1"/>
          </p:nvPr>
        </p:nvSpPr>
        <p:spPr/>
        <p:txBody>
          <a:bodyPr>
            <a:normAutofit/>
          </a:bodyPr>
          <a:lstStyle/>
          <a:p>
            <a:r>
              <a:rPr lang="en-US" sz="1800" dirty="0" err="1"/>
              <a:t>Sebuah</a:t>
            </a:r>
            <a:r>
              <a:rPr lang="en-US" sz="1800" dirty="0"/>
              <a:t> data </a:t>
            </a:r>
            <a:r>
              <a:rPr lang="en-US" sz="1800" dirty="0" err="1"/>
              <a:t>mentah</a:t>
            </a:r>
            <a:r>
              <a:rPr lang="en-US" sz="1800" dirty="0"/>
              <a:t> </a:t>
            </a:r>
            <a:r>
              <a:rPr lang="en-US" sz="1800" dirty="0" err="1"/>
              <a:t>bisa</a:t>
            </a:r>
            <a:r>
              <a:rPr lang="en-US" sz="1800" dirty="0"/>
              <a:t> </a:t>
            </a:r>
            <a:r>
              <a:rPr lang="en-US" sz="1800" dirty="0" err="1"/>
              <a:t>digunakan</a:t>
            </a:r>
            <a:r>
              <a:rPr lang="en-US" sz="1800" dirty="0"/>
              <a:t> </a:t>
            </a:r>
            <a:r>
              <a:rPr lang="en-US" sz="1800" dirty="0" err="1"/>
              <a:t>dalam</a:t>
            </a:r>
            <a:r>
              <a:rPr lang="en-US" sz="1800" dirty="0"/>
              <a:t> </a:t>
            </a:r>
            <a:r>
              <a:rPr lang="en-US" sz="1800" dirty="0" err="1"/>
              <a:t>berbagai</a:t>
            </a:r>
            <a:r>
              <a:rPr lang="en-US" sz="1800" dirty="0"/>
              <a:t> </a:t>
            </a:r>
            <a:r>
              <a:rPr lang="en-US" sz="1800" dirty="0" err="1"/>
              <a:t>macam</a:t>
            </a:r>
            <a:r>
              <a:rPr lang="en-US" sz="1800" dirty="0"/>
              <a:t> proses. </a:t>
            </a:r>
          </a:p>
          <a:p>
            <a:r>
              <a:rPr lang="en-US" sz="1800" dirty="0"/>
              <a:t>Tidak </a:t>
            </a:r>
            <a:r>
              <a:rPr lang="en-US" sz="1800" dirty="0" err="1"/>
              <a:t>semua</a:t>
            </a:r>
            <a:r>
              <a:rPr lang="en-US" sz="1800" dirty="0"/>
              <a:t> </a:t>
            </a:r>
            <a:r>
              <a:rPr lang="en-US" sz="1800" dirty="0" err="1"/>
              <a:t>fitur</a:t>
            </a:r>
            <a:r>
              <a:rPr lang="en-US" sz="1800" dirty="0"/>
              <a:t> </a:t>
            </a:r>
            <a:r>
              <a:rPr lang="en-US" sz="1800" dirty="0" err="1"/>
              <a:t>dibutuhkan</a:t>
            </a:r>
            <a:r>
              <a:rPr lang="en-US" sz="1800" dirty="0"/>
              <a:t> </a:t>
            </a:r>
            <a:r>
              <a:rPr lang="en-US" sz="1800" dirty="0" err="1"/>
              <a:t>dalam</a:t>
            </a:r>
            <a:r>
              <a:rPr lang="en-US" sz="1800" dirty="0"/>
              <a:t> proses.</a:t>
            </a:r>
          </a:p>
          <a:p>
            <a:pPr marL="114300" indent="0">
              <a:buNone/>
            </a:pPr>
            <a:endParaRPr lang="en-US" sz="1800" dirty="0"/>
          </a:p>
          <a:p>
            <a:r>
              <a:rPr lang="en-US" sz="1800" dirty="0" err="1"/>
              <a:t>Penanganan</a:t>
            </a:r>
            <a:r>
              <a:rPr lang="en-US" sz="1800" dirty="0"/>
              <a:t>: </a:t>
            </a:r>
            <a:r>
              <a:rPr lang="en-US" sz="1800" dirty="0" err="1"/>
              <a:t>Seleksi</a:t>
            </a:r>
            <a:r>
              <a:rPr lang="en-US" sz="1800" dirty="0"/>
              <a:t> Fitur, </a:t>
            </a:r>
            <a:r>
              <a:rPr lang="en-US" sz="1800" dirty="0" err="1"/>
              <a:t>Ekstraksi</a:t>
            </a:r>
            <a:r>
              <a:rPr lang="en-US" sz="1800" dirty="0"/>
              <a:t> Fitur, Pembangunan </a:t>
            </a:r>
            <a:r>
              <a:rPr lang="en-US" sz="1800" dirty="0" err="1"/>
              <a:t>fitur</a:t>
            </a:r>
            <a:r>
              <a:rPr lang="en-US" sz="1800" dirty="0"/>
              <a:t> </a:t>
            </a:r>
            <a:r>
              <a:rPr lang="en-US" sz="1800" dirty="0" err="1"/>
              <a:t>baru</a:t>
            </a:r>
            <a:endParaRPr lang="en-US" sz="1800" dirty="0"/>
          </a:p>
        </p:txBody>
      </p:sp>
    </p:spTree>
    <p:extLst>
      <p:ext uri="{BB962C8B-B14F-4D97-AF65-F5344CB8AC3E}">
        <p14:creationId xmlns:p14="http://schemas.microsoft.com/office/powerpoint/2010/main" val="201901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606C-46E1-F70F-9F43-6BDC90A7A4CF}"/>
              </a:ext>
            </a:extLst>
          </p:cNvPr>
          <p:cNvSpPr>
            <a:spLocks noGrp="1"/>
          </p:cNvSpPr>
          <p:nvPr>
            <p:ph type="title"/>
          </p:nvPr>
        </p:nvSpPr>
        <p:spPr>
          <a:xfrm>
            <a:off x="4224528" y="815009"/>
            <a:ext cx="6766560" cy="1804205"/>
          </a:xfrm>
        </p:spPr>
        <p:txBody>
          <a:bodyPr/>
          <a:lstStyle/>
          <a:p>
            <a:r>
              <a:rPr lang="en-US" dirty="0"/>
              <a:t>Data </a:t>
            </a:r>
            <a:r>
              <a:rPr lang="en-US" dirty="0" err="1"/>
              <a:t>tidak</a:t>
            </a:r>
            <a:r>
              <a:rPr lang="en-US" dirty="0"/>
              <a:t> </a:t>
            </a:r>
            <a:r>
              <a:rPr lang="en-US" dirty="0" err="1"/>
              <a:t>seimbang</a:t>
            </a:r>
            <a:endParaRPr lang="en-US" dirty="0"/>
          </a:p>
        </p:txBody>
      </p:sp>
      <p:sp>
        <p:nvSpPr>
          <p:cNvPr id="3" name="Text Placeholder 2">
            <a:extLst>
              <a:ext uri="{FF2B5EF4-FFF2-40B4-BE49-F238E27FC236}">
                <a16:creationId xmlns:a16="http://schemas.microsoft.com/office/drawing/2014/main" id="{F1B8586B-8E25-DB28-B0D0-E875280B4955}"/>
              </a:ext>
            </a:extLst>
          </p:cNvPr>
          <p:cNvSpPr>
            <a:spLocks noGrp="1"/>
          </p:cNvSpPr>
          <p:nvPr>
            <p:ph type="body" idx="1"/>
          </p:nvPr>
        </p:nvSpPr>
        <p:spPr>
          <a:xfrm>
            <a:off x="4224528" y="2867186"/>
            <a:ext cx="6766560" cy="3303800"/>
          </a:xfrm>
        </p:spPr>
        <p:txBody>
          <a:bodyPr>
            <a:normAutofit/>
          </a:bodyPr>
          <a:lstStyle/>
          <a:p>
            <a:r>
              <a:rPr lang="en-US" dirty="0"/>
              <a:t>Data </a:t>
            </a:r>
            <a:r>
              <a:rPr lang="en-US" dirty="0" err="1"/>
              <a:t>tidak</a:t>
            </a:r>
            <a:r>
              <a:rPr lang="en-US" dirty="0"/>
              <a:t> </a:t>
            </a:r>
            <a:r>
              <a:rPr lang="en-US" dirty="0" err="1"/>
              <a:t>seimbang</a:t>
            </a:r>
            <a:r>
              <a:rPr lang="en-US" dirty="0"/>
              <a:t> </a:t>
            </a:r>
            <a:r>
              <a:rPr lang="en-US" dirty="0" err="1"/>
              <a:t>adalah</a:t>
            </a:r>
            <a:r>
              <a:rPr lang="en-US" dirty="0"/>
              <a:t> </a:t>
            </a:r>
            <a:r>
              <a:rPr lang="en-US" dirty="0" err="1"/>
              <a:t>kondisi</a:t>
            </a:r>
            <a:r>
              <a:rPr lang="en-US" dirty="0"/>
              <a:t> </a:t>
            </a:r>
            <a:r>
              <a:rPr lang="en-US" dirty="0" err="1"/>
              <a:t>ketika</a:t>
            </a:r>
            <a:r>
              <a:rPr lang="en-US" dirty="0"/>
              <a:t> </a:t>
            </a:r>
            <a:r>
              <a:rPr lang="en-US" dirty="0" err="1"/>
              <a:t>jumlah</a:t>
            </a:r>
            <a:r>
              <a:rPr lang="en-US" dirty="0"/>
              <a:t> data pada </a:t>
            </a:r>
            <a:r>
              <a:rPr lang="en-US" dirty="0" err="1"/>
              <a:t>satu</a:t>
            </a:r>
            <a:r>
              <a:rPr lang="en-US" dirty="0"/>
              <a:t> </a:t>
            </a:r>
            <a:r>
              <a:rPr lang="en-US" dirty="0" err="1"/>
              <a:t>kelas</a:t>
            </a:r>
            <a:r>
              <a:rPr lang="en-US" dirty="0"/>
              <a:t> </a:t>
            </a:r>
            <a:r>
              <a:rPr lang="en-US" dirty="0" err="1"/>
              <a:t>jauh</a:t>
            </a:r>
            <a:r>
              <a:rPr lang="en-US" dirty="0"/>
              <a:t> </a:t>
            </a:r>
            <a:r>
              <a:rPr lang="en-US" dirty="0" err="1"/>
              <a:t>lebih</a:t>
            </a:r>
            <a:r>
              <a:rPr lang="en-US" dirty="0"/>
              <a:t> </a:t>
            </a:r>
            <a:r>
              <a:rPr lang="en-US" dirty="0" err="1"/>
              <a:t>banyak</a:t>
            </a:r>
            <a:r>
              <a:rPr lang="en-US" dirty="0"/>
              <a:t> </a:t>
            </a:r>
            <a:r>
              <a:rPr lang="en-US" dirty="0" err="1"/>
              <a:t>atau</a:t>
            </a:r>
            <a:r>
              <a:rPr lang="en-US" dirty="0"/>
              <a:t> </a:t>
            </a:r>
            <a:r>
              <a:rPr lang="en-US" dirty="0" err="1"/>
              <a:t>jauh</a:t>
            </a:r>
            <a:r>
              <a:rPr lang="en-US" dirty="0"/>
              <a:t> </a:t>
            </a:r>
            <a:r>
              <a:rPr lang="en-US" dirty="0" err="1"/>
              <a:t>lebih</a:t>
            </a:r>
            <a:r>
              <a:rPr lang="en-US" dirty="0"/>
              <a:t> </a:t>
            </a:r>
            <a:r>
              <a:rPr lang="en-US" dirty="0" err="1"/>
              <a:t>sedikit</a:t>
            </a:r>
            <a:r>
              <a:rPr lang="en-US" dirty="0"/>
              <a:t> </a:t>
            </a:r>
            <a:r>
              <a:rPr lang="en-US" dirty="0" err="1"/>
              <a:t>dibandingkan</a:t>
            </a:r>
            <a:r>
              <a:rPr lang="en-US" dirty="0"/>
              <a:t> </a:t>
            </a:r>
            <a:r>
              <a:rPr lang="en-US" dirty="0" err="1"/>
              <a:t>kelas</a:t>
            </a:r>
            <a:r>
              <a:rPr lang="en-US" dirty="0"/>
              <a:t> </a:t>
            </a:r>
            <a:r>
              <a:rPr lang="en-US" dirty="0" err="1"/>
              <a:t>lainnya</a:t>
            </a:r>
            <a:r>
              <a:rPr lang="en-US" dirty="0"/>
              <a:t> </a:t>
            </a:r>
            <a:r>
              <a:rPr lang="en-US" dirty="0" err="1"/>
              <a:t>dalam</a:t>
            </a:r>
            <a:r>
              <a:rPr lang="en-US" dirty="0"/>
              <a:t> </a:t>
            </a:r>
            <a:r>
              <a:rPr lang="en-US" dirty="0" err="1"/>
              <a:t>sebuah</a:t>
            </a:r>
            <a:r>
              <a:rPr lang="en-US" dirty="0"/>
              <a:t> dataset.</a:t>
            </a:r>
          </a:p>
          <a:p>
            <a:pPr marL="114300" indent="0">
              <a:buNone/>
            </a:pPr>
            <a:r>
              <a:rPr lang="en-US" b="1" dirty="0"/>
              <a:t>Misal </a:t>
            </a:r>
            <a:r>
              <a:rPr lang="en-US" b="1" dirty="0" err="1"/>
              <a:t>akan</a:t>
            </a:r>
            <a:r>
              <a:rPr lang="en-US" b="1" dirty="0"/>
              <a:t> </a:t>
            </a:r>
            <a:r>
              <a:rPr lang="en-US" b="1" dirty="0" err="1"/>
              <a:t>mendeteksi</a:t>
            </a:r>
            <a:r>
              <a:rPr lang="en-US" b="1" dirty="0"/>
              <a:t> </a:t>
            </a:r>
            <a:r>
              <a:rPr lang="en-US" b="1" dirty="0" err="1"/>
              <a:t>penyakit</a:t>
            </a:r>
            <a:r>
              <a:rPr lang="en-US" b="1" dirty="0"/>
              <a:t> </a:t>
            </a:r>
            <a:r>
              <a:rPr lang="en-US" b="1" dirty="0" err="1"/>
              <a:t>langka</a:t>
            </a:r>
            <a:r>
              <a:rPr lang="en-US" dirty="0"/>
              <a:t>, Dimana </a:t>
            </a:r>
            <a:r>
              <a:rPr lang="en-US" dirty="0" err="1"/>
              <a:t>kondisi</a:t>
            </a:r>
            <a:r>
              <a:rPr lang="en-US" dirty="0"/>
              <a:t> data</a:t>
            </a:r>
          </a:p>
          <a:p>
            <a:r>
              <a:rPr lang="en-US" dirty="0" err="1"/>
              <a:t>Kelas</a:t>
            </a:r>
            <a:r>
              <a:rPr lang="en-US" dirty="0"/>
              <a:t> </a:t>
            </a:r>
            <a:r>
              <a:rPr lang="en-US" dirty="0" err="1"/>
              <a:t>positif</a:t>
            </a:r>
            <a:r>
              <a:rPr lang="en-US" dirty="0"/>
              <a:t> (</a:t>
            </a:r>
            <a:r>
              <a:rPr lang="en-US" dirty="0" err="1"/>
              <a:t>penyakit</a:t>
            </a:r>
            <a:r>
              <a:rPr lang="en-US" dirty="0"/>
              <a:t> </a:t>
            </a:r>
            <a:r>
              <a:rPr lang="en-US" dirty="0" err="1"/>
              <a:t>ada</a:t>
            </a:r>
            <a:r>
              <a:rPr lang="en-US" dirty="0"/>
              <a:t>): 100 data</a:t>
            </a:r>
          </a:p>
          <a:p>
            <a:r>
              <a:rPr lang="en-US" dirty="0" err="1"/>
              <a:t>Kelas</a:t>
            </a:r>
            <a:r>
              <a:rPr lang="en-US" dirty="0"/>
              <a:t> negative (</a:t>
            </a:r>
            <a:r>
              <a:rPr lang="en-US" dirty="0" err="1"/>
              <a:t>penyakit</a:t>
            </a:r>
            <a:r>
              <a:rPr lang="en-US" dirty="0"/>
              <a:t> </a:t>
            </a:r>
            <a:r>
              <a:rPr lang="en-US" dirty="0" err="1"/>
              <a:t>tidak</a:t>
            </a:r>
            <a:r>
              <a:rPr lang="en-US" dirty="0"/>
              <a:t> </a:t>
            </a:r>
            <a:r>
              <a:rPr lang="en-US" dirty="0" err="1"/>
              <a:t>ada</a:t>
            </a:r>
            <a:r>
              <a:rPr lang="en-US" dirty="0"/>
              <a:t>): 10.000</a:t>
            </a:r>
          </a:p>
          <a:p>
            <a:r>
              <a:rPr lang="en-US" b="1" dirty="0" err="1"/>
              <a:t>Penanganan</a:t>
            </a:r>
            <a:r>
              <a:rPr lang="en-US" dirty="0"/>
              <a:t>: </a:t>
            </a:r>
          </a:p>
          <a:p>
            <a:pPr marL="628650" indent="-514350">
              <a:buFont typeface="+mj-lt"/>
              <a:buAutoNum type="arabicPeriod"/>
            </a:pPr>
            <a:r>
              <a:rPr lang="en-US" dirty="0"/>
              <a:t>Resampling: Oversampling </a:t>
            </a:r>
            <a:r>
              <a:rPr lang="en-US" dirty="0" err="1"/>
              <a:t>atau</a:t>
            </a:r>
            <a:r>
              <a:rPr lang="en-US" dirty="0"/>
              <a:t> </a:t>
            </a:r>
            <a:r>
              <a:rPr lang="en-US" dirty="0" err="1"/>
              <a:t>Undersampling</a:t>
            </a:r>
            <a:endParaRPr lang="en-US" dirty="0"/>
          </a:p>
          <a:p>
            <a:pPr marL="628650" indent="-514350">
              <a:buFont typeface="+mj-lt"/>
              <a:buAutoNum type="arabicPeriod"/>
            </a:pPr>
            <a:r>
              <a:rPr lang="en-US" dirty="0" err="1"/>
              <a:t>Menggunakan</a:t>
            </a:r>
            <a:r>
              <a:rPr lang="en-US" dirty="0"/>
              <a:t> </a:t>
            </a:r>
            <a:r>
              <a:rPr lang="en-US" dirty="0" err="1"/>
              <a:t>metrik</a:t>
            </a:r>
            <a:r>
              <a:rPr lang="en-US" dirty="0"/>
              <a:t> </a:t>
            </a:r>
            <a:r>
              <a:rPr lang="en-US" dirty="0" err="1"/>
              <a:t>evaluasi</a:t>
            </a:r>
            <a:r>
              <a:rPr lang="en-US" dirty="0"/>
              <a:t> yang </a:t>
            </a:r>
            <a:r>
              <a:rPr lang="en-US" dirty="0" err="1"/>
              <a:t>tepat</a:t>
            </a:r>
            <a:endParaRPr lang="en-US" dirty="0"/>
          </a:p>
          <a:p>
            <a:pPr marL="628650" indent="-514350">
              <a:buFont typeface="+mj-lt"/>
              <a:buAutoNum type="arabicPeriod"/>
            </a:pPr>
            <a:r>
              <a:rPr lang="en-US" dirty="0" err="1"/>
              <a:t>Algoritma</a:t>
            </a:r>
            <a:r>
              <a:rPr lang="en-US" dirty="0"/>
              <a:t> </a:t>
            </a:r>
            <a:r>
              <a:rPr lang="en-US" dirty="0" err="1"/>
              <a:t>khusus</a:t>
            </a:r>
            <a:endParaRPr lang="en-US" dirty="0"/>
          </a:p>
          <a:p>
            <a:pPr marL="628650" indent="-514350">
              <a:buFont typeface="+mj-lt"/>
              <a:buAutoNum type="arabicPeriod"/>
            </a:pPr>
            <a:r>
              <a:rPr lang="en-US" dirty="0" err="1"/>
              <a:t>Menggunakan</a:t>
            </a:r>
            <a:r>
              <a:rPr lang="en-US" dirty="0"/>
              <a:t> cost-sensitive learning: </a:t>
            </a:r>
            <a:r>
              <a:rPr lang="en-US" dirty="0" err="1"/>
              <a:t>memberi</a:t>
            </a:r>
            <a:r>
              <a:rPr lang="en-US" dirty="0"/>
              <a:t> penalty </a:t>
            </a:r>
            <a:r>
              <a:rPr lang="en-US" dirty="0" err="1"/>
              <a:t>lebih</a:t>
            </a:r>
            <a:r>
              <a:rPr lang="en-US" dirty="0"/>
              <a:t> </a:t>
            </a:r>
            <a:r>
              <a:rPr lang="en-US" dirty="0" err="1"/>
              <a:t>besar</a:t>
            </a:r>
            <a:r>
              <a:rPr lang="en-US" dirty="0"/>
              <a:t> </a:t>
            </a:r>
            <a:r>
              <a:rPr lang="en-US" dirty="0" err="1"/>
              <a:t>jika</a:t>
            </a:r>
            <a:r>
              <a:rPr lang="en-US" dirty="0"/>
              <a:t> salah </a:t>
            </a:r>
            <a:r>
              <a:rPr lang="en-US" dirty="0" err="1"/>
              <a:t>klasifikasi</a:t>
            </a:r>
            <a:r>
              <a:rPr lang="en-US" dirty="0"/>
              <a:t> </a:t>
            </a:r>
            <a:r>
              <a:rPr lang="en-US" dirty="0" err="1"/>
              <a:t>kelas</a:t>
            </a:r>
            <a:r>
              <a:rPr lang="en-US" dirty="0"/>
              <a:t> </a:t>
            </a:r>
            <a:r>
              <a:rPr lang="en-US" dirty="0" err="1"/>
              <a:t>minoritas</a:t>
            </a:r>
            <a:r>
              <a:rPr lang="en-US" dirty="0"/>
              <a:t> </a:t>
            </a:r>
          </a:p>
        </p:txBody>
      </p:sp>
    </p:spTree>
    <p:extLst>
      <p:ext uri="{BB962C8B-B14F-4D97-AF65-F5344CB8AC3E}">
        <p14:creationId xmlns:p14="http://schemas.microsoft.com/office/powerpoint/2010/main" val="3358756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err="1"/>
              <a:t>transformasi</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847695"/>
          </a:xfrm>
        </p:spPr>
        <p:txBody>
          <a:bodyPr/>
          <a:lstStyle/>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47B1-8E60-5D85-C213-E9EE00A89C9F}"/>
              </a:ext>
            </a:extLst>
          </p:cNvPr>
          <p:cNvSpPr>
            <a:spLocks noGrp="1"/>
          </p:cNvSpPr>
          <p:nvPr>
            <p:ph type="title"/>
          </p:nvPr>
        </p:nvSpPr>
        <p:spPr/>
        <p:txBody>
          <a:bodyPr>
            <a:normAutofit/>
          </a:bodyPr>
          <a:lstStyle/>
          <a:p>
            <a:r>
              <a:rPr lang="en-US" sz="2400" dirty="0" err="1"/>
              <a:t>Mengubah</a:t>
            </a:r>
            <a:r>
              <a:rPr lang="en-US" sz="2400" dirty="0"/>
              <a:t> Data </a:t>
            </a:r>
            <a:r>
              <a:rPr lang="en-US" sz="2400" dirty="0" err="1"/>
              <a:t>Kategorikal</a:t>
            </a:r>
            <a:r>
              <a:rPr lang="en-US" sz="2400" dirty="0"/>
              <a:t> </a:t>
            </a:r>
            <a:r>
              <a:rPr lang="en-US" sz="2400" dirty="0" err="1"/>
              <a:t>menjadi</a:t>
            </a:r>
            <a:r>
              <a:rPr lang="en-US" sz="2400" dirty="0"/>
              <a:t> </a:t>
            </a:r>
            <a:r>
              <a:rPr lang="en-US" sz="2400" dirty="0" err="1"/>
              <a:t>numerik</a:t>
            </a:r>
            <a:endParaRPr lang="en-US" sz="24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614ED23-9292-AE4D-04E8-C3D7443ACF08}"/>
                  </a:ext>
                </a:extLst>
              </p:cNvPr>
              <p:cNvSpPr>
                <a:spLocks noGrp="1"/>
              </p:cNvSpPr>
              <p:nvPr>
                <p:ph type="body" idx="1"/>
              </p:nvPr>
            </p:nvSpPr>
            <p:spPr>
              <a:xfrm>
                <a:off x="838200" y="2711115"/>
                <a:ext cx="5181600" cy="3465847"/>
              </a:xfrm>
            </p:spPr>
            <p:style>
              <a:lnRef idx="2">
                <a:schemeClr val="accent1"/>
              </a:lnRef>
              <a:fillRef idx="1">
                <a:schemeClr val="lt1"/>
              </a:fillRef>
              <a:effectRef idx="0">
                <a:schemeClr val="accent1"/>
              </a:effectRef>
              <a:fontRef idx="minor">
                <a:schemeClr val="dk1"/>
              </a:fontRef>
            </p:style>
            <p:txBody>
              <a:bodyPr/>
              <a:lstStyle/>
              <a:p>
                <a:pPr marL="114300" indent="0">
                  <a:buNone/>
                </a:pPr>
                <a:r>
                  <a:rPr lang="en-US" dirty="0"/>
                  <a:t>Pisah </a:t>
                </a:r>
                <a:r>
                  <a:rPr lang="en-US" dirty="0" err="1"/>
                  <a:t>kolom</a:t>
                </a:r>
                <a:r>
                  <a:rPr lang="en-US" dirty="0"/>
                  <a:t> per </a:t>
                </a:r>
                <a:r>
                  <a:rPr lang="en-US" dirty="0" err="1"/>
                  <a:t>kategori</a:t>
                </a:r>
                <a:endParaRPr lang="en-US" dirty="0"/>
              </a:p>
              <a:p>
                <a:pPr marL="114300" indent="0">
                  <a:buNone/>
                </a:pPr>
                <a:r>
                  <a:rPr lang="en-US" dirty="0" err="1"/>
                  <a:t>Contoh</a:t>
                </a:r>
                <a:r>
                  <a:rPr lang="en-US" dirty="0"/>
                  <a:t>:</a:t>
                </a:r>
              </a:p>
              <a:p>
                <a:pPr marL="114300" indent="0">
                  <a:buNone/>
                </a:pPr>
                <a:r>
                  <a:rPr lang="en-US" dirty="0"/>
                  <a:t>Merah -&gt;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a14:m>
                <a:endParaRPr lang="en-US" dirty="0"/>
              </a:p>
              <a:p>
                <a:pPr marL="114300" indent="0">
                  <a:buNone/>
                </a:pPr>
                <a:r>
                  <a:rPr lang="en-US" dirty="0"/>
                  <a:t>Biru -&gt;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1</m:t>
                              </m:r>
                            </m:e>
                          </m:mr>
                        </m:m>
                      </m:e>
                    </m:d>
                  </m:oMath>
                </a14:m>
                <a:endParaRPr lang="en-US" dirty="0"/>
              </a:p>
            </p:txBody>
          </p:sp>
        </mc:Choice>
        <mc:Fallback xmlns="">
          <p:sp>
            <p:nvSpPr>
              <p:cNvPr id="3" name="Text Placeholder 2">
                <a:extLst>
                  <a:ext uri="{FF2B5EF4-FFF2-40B4-BE49-F238E27FC236}">
                    <a16:creationId xmlns:a16="http://schemas.microsoft.com/office/drawing/2014/main" id="{9614ED23-9292-AE4D-04E8-C3D7443ACF08}"/>
                  </a:ext>
                </a:extLst>
              </p:cNvPr>
              <p:cNvSpPr>
                <a:spLocks noGrp="1" noRot="1" noChangeAspect="1" noMove="1" noResize="1" noEditPoints="1" noAdjustHandles="1" noChangeArrowheads="1" noChangeShapeType="1" noTextEdit="1"/>
              </p:cNvSpPr>
              <p:nvPr>
                <p:ph type="body" idx="1"/>
              </p:nvPr>
            </p:nvSpPr>
            <p:spPr>
              <a:xfrm>
                <a:off x="838200" y="2711115"/>
                <a:ext cx="5181600" cy="3465847"/>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C8E4BDE-3FF8-1191-F905-45B1D5A3FF04}"/>
              </a:ext>
            </a:extLst>
          </p:cNvPr>
          <p:cNvSpPr>
            <a:spLocks noGrp="1"/>
          </p:cNvSpPr>
          <p:nvPr>
            <p:ph type="body" idx="2"/>
          </p:nvPr>
        </p:nvSpPr>
        <p:spPr>
          <a:xfrm>
            <a:off x="6172200" y="2711115"/>
            <a:ext cx="5181600" cy="3465848"/>
          </a:xfrm>
        </p:spPr>
        <p:style>
          <a:lnRef idx="2">
            <a:schemeClr val="accent1"/>
          </a:lnRef>
          <a:fillRef idx="1">
            <a:schemeClr val="lt1"/>
          </a:fillRef>
          <a:effectRef idx="0">
            <a:schemeClr val="accent1"/>
          </a:effectRef>
          <a:fontRef idx="minor">
            <a:schemeClr val="dk1"/>
          </a:fontRef>
        </p:style>
        <p:txBody>
          <a:bodyPr>
            <a:normAutofit/>
          </a:bodyPr>
          <a:lstStyle/>
          <a:p>
            <a:pPr marL="114300" indent="0">
              <a:buNone/>
            </a:pPr>
            <a:r>
              <a:rPr lang="en-US" dirty="0" err="1"/>
              <a:t>Gunakan</a:t>
            </a:r>
            <a:r>
              <a:rPr lang="en-US" dirty="0"/>
              <a:t> </a:t>
            </a:r>
            <a:r>
              <a:rPr lang="en-US" dirty="0" err="1"/>
              <a:t>urutan</a:t>
            </a:r>
            <a:r>
              <a:rPr lang="en-US" dirty="0"/>
              <a:t> yang </a:t>
            </a:r>
            <a:r>
              <a:rPr lang="en-US" dirty="0" err="1"/>
              <a:t>bermakna</a:t>
            </a:r>
            <a:endParaRPr lang="en-US" dirty="0"/>
          </a:p>
          <a:p>
            <a:pPr marL="114300" indent="0">
              <a:buNone/>
            </a:pPr>
            <a:r>
              <a:rPr lang="en-US" dirty="0" err="1"/>
              <a:t>Contoh</a:t>
            </a:r>
            <a:r>
              <a:rPr lang="en-US" dirty="0"/>
              <a:t>: S&lt;M&lt;L&lt;XL</a:t>
            </a:r>
          </a:p>
          <a:p>
            <a:r>
              <a:rPr lang="en-US" dirty="0"/>
              <a:t>S -&gt; 1</a:t>
            </a:r>
          </a:p>
          <a:p>
            <a:r>
              <a:rPr lang="en-US" dirty="0"/>
              <a:t>M -&gt; 2</a:t>
            </a:r>
          </a:p>
          <a:p>
            <a:r>
              <a:rPr lang="en-US" dirty="0"/>
              <a:t>L -&gt; 3</a:t>
            </a:r>
          </a:p>
          <a:p>
            <a:r>
              <a:rPr lang="en-US" dirty="0"/>
              <a:t>XL -&gt; 4</a:t>
            </a:r>
          </a:p>
        </p:txBody>
      </p:sp>
      <p:sp>
        <p:nvSpPr>
          <p:cNvPr id="5" name="TextBox 4">
            <a:extLst>
              <a:ext uri="{FF2B5EF4-FFF2-40B4-BE49-F238E27FC236}">
                <a16:creationId xmlns:a16="http://schemas.microsoft.com/office/drawing/2014/main" id="{B4C59DA8-604C-08EA-2753-5BB3CA206346}"/>
              </a:ext>
            </a:extLst>
          </p:cNvPr>
          <p:cNvSpPr txBox="1"/>
          <p:nvPr/>
        </p:nvSpPr>
        <p:spPr>
          <a:xfrm>
            <a:off x="838200" y="1825625"/>
            <a:ext cx="5181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Nominal</a:t>
            </a:r>
          </a:p>
        </p:txBody>
      </p:sp>
      <p:sp>
        <p:nvSpPr>
          <p:cNvPr id="6" name="TextBox 5">
            <a:extLst>
              <a:ext uri="{FF2B5EF4-FFF2-40B4-BE49-F238E27FC236}">
                <a16:creationId xmlns:a16="http://schemas.microsoft.com/office/drawing/2014/main" id="{637241BD-2700-F9C0-2A4D-1CA0A004EACD}"/>
              </a:ext>
            </a:extLst>
          </p:cNvPr>
          <p:cNvSpPr txBox="1"/>
          <p:nvPr/>
        </p:nvSpPr>
        <p:spPr>
          <a:xfrm>
            <a:off x="6172200" y="1819024"/>
            <a:ext cx="5181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Ordinal</a:t>
            </a:r>
          </a:p>
        </p:txBody>
      </p:sp>
    </p:spTree>
    <p:extLst>
      <p:ext uri="{BB962C8B-B14F-4D97-AF65-F5344CB8AC3E}">
        <p14:creationId xmlns:p14="http://schemas.microsoft.com/office/powerpoint/2010/main" val="20667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Sub </a:t>
            </a:r>
            <a:r>
              <a:rPr lang="en-US" dirty="0" err="1"/>
              <a:t>materi</a:t>
            </a:r>
            <a:endParaRPr lang="en-US"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a:bodyPr>
          <a:lstStyle/>
          <a:p>
            <a:r>
              <a:rPr lang="en-US" dirty="0" err="1"/>
              <a:t>Definsi</a:t>
            </a:r>
            <a:r>
              <a:rPr lang="en-US" dirty="0"/>
              <a:t> Data</a:t>
            </a:r>
          </a:p>
          <a:p>
            <a:r>
              <a:rPr lang="en-US" dirty="0"/>
              <a:t>Data (</a:t>
            </a:r>
            <a:r>
              <a:rPr lang="en-US" dirty="0" err="1"/>
              <a:t>Jenis</a:t>
            </a:r>
            <a:r>
              <a:rPr lang="en-US" dirty="0"/>
              <a:t> dan </a:t>
            </a:r>
            <a:r>
              <a:rPr lang="en-US" dirty="0" err="1"/>
              <a:t>Pengukuran</a:t>
            </a:r>
            <a:r>
              <a:rPr lang="en-US" dirty="0"/>
              <a:t>)</a:t>
            </a:r>
          </a:p>
          <a:p>
            <a:r>
              <a:rPr lang="en-US" dirty="0" err="1"/>
              <a:t>Terstruktur</a:t>
            </a:r>
            <a:r>
              <a:rPr lang="en-US" dirty="0"/>
              <a:t> dan </a:t>
            </a:r>
            <a:r>
              <a:rPr lang="en-US" dirty="0" err="1"/>
              <a:t>tidak</a:t>
            </a:r>
            <a:r>
              <a:rPr lang="en-US" dirty="0"/>
              <a:t> </a:t>
            </a:r>
            <a:r>
              <a:rPr lang="en-US" dirty="0" err="1"/>
              <a:t>terstruktur</a:t>
            </a:r>
            <a:endParaRPr lang="en-US" dirty="0"/>
          </a:p>
          <a:p>
            <a:r>
              <a:rPr lang="en-US" dirty="0"/>
              <a:t>Fitur </a:t>
            </a:r>
          </a:p>
          <a:p>
            <a:r>
              <a:rPr lang="en-US" dirty="0" err="1"/>
              <a:t>Pra</a:t>
            </a:r>
            <a:r>
              <a:rPr lang="en-US" dirty="0"/>
              <a:t> proses</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E5D89-1600-3A2D-96AE-CEB175A80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F55F6-020D-4778-C438-43581B7CBD5C}"/>
              </a:ext>
            </a:extLst>
          </p:cNvPr>
          <p:cNvSpPr>
            <a:spLocks noGrp="1"/>
          </p:cNvSpPr>
          <p:nvPr>
            <p:ph type="title"/>
          </p:nvPr>
        </p:nvSpPr>
        <p:spPr/>
        <p:txBody>
          <a:bodyPr>
            <a:normAutofit/>
          </a:bodyPr>
          <a:lstStyle/>
          <a:p>
            <a:r>
              <a:rPr lang="en-US" sz="3200" dirty="0" err="1"/>
              <a:t>Normalisasi</a:t>
            </a:r>
            <a:r>
              <a:rPr lang="en-US" sz="3200" dirty="0"/>
              <a:t>/</a:t>
            </a:r>
            <a:r>
              <a:rPr lang="en-US" sz="3200" dirty="0" err="1"/>
              <a:t>Standarisasi</a:t>
            </a:r>
            <a:r>
              <a:rPr lang="en-US" sz="3200" dirty="0"/>
              <a:t> Fitur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1125B88-8325-6712-296F-8138A00F3A6A}"/>
                  </a:ext>
                </a:extLst>
              </p:cNvPr>
              <p:cNvSpPr>
                <a:spLocks noGrp="1"/>
              </p:cNvSpPr>
              <p:nvPr>
                <p:ph type="body" idx="1"/>
              </p:nvPr>
            </p:nvSpPr>
            <p:spPr>
              <a:xfrm>
                <a:off x="838200" y="2727157"/>
                <a:ext cx="5181600" cy="3465847"/>
              </a:xfrm>
            </p:spPr>
            <p:style>
              <a:lnRef idx="2">
                <a:schemeClr val="accent1"/>
              </a:lnRef>
              <a:fillRef idx="1">
                <a:schemeClr val="lt1"/>
              </a:fillRef>
              <a:effectRef idx="0">
                <a:schemeClr val="accent1"/>
              </a:effectRef>
              <a:fontRef idx="minor">
                <a:schemeClr val="dk1"/>
              </a:fontRef>
            </p:style>
            <p:txBody>
              <a:bodyPr/>
              <a:lstStyle/>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𝑠</m:t>
                          </m:r>
                        </m:den>
                      </m:f>
                    </m:oMath>
                  </m:oMathPara>
                </a14:m>
                <a:endParaRPr lang="en-US" dirty="0"/>
              </a:p>
              <a:p>
                <a:pPr marL="114300" indent="0">
                  <a:buNone/>
                </a:pPr>
                <a:r>
                  <a:rPr lang="en-US" dirty="0"/>
                  <a:t>Dimana:</a:t>
                </a:r>
              </a:p>
              <a:p>
                <a:pPr marL="11430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 data </a:t>
                </a:r>
                <a:r>
                  <a:rPr lang="en-US" dirty="0" err="1"/>
                  <a:t>ke-i</a:t>
                </a:r>
                <a:endParaRPr lang="en-US" dirty="0"/>
              </a:p>
              <a:p>
                <a:pPr marL="114300"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 rata-rata </a:t>
                </a:r>
                <a:r>
                  <a:rPr lang="en-US" dirty="0" err="1"/>
                  <a:t>hitung</a:t>
                </a:r>
                <a:endParaRPr lang="en-US" dirty="0"/>
              </a:p>
              <a:p>
                <a:pPr marL="114300" indent="0">
                  <a:buNone/>
                </a:pPr>
                <a:r>
                  <a:rPr lang="en-US" dirty="0"/>
                  <a:t>s = </a:t>
                </a:r>
                <a:r>
                  <a:rPr lang="en-US" dirty="0" err="1"/>
                  <a:t>simpangan</a:t>
                </a:r>
                <a:r>
                  <a:rPr lang="en-US" dirty="0"/>
                  <a:t> </a:t>
                </a:r>
                <a:r>
                  <a:rPr lang="en-US" dirty="0" err="1"/>
                  <a:t>baku</a:t>
                </a:r>
                <a:endParaRPr lang="en-US" dirty="0"/>
              </a:p>
            </p:txBody>
          </p:sp>
        </mc:Choice>
        <mc:Fallback xmlns="">
          <p:sp>
            <p:nvSpPr>
              <p:cNvPr id="3" name="Text Placeholder 2">
                <a:extLst>
                  <a:ext uri="{FF2B5EF4-FFF2-40B4-BE49-F238E27FC236}">
                    <a16:creationId xmlns:a16="http://schemas.microsoft.com/office/drawing/2014/main" id="{D1125B88-8325-6712-296F-8138A00F3A6A}"/>
                  </a:ext>
                </a:extLst>
              </p:cNvPr>
              <p:cNvSpPr>
                <a:spLocks noGrp="1" noRot="1" noChangeAspect="1" noMove="1" noResize="1" noEditPoints="1" noAdjustHandles="1" noChangeArrowheads="1" noChangeShapeType="1" noTextEdit="1"/>
              </p:cNvSpPr>
              <p:nvPr>
                <p:ph type="body" idx="1"/>
              </p:nvPr>
            </p:nvSpPr>
            <p:spPr>
              <a:xfrm>
                <a:off x="838200" y="2727157"/>
                <a:ext cx="5181600" cy="3465847"/>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9334BFC-7425-7DEF-9E47-150FD023D6AF}"/>
                  </a:ext>
                </a:extLst>
              </p:cNvPr>
              <p:cNvSpPr>
                <a:spLocks noGrp="1"/>
              </p:cNvSpPr>
              <p:nvPr>
                <p:ph type="body" idx="2"/>
              </p:nvPr>
            </p:nvSpPr>
            <p:spPr>
              <a:xfrm>
                <a:off x="6172200" y="2711115"/>
                <a:ext cx="5181600" cy="3465848"/>
              </a:xfrm>
            </p:spPr>
            <p:style>
              <a:lnRef idx="2">
                <a:schemeClr val="accent1"/>
              </a:lnRef>
              <a:fillRef idx="1">
                <a:schemeClr val="lt1"/>
              </a:fillRef>
              <a:effectRef idx="0">
                <a:schemeClr val="accent1"/>
              </a:effectRef>
              <a:fontRef idx="minor">
                <a:schemeClr val="dk1"/>
              </a:fontRef>
            </p:style>
            <p:txBody>
              <a:bodyPr>
                <a:normAutofit/>
              </a:bodyPr>
              <a:lstStyle/>
              <a:p>
                <a:pPr marL="11430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𝑚𝑖𝑛</m:t>
                              </m:r>
                            </m:e>
                            <m:sub>
                              <m:r>
                                <a:rPr lang="en-US" sz="1800" b="0" i="1" smtClean="0">
                                  <a:latin typeface="Cambria Math" panose="02040503050406030204" pitchFamily="18" charset="0"/>
                                </a:rPr>
                                <m:t>𝐴</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𝑚𝑎𝑥</m:t>
                              </m:r>
                            </m:e>
                            <m:sub>
                              <m:r>
                                <a:rPr lang="en-US" sz="1800" b="0" i="1" smtClean="0">
                                  <a:latin typeface="Cambria Math" panose="02040503050406030204" pitchFamily="18" charset="0"/>
                                </a:rPr>
                                <m:t>𝐴</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𝑚𝑖𝑛</m:t>
                              </m:r>
                            </m:e>
                            <m:sub>
                              <m:r>
                                <a:rPr lang="en-US" sz="1800" b="0" i="1" smtClean="0">
                                  <a:latin typeface="Cambria Math" panose="02040503050406030204" pitchFamily="18" charset="0"/>
                                </a:rPr>
                                <m:t>𝐴</m:t>
                              </m:r>
                            </m:sub>
                          </m:sSub>
                        </m:den>
                      </m:f>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𝑚𝑎𝑥</m:t>
                              </m:r>
                            </m:e>
                            <m:sub>
                              <m:r>
                                <a:rPr lang="en-US" sz="1800" b="0" i="1" smtClean="0">
                                  <a:latin typeface="Cambria Math" panose="02040503050406030204" pitchFamily="18" charset="0"/>
                                </a:rPr>
                                <m:t>𝐵</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𝑚𝑖𝑛</m:t>
                              </m:r>
                            </m:e>
                            <m:sub>
                              <m:r>
                                <a:rPr lang="en-US" sz="1800" b="0" i="1" smtClean="0">
                                  <a:latin typeface="Cambria Math" panose="02040503050406030204" pitchFamily="18" charset="0"/>
                                </a:rPr>
                                <m:t>𝐵</m:t>
                              </m:r>
                            </m:sub>
                          </m:sSub>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𝑚𝑖𝑛</m:t>
                          </m:r>
                        </m:e>
                        <m:sub>
                          <m:r>
                            <a:rPr lang="en-US" sz="1800" b="0" i="1" smtClean="0">
                              <a:latin typeface="Cambria Math" panose="02040503050406030204" pitchFamily="18" charset="0"/>
                            </a:rPr>
                            <m:t>𝐵</m:t>
                          </m:r>
                        </m:sub>
                      </m:sSub>
                    </m:oMath>
                  </m:oMathPara>
                </a14:m>
                <a:endParaRPr lang="en-US" sz="1800" dirty="0"/>
              </a:p>
              <a:p>
                <a:pPr marL="114300" indent="0">
                  <a:buNone/>
                </a:pPr>
                <a:r>
                  <a:rPr lang="en-US" sz="1800" dirty="0"/>
                  <a:t>Dimana</a:t>
                </a:r>
              </a:p>
              <a:p>
                <a:pPr marL="11430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 data </a:t>
                </a:r>
                <a:r>
                  <a:rPr lang="en-US" sz="1800" dirty="0" err="1"/>
                  <a:t>ke-i</a:t>
                </a:r>
                <a:endParaRPr lang="en-US" sz="1800" dirty="0"/>
              </a:p>
              <a:p>
                <a:pPr marL="11430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𝑚𝑖𝑛</m:t>
                        </m:r>
                      </m:e>
                      <m:sub>
                        <m:r>
                          <a:rPr lang="en-US" sz="1800" i="1">
                            <a:latin typeface="Cambria Math" panose="02040503050406030204" pitchFamily="18" charset="0"/>
                          </a:rPr>
                          <m:t>𝐴</m:t>
                        </m:r>
                      </m:sub>
                    </m:sSub>
                  </m:oMath>
                </a14:m>
                <a:r>
                  <a:rPr lang="en-US" sz="1800" dirty="0"/>
                  <a:t> = minimum data </a:t>
                </a:r>
                <a:r>
                  <a:rPr lang="en-US" sz="1800" dirty="0" err="1"/>
                  <a:t>awal</a:t>
                </a:r>
                <a:endParaRPr lang="en-US" sz="1800" dirty="0"/>
              </a:p>
              <a:p>
                <a:pPr marL="11430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𝑚𝑎𝑥</m:t>
                        </m:r>
                      </m:e>
                      <m:sub>
                        <m:r>
                          <a:rPr lang="en-US" sz="1800" i="1">
                            <a:latin typeface="Cambria Math" panose="02040503050406030204" pitchFamily="18" charset="0"/>
                          </a:rPr>
                          <m:t>𝐴</m:t>
                        </m:r>
                      </m:sub>
                    </m:sSub>
                  </m:oMath>
                </a14:m>
                <a:r>
                  <a:rPr lang="en-US" sz="1800" dirty="0"/>
                  <a:t> = </a:t>
                </a:r>
                <a:r>
                  <a:rPr lang="en-US" sz="1800" dirty="0" err="1"/>
                  <a:t>maksimum</a:t>
                </a:r>
                <a:r>
                  <a:rPr lang="en-US" sz="1800" dirty="0"/>
                  <a:t> data </a:t>
                </a:r>
                <a:r>
                  <a:rPr lang="en-US" sz="1800" dirty="0" err="1"/>
                  <a:t>awal</a:t>
                </a:r>
                <a:endParaRPr lang="en-US" sz="1800" dirty="0"/>
              </a:p>
              <a:p>
                <a:pPr marL="11430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𝑚𝑖𝑛</m:t>
                        </m:r>
                      </m:e>
                      <m:sub>
                        <m:r>
                          <a:rPr lang="en-US" sz="1800" b="0" i="1" smtClean="0">
                            <a:latin typeface="Cambria Math" panose="02040503050406030204" pitchFamily="18" charset="0"/>
                          </a:rPr>
                          <m:t>𝐵</m:t>
                        </m:r>
                      </m:sub>
                    </m:sSub>
                  </m:oMath>
                </a14:m>
                <a:r>
                  <a:rPr lang="en-US" sz="1800" dirty="0"/>
                  <a:t> = minimum data </a:t>
                </a:r>
                <a:r>
                  <a:rPr lang="en-US" sz="1800" dirty="0" err="1"/>
                  <a:t>baru</a:t>
                </a:r>
                <a:endParaRPr lang="en-US" sz="1800" dirty="0"/>
              </a:p>
              <a:p>
                <a:pPr marL="11430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𝑚𝑎𝑥</m:t>
                        </m:r>
                      </m:e>
                      <m:sub>
                        <m:r>
                          <a:rPr lang="en-US" sz="1800" b="0" i="1" smtClean="0">
                            <a:latin typeface="Cambria Math" panose="02040503050406030204" pitchFamily="18" charset="0"/>
                          </a:rPr>
                          <m:t>𝐵</m:t>
                        </m:r>
                      </m:sub>
                    </m:sSub>
                  </m:oMath>
                </a14:m>
                <a:r>
                  <a:rPr lang="en-US" sz="1800" dirty="0"/>
                  <a:t> = </a:t>
                </a:r>
                <a:r>
                  <a:rPr lang="en-US" sz="1800" dirty="0" err="1"/>
                  <a:t>maksimum</a:t>
                </a:r>
                <a:r>
                  <a:rPr lang="en-US" sz="1800" dirty="0"/>
                  <a:t> data </a:t>
                </a:r>
                <a:r>
                  <a:rPr lang="en-US" sz="1800" dirty="0" err="1"/>
                  <a:t>baru</a:t>
                </a:r>
                <a:endParaRPr lang="en-US" sz="1800" dirty="0"/>
              </a:p>
              <a:p>
                <a:pPr marL="114300" indent="0">
                  <a:buNone/>
                </a:pPr>
                <a:endParaRPr lang="en-US" sz="1800" dirty="0"/>
              </a:p>
            </p:txBody>
          </p:sp>
        </mc:Choice>
        <mc:Fallback xmlns="">
          <p:sp>
            <p:nvSpPr>
              <p:cNvPr id="4" name="Text Placeholder 3">
                <a:extLst>
                  <a:ext uri="{FF2B5EF4-FFF2-40B4-BE49-F238E27FC236}">
                    <a16:creationId xmlns:a16="http://schemas.microsoft.com/office/drawing/2014/main" id="{D9334BFC-7425-7DEF-9E47-150FD023D6AF}"/>
                  </a:ext>
                </a:extLst>
              </p:cNvPr>
              <p:cNvSpPr>
                <a:spLocks noGrp="1" noRot="1" noChangeAspect="1" noMove="1" noResize="1" noEditPoints="1" noAdjustHandles="1" noChangeArrowheads="1" noChangeShapeType="1" noTextEdit="1"/>
              </p:cNvSpPr>
              <p:nvPr>
                <p:ph type="body" idx="2"/>
              </p:nvPr>
            </p:nvSpPr>
            <p:spPr>
              <a:xfrm>
                <a:off x="6172200" y="2711115"/>
                <a:ext cx="5181600" cy="3465848"/>
              </a:xfrm>
              <a:blipFill>
                <a:blip r:embed="rId3"/>
                <a:stretch>
                  <a:fillRect t="-35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5ACE3B4-81C6-2B9A-6CB4-64BE5F8D91B5}"/>
              </a:ext>
            </a:extLst>
          </p:cNvPr>
          <p:cNvSpPr txBox="1"/>
          <p:nvPr/>
        </p:nvSpPr>
        <p:spPr>
          <a:xfrm>
            <a:off x="838200" y="1825625"/>
            <a:ext cx="5181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err="1">
                <a:latin typeface="Calibri" panose="020F0502020204030204" pitchFamily="34" charset="0"/>
                <a:ea typeface="Calibri" panose="020F0502020204030204" pitchFamily="34" charset="0"/>
                <a:cs typeface="Calibri" panose="020F0502020204030204" pitchFamily="34" charset="0"/>
              </a:rPr>
              <a:t>Normalisasi</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53CB159-9876-5CBF-C119-52467164DEDD}"/>
              </a:ext>
            </a:extLst>
          </p:cNvPr>
          <p:cNvSpPr txBox="1"/>
          <p:nvPr/>
        </p:nvSpPr>
        <p:spPr>
          <a:xfrm>
            <a:off x="6172200" y="1819024"/>
            <a:ext cx="5181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err="1">
                <a:latin typeface="Calibri" panose="020F0502020204030204" pitchFamily="34" charset="0"/>
                <a:ea typeface="Calibri" panose="020F0502020204030204" pitchFamily="34" charset="0"/>
                <a:cs typeface="Calibri" panose="020F0502020204030204" pitchFamily="34" charset="0"/>
              </a:rPr>
              <a:t>Standarisasi</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78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7A33-6A0F-3F43-2235-45696DA5FB11}"/>
              </a:ext>
            </a:extLst>
          </p:cNvPr>
          <p:cNvSpPr>
            <a:spLocks noGrp="1"/>
          </p:cNvSpPr>
          <p:nvPr>
            <p:ph type="ctrTitle"/>
          </p:nvPr>
        </p:nvSpPr>
        <p:spPr/>
        <p:txBody>
          <a:bodyPr/>
          <a:lstStyle/>
          <a:p>
            <a:r>
              <a:rPr lang="en-US" dirty="0"/>
              <a:t>4. </a:t>
            </a:r>
            <a:r>
              <a:rPr lang="en-US" dirty="0" err="1"/>
              <a:t>Pembagian</a:t>
            </a:r>
            <a:r>
              <a:rPr lang="en-US" dirty="0"/>
              <a:t> Dataset</a:t>
            </a:r>
          </a:p>
        </p:txBody>
      </p:sp>
      <p:sp>
        <p:nvSpPr>
          <p:cNvPr id="3" name="Subtitle 2">
            <a:extLst>
              <a:ext uri="{FF2B5EF4-FFF2-40B4-BE49-F238E27FC236}">
                <a16:creationId xmlns:a16="http://schemas.microsoft.com/office/drawing/2014/main" id="{2D05B8F1-7EBF-60AF-ECE6-BD42B31EEB7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8704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DE0A-F8D2-0450-1202-32E726A0A64C}"/>
              </a:ext>
            </a:extLst>
          </p:cNvPr>
          <p:cNvSpPr>
            <a:spLocks noGrp="1"/>
          </p:cNvSpPr>
          <p:nvPr>
            <p:ph type="title"/>
          </p:nvPr>
        </p:nvSpPr>
        <p:spPr/>
        <p:txBody>
          <a:bodyPr/>
          <a:lstStyle/>
          <a:p>
            <a:r>
              <a:rPr lang="en-US" dirty="0" err="1"/>
              <a:t>Tipe</a:t>
            </a:r>
            <a:r>
              <a:rPr lang="en-US" dirty="0"/>
              <a:t> 1</a:t>
            </a:r>
          </a:p>
        </p:txBody>
      </p:sp>
      <p:sp>
        <p:nvSpPr>
          <p:cNvPr id="3" name="Text Placeholder 2">
            <a:extLst>
              <a:ext uri="{FF2B5EF4-FFF2-40B4-BE49-F238E27FC236}">
                <a16:creationId xmlns:a16="http://schemas.microsoft.com/office/drawing/2014/main" id="{23BB5BA1-28E3-FD0E-0793-54FA7CD65BEE}"/>
              </a:ext>
            </a:extLst>
          </p:cNvPr>
          <p:cNvSpPr>
            <a:spLocks noGrp="1"/>
          </p:cNvSpPr>
          <p:nvPr>
            <p:ph type="body" idx="1"/>
          </p:nvPr>
        </p:nvSpPr>
        <p:spPr/>
        <p:txBody>
          <a:bodyPr>
            <a:normAutofit/>
          </a:bodyPr>
          <a:lstStyle/>
          <a:p>
            <a:pPr>
              <a:lnSpc>
                <a:spcPct val="150000"/>
              </a:lnSpc>
            </a:pPr>
            <a:r>
              <a:rPr lang="en-US" sz="1600" dirty="0" err="1"/>
              <a:t>Membagi</a:t>
            </a:r>
            <a:r>
              <a:rPr lang="en-US" sz="1600" dirty="0"/>
              <a:t> </a:t>
            </a:r>
            <a:r>
              <a:rPr lang="en-US" sz="1600" dirty="0" err="1"/>
              <a:t>menjadi</a:t>
            </a:r>
            <a:r>
              <a:rPr lang="en-US" sz="1600" dirty="0"/>
              <a:t> 2 Data </a:t>
            </a:r>
            <a:r>
              <a:rPr lang="en-US" sz="1600" dirty="0" err="1"/>
              <a:t>latih</a:t>
            </a:r>
            <a:r>
              <a:rPr lang="en-US" sz="1600" dirty="0"/>
              <a:t> dan Data Uji (</a:t>
            </a:r>
            <a:r>
              <a:rPr lang="en-US" sz="1600" dirty="0" err="1"/>
              <a:t>ini</a:t>
            </a:r>
            <a:r>
              <a:rPr lang="en-US" sz="1600" dirty="0"/>
              <a:t> </a:t>
            </a:r>
            <a:r>
              <a:rPr lang="en-US" sz="1600" dirty="0" err="1"/>
              <a:t>dilakukan</a:t>
            </a:r>
            <a:r>
              <a:rPr lang="en-US" sz="1600" dirty="0"/>
              <a:t> </a:t>
            </a:r>
            <a:r>
              <a:rPr lang="en-US" sz="1600" dirty="0" err="1"/>
              <a:t>jika</a:t>
            </a:r>
            <a:r>
              <a:rPr lang="en-US" sz="1600" dirty="0"/>
              <a:t> </a:t>
            </a:r>
            <a:r>
              <a:rPr lang="en-US" sz="1600" dirty="0" err="1"/>
              <a:t>algoritma</a:t>
            </a:r>
            <a:r>
              <a:rPr lang="en-US" sz="1600" dirty="0"/>
              <a:t> yang </a:t>
            </a:r>
            <a:r>
              <a:rPr lang="en-US" sz="1600" dirty="0" err="1"/>
              <a:t>akan</a:t>
            </a:r>
            <a:r>
              <a:rPr lang="en-US" sz="1600" dirty="0"/>
              <a:t> </a:t>
            </a:r>
            <a:r>
              <a:rPr lang="en-US" sz="1600" dirty="0" err="1"/>
              <a:t>digunakan</a:t>
            </a:r>
            <a:r>
              <a:rPr lang="en-US" sz="1600" dirty="0"/>
              <a:t> </a:t>
            </a:r>
            <a:r>
              <a:rPr lang="en-US" sz="1600" dirty="0" err="1"/>
              <a:t>merupakan</a:t>
            </a:r>
            <a:r>
              <a:rPr lang="en-US" sz="1600" dirty="0"/>
              <a:t> supervised)</a:t>
            </a:r>
          </a:p>
          <a:p>
            <a:pPr>
              <a:lnSpc>
                <a:spcPct val="150000"/>
              </a:lnSpc>
            </a:pPr>
            <a:r>
              <a:rPr lang="en-US" sz="1600" dirty="0" err="1"/>
              <a:t>Pembagiannya</a:t>
            </a:r>
            <a:r>
              <a:rPr lang="en-US" sz="1600" dirty="0"/>
              <a:t> Data </a:t>
            </a:r>
            <a:r>
              <a:rPr lang="en-US" sz="1600" dirty="0" err="1"/>
              <a:t>latih</a:t>
            </a:r>
            <a:r>
              <a:rPr lang="en-US" sz="1600" dirty="0"/>
              <a:t>: Data Uji = 80% : 20% </a:t>
            </a:r>
            <a:r>
              <a:rPr lang="en-US" sz="1600" dirty="0" err="1"/>
              <a:t>atau</a:t>
            </a:r>
            <a:r>
              <a:rPr lang="en-US" sz="1600" dirty="0"/>
              <a:t> 70% : 30%</a:t>
            </a:r>
          </a:p>
        </p:txBody>
      </p:sp>
    </p:spTree>
    <p:extLst>
      <p:ext uri="{BB962C8B-B14F-4D97-AF65-F5344CB8AC3E}">
        <p14:creationId xmlns:p14="http://schemas.microsoft.com/office/powerpoint/2010/main" val="341694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EEBD-293D-AD87-CED0-DEBA28839478}"/>
              </a:ext>
            </a:extLst>
          </p:cNvPr>
          <p:cNvSpPr>
            <a:spLocks noGrp="1"/>
          </p:cNvSpPr>
          <p:nvPr>
            <p:ph type="title"/>
          </p:nvPr>
        </p:nvSpPr>
        <p:spPr/>
        <p:txBody>
          <a:bodyPr/>
          <a:lstStyle/>
          <a:p>
            <a:r>
              <a:rPr lang="en-US" dirty="0" err="1"/>
              <a:t>Tipe</a:t>
            </a:r>
            <a:r>
              <a:rPr lang="en-US" dirty="0"/>
              <a:t> 2</a:t>
            </a:r>
          </a:p>
        </p:txBody>
      </p:sp>
      <p:sp>
        <p:nvSpPr>
          <p:cNvPr id="3" name="Text Placeholder 2">
            <a:extLst>
              <a:ext uri="{FF2B5EF4-FFF2-40B4-BE49-F238E27FC236}">
                <a16:creationId xmlns:a16="http://schemas.microsoft.com/office/drawing/2014/main" id="{30E148CE-6360-4419-B607-84A723E3AB28}"/>
              </a:ext>
            </a:extLst>
          </p:cNvPr>
          <p:cNvSpPr>
            <a:spLocks noGrp="1"/>
          </p:cNvSpPr>
          <p:nvPr>
            <p:ph type="body" idx="1"/>
          </p:nvPr>
        </p:nvSpPr>
        <p:spPr/>
        <p:txBody>
          <a:bodyPr/>
          <a:lstStyle/>
          <a:p>
            <a:pPr>
              <a:lnSpc>
                <a:spcPct val="150000"/>
              </a:lnSpc>
            </a:pPr>
            <a:r>
              <a:rPr lang="en-US" dirty="0" err="1"/>
              <a:t>Membagi</a:t>
            </a:r>
            <a:r>
              <a:rPr lang="en-US" dirty="0"/>
              <a:t> </a:t>
            </a:r>
            <a:r>
              <a:rPr lang="en-US" dirty="0" err="1"/>
              <a:t>menjadi</a:t>
            </a:r>
            <a:r>
              <a:rPr lang="en-US" dirty="0"/>
              <a:t> 3 Data </a:t>
            </a:r>
            <a:r>
              <a:rPr lang="en-US" dirty="0" err="1"/>
              <a:t>latih</a:t>
            </a:r>
            <a:r>
              <a:rPr lang="en-US" dirty="0"/>
              <a:t>, Data </a:t>
            </a:r>
            <a:r>
              <a:rPr lang="en-US" dirty="0" err="1"/>
              <a:t>Validasi</a:t>
            </a:r>
            <a:r>
              <a:rPr lang="en-US" dirty="0"/>
              <a:t>, dan Data Uji (</a:t>
            </a:r>
            <a:r>
              <a:rPr lang="en-US" dirty="0" err="1"/>
              <a:t>ini</a:t>
            </a:r>
            <a:r>
              <a:rPr lang="en-US" dirty="0"/>
              <a:t> </a:t>
            </a:r>
            <a:r>
              <a:rPr lang="en-US" dirty="0" err="1"/>
              <a:t>dilakukan</a:t>
            </a:r>
            <a:r>
              <a:rPr lang="en-US" dirty="0"/>
              <a:t> </a:t>
            </a:r>
            <a:r>
              <a:rPr lang="en-US" dirty="0" err="1"/>
              <a:t>jika</a:t>
            </a:r>
            <a:r>
              <a:rPr lang="en-US" dirty="0"/>
              <a:t> </a:t>
            </a:r>
            <a:r>
              <a:rPr lang="en-US" dirty="0" err="1"/>
              <a:t>algoritma</a:t>
            </a:r>
            <a:r>
              <a:rPr lang="en-US" dirty="0"/>
              <a:t> yang </a:t>
            </a:r>
            <a:r>
              <a:rPr lang="en-US" dirty="0" err="1"/>
              <a:t>akan</a:t>
            </a:r>
            <a:r>
              <a:rPr lang="en-US" dirty="0"/>
              <a:t> </a:t>
            </a:r>
            <a:r>
              <a:rPr lang="en-US" dirty="0" err="1"/>
              <a:t>digunakan</a:t>
            </a:r>
            <a:r>
              <a:rPr lang="en-US" dirty="0"/>
              <a:t> </a:t>
            </a:r>
            <a:r>
              <a:rPr lang="en-US" dirty="0" err="1"/>
              <a:t>merupakan</a:t>
            </a:r>
            <a:r>
              <a:rPr lang="en-US" dirty="0"/>
              <a:t> supervised)</a:t>
            </a:r>
          </a:p>
          <a:p>
            <a:pPr>
              <a:lnSpc>
                <a:spcPct val="150000"/>
              </a:lnSpc>
            </a:pPr>
            <a:r>
              <a:rPr lang="en-US" dirty="0" err="1"/>
              <a:t>Pembagiannya</a:t>
            </a:r>
            <a:r>
              <a:rPr lang="en-US" dirty="0"/>
              <a:t> Data </a:t>
            </a:r>
            <a:r>
              <a:rPr lang="en-US" dirty="0" err="1"/>
              <a:t>latih</a:t>
            </a:r>
            <a:r>
              <a:rPr lang="en-US" dirty="0"/>
              <a:t>: Data </a:t>
            </a:r>
            <a:r>
              <a:rPr lang="en-US" dirty="0" err="1"/>
              <a:t>Validasi</a:t>
            </a:r>
            <a:r>
              <a:rPr lang="en-US" dirty="0"/>
              <a:t>: Data Uji = 70% : 10% : 20% </a:t>
            </a:r>
            <a:r>
              <a:rPr lang="en-US" dirty="0" err="1"/>
              <a:t>atau</a:t>
            </a:r>
            <a:r>
              <a:rPr lang="en-US" dirty="0"/>
              <a:t> </a:t>
            </a:r>
          </a:p>
          <a:p>
            <a:pPr>
              <a:lnSpc>
                <a:spcPct val="150000"/>
              </a:lnSpc>
            </a:pPr>
            <a:r>
              <a:rPr lang="en-US"/>
              <a:t>60</a:t>
            </a:r>
            <a:r>
              <a:rPr lang="en-US" dirty="0"/>
              <a:t>% : 10</a:t>
            </a:r>
            <a:r>
              <a:rPr lang="en-US"/>
              <a:t>% : 30</a:t>
            </a:r>
            <a:r>
              <a:rPr lang="en-US" dirty="0"/>
              <a:t>%</a:t>
            </a:r>
          </a:p>
          <a:p>
            <a:pPr>
              <a:lnSpc>
                <a:spcPct val="150000"/>
              </a:lnSpc>
            </a:pPr>
            <a:endParaRPr lang="en-US" dirty="0"/>
          </a:p>
        </p:txBody>
      </p:sp>
    </p:spTree>
    <p:extLst>
      <p:ext uri="{BB962C8B-B14F-4D97-AF65-F5344CB8AC3E}">
        <p14:creationId xmlns:p14="http://schemas.microsoft.com/office/powerpoint/2010/main" val="4132655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063A7F-88ED-2486-67BC-50446E1FF4F3}"/>
              </a:ext>
            </a:extLst>
          </p:cNvPr>
          <p:cNvSpPr>
            <a:spLocks noGrp="1"/>
          </p:cNvSpPr>
          <p:nvPr>
            <p:ph type="title"/>
          </p:nvPr>
        </p:nvSpPr>
        <p:spPr/>
        <p:txBody>
          <a:bodyPr/>
          <a:lstStyle/>
          <a:p>
            <a:r>
              <a:rPr lang="en-ID" dirty="0"/>
              <a:t>Overfitting</a:t>
            </a:r>
          </a:p>
        </p:txBody>
      </p:sp>
      <p:sp>
        <p:nvSpPr>
          <p:cNvPr id="7" name="Content Placeholder 6">
            <a:extLst>
              <a:ext uri="{FF2B5EF4-FFF2-40B4-BE49-F238E27FC236}">
                <a16:creationId xmlns:a16="http://schemas.microsoft.com/office/drawing/2014/main" id="{AAA72622-9C48-F1A5-8FF8-C5ED6D49B226}"/>
              </a:ext>
            </a:extLst>
          </p:cNvPr>
          <p:cNvSpPr>
            <a:spLocks noGrp="1"/>
          </p:cNvSpPr>
          <p:nvPr>
            <p:ph idx="1"/>
          </p:nvPr>
        </p:nvSpPr>
        <p:spPr>
          <a:xfrm>
            <a:off x="640276" y="2670047"/>
            <a:ext cx="6822408" cy="3848739"/>
          </a:xfrm>
        </p:spPr>
        <p:txBody>
          <a:bodyPr>
            <a:normAutofit/>
          </a:bodyPr>
          <a:lstStyle/>
          <a:p>
            <a:r>
              <a:rPr lang="en-ID" sz="1800" dirty="0"/>
              <a:t>Model </a:t>
            </a:r>
            <a:r>
              <a:rPr lang="en-ID" sz="1800" b="1" dirty="0" err="1"/>
              <a:t>terlalu</a:t>
            </a:r>
            <a:r>
              <a:rPr lang="en-ID" sz="1800" b="1" dirty="0"/>
              <a:t> </a:t>
            </a:r>
            <a:r>
              <a:rPr lang="en-ID" sz="1800" b="1" dirty="0" err="1"/>
              <a:t>menyesuaikan</a:t>
            </a:r>
            <a:r>
              <a:rPr lang="en-ID" sz="1800" b="1" dirty="0"/>
              <a:t> </a:t>
            </a:r>
            <a:r>
              <a:rPr lang="en-ID" sz="1800" b="1" dirty="0" err="1"/>
              <a:t>diri</a:t>
            </a:r>
            <a:r>
              <a:rPr lang="en-ID" sz="1800" b="1" dirty="0"/>
              <a:t> </a:t>
            </a:r>
            <a:r>
              <a:rPr lang="en-ID" sz="1800" b="1" dirty="0" err="1"/>
              <a:t>dengan</a:t>
            </a:r>
            <a:r>
              <a:rPr lang="en-ID" sz="1800" b="1" dirty="0"/>
              <a:t> data </a:t>
            </a:r>
            <a:r>
              <a:rPr lang="en-ID" sz="1800" b="1" dirty="0" err="1"/>
              <a:t>latih</a:t>
            </a:r>
            <a:r>
              <a:rPr lang="en-ID" sz="1800" dirty="0"/>
              <a:t> — </a:t>
            </a:r>
            <a:r>
              <a:rPr lang="en-ID" sz="1800" dirty="0" err="1"/>
              <a:t>sampai-sampai</a:t>
            </a:r>
            <a:r>
              <a:rPr lang="en-ID" sz="1800" dirty="0"/>
              <a:t> </a:t>
            </a:r>
            <a:r>
              <a:rPr lang="en-ID" sz="1800" dirty="0" err="1"/>
              <a:t>ia</a:t>
            </a:r>
            <a:r>
              <a:rPr lang="en-ID" sz="1800" dirty="0"/>
              <a:t> “</a:t>
            </a:r>
            <a:r>
              <a:rPr lang="en-ID" sz="1800" dirty="0" err="1"/>
              <a:t>mengingat</a:t>
            </a:r>
            <a:r>
              <a:rPr lang="en-ID" sz="1800" dirty="0"/>
              <a:t>” data </a:t>
            </a:r>
            <a:r>
              <a:rPr lang="en-ID" sz="1800" dirty="0" err="1"/>
              <a:t>tersebut</a:t>
            </a:r>
            <a:r>
              <a:rPr lang="en-ID" sz="1800" dirty="0"/>
              <a:t>.</a:t>
            </a:r>
            <a:br>
              <a:rPr lang="en-ID" sz="1800" dirty="0"/>
            </a:br>
            <a:r>
              <a:rPr lang="en-ID" sz="1800" dirty="0" err="1"/>
              <a:t>Akibatnya</a:t>
            </a:r>
            <a:r>
              <a:rPr lang="en-ID" sz="1800" dirty="0"/>
              <a:t>, </a:t>
            </a:r>
            <a:r>
              <a:rPr lang="en-ID" sz="1800" dirty="0" err="1"/>
              <a:t>performa</a:t>
            </a:r>
            <a:r>
              <a:rPr lang="en-ID" sz="1800" dirty="0"/>
              <a:t> model </a:t>
            </a:r>
            <a:r>
              <a:rPr lang="en-ID" sz="1800" b="1" dirty="0"/>
              <a:t>sangat </a:t>
            </a:r>
            <a:r>
              <a:rPr lang="en-ID" sz="1800" b="1" dirty="0" err="1"/>
              <a:t>bagus</a:t>
            </a:r>
            <a:r>
              <a:rPr lang="en-ID" sz="1800" b="1" dirty="0"/>
              <a:t> di data </a:t>
            </a:r>
            <a:r>
              <a:rPr lang="en-ID" sz="1800" b="1" dirty="0" err="1"/>
              <a:t>latih</a:t>
            </a:r>
            <a:r>
              <a:rPr lang="en-ID" sz="1800" dirty="0"/>
              <a:t>, </a:t>
            </a:r>
            <a:r>
              <a:rPr lang="en-ID" sz="1800" dirty="0" err="1"/>
              <a:t>tapi</a:t>
            </a:r>
            <a:r>
              <a:rPr lang="en-ID" sz="1800" dirty="0"/>
              <a:t> </a:t>
            </a:r>
            <a:r>
              <a:rPr lang="en-ID" sz="1800" b="1" dirty="0" err="1"/>
              <a:t>buruk</a:t>
            </a:r>
            <a:r>
              <a:rPr lang="en-ID" sz="1800" b="1" dirty="0"/>
              <a:t> di data uji </a:t>
            </a:r>
            <a:r>
              <a:rPr lang="en-ID" sz="1800" b="1" dirty="0" err="1"/>
              <a:t>atau</a:t>
            </a:r>
            <a:r>
              <a:rPr lang="en-ID" sz="1800" b="1" dirty="0"/>
              <a:t> data </a:t>
            </a:r>
            <a:r>
              <a:rPr lang="en-ID" sz="1800" b="1" dirty="0" err="1"/>
              <a:t>baru</a:t>
            </a:r>
            <a:r>
              <a:rPr lang="en-ID" sz="1800" dirty="0"/>
              <a:t>.</a:t>
            </a:r>
          </a:p>
          <a:p>
            <a:r>
              <a:rPr lang="en-ID" sz="1800" b="1" dirty="0"/>
              <a:t>Ciri-</a:t>
            </a:r>
            <a:r>
              <a:rPr lang="en-ID" sz="1800" b="1" dirty="0" err="1"/>
              <a:t>ciri</a:t>
            </a:r>
            <a:r>
              <a:rPr lang="en-ID" sz="1800" b="1" dirty="0"/>
              <a:t>:</a:t>
            </a:r>
            <a:endParaRPr lang="en-ID" sz="1800" dirty="0"/>
          </a:p>
          <a:p>
            <a:pPr marL="342900" indent="-342900">
              <a:buFont typeface="Arial" panose="020B0604020202020204" pitchFamily="34" charset="0"/>
              <a:buChar char="•"/>
            </a:pPr>
            <a:r>
              <a:rPr lang="en-ID" sz="1800" dirty="0" err="1"/>
              <a:t>Akurasi</a:t>
            </a:r>
            <a:r>
              <a:rPr lang="en-ID" sz="1800" dirty="0"/>
              <a:t> </a:t>
            </a:r>
            <a:r>
              <a:rPr lang="en-ID" sz="1800" dirty="0" err="1"/>
              <a:t>tinggi</a:t>
            </a:r>
            <a:r>
              <a:rPr lang="en-ID" sz="1800" dirty="0"/>
              <a:t> pada </a:t>
            </a:r>
            <a:r>
              <a:rPr lang="en-ID" sz="1800" i="1" dirty="0"/>
              <a:t>training set</a:t>
            </a:r>
            <a:endParaRPr lang="en-ID" sz="1800" dirty="0"/>
          </a:p>
          <a:p>
            <a:pPr marL="342900" indent="-342900">
              <a:buFont typeface="Arial" panose="020B0604020202020204" pitchFamily="34" charset="0"/>
              <a:buChar char="•"/>
            </a:pPr>
            <a:r>
              <a:rPr lang="en-ID" sz="1800" dirty="0" err="1"/>
              <a:t>Akurasi</a:t>
            </a:r>
            <a:r>
              <a:rPr lang="en-ID" sz="1800" dirty="0"/>
              <a:t> </a:t>
            </a:r>
            <a:r>
              <a:rPr lang="en-ID" sz="1800" dirty="0" err="1"/>
              <a:t>rendah</a:t>
            </a:r>
            <a:r>
              <a:rPr lang="en-ID" sz="1800" dirty="0"/>
              <a:t> pada </a:t>
            </a:r>
            <a:r>
              <a:rPr lang="en-ID" sz="1800" i="1" dirty="0"/>
              <a:t>testing set</a:t>
            </a:r>
            <a:endParaRPr lang="en-ID" sz="1800" dirty="0"/>
          </a:p>
          <a:p>
            <a:pPr marL="342900" indent="-342900">
              <a:buFont typeface="Arial" panose="020B0604020202020204" pitchFamily="34" charset="0"/>
              <a:buChar char="•"/>
            </a:pPr>
            <a:r>
              <a:rPr lang="en-ID" sz="1800" dirty="0"/>
              <a:t>Model </a:t>
            </a:r>
            <a:r>
              <a:rPr lang="en-ID" sz="1800" dirty="0" err="1"/>
              <a:t>terlalu</a:t>
            </a:r>
            <a:r>
              <a:rPr lang="en-ID" sz="1800" dirty="0"/>
              <a:t> </a:t>
            </a:r>
            <a:r>
              <a:rPr lang="en-ID" sz="1800" dirty="0" err="1"/>
              <a:t>kompleks</a:t>
            </a:r>
            <a:r>
              <a:rPr lang="en-ID" sz="1800" dirty="0"/>
              <a:t> (</a:t>
            </a:r>
            <a:r>
              <a:rPr lang="en-ID" sz="1800" dirty="0" err="1"/>
              <a:t>misalnya</a:t>
            </a:r>
            <a:r>
              <a:rPr lang="en-ID" sz="1800" dirty="0"/>
              <a:t>, </a:t>
            </a:r>
            <a:r>
              <a:rPr lang="en-ID" sz="1800" dirty="0" err="1"/>
              <a:t>terlalu</a:t>
            </a:r>
            <a:r>
              <a:rPr lang="en-ID" sz="1800" dirty="0"/>
              <a:t> </a:t>
            </a:r>
            <a:r>
              <a:rPr lang="en-ID" sz="1800" dirty="0" err="1"/>
              <a:t>banyak</a:t>
            </a:r>
            <a:r>
              <a:rPr lang="en-ID" sz="1800" dirty="0"/>
              <a:t> parameter </a:t>
            </a:r>
            <a:r>
              <a:rPr lang="en-ID" sz="1800" dirty="0" err="1"/>
              <a:t>atau</a:t>
            </a:r>
            <a:r>
              <a:rPr lang="en-ID" sz="1800" dirty="0"/>
              <a:t> </a:t>
            </a:r>
            <a:r>
              <a:rPr lang="en-ID" sz="1800" dirty="0" err="1"/>
              <a:t>pohon</a:t>
            </a:r>
            <a:r>
              <a:rPr lang="en-ID" sz="1800" dirty="0"/>
              <a:t> </a:t>
            </a:r>
            <a:r>
              <a:rPr lang="en-ID" sz="1800" dirty="0" err="1"/>
              <a:t>terlalu</a:t>
            </a:r>
            <a:r>
              <a:rPr lang="en-ID" sz="1800" dirty="0"/>
              <a:t> </a:t>
            </a:r>
            <a:r>
              <a:rPr lang="en-ID" sz="1800" dirty="0" err="1"/>
              <a:t>dalam</a:t>
            </a:r>
            <a:r>
              <a:rPr lang="en-ID" sz="1800" dirty="0"/>
              <a:t>)</a:t>
            </a:r>
          </a:p>
          <a:p>
            <a:endParaRPr lang="en-ID" sz="1800" dirty="0"/>
          </a:p>
        </p:txBody>
      </p:sp>
      <p:sp>
        <p:nvSpPr>
          <p:cNvPr id="3" name="Footer Placeholder 2">
            <a:extLst>
              <a:ext uri="{FF2B5EF4-FFF2-40B4-BE49-F238E27FC236}">
                <a16:creationId xmlns:a16="http://schemas.microsoft.com/office/drawing/2014/main" id="{0A8F81CC-DBBF-02D0-DB3F-7495804D5403}"/>
              </a:ext>
            </a:extLst>
          </p:cNvPr>
          <p:cNvSpPr>
            <a:spLocks noGrp="1"/>
          </p:cNvSpPr>
          <p:nvPr>
            <p:ph type="ftr" sz="quarter" idx="4294967295"/>
          </p:nvPr>
        </p:nvSpPr>
        <p:spPr>
          <a:xfrm>
            <a:off x="0" y="457200"/>
            <a:ext cx="3200400" cy="274638"/>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A0D44E4-B548-054A-788D-3543DAE8F671}"/>
              </a:ext>
            </a:extLst>
          </p:cNvPr>
          <p:cNvSpPr>
            <a:spLocks noGrp="1"/>
          </p:cNvSpPr>
          <p:nvPr>
            <p:ph type="sldNum" sz="quarter" idx="4294967295"/>
          </p:nvPr>
        </p:nvSpPr>
        <p:spPr>
          <a:xfrm>
            <a:off x="11202988" y="471488"/>
            <a:ext cx="989012" cy="244475"/>
          </a:xfrm>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211759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FC7B15-7C25-3833-C671-7C2D89AA45C7}"/>
              </a:ext>
            </a:extLst>
          </p:cNvPr>
          <p:cNvSpPr>
            <a:spLocks noGrp="1"/>
          </p:cNvSpPr>
          <p:nvPr>
            <p:ph type="ctrTitle"/>
          </p:nvPr>
        </p:nvSpPr>
        <p:spPr>
          <a:xfrm>
            <a:off x="1527048" y="327990"/>
            <a:ext cx="4550664" cy="2149740"/>
          </a:xfrm>
        </p:spPr>
        <p:txBody>
          <a:bodyPr/>
          <a:lstStyle/>
          <a:p>
            <a:pPr>
              <a:lnSpc>
                <a:spcPct val="100000"/>
              </a:lnSpc>
            </a:pPr>
            <a:r>
              <a:rPr lang="en-ID" sz="2200" cap="none" dirty="0" err="1">
                <a:latin typeface="+mn-lt"/>
                <a:ea typeface="+mn-ea"/>
                <a:cs typeface="+mn-cs"/>
              </a:rPr>
              <a:t>Contoh</a:t>
            </a:r>
            <a:r>
              <a:rPr lang="en-ID" sz="2200" cap="none" dirty="0">
                <a:latin typeface="+mn-lt"/>
                <a:ea typeface="+mn-ea"/>
                <a:cs typeface="+mn-cs"/>
              </a:rPr>
              <a:t>:</a:t>
            </a:r>
            <a:br>
              <a:rPr lang="en-ID" sz="2200" b="0" cap="none" dirty="0">
                <a:latin typeface="+mn-lt"/>
                <a:ea typeface="+mn-ea"/>
                <a:cs typeface="+mn-cs"/>
              </a:rPr>
            </a:br>
            <a:r>
              <a:rPr lang="en-ID" sz="2200" b="0" cap="none" dirty="0">
                <a:latin typeface="+mn-lt"/>
                <a:ea typeface="+mn-ea"/>
                <a:cs typeface="+mn-cs"/>
              </a:rPr>
              <a:t>model </a:t>
            </a:r>
            <a:r>
              <a:rPr lang="en-ID" sz="2200" b="0" cap="none" dirty="0" err="1">
                <a:latin typeface="+mn-lt"/>
                <a:ea typeface="+mn-ea"/>
                <a:cs typeface="+mn-cs"/>
              </a:rPr>
              <a:t>mempelajari</a:t>
            </a:r>
            <a:r>
              <a:rPr lang="en-ID" sz="2200" b="0" cap="none" dirty="0">
                <a:latin typeface="+mn-lt"/>
                <a:ea typeface="+mn-ea"/>
                <a:cs typeface="+mn-cs"/>
              </a:rPr>
              <a:t> noise </a:t>
            </a:r>
            <a:r>
              <a:rPr lang="en-ID" sz="2200" b="0" cap="none" dirty="0" err="1">
                <a:latin typeface="+mn-lt"/>
                <a:ea typeface="+mn-ea"/>
                <a:cs typeface="+mn-cs"/>
              </a:rPr>
              <a:t>atau</a:t>
            </a:r>
            <a:r>
              <a:rPr lang="en-ID" sz="2200" b="0" cap="none" dirty="0">
                <a:latin typeface="+mn-lt"/>
                <a:ea typeface="+mn-ea"/>
                <a:cs typeface="+mn-cs"/>
              </a:rPr>
              <a:t> </a:t>
            </a:r>
            <a:r>
              <a:rPr lang="en-ID" sz="2200" b="0" cap="none" dirty="0" err="1">
                <a:latin typeface="+mn-lt"/>
                <a:ea typeface="+mn-ea"/>
                <a:cs typeface="+mn-cs"/>
              </a:rPr>
              <a:t>pola</a:t>
            </a:r>
            <a:r>
              <a:rPr lang="en-ID" sz="2200" b="0" cap="none" dirty="0">
                <a:latin typeface="+mn-lt"/>
                <a:ea typeface="+mn-ea"/>
                <a:cs typeface="+mn-cs"/>
              </a:rPr>
              <a:t> </a:t>
            </a:r>
            <a:r>
              <a:rPr lang="en-ID" sz="2200" b="0" cap="none" dirty="0" err="1">
                <a:latin typeface="+mn-lt"/>
                <a:ea typeface="+mn-ea"/>
                <a:cs typeface="+mn-cs"/>
              </a:rPr>
              <a:t>kebetulan</a:t>
            </a:r>
            <a:r>
              <a:rPr lang="en-ID" sz="2200" b="0" cap="none" dirty="0">
                <a:latin typeface="+mn-lt"/>
                <a:ea typeface="+mn-ea"/>
                <a:cs typeface="+mn-cs"/>
              </a:rPr>
              <a:t> di data, </a:t>
            </a:r>
            <a:r>
              <a:rPr lang="en-ID" sz="2200" b="0" cap="none" dirty="0" err="1">
                <a:latin typeface="+mn-lt"/>
                <a:ea typeface="+mn-ea"/>
                <a:cs typeface="+mn-cs"/>
              </a:rPr>
              <a:t>bukan</a:t>
            </a:r>
            <a:r>
              <a:rPr lang="en-ID" sz="2200" b="0" cap="none" dirty="0">
                <a:latin typeface="+mn-lt"/>
                <a:ea typeface="+mn-ea"/>
                <a:cs typeface="+mn-cs"/>
              </a:rPr>
              <a:t> </a:t>
            </a:r>
            <a:r>
              <a:rPr lang="en-ID" sz="2200" b="0" cap="none" dirty="0" err="1">
                <a:latin typeface="+mn-lt"/>
                <a:ea typeface="+mn-ea"/>
                <a:cs typeface="+mn-cs"/>
              </a:rPr>
              <a:t>pola</a:t>
            </a:r>
            <a:r>
              <a:rPr lang="en-ID" sz="2200" b="0" cap="none" dirty="0">
                <a:latin typeface="+mn-lt"/>
                <a:ea typeface="+mn-ea"/>
                <a:cs typeface="+mn-cs"/>
              </a:rPr>
              <a:t> </a:t>
            </a:r>
            <a:r>
              <a:rPr lang="en-ID" sz="2200" b="0" cap="none" dirty="0" err="1">
                <a:latin typeface="+mn-lt"/>
                <a:ea typeface="+mn-ea"/>
                <a:cs typeface="+mn-cs"/>
              </a:rPr>
              <a:t>umum</a:t>
            </a:r>
            <a:r>
              <a:rPr lang="en-ID" sz="2200" b="0" cap="none" dirty="0">
                <a:latin typeface="+mn-lt"/>
                <a:ea typeface="+mn-ea"/>
                <a:cs typeface="+mn-cs"/>
              </a:rPr>
              <a:t> yang </a:t>
            </a:r>
            <a:r>
              <a:rPr lang="en-ID" sz="2200" b="0" cap="none" dirty="0" err="1">
                <a:latin typeface="+mn-lt"/>
                <a:ea typeface="+mn-ea"/>
                <a:cs typeface="+mn-cs"/>
              </a:rPr>
              <a:t>sebenarnya</a:t>
            </a:r>
            <a:endParaRPr lang="en-ID" sz="2200" b="0" cap="none" dirty="0">
              <a:latin typeface="+mn-lt"/>
              <a:ea typeface="+mn-ea"/>
              <a:cs typeface="+mn-cs"/>
            </a:endParaRPr>
          </a:p>
        </p:txBody>
      </p:sp>
      <p:sp>
        <p:nvSpPr>
          <p:cNvPr id="5" name="Subtitle 4">
            <a:extLst>
              <a:ext uri="{FF2B5EF4-FFF2-40B4-BE49-F238E27FC236}">
                <a16:creationId xmlns:a16="http://schemas.microsoft.com/office/drawing/2014/main" id="{6B4A3613-134E-C519-66E1-1A4EB4256052}"/>
              </a:ext>
            </a:extLst>
          </p:cNvPr>
          <p:cNvSpPr>
            <a:spLocks noGrp="1"/>
          </p:cNvSpPr>
          <p:nvPr>
            <p:ph type="subTitle" idx="1"/>
          </p:nvPr>
        </p:nvSpPr>
        <p:spPr>
          <a:xfrm>
            <a:off x="1545335" y="2846832"/>
            <a:ext cx="5445399" cy="2314448"/>
          </a:xfrm>
        </p:spPr>
        <p:txBody>
          <a:bodyPr>
            <a:normAutofit/>
          </a:bodyPr>
          <a:lstStyle/>
          <a:p>
            <a:r>
              <a:rPr lang="en-ID" sz="2000" b="1" dirty="0"/>
              <a:t>Solusi </a:t>
            </a:r>
            <a:r>
              <a:rPr lang="en-ID" sz="2000" b="1" dirty="0" err="1"/>
              <a:t>umum</a:t>
            </a:r>
            <a:r>
              <a:rPr lang="en-ID" sz="2000" b="1" dirty="0"/>
              <a:t>:</a:t>
            </a:r>
            <a:endParaRPr lang="en-ID" sz="2000" dirty="0"/>
          </a:p>
          <a:p>
            <a:pPr marL="342900" indent="-342900">
              <a:buFont typeface="Arial" panose="020B0604020202020204" pitchFamily="34" charset="0"/>
              <a:buChar char="•"/>
            </a:pPr>
            <a:r>
              <a:rPr lang="en-ID" sz="1800" dirty="0" err="1"/>
              <a:t>Gunakan</a:t>
            </a:r>
            <a:r>
              <a:rPr lang="en-ID" sz="1800" dirty="0"/>
              <a:t> </a:t>
            </a:r>
            <a:r>
              <a:rPr lang="en-ID" sz="1800" b="1" dirty="0" err="1"/>
              <a:t>regularisasi</a:t>
            </a:r>
            <a:r>
              <a:rPr lang="en-ID" sz="1800" dirty="0"/>
              <a:t> (L1, L2, dropout, </a:t>
            </a:r>
            <a:r>
              <a:rPr lang="en-ID" sz="1800" dirty="0" err="1"/>
              <a:t>dsb</a:t>
            </a:r>
            <a:r>
              <a:rPr lang="en-ID" sz="1800" dirty="0"/>
              <a:t>.)</a:t>
            </a:r>
          </a:p>
          <a:p>
            <a:pPr marL="342900" indent="-342900">
              <a:buFont typeface="Arial" panose="020B0604020202020204" pitchFamily="34" charset="0"/>
              <a:buChar char="•"/>
            </a:pPr>
            <a:r>
              <a:rPr lang="en-ID" sz="1800" dirty="0" err="1"/>
              <a:t>Gunakan</a:t>
            </a:r>
            <a:r>
              <a:rPr lang="en-ID" sz="1800" dirty="0"/>
              <a:t> </a:t>
            </a:r>
            <a:r>
              <a:rPr lang="en-ID" sz="1800" b="1" dirty="0"/>
              <a:t>data </a:t>
            </a:r>
            <a:r>
              <a:rPr lang="en-ID" sz="1800" b="1" dirty="0" err="1"/>
              <a:t>lebih</a:t>
            </a:r>
            <a:r>
              <a:rPr lang="en-ID" sz="1800" b="1" dirty="0"/>
              <a:t> </a:t>
            </a:r>
            <a:r>
              <a:rPr lang="en-ID" sz="1800" b="1" dirty="0" err="1"/>
              <a:t>banyak</a:t>
            </a:r>
            <a:endParaRPr lang="en-ID" sz="1800" dirty="0"/>
          </a:p>
          <a:p>
            <a:pPr marL="342900" indent="-342900">
              <a:buFont typeface="Arial" panose="020B0604020202020204" pitchFamily="34" charset="0"/>
              <a:buChar char="•"/>
            </a:pPr>
            <a:r>
              <a:rPr lang="en-ID" sz="1800" dirty="0" err="1"/>
              <a:t>Lakukan</a:t>
            </a:r>
            <a:r>
              <a:rPr lang="en-ID" sz="1800" dirty="0"/>
              <a:t> </a:t>
            </a:r>
            <a:r>
              <a:rPr lang="en-ID" sz="1800" b="1" dirty="0"/>
              <a:t>cross-validation</a:t>
            </a:r>
            <a:endParaRPr lang="en-ID" sz="1800" dirty="0"/>
          </a:p>
          <a:p>
            <a:pPr marL="342900" indent="-342900">
              <a:buFont typeface="Arial" panose="020B0604020202020204" pitchFamily="34" charset="0"/>
              <a:buChar char="•"/>
            </a:pPr>
            <a:r>
              <a:rPr lang="en-ID" sz="1800" dirty="0"/>
              <a:t>Kurangi </a:t>
            </a:r>
            <a:r>
              <a:rPr lang="en-ID" sz="1800" dirty="0" err="1"/>
              <a:t>kompleksitas</a:t>
            </a:r>
            <a:r>
              <a:rPr lang="en-ID" sz="1800" dirty="0"/>
              <a:t> model</a:t>
            </a:r>
          </a:p>
          <a:p>
            <a:pPr marL="342900" indent="-342900">
              <a:buFont typeface="Arial" panose="020B0604020202020204" pitchFamily="34" charset="0"/>
              <a:buChar char="•"/>
            </a:pPr>
            <a:r>
              <a:rPr lang="en-ID" sz="1800" dirty="0" err="1"/>
              <a:t>Gunakan</a:t>
            </a:r>
            <a:r>
              <a:rPr lang="en-ID" sz="1800" dirty="0"/>
              <a:t> </a:t>
            </a:r>
            <a:r>
              <a:rPr lang="en-ID" sz="1800" b="1" dirty="0"/>
              <a:t>early stopping</a:t>
            </a:r>
            <a:endParaRPr lang="en-ID" sz="1800" dirty="0"/>
          </a:p>
          <a:p>
            <a:endParaRPr lang="en-ID" sz="2000" dirty="0"/>
          </a:p>
        </p:txBody>
      </p:sp>
    </p:spTree>
    <p:extLst>
      <p:ext uri="{BB962C8B-B14F-4D97-AF65-F5344CB8AC3E}">
        <p14:creationId xmlns:p14="http://schemas.microsoft.com/office/powerpoint/2010/main" val="2602590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E978-9D11-B99C-B240-BEF072A04246}"/>
              </a:ext>
            </a:extLst>
          </p:cNvPr>
          <p:cNvSpPr>
            <a:spLocks noGrp="1"/>
          </p:cNvSpPr>
          <p:nvPr>
            <p:ph type="title"/>
          </p:nvPr>
        </p:nvSpPr>
        <p:spPr/>
        <p:txBody>
          <a:bodyPr/>
          <a:lstStyle/>
          <a:p>
            <a:r>
              <a:rPr lang="en-ID" dirty="0"/>
              <a:t>Underfitting</a:t>
            </a:r>
          </a:p>
        </p:txBody>
      </p:sp>
      <p:sp>
        <p:nvSpPr>
          <p:cNvPr id="3" name="Content Placeholder 2">
            <a:extLst>
              <a:ext uri="{FF2B5EF4-FFF2-40B4-BE49-F238E27FC236}">
                <a16:creationId xmlns:a16="http://schemas.microsoft.com/office/drawing/2014/main" id="{427DCE59-B33C-8BFF-DAD1-E705AF0CC6CA}"/>
              </a:ext>
            </a:extLst>
          </p:cNvPr>
          <p:cNvSpPr>
            <a:spLocks noGrp="1"/>
          </p:cNvSpPr>
          <p:nvPr>
            <p:ph idx="1"/>
          </p:nvPr>
        </p:nvSpPr>
        <p:spPr>
          <a:xfrm>
            <a:off x="835938" y="2768566"/>
            <a:ext cx="6464513" cy="3779717"/>
          </a:xfrm>
        </p:spPr>
        <p:txBody>
          <a:bodyPr>
            <a:normAutofit/>
          </a:bodyPr>
          <a:lstStyle/>
          <a:p>
            <a:r>
              <a:rPr lang="en-ID" sz="2000" dirty="0"/>
              <a:t>Model </a:t>
            </a:r>
            <a:r>
              <a:rPr lang="en-ID" sz="2000" b="1" dirty="0" err="1"/>
              <a:t>terlalu</a:t>
            </a:r>
            <a:r>
              <a:rPr lang="en-ID" sz="2000" b="1" dirty="0"/>
              <a:t> </a:t>
            </a:r>
            <a:r>
              <a:rPr lang="en-ID" sz="2000" b="1" dirty="0" err="1"/>
              <a:t>sederhana</a:t>
            </a:r>
            <a:r>
              <a:rPr lang="en-ID" sz="2000" dirty="0"/>
              <a:t> </a:t>
            </a:r>
            <a:r>
              <a:rPr lang="en-ID" sz="2000" dirty="0" err="1"/>
              <a:t>sehingga</a:t>
            </a:r>
            <a:r>
              <a:rPr lang="en-ID" sz="2000" dirty="0"/>
              <a:t> </a:t>
            </a:r>
            <a:r>
              <a:rPr lang="en-ID" sz="2000" dirty="0" err="1"/>
              <a:t>tidak</a:t>
            </a:r>
            <a:r>
              <a:rPr lang="en-ID" sz="2000" dirty="0"/>
              <a:t> </a:t>
            </a:r>
            <a:r>
              <a:rPr lang="en-ID" sz="2000" dirty="0" err="1"/>
              <a:t>mampu</a:t>
            </a:r>
            <a:r>
              <a:rPr lang="en-ID" sz="2000" dirty="0"/>
              <a:t> </a:t>
            </a:r>
            <a:r>
              <a:rPr lang="en-ID" sz="2000" dirty="0" err="1"/>
              <a:t>menangkap</a:t>
            </a:r>
            <a:r>
              <a:rPr lang="en-ID" sz="2000" dirty="0"/>
              <a:t> </a:t>
            </a:r>
            <a:r>
              <a:rPr lang="en-ID" sz="2000" dirty="0" err="1"/>
              <a:t>pola</a:t>
            </a:r>
            <a:r>
              <a:rPr lang="en-ID" sz="2000" dirty="0"/>
              <a:t> </a:t>
            </a:r>
            <a:r>
              <a:rPr lang="en-ID" sz="2000" dirty="0" err="1"/>
              <a:t>sebenarnya</a:t>
            </a:r>
            <a:r>
              <a:rPr lang="en-ID" sz="2000" dirty="0"/>
              <a:t> di data.</a:t>
            </a:r>
            <a:br>
              <a:rPr lang="en-ID" sz="2000" dirty="0"/>
            </a:br>
            <a:r>
              <a:rPr lang="en-ID" sz="2000" dirty="0" err="1"/>
              <a:t>Akibatnya</a:t>
            </a:r>
            <a:r>
              <a:rPr lang="en-ID" sz="2000" dirty="0"/>
              <a:t>, </a:t>
            </a:r>
            <a:r>
              <a:rPr lang="en-ID" sz="2000" dirty="0" err="1"/>
              <a:t>performa</a:t>
            </a:r>
            <a:r>
              <a:rPr lang="en-ID" sz="2000" dirty="0"/>
              <a:t> </a:t>
            </a:r>
            <a:r>
              <a:rPr lang="en-ID" sz="2000" b="1" dirty="0" err="1"/>
              <a:t>buruk</a:t>
            </a:r>
            <a:r>
              <a:rPr lang="en-ID" sz="2000" b="1" dirty="0"/>
              <a:t> di data </a:t>
            </a:r>
            <a:r>
              <a:rPr lang="en-ID" sz="2000" b="1" dirty="0" err="1"/>
              <a:t>latih</a:t>
            </a:r>
            <a:r>
              <a:rPr lang="en-ID" sz="2000" b="1" dirty="0"/>
              <a:t> </a:t>
            </a:r>
            <a:r>
              <a:rPr lang="en-ID" sz="2000" b="1" dirty="0" err="1"/>
              <a:t>maupun</a:t>
            </a:r>
            <a:r>
              <a:rPr lang="en-ID" sz="2000" b="1" dirty="0"/>
              <a:t> data uji</a:t>
            </a:r>
            <a:r>
              <a:rPr lang="en-ID" sz="2000" dirty="0"/>
              <a:t>.</a:t>
            </a:r>
          </a:p>
          <a:p>
            <a:r>
              <a:rPr lang="en-ID" sz="2000" b="1" dirty="0"/>
              <a:t>Ciri-</a:t>
            </a:r>
            <a:r>
              <a:rPr lang="en-ID" sz="2000" b="1" dirty="0" err="1"/>
              <a:t>ciri</a:t>
            </a:r>
            <a:r>
              <a:rPr lang="en-ID" sz="2000" b="1" dirty="0"/>
              <a:t>:</a:t>
            </a:r>
            <a:endParaRPr lang="en-ID" sz="2000" dirty="0"/>
          </a:p>
          <a:p>
            <a:pPr marL="342900" indent="-342900">
              <a:buFont typeface="Arial" panose="020B0604020202020204" pitchFamily="34" charset="0"/>
              <a:buChar char="•"/>
            </a:pPr>
            <a:r>
              <a:rPr lang="en-ID" sz="2000" dirty="0" err="1"/>
              <a:t>Akurasi</a:t>
            </a:r>
            <a:r>
              <a:rPr lang="en-ID" sz="2000" dirty="0"/>
              <a:t> </a:t>
            </a:r>
            <a:r>
              <a:rPr lang="en-ID" sz="2000" dirty="0" err="1"/>
              <a:t>rendah</a:t>
            </a:r>
            <a:r>
              <a:rPr lang="en-ID" sz="2000" dirty="0"/>
              <a:t> di </a:t>
            </a:r>
            <a:r>
              <a:rPr lang="en-ID" sz="2000" i="1" dirty="0"/>
              <a:t>training</a:t>
            </a:r>
            <a:r>
              <a:rPr lang="en-ID" sz="2000" dirty="0"/>
              <a:t> dan </a:t>
            </a:r>
            <a:r>
              <a:rPr lang="en-ID" sz="2000" i="1" dirty="0"/>
              <a:t>testing set</a:t>
            </a:r>
            <a:endParaRPr lang="en-ID" sz="2000" dirty="0"/>
          </a:p>
          <a:p>
            <a:pPr marL="342900" indent="-342900">
              <a:buFont typeface="Arial" panose="020B0604020202020204" pitchFamily="34" charset="0"/>
              <a:buChar char="•"/>
            </a:pPr>
            <a:r>
              <a:rPr lang="en-ID" sz="2000" dirty="0"/>
              <a:t>Model </a:t>
            </a:r>
            <a:r>
              <a:rPr lang="en-ID" sz="2000" dirty="0" err="1"/>
              <a:t>tidak</a:t>
            </a:r>
            <a:r>
              <a:rPr lang="en-ID" sz="2000" dirty="0"/>
              <a:t> </a:t>
            </a:r>
            <a:r>
              <a:rPr lang="en-ID" sz="2000" dirty="0" err="1"/>
              <a:t>cukup</a:t>
            </a:r>
            <a:r>
              <a:rPr lang="en-ID" sz="2000" dirty="0"/>
              <a:t> </a:t>
            </a:r>
            <a:r>
              <a:rPr lang="en-ID" sz="2000" dirty="0" err="1"/>
              <a:t>fleksibel</a:t>
            </a:r>
            <a:r>
              <a:rPr lang="en-ID" sz="2000" dirty="0"/>
              <a:t> </a:t>
            </a:r>
            <a:r>
              <a:rPr lang="en-ID" sz="2000" dirty="0" err="1"/>
              <a:t>untuk</a:t>
            </a:r>
            <a:r>
              <a:rPr lang="en-ID" sz="2000" dirty="0"/>
              <a:t> </a:t>
            </a:r>
            <a:r>
              <a:rPr lang="en-ID" sz="2000" dirty="0" err="1"/>
              <a:t>mempelajari</a:t>
            </a:r>
            <a:r>
              <a:rPr lang="en-ID" sz="2000" dirty="0"/>
              <a:t> </a:t>
            </a:r>
            <a:r>
              <a:rPr lang="en-ID" sz="2000" dirty="0" err="1"/>
              <a:t>pola</a:t>
            </a:r>
            <a:r>
              <a:rPr lang="en-ID" sz="2000" dirty="0"/>
              <a:t> data</a:t>
            </a:r>
          </a:p>
          <a:p>
            <a:endParaRPr lang="en-ID" sz="2000" dirty="0"/>
          </a:p>
        </p:txBody>
      </p:sp>
    </p:spTree>
    <p:extLst>
      <p:ext uri="{BB962C8B-B14F-4D97-AF65-F5344CB8AC3E}">
        <p14:creationId xmlns:p14="http://schemas.microsoft.com/office/powerpoint/2010/main" val="3952159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11330-61AA-A9F2-B042-08B8584720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1C7FCE-D709-F17C-9F9E-C2F0E4350914}"/>
              </a:ext>
            </a:extLst>
          </p:cNvPr>
          <p:cNvSpPr>
            <a:spLocks noGrp="1"/>
          </p:cNvSpPr>
          <p:nvPr>
            <p:ph type="ctrTitle"/>
          </p:nvPr>
        </p:nvSpPr>
        <p:spPr>
          <a:xfrm>
            <a:off x="1527048" y="327990"/>
            <a:ext cx="4550664" cy="2149740"/>
          </a:xfrm>
        </p:spPr>
        <p:txBody>
          <a:bodyPr/>
          <a:lstStyle/>
          <a:p>
            <a:pPr>
              <a:lnSpc>
                <a:spcPct val="100000"/>
              </a:lnSpc>
            </a:pPr>
            <a:r>
              <a:rPr lang="en-ID" sz="2200" cap="none" dirty="0" err="1">
                <a:latin typeface="+mn-lt"/>
                <a:ea typeface="+mn-ea"/>
                <a:cs typeface="+mn-cs"/>
              </a:rPr>
              <a:t>Contoh</a:t>
            </a:r>
            <a:r>
              <a:rPr lang="en-ID" sz="2200" cap="none" dirty="0">
                <a:latin typeface="+mn-lt"/>
                <a:ea typeface="+mn-ea"/>
                <a:cs typeface="+mn-cs"/>
              </a:rPr>
              <a:t>:</a:t>
            </a:r>
            <a:br>
              <a:rPr lang="en-ID" sz="2200" b="0" cap="none" dirty="0">
                <a:latin typeface="+mn-lt"/>
                <a:ea typeface="+mn-ea"/>
                <a:cs typeface="+mn-cs"/>
              </a:rPr>
            </a:br>
            <a:r>
              <a:rPr lang="en-ID" sz="2200" b="0" cap="none" dirty="0" err="1">
                <a:latin typeface="+mn-lt"/>
                <a:ea typeface="+mn-ea"/>
                <a:cs typeface="+mn-cs"/>
              </a:rPr>
              <a:t>Menggunakan</a:t>
            </a:r>
            <a:r>
              <a:rPr lang="en-ID" sz="2200" b="0" cap="none" dirty="0">
                <a:latin typeface="+mn-lt"/>
                <a:ea typeface="+mn-ea"/>
                <a:cs typeface="+mn-cs"/>
              </a:rPr>
              <a:t> model linear </a:t>
            </a:r>
            <a:r>
              <a:rPr lang="en-ID" sz="2200" b="0" cap="none" dirty="0" err="1">
                <a:latin typeface="+mn-lt"/>
                <a:ea typeface="+mn-ea"/>
                <a:cs typeface="+mn-cs"/>
              </a:rPr>
              <a:t>untuk</a:t>
            </a:r>
            <a:r>
              <a:rPr lang="en-ID" sz="2200" b="0" cap="none" dirty="0">
                <a:latin typeface="+mn-lt"/>
                <a:ea typeface="+mn-ea"/>
                <a:cs typeface="+mn-cs"/>
              </a:rPr>
              <a:t> data yang </a:t>
            </a:r>
            <a:r>
              <a:rPr lang="en-ID" sz="2200" b="0" cap="none" dirty="0" err="1">
                <a:latin typeface="+mn-lt"/>
                <a:ea typeface="+mn-ea"/>
                <a:cs typeface="+mn-cs"/>
              </a:rPr>
              <a:t>sebenarnya</a:t>
            </a:r>
            <a:r>
              <a:rPr lang="en-ID" sz="2200" b="0" cap="none" dirty="0">
                <a:latin typeface="+mn-lt"/>
                <a:ea typeface="+mn-ea"/>
                <a:cs typeface="+mn-cs"/>
              </a:rPr>
              <a:t> non-linear.</a:t>
            </a:r>
          </a:p>
        </p:txBody>
      </p:sp>
      <p:sp>
        <p:nvSpPr>
          <p:cNvPr id="5" name="Subtitle 4">
            <a:extLst>
              <a:ext uri="{FF2B5EF4-FFF2-40B4-BE49-F238E27FC236}">
                <a16:creationId xmlns:a16="http://schemas.microsoft.com/office/drawing/2014/main" id="{505465BF-31AE-0D90-681E-4FD34D7FB702}"/>
              </a:ext>
            </a:extLst>
          </p:cNvPr>
          <p:cNvSpPr>
            <a:spLocks noGrp="1"/>
          </p:cNvSpPr>
          <p:nvPr>
            <p:ph type="subTitle" idx="1"/>
          </p:nvPr>
        </p:nvSpPr>
        <p:spPr>
          <a:xfrm>
            <a:off x="1545335" y="2846832"/>
            <a:ext cx="5445399" cy="2314448"/>
          </a:xfrm>
        </p:spPr>
        <p:txBody>
          <a:bodyPr>
            <a:normAutofit/>
          </a:bodyPr>
          <a:lstStyle/>
          <a:p>
            <a:r>
              <a:rPr lang="en-ID" sz="2000" b="1" dirty="0"/>
              <a:t>Solusi </a:t>
            </a:r>
            <a:r>
              <a:rPr lang="en-ID" sz="2000" b="1" dirty="0" err="1"/>
              <a:t>umum</a:t>
            </a:r>
            <a:r>
              <a:rPr lang="en-ID" sz="2000" b="1" dirty="0"/>
              <a:t>:</a:t>
            </a:r>
            <a:endParaRPr lang="en-ID" sz="2000" dirty="0"/>
          </a:p>
          <a:p>
            <a:pPr marL="342900" indent="-342900">
              <a:buFont typeface="Arial" panose="020B0604020202020204" pitchFamily="34" charset="0"/>
              <a:buChar char="•"/>
            </a:pPr>
            <a:r>
              <a:rPr lang="en-ID" sz="1800" dirty="0" err="1"/>
              <a:t>Tambah</a:t>
            </a:r>
            <a:r>
              <a:rPr lang="en-ID" sz="1800" dirty="0"/>
              <a:t> </a:t>
            </a:r>
            <a:r>
              <a:rPr lang="en-ID" sz="1800" dirty="0" err="1"/>
              <a:t>kompleksitas</a:t>
            </a:r>
            <a:r>
              <a:rPr lang="en-ID" sz="1800" dirty="0"/>
              <a:t> model (</a:t>
            </a:r>
            <a:r>
              <a:rPr lang="en-ID" sz="1800" dirty="0" err="1"/>
              <a:t>misalnya</a:t>
            </a:r>
            <a:r>
              <a:rPr lang="en-ID" sz="1800" dirty="0"/>
              <a:t>, </a:t>
            </a:r>
            <a:r>
              <a:rPr lang="en-ID" sz="1800" dirty="0" err="1"/>
              <a:t>tambahkan</a:t>
            </a:r>
            <a:r>
              <a:rPr lang="en-ID" sz="1800" dirty="0"/>
              <a:t> </a:t>
            </a:r>
            <a:r>
              <a:rPr lang="en-ID" sz="1800" dirty="0" err="1"/>
              <a:t>fitur</a:t>
            </a:r>
            <a:r>
              <a:rPr lang="en-ID" sz="1800" dirty="0"/>
              <a:t> </a:t>
            </a:r>
            <a:r>
              <a:rPr lang="en-ID" sz="1800" dirty="0" err="1"/>
              <a:t>atau</a:t>
            </a:r>
            <a:r>
              <a:rPr lang="en-ID" sz="1800" dirty="0"/>
              <a:t> layer)</a:t>
            </a:r>
          </a:p>
          <a:p>
            <a:pPr marL="342900" indent="-342900">
              <a:buFont typeface="Arial" panose="020B0604020202020204" pitchFamily="34" charset="0"/>
              <a:buChar char="•"/>
            </a:pPr>
            <a:r>
              <a:rPr lang="en-ID" sz="1800" dirty="0"/>
              <a:t>Kurangi </a:t>
            </a:r>
            <a:r>
              <a:rPr lang="en-ID" sz="1800" dirty="0" err="1"/>
              <a:t>regularisasi</a:t>
            </a:r>
            <a:r>
              <a:rPr lang="en-ID" sz="1800" dirty="0"/>
              <a:t> </a:t>
            </a:r>
            <a:r>
              <a:rPr lang="en-ID" sz="1800" dirty="0" err="1"/>
              <a:t>berlebihan</a:t>
            </a:r>
            <a:endParaRPr lang="en-ID" sz="1800" dirty="0"/>
          </a:p>
          <a:p>
            <a:pPr marL="342900" indent="-342900">
              <a:buFont typeface="Arial" panose="020B0604020202020204" pitchFamily="34" charset="0"/>
              <a:buChar char="•"/>
            </a:pPr>
            <a:r>
              <a:rPr lang="en-ID" sz="1800" dirty="0" err="1"/>
              <a:t>Lakukan</a:t>
            </a:r>
            <a:r>
              <a:rPr lang="en-ID" sz="1800" dirty="0"/>
              <a:t> feature engineering yang </a:t>
            </a:r>
            <a:r>
              <a:rPr lang="en-ID" sz="1800" dirty="0" err="1"/>
              <a:t>lebih</a:t>
            </a:r>
            <a:r>
              <a:rPr lang="en-ID" sz="1800" dirty="0"/>
              <a:t> </a:t>
            </a:r>
            <a:r>
              <a:rPr lang="en-ID" sz="1800" dirty="0" err="1"/>
              <a:t>baik</a:t>
            </a:r>
            <a:endParaRPr lang="en-ID" sz="2000" dirty="0"/>
          </a:p>
        </p:txBody>
      </p:sp>
    </p:spTree>
    <p:extLst>
      <p:ext uri="{BB962C8B-B14F-4D97-AF65-F5344CB8AC3E}">
        <p14:creationId xmlns:p14="http://schemas.microsoft.com/office/powerpoint/2010/main" val="29470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BAB9C-94FE-BCE1-EC0B-05D981800B6C}"/>
              </a:ext>
            </a:extLst>
          </p:cNvPr>
          <p:cNvSpPr>
            <a:spLocks noGrp="1"/>
          </p:cNvSpPr>
          <p:nvPr>
            <p:ph type="title"/>
          </p:nvPr>
        </p:nvSpPr>
        <p:spPr/>
        <p:txBody>
          <a:bodyPr/>
          <a:lstStyle/>
          <a:p>
            <a:endParaRPr lang="en-ID" dirty="0"/>
          </a:p>
        </p:txBody>
      </p:sp>
      <p:sp>
        <p:nvSpPr>
          <p:cNvPr id="5" name="Content Placeholder 4">
            <a:extLst>
              <a:ext uri="{FF2B5EF4-FFF2-40B4-BE49-F238E27FC236}">
                <a16:creationId xmlns:a16="http://schemas.microsoft.com/office/drawing/2014/main" id="{816FEFF7-834C-D4F7-637F-C24393157545}"/>
              </a:ext>
            </a:extLst>
          </p:cNvPr>
          <p:cNvSpPr>
            <a:spLocks noGrp="1"/>
          </p:cNvSpPr>
          <p:nvPr>
            <p:ph sz="half" idx="1"/>
          </p:nvPr>
        </p:nvSpPr>
        <p:spPr>
          <a:xfrm>
            <a:off x="749808" y="4462567"/>
            <a:ext cx="10680192" cy="2123594"/>
          </a:xfrm>
        </p:spPr>
        <p:txBody>
          <a:bodyPr/>
          <a:lstStyle/>
          <a:p>
            <a:pPr marL="0" lvl="0" indent="0" eaLnBrk="0" fontAlgn="base" hangingPunct="0">
              <a:spcBef>
                <a:spcPct val="0"/>
              </a:spcBef>
              <a:spcAft>
                <a:spcPct val="0"/>
              </a:spcAft>
              <a:buNone/>
            </a:pPr>
            <a:r>
              <a:rPr lang="en-US" altLang="en-US" dirty="0" err="1">
                <a:solidFill>
                  <a:schemeClr val="tx1"/>
                </a:solidFill>
              </a:rPr>
              <a:t>Berikut</a:t>
            </a:r>
            <a:r>
              <a:rPr lang="en-US" altLang="en-US" dirty="0">
                <a:solidFill>
                  <a:schemeClr val="tx1"/>
                </a:solidFill>
              </a:rPr>
              <a:t> </a:t>
            </a:r>
            <a:r>
              <a:rPr lang="en-US" altLang="en-US" dirty="0" err="1">
                <a:solidFill>
                  <a:schemeClr val="tx1"/>
                </a:solidFill>
              </a:rPr>
              <a:t>visualisasinya</a:t>
            </a:r>
            <a:r>
              <a:rPr lang="en-US" altLang="en-US" dirty="0">
                <a:solidFill>
                  <a:schemeClr val="tx1"/>
                </a:solidFill>
              </a:rPr>
              <a:t> 👆</a:t>
            </a:r>
          </a:p>
          <a:p>
            <a:pPr marL="0" lvl="0" indent="0" eaLnBrk="0" fontAlgn="base" hangingPunct="0">
              <a:spcBef>
                <a:spcPct val="0"/>
              </a:spcBef>
              <a:spcAft>
                <a:spcPct val="0"/>
              </a:spcAft>
              <a:buFontTx/>
              <a:buChar char="•"/>
            </a:pPr>
            <a:r>
              <a:rPr lang="en-US" altLang="en-US" b="1" dirty="0">
                <a:solidFill>
                  <a:schemeClr val="tx1"/>
                </a:solidFill>
              </a:rPr>
              <a:t>Underfitting (kiri)</a:t>
            </a:r>
            <a:r>
              <a:rPr lang="en-US" altLang="en-US" dirty="0">
                <a:solidFill>
                  <a:schemeClr val="tx1"/>
                </a:solidFill>
              </a:rPr>
              <a:t> → garis </a:t>
            </a:r>
            <a:r>
              <a:rPr lang="en-US" altLang="en-US" dirty="0" err="1">
                <a:solidFill>
                  <a:schemeClr val="tx1"/>
                </a:solidFill>
              </a:rPr>
              <a:t>merah</a:t>
            </a:r>
            <a:r>
              <a:rPr lang="en-US" altLang="en-US" dirty="0">
                <a:solidFill>
                  <a:schemeClr val="tx1"/>
                </a:solidFill>
              </a:rPr>
              <a:t> </a:t>
            </a:r>
            <a:r>
              <a:rPr lang="en-US" altLang="en-US" dirty="0" err="1">
                <a:solidFill>
                  <a:schemeClr val="tx1"/>
                </a:solidFill>
              </a:rPr>
              <a:t>terlalu</a:t>
            </a:r>
            <a:r>
              <a:rPr lang="en-US" altLang="en-US" dirty="0">
                <a:solidFill>
                  <a:schemeClr val="tx1"/>
                </a:solidFill>
              </a:rPr>
              <a:t> </a:t>
            </a:r>
            <a:r>
              <a:rPr lang="en-US" altLang="en-US" dirty="0" err="1">
                <a:solidFill>
                  <a:schemeClr val="tx1"/>
                </a:solidFill>
              </a:rPr>
              <a:t>sederhana</a:t>
            </a:r>
            <a:r>
              <a:rPr lang="en-US" altLang="en-US" dirty="0">
                <a:solidFill>
                  <a:schemeClr val="tx1"/>
                </a:solidFill>
              </a:rPr>
              <a:t>, </a:t>
            </a:r>
            <a:r>
              <a:rPr lang="en-US" altLang="en-US" dirty="0" err="1">
                <a:solidFill>
                  <a:schemeClr val="tx1"/>
                </a:solidFill>
              </a:rPr>
              <a:t>tidak</a:t>
            </a:r>
            <a:r>
              <a:rPr lang="en-US" altLang="en-US" dirty="0">
                <a:solidFill>
                  <a:schemeClr val="tx1"/>
                </a:solidFill>
              </a:rPr>
              <a:t> </a:t>
            </a:r>
            <a:r>
              <a:rPr lang="en-US" altLang="en-US" dirty="0" err="1">
                <a:solidFill>
                  <a:schemeClr val="tx1"/>
                </a:solidFill>
              </a:rPr>
              <a:t>mengikuti</a:t>
            </a:r>
            <a:r>
              <a:rPr lang="en-US" altLang="en-US" dirty="0">
                <a:solidFill>
                  <a:schemeClr val="tx1"/>
                </a:solidFill>
              </a:rPr>
              <a:t> </a:t>
            </a:r>
            <a:r>
              <a:rPr lang="en-US" altLang="en-US" dirty="0" err="1">
                <a:solidFill>
                  <a:schemeClr val="tx1"/>
                </a:solidFill>
              </a:rPr>
              <a:t>pola</a:t>
            </a:r>
            <a:r>
              <a:rPr lang="en-US" altLang="en-US" dirty="0">
                <a:solidFill>
                  <a:schemeClr val="tx1"/>
                </a:solidFill>
              </a:rPr>
              <a:t> data.</a:t>
            </a:r>
          </a:p>
          <a:p>
            <a:pPr marL="0" lvl="0" indent="0" eaLnBrk="0" fontAlgn="base" hangingPunct="0">
              <a:spcBef>
                <a:spcPct val="0"/>
              </a:spcBef>
              <a:spcAft>
                <a:spcPct val="0"/>
              </a:spcAft>
              <a:buFontTx/>
              <a:buChar char="•"/>
            </a:pPr>
            <a:r>
              <a:rPr lang="en-US" altLang="en-US" b="1" dirty="0">
                <a:solidFill>
                  <a:schemeClr val="tx1"/>
                </a:solidFill>
              </a:rPr>
              <a:t>Good fit (</a:t>
            </a:r>
            <a:r>
              <a:rPr lang="en-US" altLang="en-US" b="1" dirty="0" err="1">
                <a:solidFill>
                  <a:schemeClr val="tx1"/>
                </a:solidFill>
              </a:rPr>
              <a:t>tengah</a:t>
            </a:r>
            <a:r>
              <a:rPr lang="en-US" altLang="en-US" b="1" dirty="0">
                <a:solidFill>
                  <a:schemeClr val="tx1"/>
                </a:solidFill>
              </a:rPr>
              <a:t>)</a:t>
            </a:r>
            <a:r>
              <a:rPr lang="en-US" altLang="en-US" dirty="0">
                <a:solidFill>
                  <a:schemeClr val="tx1"/>
                </a:solidFill>
              </a:rPr>
              <a:t> → garis </a:t>
            </a:r>
            <a:r>
              <a:rPr lang="en-US" altLang="en-US" dirty="0" err="1">
                <a:solidFill>
                  <a:schemeClr val="tx1"/>
                </a:solidFill>
              </a:rPr>
              <a:t>hijau</a:t>
            </a:r>
            <a:r>
              <a:rPr lang="en-US" altLang="en-US" dirty="0">
                <a:solidFill>
                  <a:schemeClr val="tx1"/>
                </a:solidFill>
              </a:rPr>
              <a:t> </a:t>
            </a:r>
            <a:r>
              <a:rPr lang="en-US" altLang="en-US" dirty="0" err="1">
                <a:solidFill>
                  <a:schemeClr val="tx1"/>
                </a:solidFill>
              </a:rPr>
              <a:t>mengikuti</a:t>
            </a:r>
            <a:r>
              <a:rPr lang="en-US" altLang="en-US" dirty="0">
                <a:solidFill>
                  <a:schemeClr val="tx1"/>
                </a:solidFill>
              </a:rPr>
              <a:t> </a:t>
            </a:r>
            <a:r>
              <a:rPr lang="en-US" altLang="en-US" dirty="0" err="1">
                <a:solidFill>
                  <a:schemeClr val="tx1"/>
                </a:solidFill>
              </a:rPr>
              <a:t>pola</a:t>
            </a:r>
            <a:r>
              <a:rPr lang="en-US" altLang="en-US" dirty="0">
                <a:solidFill>
                  <a:schemeClr val="tx1"/>
                </a:solidFill>
              </a:rPr>
              <a:t> </a:t>
            </a:r>
            <a:r>
              <a:rPr lang="en-US" altLang="en-US" dirty="0" err="1">
                <a:solidFill>
                  <a:schemeClr val="tx1"/>
                </a:solidFill>
              </a:rPr>
              <a:t>dengan</a:t>
            </a:r>
            <a:r>
              <a:rPr lang="en-US" altLang="en-US" dirty="0">
                <a:solidFill>
                  <a:schemeClr val="tx1"/>
                </a:solidFill>
              </a:rPr>
              <a:t> </a:t>
            </a:r>
            <a:r>
              <a:rPr lang="en-US" altLang="en-US" dirty="0" err="1">
                <a:solidFill>
                  <a:schemeClr val="tx1"/>
                </a:solidFill>
              </a:rPr>
              <a:t>baik</a:t>
            </a:r>
            <a:r>
              <a:rPr lang="en-US" altLang="en-US" dirty="0">
                <a:solidFill>
                  <a:schemeClr val="tx1"/>
                </a:solidFill>
              </a:rPr>
              <a:t> </a:t>
            </a:r>
            <a:r>
              <a:rPr lang="en-US" altLang="en-US" dirty="0" err="1">
                <a:solidFill>
                  <a:schemeClr val="tx1"/>
                </a:solidFill>
              </a:rPr>
              <a:t>tanpa</a:t>
            </a:r>
            <a:r>
              <a:rPr lang="en-US" altLang="en-US" dirty="0">
                <a:solidFill>
                  <a:schemeClr val="tx1"/>
                </a:solidFill>
              </a:rPr>
              <a:t> </a:t>
            </a:r>
            <a:r>
              <a:rPr lang="en-US" altLang="en-US" dirty="0" err="1">
                <a:solidFill>
                  <a:schemeClr val="tx1"/>
                </a:solidFill>
              </a:rPr>
              <a:t>berlebihan</a:t>
            </a:r>
            <a:r>
              <a:rPr lang="en-US" altLang="en-US" dirty="0">
                <a:solidFill>
                  <a:schemeClr val="tx1"/>
                </a:solidFill>
              </a:rPr>
              <a:t>.</a:t>
            </a:r>
          </a:p>
          <a:p>
            <a:pPr marL="0" lvl="0" indent="0" eaLnBrk="0" fontAlgn="base" hangingPunct="0">
              <a:spcBef>
                <a:spcPct val="0"/>
              </a:spcBef>
              <a:spcAft>
                <a:spcPct val="0"/>
              </a:spcAft>
              <a:buFontTx/>
              <a:buChar char="•"/>
            </a:pPr>
            <a:r>
              <a:rPr lang="en-US" altLang="en-US" b="1" dirty="0">
                <a:solidFill>
                  <a:schemeClr val="tx1"/>
                </a:solidFill>
              </a:rPr>
              <a:t>Overfitting (</a:t>
            </a:r>
            <a:r>
              <a:rPr lang="en-US" altLang="en-US" b="1" dirty="0" err="1">
                <a:solidFill>
                  <a:schemeClr val="tx1"/>
                </a:solidFill>
              </a:rPr>
              <a:t>kanan</a:t>
            </a:r>
            <a:r>
              <a:rPr lang="en-US" altLang="en-US" b="1" dirty="0">
                <a:solidFill>
                  <a:schemeClr val="tx1"/>
                </a:solidFill>
              </a:rPr>
              <a:t>)</a:t>
            </a:r>
            <a:r>
              <a:rPr lang="en-US" altLang="en-US" dirty="0">
                <a:solidFill>
                  <a:schemeClr val="tx1"/>
                </a:solidFill>
              </a:rPr>
              <a:t> → garis </a:t>
            </a:r>
            <a:r>
              <a:rPr lang="en-US" altLang="en-US" dirty="0" err="1">
                <a:solidFill>
                  <a:schemeClr val="tx1"/>
                </a:solidFill>
              </a:rPr>
              <a:t>biru</a:t>
            </a:r>
            <a:r>
              <a:rPr lang="en-US" altLang="en-US" dirty="0">
                <a:solidFill>
                  <a:schemeClr val="tx1"/>
                </a:solidFill>
              </a:rPr>
              <a:t> </a:t>
            </a:r>
            <a:r>
              <a:rPr lang="en-US" altLang="en-US" dirty="0" err="1">
                <a:solidFill>
                  <a:schemeClr val="tx1"/>
                </a:solidFill>
              </a:rPr>
              <a:t>terlalu</a:t>
            </a:r>
            <a:r>
              <a:rPr lang="en-US" altLang="en-US" dirty="0">
                <a:solidFill>
                  <a:schemeClr val="tx1"/>
                </a:solidFill>
              </a:rPr>
              <a:t> “</a:t>
            </a:r>
            <a:r>
              <a:rPr lang="en-US" altLang="en-US" dirty="0" err="1">
                <a:solidFill>
                  <a:schemeClr val="tx1"/>
                </a:solidFill>
              </a:rPr>
              <a:t>berliku-liku</a:t>
            </a:r>
            <a:r>
              <a:rPr lang="en-US" altLang="en-US" dirty="0">
                <a:solidFill>
                  <a:schemeClr val="tx1"/>
                </a:solidFill>
              </a:rPr>
              <a:t>”, </a:t>
            </a:r>
            <a:r>
              <a:rPr lang="en-US" altLang="en-US" dirty="0" err="1">
                <a:solidFill>
                  <a:schemeClr val="tx1"/>
                </a:solidFill>
              </a:rPr>
              <a:t>mencoba</a:t>
            </a:r>
            <a:r>
              <a:rPr lang="en-US" altLang="en-US" dirty="0">
                <a:solidFill>
                  <a:schemeClr val="tx1"/>
                </a:solidFill>
              </a:rPr>
              <a:t> </a:t>
            </a:r>
            <a:r>
              <a:rPr lang="en-US" altLang="en-US" dirty="0" err="1">
                <a:solidFill>
                  <a:schemeClr val="tx1"/>
                </a:solidFill>
              </a:rPr>
              <a:t>menyesuaikan</a:t>
            </a:r>
            <a:r>
              <a:rPr lang="en-US" altLang="en-US" dirty="0">
                <a:solidFill>
                  <a:schemeClr val="tx1"/>
                </a:solidFill>
              </a:rPr>
              <a:t> </a:t>
            </a:r>
            <a:r>
              <a:rPr lang="en-US" altLang="en-US" dirty="0" err="1">
                <a:solidFill>
                  <a:schemeClr val="tx1"/>
                </a:solidFill>
              </a:rPr>
              <a:t>setiap</a:t>
            </a:r>
            <a:r>
              <a:rPr lang="en-US" altLang="en-US" dirty="0">
                <a:solidFill>
                  <a:schemeClr val="tx1"/>
                </a:solidFill>
              </a:rPr>
              <a:t> </a:t>
            </a:r>
            <a:r>
              <a:rPr lang="en-US" altLang="en-US" dirty="0" err="1">
                <a:solidFill>
                  <a:schemeClr val="tx1"/>
                </a:solidFill>
              </a:rPr>
              <a:t>titik</a:t>
            </a:r>
            <a:r>
              <a:rPr lang="en-US" altLang="en-US" dirty="0">
                <a:solidFill>
                  <a:schemeClr val="tx1"/>
                </a:solidFill>
              </a:rPr>
              <a:t> data, </a:t>
            </a:r>
            <a:r>
              <a:rPr lang="en-US" altLang="en-US" dirty="0" err="1">
                <a:solidFill>
                  <a:schemeClr val="tx1"/>
                </a:solidFill>
              </a:rPr>
              <a:t>bahkan</a:t>
            </a:r>
            <a:r>
              <a:rPr lang="en-US" altLang="en-US" dirty="0">
                <a:solidFill>
                  <a:schemeClr val="tx1"/>
                </a:solidFill>
              </a:rPr>
              <a:t> noise.</a:t>
            </a:r>
          </a:p>
          <a:p>
            <a:pPr marL="0" lvl="0" indent="0" eaLnBrk="0" fontAlgn="base" hangingPunct="0">
              <a:spcBef>
                <a:spcPct val="0"/>
              </a:spcBef>
              <a:spcAft>
                <a:spcPct val="0"/>
              </a:spcAft>
              <a:buNone/>
            </a:pPr>
            <a:r>
              <a:rPr lang="en-US" altLang="en-US" dirty="0" err="1">
                <a:solidFill>
                  <a:schemeClr val="tx1"/>
                </a:solidFill>
              </a:rPr>
              <a:t>Grafik</a:t>
            </a:r>
            <a:r>
              <a:rPr lang="en-US" altLang="en-US" dirty="0">
                <a:solidFill>
                  <a:schemeClr val="tx1"/>
                </a:solidFill>
              </a:rPr>
              <a:t> </a:t>
            </a:r>
            <a:r>
              <a:rPr lang="en-US" altLang="en-US" dirty="0" err="1">
                <a:solidFill>
                  <a:schemeClr val="tx1"/>
                </a:solidFill>
              </a:rPr>
              <a:t>ini</a:t>
            </a:r>
            <a:r>
              <a:rPr lang="en-US" altLang="en-US" dirty="0">
                <a:solidFill>
                  <a:schemeClr val="tx1"/>
                </a:solidFill>
              </a:rPr>
              <a:t> </a:t>
            </a:r>
            <a:r>
              <a:rPr lang="en-US" altLang="en-US" dirty="0" err="1">
                <a:solidFill>
                  <a:schemeClr val="tx1"/>
                </a:solidFill>
              </a:rPr>
              <a:t>menggambarkan</a:t>
            </a:r>
            <a:r>
              <a:rPr lang="en-US" altLang="en-US" dirty="0">
                <a:solidFill>
                  <a:schemeClr val="tx1"/>
                </a:solidFill>
              </a:rPr>
              <a:t> </a:t>
            </a:r>
            <a:r>
              <a:rPr lang="en-US" altLang="en-US" dirty="0" err="1">
                <a:solidFill>
                  <a:schemeClr val="tx1"/>
                </a:solidFill>
              </a:rPr>
              <a:t>bagaimana</a:t>
            </a:r>
            <a:r>
              <a:rPr lang="en-US" altLang="en-US" dirty="0">
                <a:solidFill>
                  <a:schemeClr val="tx1"/>
                </a:solidFill>
              </a:rPr>
              <a:t> </a:t>
            </a:r>
            <a:r>
              <a:rPr lang="en-US" altLang="en-US" dirty="0" err="1">
                <a:solidFill>
                  <a:schemeClr val="tx1"/>
                </a:solidFill>
              </a:rPr>
              <a:t>kompleksitas</a:t>
            </a:r>
            <a:r>
              <a:rPr lang="en-US" altLang="en-US" dirty="0">
                <a:solidFill>
                  <a:schemeClr val="tx1"/>
                </a:solidFill>
              </a:rPr>
              <a:t> model </a:t>
            </a:r>
            <a:r>
              <a:rPr lang="en-US" altLang="en-US" dirty="0" err="1">
                <a:solidFill>
                  <a:schemeClr val="tx1"/>
                </a:solidFill>
              </a:rPr>
              <a:t>memengaruhi</a:t>
            </a:r>
            <a:r>
              <a:rPr lang="en-US" altLang="en-US" dirty="0">
                <a:solidFill>
                  <a:schemeClr val="tx1"/>
                </a:solidFill>
              </a:rPr>
              <a:t> </a:t>
            </a:r>
            <a:r>
              <a:rPr lang="en-US" altLang="en-US" dirty="0" err="1">
                <a:solidFill>
                  <a:schemeClr val="tx1"/>
                </a:solidFill>
              </a:rPr>
              <a:t>kemampuan</a:t>
            </a:r>
            <a:r>
              <a:rPr lang="en-US" altLang="en-US" dirty="0">
                <a:solidFill>
                  <a:schemeClr val="tx1"/>
                </a:solidFill>
              </a:rPr>
              <a:t> </a:t>
            </a:r>
            <a:r>
              <a:rPr lang="en-US" altLang="en-US" dirty="0" err="1">
                <a:solidFill>
                  <a:schemeClr val="tx1"/>
                </a:solidFill>
              </a:rPr>
              <a:t>generalisasi</a:t>
            </a:r>
            <a:r>
              <a:rPr lang="en-US" altLang="en-US" dirty="0">
                <a:solidFill>
                  <a:schemeClr val="tx1"/>
                </a:solidFill>
              </a:rPr>
              <a:t> </a:t>
            </a:r>
            <a:r>
              <a:rPr lang="en-US" altLang="en-US" dirty="0" err="1">
                <a:solidFill>
                  <a:schemeClr val="tx1"/>
                </a:solidFill>
              </a:rPr>
              <a:t>terhadap</a:t>
            </a:r>
            <a:r>
              <a:rPr lang="en-US" altLang="en-US" dirty="0">
                <a:solidFill>
                  <a:schemeClr val="tx1"/>
                </a:solidFill>
              </a:rPr>
              <a:t> data </a:t>
            </a:r>
            <a:r>
              <a:rPr lang="en-US" altLang="en-US" dirty="0" err="1">
                <a:solidFill>
                  <a:schemeClr val="tx1"/>
                </a:solidFill>
              </a:rPr>
              <a:t>baru</a:t>
            </a:r>
            <a:r>
              <a:rPr lang="en-US" altLang="en-US" dirty="0">
                <a:solidFill>
                  <a:schemeClr val="tx1"/>
                </a:solidFill>
              </a:rPr>
              <a:t>.</a:t>
            </a:r>
          </a:p>
          <a:p>
            <a:endParaRPr lang="en-ID" dirty="0"/>
          </a:p>
        </p:txBody>
      </p:sp>
      <p:pic>
        <p:nvPicPr>
          <p:cNvPr id="8" name="Picture 7">
            <a:extLst>
              <a:ext uri="{FF2B5EF4-FFF2-40B4-BE49-F238E27FC236}">
                <a16:creationId xmlns:a16="http://schemas.microsoft.com/office/drawing/2014/main" id="{A3C3A185-7972-9AB8-4F8F-28ADACE73BFA}"/>
              </a:ext>
            </a:extLst>
          </p:cNvPr>
          <p:cNvPicPr>
            <a:picLocks noChangeAspect="1"/>
          </p:cNvPicPr>
          <p:nvPr/>
        </p:nvPicPr>
        <p:blipFill>
          <a:blip r:embed="rId2"/>
          <a:srcRect l="30605" t="33110" r="10847" b="27731"/>
          <a:stretch>
            <a:fillRect/>
          </a:stretch>
        </p:blipFill>
        <p:spPr>
          <a:xfrm>
            <a:off x="1076633" y="417553"/>
            <a:ext cx="9624830" cy="3619254"/>
          </a:xfrm>
          <a:prstGeom prst="rect">
            <a:avLst/>
          </a:prstGeom>
        </p:spPr>
      </p:pic>
    </p:spTree>
    <p:extLst>
      <p:ext uri="{BB962C8B-B14F-4D97-AF65-F5344CB8AC3E}">
        <p14:creationId xmlns:p14="http://schemas.microsoft.com/office/powerpoint/2010/main" val="266016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8AD07B-D07B-2C24-C7C4-979A01778E25}"/>
              </a:ext>
            </a:extLst>
          </p:cNvPr>
          <p:cNvSpPr>
            <a:spLocks noGrp="1"/>
          </p:cNvSpPr>
          <p:nvPr>
            <p:ph type="title"/>
          </p:nvPr>
        </p:nvSpPr>
        <p:spPr>
          <a:xfrm>
            <a:off x="758952" y="731520"/>
            <a:ext cx="10671048" cy="772815"/>
          </a:xfrm>
        </p:spPr>
        <p:txBody>
          <a:bodyPr/>
          <a:lstStyle/>
          <a:p>
            <a:r>
              <a:rPr lang="en-US" dirty="0" err="1"/>
              <a:t>Tugas</a:t>
            </a:r>
            <a:r>
              <a:rPr lang="en-US" dirty="0"/>
              <a:t> </a:t>
            </a:r>
            <a:endParaRPr lang="en-ID" dirty="0"/>
          </a:p>
        </p:txBody>
      </p:sp>
      <p:sp>
        <p:nvSpPr>
          <p:cNvPr id="4" name="Slide Number Placeholder 3">
            <a:extLst>
              <a:ext uri="{FF2B5EF4-FFF2-40B4-BE49-F238E27FC236}">
                <a16:creationId xmlns:a16="http://schemas.microsoft.com/office/drawing/2014/main" id="{8685B4B5-4251-DAE9-14BB-08BACB0321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3" name="Footer Placeholder 2">
            <a:extLst>
              <a:ext uri="{FF2B5EF4-FFF2-40B4-BE49-F238E27FC236}">
                <a16:creationId xmlns:a16="http://schemas.microsoft.com/office/drawing/2014/main" id="{642C3F5D-32B2-F6A4-3328-EEA9240A4866}"/>
              </a:ext>
            </a:extLst>
          </p:cNvPr>
          <p:cNvSpPr>
            <a:spLocks noGrp="1"/>
          </p:cNvSpPr>
          <p:nvPr>
            <p:ph type="ftr" sz="quarter" idx="4294967295"/>
          </p:nvPr>
        </p:nvSpPr>
        <p:spPr>
          <a:xfrm>
            <a:off x="1076632" y="212724"/>
            <a:ext cx="3200400" cy="244475"/>
          </a:xfrm>
        </p:spPr>
        <p:txBody>
          <a:bodyPr/>
          <a:lstStyle/>
          <a:p>
            <a:r>
              <a:rPr lang="en-US" dirty="0"/>
              <a:t>Presentation title</a:t>
            </a:r>
          </a:p>
        </p:txBody>
      </p:sp>
      <p:sp>
        <p:nvSpPr>
          <p:cNvPr id="6" name="TextBox 5">
            <a:extLst>
              <a:ext uri="{FF2B5EF4-FFF2-40B4-BE49-F238E27FC236}">
                <a16:creationId xmlns:a16="http://schemas.microsoft.com/office/drawing/2014/main" id="{F923CE45-F095-02E0-F27A-44D94ACAFEFB}"/>
              </a:ext>
            </a:extLst>
          </p:cNvPr>
          <p:cNvSpPr txBox="1"/>
          <p:nvPr/>
        </p:nvSpPr>
        <p:spPr>
          <a:xfrm>
            <a:off x="1467448" y="1681559"/>
            <a:ext cx="9958579" cy="4719241"/>
          </a:xfrm>
          <a:prstGeom prst="rect">
            <a:avLst/>
          </a:prstGeom>
          <a:noFill/>
        </p:spPr>
        <p:txBody>
          <a:bodyPr wrap="square">
            <a:spAutoFit/>
          </a:bodyPr>
          <a:lstStyle/>
          <a:p>
            <a:pPr marL="285750" indent="-285750" algn="just" rtl="0" fontAlgn="base">
              <a:spcBef>
                <a:spcPts val="1000"/>
              </a:spcBef>
              <a:buFont typeface="Arial" panose="020B0604020202020204" pitchFamily="34" charset="0"/>
              <a:buChar char="•"/>
            </a:pPr>
            <a:r>
              <a:rPr lang="en-ID" sz="1800" b="0" i="0" u="none" strike="noStrike" dirty="0" err="1">
                <a:solidFill>
                  <a:srgbClr val="000000"/>
                </a:solidFill>
                <a:effectLst/>
                <a:latin typeface="Calibri" panose="020F0502020204030204" pitchFamily="34" charset="0"/>
              </a:rPr>
              <a:t>Pilih</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sebuah</a:t>
            </a:r>
            <a:r>
              <a:rPr lang="en-ID" sz="1800" b="0" i="0" u="none" strike="noStrike" dirty="0">
                <a:solidFill>
                  <a:srgbClr val="000000"/>
                </a:solidFill>
                <a:effectLst/>
                <a:latin typeface="Calibri" panose="020F0502020204030204" pitchFamily="34" charset="0"/>
              </a:rPr>
              <a:t> dataset </a:t>
            </a:r>
            <a:r>
              <a:rPr lang="en-ID" sz="1800" b="0" i="0" u="none" strike="noStrike" dirty="0" err="1">
                <a:solidFill>
                  <a:srgbClr val="000000"/>
                </a:solidFill>
                <a:effectLst/>
                <a:latin typeface="Calibri" panose="020F0502020204030204" pitchFamily="34" charset="0"/>
              </a:rPr>
              <a:t>berupa</a:t>
            </a:r>
            <a:r>
              <a:rPr lang="en-ID" sz="1800" b="0" i="0" u="none" strike="noStrike" dirty="0">
                <a:solidFill>
                  <a:srgbClr val="000000"/>
                </a:solidFill>
                <a:effectLst/>
                <a:latin typeface="Calibri" panose="020F0502020204030204" pitchFamily="34" charset="0"/>
              </a:rPr>
              <a:t> tabular </a:t>
            </a:r>
            <a:r>
              <a:rPr lang="en-ID" sz="1800" b="0" i="0" u="none" strike="noStrike" dirty="0" err="1">
                <a:solidFill>
                  <a:srgbClr val="000000"/>
                </a:solidFill>
                <a:effectLst/>
                <a:latin typeface="Calibri" panose="020F0502020204030204" pitchFamily="34" charset="0"/>
              </a:rPr>
              <a:t>dari</a:t>
            </a:r>
            <a:r>
              <a:rPr lang="en-ID" sz="1800" b="0" i="0" u="none" strike="noStrike" dirty="0">
                <a:solidFill>
                  <a:srgbClr val="000000"/>
                </a:solidFill>
                <a:effectLst/>
                <a:latin typeface="Calibri" panose="020F0502020204030204" pitchFamily="34" charset="0"/>
              </a:rPr>
              <a:t> open dataset, </a:t>
            </a:r>
            <a:r>
              <a:rPr lang="en-ID" sz="1800" b="0" i="0" u="none" strike="noStrike" dirty="0" err="1">
                <a:solidFill>
                  <a:srgbClr val="000000"/>
                </a:solidFill>
                <a:effectLst/>
                <a:latin typeface="Calibri" panose="020F0502020204030204" pitchFamily="34" charset="0"/>
              </a:rPr>
              <a:t>untuk</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kasus</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klasifikasi</a:t>
            </a:r>
            <a:endParaRPr lang="en-ID" sz="1600" b="0" i="0" u="none" strike="noStrike" dirty="0">
              <a:solidFill>
                <a:srgbClr val="000000"/>
              </a:solidFill>
              <a:effectLst/>
              <a:latin typeface="Arial" panose="020B0604020202020204" pitchFamily="34" charset="0"/>
            </a:endParaRPr>
          </a:p>
          <a:p>
            <a:pPr marL="285750" indent="-285750" algn="just" rtl="0" fontAlgn="base">
              <a:spcBef>
                <a:spcPts val="1000"/>
              </a:spcBef>
              <a:buFont typeface="Arial" panose="020B0604020202020204" pitchFamily="34" charset="0"/>
              <a:buChar char="•"/>
            </a:pPr>
            <a:r>
              <a:rPr lang="en-ID" sz="1800" b="0" i="0" u="none" strike="noStrike" dirty="0" err="1">
                <a:solidFill>
                  <a:srgbClr val="000000"/>
                </a:solidFill>
                <a:effectLst/>
                <a:latin typeface="Calibri" panose="020F0502020204030204" pitchFamily="34" charset="0"/>
              </a:rPr>
              <a:t>Pahami</a:t>
            </a:r>
            <a:r>
              <a:rPr lang="en-ID" sz="1800" b="0" i="0" u="none" strike="noStrike" dirty="0">
                <a:solidFill>
                  <a:srgbClr val="000000"/>
                </a:solidFill>
                <a:effectLst/>
                <a:latin typeface="Calibri" panose="020F0502020204030204" pitchFamily="34" charset="0"/>
              </a:rPr>
              <a:t> data </a:t>
            </a:r>
            <a:r>
              <a:rPr lang="en-ID" sz="1800" b="0" i="0" u="none" strike="noStrike" dirty="0" err="1">
                <a:solidFill>
                  <a:srgbClr val="000000"/>
                </a:solidFill>
                <a:effectLst/>
                <a:latin typeface="Calibri" panose="020F0502020204030204" pitchFamily="34" charset="0"/>
              </a:rPr>
              <a:t>kemudian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lakukan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pemerosesan</a:t>
            </a:r>
            <a:r>
              <a:rPr lang="en-ID" sz="1800" b="0" i="0" u="none" strike="noStrike" dirty="0">
                <a:solidFill>
                  <a:srgbClr val="000000"/>
                </a:solidFill>
                <a:effectLst/>
                <a:latin typeface="Calibri" panose="020F0502020204030204" pitchFamily="34" charset="0"/>
              </a:rPr>
              <a:t> data</a:t>
            </a:r>
            <a:endParaRPr lang="en-ID" sz="1600" b="0" i="0" u="none" strike="noStrike" dirty="0">
              <a:solidFill>
                <a:srgbClr val="000000"/>
              </a:solidFill>
              <a:effectLst/>
              <a:latin typeface="Arial" panose="020B0604020202020204" pitchFamily="34" charset="0"/>
            </a:endParaRPr>
          </a:p>
          <a:p>
            <a:pPr marL="285750" indent="-285750" algn="just" rtl="0" fontAlgn="base">
              <a:spcBef>
                <a:spcPts val="1000"/>
              </a:spcBef>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Yang </a:t>
            </a:r>
            <a:r>
              <a:rPr lang="en-ID" sz="1800" b="0" i="0" u="none" strike="noStrike" dirty="0" err="1">
                <a:solidFill>
                  <a:srgbClr val="000000"/>
                </a:solidFill>
                <a:effectLst/>
                <a:latin typeface="Calibri" panose="020F0502020204030204" pitchFamily="34" charset="0"/>
              </a:rPr>
              <a:t>dikumpulkan</a:t>
            </a:r>
            <a:r>
              <a:rPr lang="en-ID" sz="1800" b="0" i="0" u="none" strike="noStrike" dirty="0">
                <a:solidFill>
                  <a:srgbClr val="000000"/>
                </a:solidFill>
                <a:effectLst/>
                <a:latin typeface="Calibri" panose="020F0502020204030204" pitchFamily="34" charset="0"/>
              </a:rPr>
              <a:t>:</a:t>
            </a:r>
            <a:endParaRPr lang="en-ID" sz="1600" b="0" i="0" u="none" strike="noStrike" dirty="0">
              <a:solidFill>
                <a:srgbClr val="000000"/>
              </a:solidFill>
              <a:effectLst/>
              <a:latin typeface="Arial" panose="020B0604020202020204" pitchFamily="34" charset="0"/>
            </a:endParaRPr>
          </a:p>
          <a:p>
            <a:pPr lvl="1" algn="just" fontAlgn="base">
              <a:spcBef>
                <a:spcPts val="1000"/>
              </a:spcBef>
            </a:pPr>
            <a:r>
              <a:rPr lang="en-ID" b="0" i="0" u="none" strike="noStrike" dirty="0" err="1">
                <a:solidFill>
                  <a:srgbClr val="000000"/>
                </a:solidFill>
                <a:effectLst/>
                <a:latin typeface="Calibri" panose="020F0502020204030204" pitchFamily="34" charset="0"/>
              </a:rPr>
              <a:t>Laporan</a:t>
            </a:r>
            <a:r>
              <a:rPr lang="en-ID" b="0" i="0" u="none" strike="noStrike" dirty="0">
                <a:solidFill>
                  <a:srgbClr val="000000"/>
                </a:solidFill>
                <a:effectLst/>
                <a:latin typeface="Calibri" panose="020F0502020204030204" pitchFamily="34" charset="0"/>
              </a:rPr>
              <a:t> yang </a:t>
            </a:r>
            <a:r>
              <a:rPr lang="en-ID" b="0" i="0" u="none" strike="noStrike" dirty="0" err="1">
                <a:solidFill>
                  <a:srgbClr val="000000"/>
                </a:solidFill>
                <a:effectLst/>
                <a:latin typeface="Calibri" panose="020F0502020204030204" pitchFamily="34" charset="0"/>
              </a:rPr>
              <a:t>berisi</a:t>
            </a:r>
            <a:r>
              <a:rPr lang="en-ID" b="0" i="0" u="none" strike="noStrike" dirty="0">
                <a:solidFill>
                  <a:srgbClr val="000000"/>
                </a:solidFill>
                <a:effectLst/>
                <a:latin typeface="Calibri" panose="020F0502020204030204" pitchFamily="34" charset="0"/>
              </a:rPr>
              <a:t>: </a:t>
            </a:r>
            <a:endParaRPr lang="en-ID" sz="1600" b="0" i="0" u="none" strike="noStrike" dirty="0">
              <a:solidFill>
                <a:srgbClr val="000000"/>
              </a:solidFill>
              <a:effectLst/>
              <a:latin typeface="Arial" panose="020B0604020202020204" pitchFamily="34" charset="0"/>
            </a:endParaRPr>
          </a:p>
          <a:p>
            <a:pPr marL="1257300" lvl="2" indent="-342900" algn="just" fontAlgn="base">
              <a:spcBef>
                <a:spcPts val="1000"/>
              </a:spcBef>
              <a:buFont typeface="Arial" panose="020B0604020202020204" pitchFamily="34" charset="0"/>
              <a:buChar char="•"/>
            </a:pPr>
            <a:r>
              <a:rPr lang="en-ID" b="0" i="0" u="none" strike="noStrike" dirty="0">
                <a:solidFill>
                  <a:srgbClr val="000000"/>
                </a:solidFill>
                <a:effectLst/>
                <a:latin typeface="Calibri" panose="020F0502020204030204" pitchFamily="34" charset="0"/>
              </a:rPr>
              <a:t>link data</a:t>
            </a:r>
            <a:endParaRPr lang="en-ID" sz="1600" b="0" i="0" u="none" strike="noStrike" dirty="0">
              <a:solidFill>
                <a:srgbClr val="000000"/>
              </a:solidFill>
              <a:effectLst/>
              <a:latin typeface="Arial" panose="020B0604020202020204" pitchFamily="34" charset="0"/>
            </a:endParaRPr>
          </a:p>
          <a:p>
            <a:pPr marL="1200150" lvl="2" indent="-285750" algn="just" fontAlgn="base">
              <a:spcBef>
                <a:spcPts val="1000"/>
              </a:spcBef>
              <a:buFont typeface="Arial" panose="020B0604020202020204" pitchFamily="34" charset="0"/>
              <a:buChar char="•"/>
            </a:pPr>
            <a:r>
              <a:rPr lang="en-ID" b="0" i="0" u="none" strike="noStrike" dirty="0" err="1">
                <a:solidFill>
                  <a:srgbClr val="000000"/>
                </a:solidFill>
                <a:effectLst/>
                <a:latin typeface="Calibri" panose="020F0502020204030204" pitchFamily="34" charset="0"/>
              </a:rPr>
              <a:t>cerita</a:t>
            </a:r>
            <a:r>
              <a:rPr lang="en-ID" b="0" i="0" u="none" strike="noStrike" dirty="0">
                <a:solidFill>
                  <a:srgbClr val="000000"/>
                </a:solidFill>
                <a:effectLst/>
                <a:latin typeface="Calibri" panose="020F0502020204030204" pitchFamily="34" charset="0"/>
              </a:rPr>
              <a:t> </a:t>
            </a:r>
            <a:r>
              <a:rPr lang="en-ID" b="0" i="0" u="none" strike="noStrike" dirty="0" err="1">
                <a:solidFill>
                  <a:srgbClr val="000000"/>
                </a:solidFill>
                <a:effectLst/>
                <a:latin typeface="Calibri" panose="020F0502020204030204" pitchFamily="34" charset="0"/>
              </a:rPr>
              <a:t>tentang</a:t>
            </a:r>
            <a:r>
              <a:rPr lang="en-ID" b="0" i="0" u="none" strike="noStrike" dirty="0">
                <a:solidFill>
                  <a:srgbClr val="000000"/>
                </a:solidFill>
                <a:effectLst/>
                <a:latin typeface="Calibri" panose="020F0502020204030204" pitchFamily="34" charset="0"/>
              </a:rPr>
              <a:t> data</a:t>
            </a:r>
            <a:endParaRPr lang="en-ID" sz="1600" b="0" i="0" u="none" strike="noStrike" dirty="0">
              <a:solidFill>
                <a:srgbClr val="000000"/>
              </a:solidFill>
              <a:effectLst/>
              <a:latin typeface="Arial" panose="020B0604020202020204" pitchFamily="34" charset="0"/>
            </a:endParaRPr>
          </a:p>
          <a:p>
            <a:pPr marL="1200150" lvl="2" indent="-285750" algn="just" fontAlgn="base">
              <a:spcBef>
                <a:spcPts val="1000"/>
              </a:spcBef>
              <a:buFont typeface="Arial" panose="020B0604020202020204" pitchFamily="34" charset="0"/>
              <a:buChar char="•"/>
            </a:pPr>
            <a:r>
              <a:rPr lang="en-ID" b="0" i="0" u="none" strike="noStrike" dirty="0">
                <a:solidFill>
                  <a:srgbClr val="000000"/>
                </a:solidFill>
                <a:effectLst/>
                <a:latin typeface="Calibri" panose="020F0502020204030204" pitchFamily="34" charset="0"/>
              </a:rPr>
              <a:t>Fitur </a:t>
            </a:r>
            <a:r>
              <a:rPr lang="en-ID" b="0" i="0" u="none" strike="noStrike" dirty="0" err="1">
                <a:solidFill>
                  <a:srgbClr val="000000"/>
                </a:solidFill>
                <a:effectLst/>
                <a:latin typeface="Calibri" panose="020F0502020204030204" pitchFamily="34" charset="0"/>
              </a:rPr>
              <a:t>apa</a:t>
            </a:r>
            <a:r>
              <a:rPr lang="en-ID" b="0" i="0" u="none" strike="noStrike" dirty="0">
                <a:solidFill>
                  <a:srgbClr val="000000"/>
                </a:solidFill>
                <a:effectLst/>
                <a:latin typeface="Calibri" panose="020F0502020204030204" pitchFamily="34" charset="0"/>
              </a:rPr>
              <a:t> </a:t>
            </a:r>
            <a:r>
              <a:rPr lang="en-ID" b="0" i="0" u="none" strike="noStrike" dirty="0" err="1">
                <a:solidFill>
                  <a:srgbClr val="000000"/>
                </a:solidFill>
                <a:effectLst/>
                <a:latin typeface="Calibri" panose="020F0502020204030204" pitchFamily="34" charset="0"/>
              </a:rPr>
              <a:t>saja</a:t>
            </a:r>
            <a:r>
              <a:rPr lang="en-ID" b="0" i="0" u="none" strike="noStrike" dirty="0">
                <a:solidFill>
                  <a:srgbClr val="000000"/>
                </a:solidFill>
                <a:effectLst/>
                <a:latin typeface="Calibri" panose="020F0502020204030204" pitchFamily="34" charset="0"/>
              </a:rPr>
              <a:t> yang </a:t>
            </a:r>
            <a:r>
              <a:rPr lang="en-ID" b="0" i="0" u="none" strike="noStrike" dirty="0" err="1">
                <a:solidFill>
                  <a:srgbClr val="000000"/>
                </a:solidFill>
                <a:effectLst/>
                <a:latin typeface="Calibri" panose="020F0502020204030204" pitchFamily="34" charset="0"/>
              </a:rPr>
              <a:t>ada</a:t>
            </a:r>
            <a:endParaRPr lang="en-ID" sz="1600" b="0" i="0" u="none" strike="noStrike" dirty="0">
              <a:solidFill>
                <a:srgbClr val="000000"/>
              </a:solidFill>
              <a:effectLst/>
              <a:latin typeface="Arial" panose="020B0604020202020204" pitchFamily="34" charset="0"/>
            </a:endParaRPr>
          </a:p>
          <a:p>
            <a:pPr marL="285750" indent="-285750" algn="just" rtl="0" fontAlgn="base">
              <a:spcBef>
                <a:spcPts val="1000"/>
              </a:spcBef>
              <a:buFont typeface="Arial" panose="020B0604020202020204" pitchFamily="34" charset="0"/>
              <a:buChar char="•"/>
            </a:pPr>
            <a:r>
              <a:rPr lang="en-ID" sz="1800" b="0" i="0" u="none" strike="noStrike" dirty="0" err="1">
                <a:solidFill>
                  <a:srgbClr val="000000"/>
                </a:solidFill>
                <a:effectLst/>
                <a:latin typeface="Calibri" panose="020F0502020204030204" pitchFamily="34" charset="0"/>
              </a:rPr>
              <a:t>Tentukan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jenis</a:t>
            </a:r>
            <a:r>
              <a:rPr lang="en-ID" sz="1800" b="0" i="0" u="none" strike="noStrike" dirty="0">
                <a:solidFill>
                  <a:srgbClr val="000000"/>
                </a:solidFill>
                <a:effectLst/>
                <a:latin typeface="Calibri" panose="020F0502020204030204" pitchFamily="34" charset="0"/>
              </a:rPr>
              <a:t> data </a:t>
            </a:r>
            <a:r>
              <a:rPr lang="en-ID" sz="1800" b="0" i="0" u="none" strike="noStrike" dirty="0" err="1">
                <a:solidFill>
                  <a:srgbClr val="000000"/>
                </a:solidFill>
                <a:effectLst/>
                <a:latin typeface="Calibri" panose="020F0502020204030204" pitchFamily="34" charset="0"/>
              </a:rPr>
              <a:t>berdasarkan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jenis</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pengukuran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ceritakan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pemerosesan</a:t>
            </a:r>
            <a:r>
              <a:rPr lang="en-ID" sz="1800" b="0" i="0" u="none" strike="noStrike" dirty="0">
                <a:solidFill>
                  <a:srgbClr val="000000"/>
                </a:solidFill>
                <a:effectLst/>
                <a:latin typeface="Calibri" panose="020F0502020204030204" pitchFamily="34" charset="0"/>
              </a:rPr>
              <a:t> data </a:t>
            </a:r>
            <a:r>
              <a:rPr lang="en-ID" sz="1800" b="0" i="0" u="none" strike="noStrike" dirty="0" err="1">
                <a:solidFill>
                  <a:srgbClr val="000000"/>
                </a:solidFill>
                <a:effectLst/>
                <a:latin typeface="Calibri" panose="020F0502020204030204" pitchFamily="34" charset="0"/>
              </a:rPr>
              <a:t>apa</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saja</a:t>
            </a:r>
            <a:r>
              <a:rPr lang="en-ID" sz="1800" b="0" i="0" u="none" strike="noStrike" dirty="0">
                <a:solidFill>
                  <a:srgbClr val="000000"/>
                </a:solidFill>
                <a:effectLst/>
                <a:latin typeface="Calibri" panose="020F0502020204030204" pitchFamily="34" charset="0"/>
              </a:rPr>
              <a:t> yang </a:t>
            </a:r>
            <a:r>
              <a:rPr lang="en-ID" sz="1800" b="0" i="0" u="none" strike="noStrike" dirty="0" err="1">
                <a:solidFill>
                  <a:srgbClr val="000000"/>
                </a:solidFill>
                <a:effectLst/>
                <a:latin typeface="Calibri" panose="020F0502020204030204" pitchFamily="34" charset="0"/>
              </a:rPr>
              <a:t>dibutuhkan</a:t>
            </a:r>
            <a:r>
              <a:rPr lang="en-ID" sz="1800" b="0" i="0" u="none" strike="noStrike" dirty="0">
                <a:solidFill>
                  <a:srgbClr val="000000"/>
                </a:solidFill>
                <a:effectLst/>
                <a:latin typeface="Calibri" panose="020F0502020204030204" pitchFamily="34" charset="0"/>
              </a:rPr>
              <a:t> dan </a:t>
            </a:r>
            <a:r>
              <a:rPr lang="en-ID" sz="1800" b="0" i="0" u="none" strike="noStrike" dirty="0" err="1">
                <a:solidFill>
                  <a:srgbClr val="000000"/>
                </a:solidFill>
                <a:effectLst/>
                <a:latin typeface="Calibri" panose="020F0502020204030204" pitchFamily="34" charset="0"/>
              </a:rPr>
              <a:t>jelaskan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kenapa</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jika</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mahasiswa</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berNIM</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genap</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akan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menggunakan</a:t>
            </a:r>
            <a:r>
              <a:rPr lang="en-ID" sz="1800" b="0" i="0" u="none" strike="noStrike" dirty="0">
                <a:solidFill>
                  <a:srgbClr val="000000"/>
                </a:solidFill>
                <a:effectLst/>
                <a:latin typeface="Calibri" panose="020F0502020204030204" pitchFamily="34" charset="0"/>
              </a:rPr>
              <a:t> SVM </a:t>
            </a:r>
            <a:r>
              <a:rPr lang="en-ID" sz="1800" b="0" i="0" u="none" strike="noStrike" dirty="0" err="1">
                <a:solidFill>
                  <a:srgbClr val="000000"/>
                </a:solidFill>
                <a:effectLst/>
                <a:latin typeface="Calibri" panose="020F0502020204030204" pitchFamily="34" charset="0"/>
              </a:rPr>
              <a:t>dalam</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pengklasifikasiannya</a:t>
            </a:r>
            <a:r>
              <a:rPr lang="en-ID" sz="1800" b="0" i="0" u="none" strike="noStrike" dirty="0">
                <a:solidFill>
                  <a:srgbClr val="000000"/>
                </a:solidFill>
                <a:effectLst/>
                <a:latin typeface="Calibri" panose="020F0502020204030204" pitchFamily="34" charset="0"/>
              </a:rPr>
              <a:t> dan </a:t>
            </a:r>
            <a:r>
              <a:rPr lang="en-ID" sz="1800" b="0" i="0" u="none" strike="noStrike" dirty="0" err="1">
                <a:solidFill>
                  <a:srgbClr val="000000"/>
                </a:solidFill>
                <a:effectLst/>
                <a:latin typeface="Calibri" panose="020F0502020204030204" pitchFamily="34" charset="0"/>
              </a:rPr>
              <a:t>mahasiswa</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berNIM</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ganjil</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akan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menggunakan</a:t>
            </a:r>
            <a:r>
              <a:rPr lang="en-ID" sz="1800" b="0" i="0" u="none" strike="noStrike" dirty="0">
                <a:solidFill>
                  <a:srgbClr val="000000"/>
                </a:solidFill>
                <a:effectLst/>
                <a:latin typeface="Calibri" panose="020F0502020204030204" pitchFamily="34" charset="0"/>
              </a:rPr>
              <a:t> Naïve Bayes Gaussian </a:t>
            </a:r>
            <a:r>
              <a:rPr lang="en-ID" sz="1800" b="0" i="0" u="none" strike="noStrike" dirty="0" err="1">
                <a:solidFill>
                  <a:srgbClr val="000000"/>
                </a:solidFill>
                <a:effectLst/>
                <a:latin typeface="Calibri" panose="020F0502020204030204" pitchFamily="34" charset="0"/>
              </a:rPr>
              <a:t>untuk</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pengklasifikasiannya</a:t>
            </a:r>
            <a:endParaRPr lang="en-ID" sz="1600" b="0" i="0" u="none" strike="noStrike" dirty="0">
              <a:solidFill>
                <a:srgbClr val="000000"/>
              </a:solidFill>
              <a:effectLst/>
              <a:latin typeface="Arial" panose="020B0604020202020204" pitchFamily="34" charset="0"/>
            </a:endParaRPr>
          </a:p>
          <a:p>
            <a:pPr marL="285750" indent="-285750" algn="just" rtl="0" fontAlgn="base">
              <a:spcBef>
                <a:spcPts val="1000"/>
              </a:spcBef>
              <a:buFont typeface="Arial" panose="020B0604020202020204" pitchFamily="34" charset="0"/>
              <a:buChar char="•"/>
            </a:pPr>
            <a:r>
              <a:rPr lang="en-ID" sz="1800" b="0" i="0" u="none" strike="noStrike" dirty="0">
                <a:solidFill>
                  <a:srgbClr val="000000"/>
                </a:solidFill>
                <a:effectLst/>
                <a:latin typeface="Calibri" panose="020F0502020204030204" pitchFamily="34" charset="0"/>
              </a:rPr>
              <a:t>Buat </a:t>
            </a:r>
            <a:r>
              <a:rPr lang="en-ID" sz="1800" b="0" i="0" u="none" strike="noStrike" dirty="0" err="1">
                <a:solidFill>
                  <a:srgbClr val="000000"/>
                </a:solidFill>
                <a:effectLst/>
                <a:latin typeface="Calibri" panose="020F0502020204030204" pitchFamily="34" charset="0"/>
              </a:rPr>
              <a:t>kodingannya</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kemudian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lampirkan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kodingannya</a:t>
            </a:r>
            <a:r>
              <a:rPr lang="en-ID" sz="1800" b="0" i="0" u="none" strike="noStrike" dirty="0">
                <a:solidFill>
                  <a:srgbClr val="000000"/>
                </a:solidFill>
                <a:effectLst/>
                <a:latin typeface="Calibri" panose="020F0502020204030204" pitchFamily="34" charset="0"/>
              </a:rPr>
              <a:t> dan </a:t>
            </a:r>
            <a:r>
              <a:rPr lang="en-ID" sz="1800" b="0" i="0" u="none" strike="noStrike" dirty="0" err="1">
                <a:solidFill>
                  <a:srgbClr val="000000"/>
                </a:solidFill>
                <a:effectLst/>
                <a:latin typeface="Calibri" panose="020F0502020204030204" pitchFamily="34" charset="0"/>
              </a:rPr>
              <a:t>hasil</a:t>
            </a:r>
            <a:r>
              <a:rPr lang="en-ID" sz="1800" b="0" i="0" u="none" strike="noStrike" dirty="0">
                <a:solidFill>
                  <a:srgbClr val="000000"/>
                </a:solidFill>
                <a:effectLst/>
                <a:latin typeface="Calibri" panose="020F0502020204030204" pitchFamily="34" charset="0"/>
              </a:rPr>
              <a:t> running </a:t>
            </a:r>
            <a:r>
              <a:rPr lang="en-ID" sz="1800" b="0" i="0" u="none" strike="noStrike" dirty="0" err="1">
                <a:solidFill>
                  <a:srgbClr val="000000"/>
                </a:solidFill>
                <a:effectLst/>
                <a:latin typeface="Calibri" panose="020F0502020204030204" pitchFamily="34" charset="0"/>
              </a:rPr>
              <a:t>dengan</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menampilkan</a:t>
            </a:r>
            <a:r>
              <a:rPr lang="en-ID" sz="1800" b="0" i="0" u="none" strike="noStrike" dirty="0">
                <a:solidFill>
                  <a:srgbClr val="000000"/>
                </a:solidFill>
                <a:effectLst/>
                <a:latin typeface="Calibri" panose="020F0502020204030204" pitchFamily="34" charset="0"/>
              </a:rPr>
              <a:t> 5 </a:t>
            </a:r>
            <a:r>
              <a:rPr lang="en-ID" sz="1800" b="0" i="0" u="none" strike="noStrike" dirty="0" err="1">
                <a:solidFill>
                  <a:srgbClr val="000000"/>
                </a:solidFill>
                <a:effectLst/>
                <a:latin typeface="Calibri" panose="020F0502020204030204" pitchFamily="34" charset="0"/>
              </a:rPr>
              <a:t>teratas</a:t>
            </a:r>
            <a:r>
              <a:rPr lang="en-ID" sz="1800" b="0" i="0" u="none" strike="noStrike" dirty="0">
                <a:solidFill>
                  <a:srgbClr val="000000"/>
                </a:solidFill>
                <a:effectLst/>
                <a:latin typeface="Calibri" panose="020F0502020204030204" pitchFamily="34" charset="0"/>
              </a:rPr>
              <a:t> dan 5 </a:t>
            </a:r>
            <a:r>
              <a:rPr lang="en-ID" sz="1800" b="0" i="0" u="none" strike="noStrike" dirty="0" err="1">
                <a:solidFill>
                  <a:srgbClr val="000000"/>
                </a:solidFill>
                <a:effectLst/>
                <a:latin typeface="Calibri" panose="020F0502020204030204" pitchFamily="34" charset="0"/>
              </a:rPr>
              <a:t>terbawah</a:t>
            </a:r>
            <a:r>
              <a:rPr lang="en-ID" sz="1800" b="0" i="0" u="none" strike="noStrike" dirty="0">
                <a:solidFill>
                  <a:srgbClr val="000000"/>
                </a:solidFill>
                <a:effectLst/>
                <a:latin typeface="Calibri" panose="020F0502020204030204" pitchFamily="34" charset="0"/>
              </a:rPr>
              <a:t> data </a:t>
            </a:r>
            <a:r>
              <a:rPr lang="en-ID" sz="1800" b="0" i="0" u="none" strike="noStrike" dirty="0" err="1">
                <a:solidFill>
                  <a:srgbClr val="000000"/>
                </a:solidFill>
                <a:effectLst/>
                <a:latin typeface="Calibri" panose="020F0502020204030204" pitchFamily="34" charset="0"/>
              </a:rPr>
              <a:t>hasil</a:t>
            </a:r>
            <a:r>
              <a:rPr lang="en-ID" sz="1800" b="0" i="0" u="none" strike="noStrike" dirty="0">
                <a:solidFill>
                  <a:srgbClr val="000000"/>
                </a:solidFill>
                <a:effectLst/>
                <a:latin typeface="Calibri" panose="020F0502020204030204" pitchFamily="34" charset="0"/>
              </a:rPr>
              <a:t> </a:t>
            </a:r>
            <a:r>
              <a:rPr lang="en-ID" sz="1800" b="0" i="0" u="none" strike="noStrike" dirty="0" err="1">
                <a:solidFill>
                  <a:srgbClr val="000000"/>
                </a:solidFill>
                <a:effectLst/>
                <a:latin typeface="Calibri" panose="020F0502020204030204" pitchFamily="34" charset="0"/>
              </a:rPr>
              <a:t>pemerosesan</a:t>
            </a:r>
            <a:r>
              <a:rPr lang="en-ID" sz="1800" b="0" i="0" u="none" strike="noStrike" dirty="0">
                <a:solidFill>
                  <a:srgbClr val="000000"/>
                </a:solidFill>
                <a:effectLst/>
                <a:latin typeface="Calibri" panose="020F0502020204030204" pitchFamily="34" charset="0"/>
              </a:rPr>
              <a:t> data</a:t>
            </a:r>
            <a:endParaRPr lang="en-ID" sz="16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438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err="1"/>
              <a:t>Definisi</a:t>
            </a:r>
            <a:r>
              <a:rPr lang="en-US" dirty="0"/>
              <a:t> data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normAutofit/>
          </a:bodyPr>
          <a:lstStyle/>
          <a:p>
            <a:pPr>
              <a:lnSpc>
                <a:spcPct val="150000"/>
              </a:lnSpc>
            </a:pPr>
            <a:r>
              <a:rPr lang="en-US" altLang="en-US" sz="1800" dirty="0"/>
              <a:t>Kumpulan </a:t>
            </a:r>
            <a:r>
              <a:rPr lang="en-US" altLang="en-US" sz="1800" dirty="0" err="1"/>
              <a:t>hasil</a:t>
            </a:r>
            <a:r>
              <a:rPr lang="en-US" altLang="en-US" sz="1800" dirty="0"/>
              <a:t> </a:t>
            </a:r>
            <a:r>
              <a:rPr lang="en-US" altLang="en-US" sz="1800" dirty="0" err="1"/>
              <a:t>pengukuran</a:t>
            </a:r>
            <a:r>
              <a:rPr lang="en-US" altLang="en-US" sz="1800" dirty="0"/>
              <a:t> </a:t>
            </a:r>
            <a:r>
              <a:rPr lang="en-US" altLang="en-US" sz="1800" dirty="0" err="1"/>
              <a:t>atau</a:t>
            </a:r>
            <a:r>
              <a:rPr lang="en-US" altLang="en-US" sz="1800" dirty="0"/>
              <a:t> </a:t>
            </a:r>
            <a:r>
              <a:rPr lang="en-US" altLang="en-US" sz="1800" dirty="0" err="1"/>
              <a:t>pengamatan</a:t>
            </a:r>
            <a:r>
              <a:rPr lang="en-US" altLang="en-US" sz="1800" dirty="0"/>
              <a:t> yang </a:t>
            </a:r>
            <a:r>
              <a:rPr lang="en-US" altLang="en-US" sz="1800" dirty="0" err="1"/>
              <a:t>memperhatikan</a:t>
            </a:r>
            <a:r>
              <a:rPr lang="en-US" altLang="en-US" sz="1800" dirty="0"/>
              <a:t> </a:t>
            </a:r>
            <a:r>
              <a:rPr lang="en-US" altLang="en-US" sz="1800" dirty="0" err="1"/>
              <a:t>suatu</a:t>
            </a:r>
            <a:r>
              <a:rPr lang="en-US" altLang="en-US" sz="1800" dirty="0"/>
              <a:t> </a:t>
            </a:r>
            <a:r>
              <a:rPr lang="en-US" altLang="en-US" sz="1800" dirty="0" err="1"/>
              <a:t>gejala</a:t>
            </a:r>
            <a:r>
              <a:rPr lang="en-US" altLang="en-US" sz="1800" dirty="0"/>
              <a:t> </a:t>
            </a:r>
            <a:r>
              <a:rPr lang="en-US" altLang="en-US" sz="1800" dirty="0" err="1"/>
              <a:t>tertentu</a:t>
            </a:r>
            <a:r>
              <a:rPr lang="en-US" altLang="en-US" sz="1800" dirty="0"/>
              <a:t> </a:t>
            </a:r>
            <a:r>
              <a:rPr lang="en-US" altLang="en-US" sz="1800" dirty="0" err="1"/>
              <a:t>dari</a:t>
            </a:r>
            <a:r>
              <a:rPr lang="en-US" altLang="en-US" sz="1800" dirty="0"/>
              <a:t> </a:t>
            </a:r>
            <a:r>
              <a:rPr lang="en-US" altLang="en-US" sz="1800" dirty="0" err="1"/>
              <a:t>variabel</a:t>
            </a:r>
            <a:r>
              <a:rPr lang="en-US" altLang="en-US" sz="1800" dirty="0"/>
              <a:t> yang </a:t>
            </a:r>
            <a:r>
              <a:rPr lang="en-US" altLang="en-US" sz="1800" dirty="0" err="1"/>
              <a:t>diamati</a:t>
            </a:r>
            <a:r>
              <a:rPr lang="en-US" altLang="en-US" sz="1800" dirty="0"/>
              <a:t>, yang </a:t>
            </a:r>
            <a:r>
              <a:rPr lang="en-US" altLang="en-US" sz="1800" dirty="0" err="1"/>
              <a:t>biasanya</a:t>
            </a:r>
            <a:r>
              <a:rPr lang="en-US" altLang="en-US" sz="1800" dirty="0"/>
              <a:t> </a:t>
            </a:r>
            <a:r>
              <a:rPr lang="en-US" altLang="en-US" sz="1800" dirty="0" err="1"/>
              <a:t>disusun</a:t>
            </a:r>
            <a:r>
              <a:rPr lang="en-US" altLang="en-US" sz="1800" dirty="0"/>
              <a:t> </a:t>
            </a:r>
            <a:r>
              <a:rPr lang="en-US" altLang="en-US" sz="1800" dirty="0" err="1"/>
              <a:t>secara</a:t>
            </a:r>
            <a:r>
              <a:rPr lang="en-US" altLang="en-US" sz="1800" dirty="0"/>
              <a:t> </a:t>
            </a:r>
            <a:r>
              <a:rPr lang="en-US" altLang="en-US" sz="1800" dirty="0" err="1"/>
              <a:t>sistematik</a:t>
            </a:r>
            <a:r>
              <a:rPr lang="en-US" altLang="en-US" sz="1800" dirty="0"/>
              <a:t> </a:t>
            </a:r>
            <a:r>
              <a:rPr lang="en-US" altLang="en-US" sz="1800" dirty="0" err="1"/>
              <a:t>dalam</a:t>
            </a:r>
            <a:r>
              <a:rPr lang="en-US" altLang="en-US" sz="1800" dirty="0"/>
              <a:t> </a:t>
            </a:r>
            <a:r>
              <a:rPr lang="en-US" altLang="en-US" sz="1800" dirty="0" err="1"/>
              <a:t>tabel</a:t>
            </a:r>
            <a:r>
              <a:rPr lang="en-US" altLang="en-US" sz="1800" dirty="0"/>
              <a:t> </a:t>
            </a:r>
            <a:r>
              <a:rPr lang="en-US" altLang="en-US" sz="1800" dirty="0" err="1"/>
              <a:t>atau</a:t>
            </a:r>
            <a:r>
              <a:rPr lang="en-US" altLang="en-US" sz="1800" dirty="0"/>
              <a:t> </a:t>
            </a:r>
            <a:r>
              <a:rPr lang="en-US" altLang="en-US" sz="1800" dirty="0" err="1"/>
              <a:t>grafik</a:t>
            </a:r>
            <a:r>
              <a:rPr lang="en-US" altLang="en-US" sz="1800" dirty="0"/>
              <a:t>.</a:t>
            </a:r>
          </a:p>
          <a:p>
            <a:pPr>
              <a:lnSpc>
                <a:spcPct val="150000"/>
              </a:lnSpc>
            </a:pPr>
            <a:endParaRPr lang="en-US" sz="1800" dirty="0"/>
          </a:p>
          <a:p>
            <a:pPr>
              <a:lnSpc>
                <a:spcPct val="150000"/>
              </a:lnSpc>
            </a:pPr>
            <a:endParaRPr lang="en-US" sz="1800"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ECF5C-7E4B-46C5-B4F9-959DDB9DA8B1}"/>
              </a:ext>
            </a:extLst>
          </p:cNvPr>
          <p:cNvSpPr>
            <a:spLocks noGrp="1"/>
          </p:cNvSpPr>
          <p:nvPr>
            <p:ph type="subTitle" idx="1"/>
          </p:nvPr>
        </p:nvSpPr>
        <p:spPr>
          <a:xfrm>
            <a:off x="1527048" y="3066186"/>
            <a:ext cx="4849091" cy="2314448"/>
          </a:xfrm>
        </p:spPr>
        <p:txBody>
          <a:bodyPr>
            <a:normAutofit/>
          </a:bodyPr>
          <a:lstStyle/>
          <a:p>
            <a:r>
              <a:rPr lang="en-US" sz="2000" dirty="0">
                <a:hlinkClick r:id="rId2"/>
              </a:rPr>
              <a:t>https://data.jakarta.go.id/dataset</a:t>
            </a:r>
            <a:endParaRPr lang="en-US" sz="2000" dirty="0"/>
          </a:p>
          <a:p>
            <a:r>
              <a:rPr lang="en-US" sz="2000" dirty="0">
                <a:hlinkClick r:id="rId3"/>
              </a:rPr>
              <a:t>https://www.kaggle.com/datasets</a:t>
            </a:r>
            <a:endParaRPr lang="en-US" sz="2000" dirty="0"/>
          </a:p>
          <a:p>
            <a:r>
              <a:rPr lang="en-US" sz="2000" dirty="0">
                <a:hlinkClick r:id="rId4"/>
              </a:rPr>
              <a:t>http://data.bandung.go.id/dataset</a:t>
            </a:r>
            <a:endParaRPr lang="en-US" sz="2000" dirty="0"/>
          </a:p>
          <a:p>
            <a:r>
              <a:rPr lang="en-US" sz="2000" dirty="0">
                <a:hlinkClick r:id="rId5"/>
              </a:rPr>
              <a:t>https://archive.ics.uci.edu/ml/datasets.php</a:t>
            </a:r>
            <a:endParaRPr lang="en-US" sz="2000" dirty="0"/>
          </a:p>
          <a:p>
            <a:br>
              <a:rPr lang="en-US" sz="2000" dirty="0"/>
            </a:br>
            <a:endParaRPr lang="en-US" sz="2000" dirty="0"/>
          </a:p>
        </p:txBody>
      </p:sp>
      <p:sp>
        <p:nvSpPr>
          <p:cNvPr id="6" name="TextBox 5">
            <a:extLst>
              <a:ext uri="{FF2B5EF4-FFF2-40B4-BE49-F238E27FC236}">
                <a16:creationId xmlns:a16="http://schemas.microsoft.com/office/drawing/2014/main" id="{15D3CF08-F7F1-C520-B548-1B980BB2F948}"/>
              </a:ext>
            </a:extLst>
          </p:cNvPr>
          <p:cNvSpPr txBox="1"/>
          <p:nvPr/>
        </p:nvSpPr>
        <p:spPr>
          <a:xfrm>
            <a:off x="3046095" y="3232904"/>
            <a:ext cx="6092190" cy="369332"/>
          </a:xfrm>
          <a:prstGeom prst="rect">
            <a:avLst/>
          </a:prstGeom>
          <a:noFill/>
        </p:spPr>
        <p:txBody>
          <a:bodyPr wrap="square">
            <a:spAutoFit/>
          </a:bodyPr>
          <a:lstStyle/>
          <a:p>
            <a:r>
              <a:rPr lang="en-ID" b="0" dirty="0">
                <a:effectLst/>
              </a:rPr>
              <a:t> </a:t>
            </a:r>
            <a:endParaRPr lang="en-ID" dirty="0"/>
          </a:p>
        </p:txBody>
      </p:sp>
      <p:sp>
        <p:nvSpPr>
          <p:cNvPr id="8" name="Title 7">
            <a:extLst>
              <a:ext uri="{FF2B5EF4-FFF2-40B4-BE49-F238E27FC236}">
                <a16:creationId xmlns:a16="http://schemas.microsoft.com/office/drawing/2014/main" id="{9EB87A62-0950-BD4A-1C5E-6DE1599950A8}"/>
              </a:ext>
            </a:extLst>
          </p:cNvPr>
          <p:cNvSpPr>
            <a:spLocks noGrp="1"/>
          </p:cNvSpPr>
          <p:nvPr>
            <p:ph type="ctrTitle"/>
          </p:nvPr>
        </p:nvSpPr>
        <p:spPr/>
        <p:txBody>
          <a:bodyPr/>
          <a:lstStyle/>
          <a:p>
            <a:r>
              <a:rPr lang="en-US" dirty="0"/>
              <a:t>OPEN DATASET</a:t>
            </a:r>
            <a:endParaRPr lang="en-ID" dirty="0"/>
          </a:p>
        </p:txBody>
      </p:sp>
    </p:spTree>
    <p:extLst>
      <p:ext uri="{BB962C8B-B14F-4D97-AF65-F5344CB8AC3E}">
        <p14:creationId xmlns:p14="http://schemas.microsoft.com/office/powerpoint/2010/main" val="131412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Langkah-</a:t>
            </a:r>
            <a:r>
              <a:rPr lang="en-US" dirty="0" err="1"/>
              <a:t>langkah</a:t>
            </a:r>
            <a:endParaRPr dirty="0"/>
          </a:p>
        </p:txBody>
      </p:sp>
      <p:graphicFrame>
        <p:nvGraphicFramePr>
          <p:cNvPr id="3" name="Diagram 2">
            <a:extLst>
              <a:ext uri="{FF2B5EF4-FFF2-40B4-BE49-F238E27FC236}">
                <a16:creationId xmlns:a16="http://schemas.microsoft.com/office/drawing/2014/main" id="{69FAE0ED-2D0A-1604-F7D1-F2CE4D6B2C86}"/>
              </a:ext>
            </a:extLst>
          </p:cNvPr>
          <p:cNvGraphicFramePr/>
          <p:nvPr>
            <p:extLst>
              <p:ext uri="{D42A27DB-BD31-4B8C-83A1-F6EECF244321}">
                <p14:modId xmlns:p14="http://schemas.microsoft.com/office/powerpoint/2010/main" val="245249224"/>
              </p:ext>
            </p:extLst>
          </p:nvPr>
        </p:nvGraphicFramePr>
        <p:xfrm>
          <a:off x="675149" y="648930"/>
          <a:ext cx="9737212" cy="5636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A43C61-7CB3-0855-1B59-2B244143B7DC}"/>
              </a:ext>
            </a:extLst>
          </p:cNvPr>
          <p:cNvSpPr>
            <a:spLocks noGrp="1"/>
          </p:cNvSpPr>
          <p:nvPr>
            <p:ph type="title"/>
          </p:nvPr>
        </p:nvSpPr>
        <p:spPr/>
        <p:txBody>
          <a:bodyPr/>
          <a:lstStyle/>
          <a:p>
            <a:r>
              <a:rPr lang="en-US" dirty="0" err="1"/>
              <a:t>Pengumpulan</a:t>
            </a:r>
            <a:r>
              <a:rPr lang="en-US" dirty="0"/>
              <a:t> data</a:t>
            </a:r>
            <a:endParaRPr lang="en-ID"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idx="1"/>
          </p:nvPr>
        </p:nvSpPr>
        <p:spPr/>
        <p:txBody>
          <a:bodyPr/>
          <a:lstStyle/>
          <a:p>
            <a:pPr marL="514350" indent="-514350">
              <a:buFont typeface="+mj-lt"/>
              <a:buAutoNum type="arabicPeriod"/>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44475"/>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cap="none" dirty="0"/>
              <a:t>Data </a:t>
            </a:r>
            <a:r>
              <a:rPr lang="en-US" cap="none" dirty="0" err="1"/>
              <a:t>berdasarkan</a:t>
            </a:r>
            <a:r>
              <a:rPr lang="en-US" cap="none" dirty="0"/>
              <a:t> </a:t>
            </a:r>
            <a:r>
              <a:rPr lang="en-US" cap="none" dirty="0" err="1"/>
              <a:t>jenis</a:t>
            </a:r>
            <a:endParaRPr lang="en-US" cap="none"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2071314"/>
            <a:ext cx="3813048" cy="730504"/>
          </a:xfrm>
        </p:spPr>
        <p:txBody>
          <a:bodyPr/>
          <a:lstStyle/>
          <a:p>
            <a:r>
              <a:rPr lang="en-US" dirty="0" err="1"/>
              <a:t>Kuantitatif</a:t>
            </a:r>
            <a:r>
              <a:rPr lang="en-US" dirty="0"/>
              <a:t> </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2877312"/>
            <a:ext cx="3803992" cy="3684588"/>
          </a:xfrm>
        </p:spPr>
        <p:txBody>
          <a:bodyPr/>
          <a:lstStyle/>
          <a:p>
            <a:r>
              <a:rPr lang="en-US" dirty="0" err="1"/>
              <a:t>Dapat</a:t>
            </a:r>
            <a:r>
              <a:rPr lang="en-US" dirty="0"/>
              <a:t> </a:t>
            </a:r>
            <a:r>
              <a:rPr lang="en-US" dirty="0" err="1"/>
              <a:t>diukur</a:t>
            </a:r>
            <a:r>
              <a:rPr lang="en-US" dirty="0"/>
              <a:t>/</a:t>
            </a:r>
            <a:r>
              <a:rPr lang="en-US" dirty="0" err="1"/>
              <a:t>dihitung</a:t>
            </a:r>
            <a:r>
              <a:rPr lang="en-US" dirty="0"/>
              <a:t> </a:t>
            </a:r>
            <a:r>
              <a:rPr lang="en-US" dirty="0" err="1"/>
              <a:t>dengan</a:t>
            </a:r>
            <a:r>
              <a:rPr lang="en-US" dirty="0"/>
              <a:t> </a:t>
            </a:r>
            <a:r>
              <a:rPr lang="en-US" dirty="0" err="1"/>
              <a:t>angka</a:t>
            </a:r>
            <a:endParaRPr lang="en-US" dirty="0"/>
          </a:p>
          <a:p>
            <a:r>
              <a:rPr lang="en-US" dirty="0" err="1"/>
              <a:t>Menjawab</a:t>
            </a:r>
            <a:r>
              <a:rPr lang="en-US" dirty="0"/>
              <a:t> </a:t>
            </a:r>
            <a:r>
              <a:rPr lang="en-US" dirty="0" err="1"/>
              <a:t>pertanyaan</a:t>
            </a:r>
            <a:r>
              <a:rPr lang="en-US" dirty="0"/>
              <a:t> “</a:t>
            </a:r>
            <a:r>
              <a:rPr lang="en-US" dirty="0" err="1"/>
              <a:t>berapa</a:t>
            </a:r>
            <a:r>
              <a:rPr lang="en-US" dirty="0"/>
              <a:t>” / “</a:t>
            </a:r>
            <a:r>
              <a:rPr lang="en-US" dirty="0" err="1"/>
              <a:t>apa</a:t>
            </a:r>
            <a:r>
              <a:rPr lang="en-US" dirty="0"/>
              <a:t>”</a:t>
            </a:r>
          </a:p>
          <a:p>
            <a:r>
              <a:rPr lang="en-US" dirty="0" err="1"/>
              <a:t>Dianalisa</a:t>
            </a:r>
            <a:r>
              <a:rPr lang="en-US" dirty="0"/>
              <a:t> </a:t>
            </a:r>
            <a:r>
              <a:rPr lang="en-US" dirty="0" err="1"/>
              <a:t>secara</a:t>
            </a:r>
            <a:r>
              <a:rPr lang="en-US" dirty="0"/>
              <a:t> statistic</a:t>
            </a:r>
          </a:p>
          <a:p>
            <a:r>
              <a:rPr lang="en-US" dirty="0" err="1"/>
              <a:t>Berupa</a:t>
            </a:r>
            <a:r>
              <a:rPr lang="en-US" dirty="0"/>
              <a:t> </a:t>
            </a:r>
            <a:r>
              <a:rPr lang="en-US" dirty="0" err="1"/>
              <a:t>angka</a:t>
            </a:r>
            <a:r>
              <a:rPr lang="en-US" dirty="0"/>
              <a:t>/</a:t>
            </a:r>
            <a:r>
              <a:rPr lang="en-US" dirty="0" err="1"/>
              <a:t>hasil</a:t>
            </a:r>
            <a:r>
              <a:rPr lang="en-US" dirty="0"/>
              <a:t> </a:t>
            </a:r>
            <a:r>
              <a:rPr lang="en-US" dirty="0" err="1"/>
              <a:t>statistik</a:t>
            </a:r>
            <a:endParaRPr lang="en-US" dirty="0"/>
          </a:p>
          <a:p>
            <a:endParaRPr lang="en-US" dirty="0"/>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857877" y="2071314"/>
            <a:ext cx="3568150" cy="730504"/>
          </a:xfrm>
        </p:spPr>
        <p:txBody>
          <a:bodyPr/>
          <a:lstStyle/>
          <a:p>
            <a:r>
              <a:rPr lang="en-US" dirty="0" err="1"/>
              <a:t>kualitatif</a:t>
            </a:r>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857877" y="2877312"/>
            <a:ext cx="3568150" cy="3684588"/>
          </a:xfrm>
        </p:spPr>
        <p:txBody>
          <a:bodyPr/>
          <a:lstStyle/>
          <a:p>
            <a:r>
              <a:rPr lang="en-US" dirty="0" err="1"/>
              <a:t>Pengamatan</a:t>
            </a:r>
            <a:r>
              <a:rPr lang="en-US" dirty="0"/>
              <a:t>, symbol dan kata-kata</a:t>
            </a:r>
          </a:p>
          <a:p>
            <a:r>
              <a:rPr lang="en-US" dirty="0" err="1"/>
              <a:t>Menjawab</a:t>
            </a:r>
            <a:r>
              <a:rPr lang="en-US" dirty="0"/>
              <a:t> “</a:t>
            </a:r>
            <a:r>
              <a:rPr lang="en-US" dirty="0" err="1"/>
              <a:t>bagaimana</a:t>
            </a:r>
            <a:r>
              <a:rPr lang="en-US" dirty="0"/>
              <a:t>”/”</a:t>
            </a:r>
            <a:r>
              <a:rPr lang="en-US" dirty="0" err="1"/>
              <a:t>mengapa</a:t>
            </a:r>
            <a:r>
              <a:rPr lang="en-US" dirty="0"/>
              <a:t>”</a:t>
            </a:r>
          </a:p>
          <a:p>
            <a:r>
              <a:rPr lang="en-US" dirty="0" err="1"/>
              <a:t>Dinamis</a:t>
            </a:r>
            <a:r>
              <a:rPr lang="en-US" dirty="0"/>
              <a:t>, </a:t>
            </a:r>
            <a:r>
              <a:rPr lang="en-US" dirty="0" err="1"/>
              <a:t>subjektif</a:t>
            </a:r>
            <a:r>
              <a:rPr lang="en-US" dirty="0"/>
              <a:t> dan </a:t>
            </a:r>
            <a:r>
              <a:rPr lang="en-US" dirty="0" err="1"/>
              <a:t>bisa</a:t>
            </a:r>
            <a:r>
              <a:rPr lang="en-US" dirty="0"/>
              <a:t> </a:t>
            </a:r>
            <a:r>
              <a:rPr lang="en-US" dirty="0" err="1"/>
              <a:t>diinterpretasi</a:t>
            </a:r>
            <a:endParaRPr lang="en-US" dirty="0"/>
          </a:p>
          <a:p>
            <a:r>
              <a:rPr lang="en-US" dirty="0" err="1"/>
              <a:t>Dianalisis</a:t>
            </a:r>
            <a:r>
              <a:rPr lang="en-US" dirty="0"/>
              <a:t> </a:t>
            </a:r>
            <a:r>
              <a:rPr lang="en-US" dirty="0" err="1"/>
              <a:t>dengan</a:t>
            </a:r>
            <a:r>
              <a:rPr lang="en-US" dirty="0"/>
              <a:t> </a:t>
            </a:r>
            <a:r>
              <a:rPr lang="en-US" dirty="0" err="1"/>
              <a:t>mengelompokan</a:t>
            </a:r>
            <a:r>
              <a:rPr lang="en-US" dirty="0"/>
              <a:t> data </a:t>
            </a:r>
            <a:r>
              <a:rPr lang="en-US" dirty="0" err="1"/>
              <a:t>hingga</a:t>
            </a:r>
            <a:r>
              <a:rPr lang="en-US" dirty="0"/>
              <a:t> </a:t>
            </a:r>
            <a:r>
              <a:rPr lang="en-US" dirty="0" err="1"/>
              <a:t>menjadi</a:t>
            </a:r>
            <a:r>
              <a:rPr lang="en-US" dirty="0"/>
              <a:t> </a:t>
            </a:r>
            <a:r>
              <a:rPr lang="en-US" dirty="0" err="1"/>
              <a:t>kategori</a:t>
            </a:r>
            <a:endParaRPr lang="en-US" dirty="0"/>
          </a:p>
          <a:p>
            <a:endParaRPr lang="en-US" dirty="0"/>
          </a:p>
        </p:txBody>
      </p:sp>
      <p:pic>
        <p:nvPicPr>
          <p:cNvPr id="3" name="Picture 2" descr="Gambarlah Benda Sebanyak Bilangan Berikut! 5 Ekor Ikan dan 13 Buah Jeruk,  Soal &amp; Jawaban TVRI 1-3 SD - Tribun Pontianak">
            <a:extLst>
              <a:ext uri="{FF2B5EF4-FFF2-40B4-BE49-F238E27FC236}">
                <a16:creationId xmlns:a16="http://schemas.microsoft.com/office/drawing/2014/main" id="{B22ED92E-AA94-9F94-20CF-7743B0176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784" y="465406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tandar Ukuran Kaos Polos dan Kaos Sablon S, M, L, XL">
            <a:extLst>
              <a:ext uri="{FF2B5EF4-FFF2-40B4-BE49-F238E27FC236}">
                <a16:creationId xmlns:a16="http://schemas.microsoft.com/office/drawing/2014/main" id="{F24DCB04-8C8E-078C-3F09-83DA89B68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877" y="465406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60938" y="457200"/>
            <a:ext cx="3200400" cy="244502"/>
          </a:xfrm>
        </p:spPr>
        <p:txBody>
          <a:bodyPr/>
          <a:lstStyle/>
          <a:p>
            <a:r>
              <a:rPr lang="en-US" dirty="0"/>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2D7438D3-9ECF-36D9-B3F2-DC7446C218D6}"/>
              </a:ext>
            </a:extLst>
          </p:cNvPr>
          <p:cNvSpPr>
            <a:spLocks noGrp="1"/>
          </p:cNvSpPr>
          <p:nvPr>
            <p:ph sz="half" idx="1"/>
          </p:nvPr>
        </p:nvSpPr>
        <p:spPr/>
        <p:txBody>
          <a:bodyPr/>
          <a:lstStyle/>
          <a:p>
            <a:endParaRPr lang="en-ID" dirty="0"/>
          </a:p>
        </p:txBody>
      </p:sp>
      <p:pic>
        <p:nvPicPr>
          <p:cNvPr id="5" name="Content Placeholder 4">
            <a:extLst>
              <a:ext uri="{FF2B5EF4-FFF2-40B4-BE49-F238E27FC236}">
                <a16:creationId xmlns:a16="http://schemas.microsoft.com/office/drawing/2014/main" id="{25B2A36F-597F-0A7F-C8DA-EBF7669E2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33" y="1855598"/>
            <a:ext cx="4972729" cy="3842589"/>
          </a:xfrm>
          <a:prstGeom prst="rect">
            <a:avLst/>
          </a:prstGeom>
        </p:spPr>
      </p:pic>
      <p:pic>
        <p:nvPicPr>
          <p:cNvPr id="6" name="Content Placeholder 2">
            <a:extLst>
              <a:ext uri="{FF2B5EF4-FFF2-40B4-BE49-F238E27FC236}">
                <a16:creationId xmlns:a16="http://schemas.microsoft.com/office/drawing/2014/main" id="{E9D94DA1-4169-C9E8-FFB5-3447F3332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633" y="1855598"/>
            <a:ext cx="5864186" cy="3842589"/>
          </a:xfrm>
          <a:prstGeom prst="rect">
            <a:avLst/>
          </a:prstGeom>
        </p:spPr>
      </p:pic>
      <p:sp>
        <p:nvSpPr>
          <p:cNvPr id="3" name="Title 1">
            <a:extLst>
              <a:ext uri="{FF2B5EF4-FFF2-40B4-BE49-F238E27FC236}">
                <a16:creationId xmlns:a16="http://schemas.microsoft.com/office/drawing/2014/main" id="{FD5E8954-9BCB-7FD9-A210-38DC54382D45}"/>
              </a:ext>
            </a:extLst>
          </p:cNvPr>
          <p:cNvSpPr txBox="1">
            <a:spLocks/>
          </p:cNvSpPr>
          <p:nvPr/>
        </p:nvSpPr>
        <p:spPr>
          <a:xfrm>
            <a:off x="261257" y="767723"/>
            <a:ext cx="11669486" cy="784179"/>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dirty="0"/>
              <a:t>Data </a:t>
            </a:r>
            <a:r>
              <a:rPr lang="en-US" sz="3200" dirty="0" err="1"/>
              <a:t>Berdasarkan</a:t>
            </a:r>
            <a:r>
              <a:rPr lang="en-US" sz="3200" dirty="0"/>
              <a:t> Skala </a:t>
            </a:r>
            <a:r>
              <a:rPr lang="en-US" sz="3200" dirty="0" err="1"/>
              <a:t>Pengukuran</a:t>
            </a:r>
            <a:endParaRPr lang="en-US" sz="3200"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GH SCHOOL GPA CALCULATOR">
            <a:extLst>
              <a:ext uri="{FF2B5EF4-FFF2-40B4-BE49-F238E27FC236}">
                <a16:creationId xmlns:a16="http://schemas.microsoft.com/office/drawing/2014/main" id="{71D0C614-E5A9-417E-88E7-8FEAD7CB9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857" y="1549781"/>
            <a:ext cx="29432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4142" y="3067680"/>
            <a:ext cx="2215479" cy="1375929"/>
          </a:xfrm>
        </p:spPr>
      </p:pic>
      <p:sp>
        <p:nvSpPr>
          <p:cNvPr id="3" name="TextBox 2"/>
          <p:cNvSpPr txBox="1"/>
          <p:nvPr/>
        </p:nvSpPr>
        <p:spPr>
          <a:xfrm flipH="1">
            <a:off x="1665349" y="256153"/>
            <a:ext cx="3454504" cy="707886"/>
          </a:xfrm>
          <a:prstGeom prst="rect">
            <a:avLst/>
          </a:prstGeom>
          <a:noFill/>
        </p:spPr>
        <p:txBody>
          <a:bodyPr wrap="square" rtlCol="0">
            <a:spAutoFit/>
          </a:bodyPr>
          <a:lstStyle/>
          <a:p>
            <a:r>
              <a:rPr lang="en-US" sz="4000" dirty="0">
                <a:solidFill>
                  <a:srgbClr val="002060"/>
                </a:solidFill>
              </a:rPr>
              <a:t>INTERVAL</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672" y="1549781"/>
            <a:ext cx="1600200" cy="1600200"/>
          </a:xfrm>
          <a:prstGeom prst="rect">
            <a:avLst/>
          </a:prstGeom>
        </p:spPr>
      </p:pic>
      <p:pic>
        <p:nvPicPr>
          <p:cNvPr id="16" name="Picture 15"/>
          <p:cNvPicPr>
            <a:picLocks noChangeAspect="1"/>
          </p:cNvPicPr>
          <p:nvPr/>
        </p:nvPicPr>
        <p:blipFill>
          <a:blip r:embed="rId6"/>
          <a:stretch>
            <a:fillRect/>
          </a:stretch>
        </p:blipFill>
        <p:spPr>
          <a:xfrm>
            <a:off x="1665349" y="3825548"/>
            <a:ext cx="3610840" cy="2513730"/>
          </a:xfrm>
          <a:prstGeom prst="rect">
            <a:avLst/>
          </a:prstGeom>
        </p:spPr>
      </p:pic>
      <p:sp>
        <p:nvSpPr>
          <p:cNvPr id="5" name="TextBox 4"/>
          <p:cNvSpPr txBox="1"/>
          <p:nvPr/>
        </p:nvSpPr>
        <p:spPr>
          <a:xfrm flipH="1">
            <a:off x="8569035" y="256153"/>
            <a:ext cx="2340429" cy="707886"/>
          </a:xfrm>
          <a:prstGeom prst="rect">
            <a:avLst/>
          </a:prstGeom>
          <a:noFill/>
        </p:spPr>
        <p:txBody>
          <a:bodyPr wrap="square" rtlCol="0">
            <a:spAutoFit/>
          </a:bodyPr>
          <a:lstStyle/>
          <a:p>
            <a:r>
              <a:rPr lang="en-US" sz="4000" dirty="0">
                <a:solidFill>
                  <a:srgbClr val="002060"/>
                </a:solidFill>
              </a:rPr>
              <a:t>RATIO</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8037" y="1096755"/>
            <a:ext cx="1970925" cy="1970925"/>
          </a:xfrm>
          <a:prstGeom prst="rect">
            <a:avLst/>
          </a:prstGeom>
        </p:spPr>
      </p:pic>
      <p:pic>
        <p:nvPicPr>
          <p:cNvPr id="7" name="Picture 6">
            <a:extLst>
              <a:ext uri="{FF2B5EF4-FFF2-40B4-BE49-F238E27FC236}">
                <a16:creationId xmlns:a16="http://schemas.microsoft.com/office/drawing/2014/main" id="{21D093DC-897B-4446-A333-947DC69CFD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4596" y="2390866"/>
            <a:ext cx="2277344" cy="1518229"/>
          </a:xfrm>
          <a:prstGeom prst="rect">
            <a:avLst/>
          </a:prstGeom>
        </p:spPr>
      </p:pic>
      <p:pic>
        <p:nvPicPr>
          <p:cNvPr id="1026" name="Picture 2" descr="Stiker Dinding Pengukur Tinggi Badan Anak Gambar Kartun Jerapah | Shopee  Indonesia">
            <a:extLst>
              <a:ext uri="{FF2B5EF4-FFF2-40B4-BE49-F238E27FC236}">
                <a16:creationId xmlns:a16="http://schemas.microsoft.com/office/drawing/2014/main" id="{8F32CBFD-6741-4110-9EFE-F83688B931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0862" y="3581400"/>
            <a:ext cx="2569997" cy="256999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utorial Menghitung Uang Dengan Cepat - YouTube">
            <a:extLst>
              <a:ext uri="{FF2B5EF4-FFF2-40B4-BE49-F238E27FC236}">
                <a16:creationId xmlns:a16="http://schemas.microsoft.com/office/drawing/2014/main" id="{ABA7F679-2660-45F5-BDF3-A741F2295C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14473" y="3909095"/>
            <a:ext cx="2011433" cy="150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1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8BB54B-995E-013B-57B4-13BD68711B5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89C9005-87E6-1F72-F1A0-4A41EE570FA3}"/>
              </a:ext>
            </a:extLst>
          </p:cNvPr>
          <p:cNvSpPr>
            <a:spLocks noGrp="1"/>
          </p:cNvSpPr>
          <p:nvPr>
            <p:ph type="sldNum" sz="quarter" idx="12"/>
          </p:nvPr>
        </p:nvSpPr>
        <p:spPr/>
        <p:txBody>
          <a:bodyPr/>
          <a:lstStyle/>
          <a:p>
            <a:fld id="{48F63A3B-78C7-47BE-AE5E-E10140E04643}" type="slidenum">
              <a:rPr lang="en-US" smtClean="0">
                <a:solidFill>
                  <a:srgbClr val="002060"/>
                </a:solidFill>
              </a:rPr>
              <a:pPr/>
              <a:t>9</a:t>
            </a:fld>
            <a:endParaRPr lang="en-US" dirty="0">
              <a:solidFill>
                <a:srgbClr val="002060"/>
              </a:solidFill>
            </a:endParaRPr>
          </a:p>
        </p:txBody>
      </p:sp>
      <p:sp>
        <p:nvSpPr>
          <p:cNvPr id="6" name="Title 1">
            <a:extLst>
              <a:ext uri="{FF2B5EF4-FFF2-40B4-BE49-F238E27FC236}">
                <a16:creationId xmlns:a16="http://schemas.microsoft.com/office/drawing/2014/main" id="{431B9BBF-2306-8B07-DD07-047B724E8DAF}"/>
              </a:ext>
            </a:extLst>
          </p:cNvPr>
          <p:cNvSpPr txBox="1">
            <a:spLocks/>
          </p:cNvSpPr>
          <p:nvPr/>
        </p:nvSpPr>
        <p:spPr>
          <a:xfrm>
            <a:off x="1722120" y="642261"/>
            <a:ext cx="6766560" cy="918541"/>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err="1">
                <a:solidFill>
                  <a:srgbClr val="002060"/>
                </a:solidFill>
              </a:rPr>
              <a:t>Contoh</a:t>
            </a:r>
            <a:r>
              <a:rPr lang="en-US" dirty="0">
                <a:solidFill>
                  <a:srgbClr val="002060"/>
                </a:solidFill>
              </a:rPr>
              <a:t> data</a:t>
            </a:r>
          </a:p>
        </p:txBody>
      </p:sp>
      <p:graphicFrame>
        <p:nvGraphicFramePr>
          <p:cNvPr id="7" name="Table 4">
            <a:extLst>
              <a:ext uri="{FF2B5EF4-FFF2-40B4-BE49-F238E27FC236}">
                <a16:creationId xmlns:a16="http://schemas.microsoft.com/office/drawing/2014/main" id="{40F695FC-AA13-B2DB-69D4-87394062DBF8}"/>
              </a:ext>
            </a:extLst>
          </p:cNvPr>
          <p:cNvGraphicFramePr>
            <a:graphicFrameLocks/>
          </p:cNvGraphicFramePr>
          <p:nvPr>
            <p:extLst>
              <p:ext uri="{D42A27DB-BD31-4B8C-83A1-F6EECF244321}">
                <p14:modId xmlns:p14="http://schemas.microsoft.com/office/powerpoint/2010/main" val="160748153"/>
              </p:ext>
            </p:extLst>
          </p:nvPr>
        </p:nvGraphicFramePr>
        <p:xfrm>
          <a:off x="1611085" y="1865539"/>
          <a:ext cx="8893629" cy="21717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680797470"/>
                    </a:ext>
                  </a:extLst>
                </a:gridCol>
                <a:gridCol w="838200">
                  <a:extLst>
                    <a:ext uri="{9D8B030D-6E8A-4147-A177-3AD203B41FA5}">
                      <a16:colId xmlns:a16="http://schemas.microsoft.com/office/drawing/2014/main" val="863881254"/>
                    </a:ext>
                  </a:extLst>
                </a:gridCol>
                <a:gridCol w="1143000">
                  <a:extLst>
                    <a:ext uri="{9D8B030D-6E8A-4147-A177-3AD203B41FA5}">
                      <a16:colId xmlns:a16="http://schemas.microsoft.com/office/drawing/2014/main" val="1784449214"/>
                    </a:ext>
                  </a:extLst>
                </a:gridCol>
                <a:gridCol w="1066800">
                  <a:extLst>
                    <a:ext uri="{9D8B030D-6E8A-4147-A177-3AD203B41FA5}">
                      <a16:colId xmlns:a16="http://schemas.microsoft.com/office/drawing/2014/main" val="74322752"/>
                    </a:ext>
                  </a:extLst>
                </a:gridCol>
                <a:gridCol w="1066800">
                  <a:extLst>
                    <a:ext uri="{9D8B030D-6E8A-4147-A177-3AD203B41FA5}">
                      <a16:colId xmlns:a16="http://schemas.microsoft.com/office/drawing/2014/main" val="1974013781"/>
                    </a:ext>
                  </a:extLst>
                </a:gridCol>
                <a:gridCol w="1055417">
                  <a:extLst>
                    <a:ext uri="{9D8B030D-6E8A-4147-A177-3AD203B41FA5}">
                      <a16:colId xmlns:a16="http://schemas.microsoft.com/office/drawing/2014/main" val="3721238085"/>
                    </a:ext>
                  </a:extLst>
                </a:gridCol>
                <a:gridCol w="1050969">
                  <a:extLst>
                    <a:ext uri="{9D8B030D-6E8A-4147-A177-3AD203B41FA5}">
                      <a16:colId xmlns:a16="http://schemas.microsoft.com/office/drawing/2014/main" val="3482460555"/>
                    </a:ext>
                  </a:extLst>
                </a:gridCol>
                <a:gridCol w="1383411">
                  <a:extLst>
                    <a:ext uri="{9D8B030D-6E8A-4147-A177-3AD203B41FA5}">
                      <a16:colId xmlns:a16="http://schemas.microsoft.com/office/drawing/2014/main" val="1072349443"/>
                    </a:ext>
                  </a:extLst>
                </a:gridCol>
                <a:gridCol w="603232">
                  <a:extLst>
                    <a:ext uri="{9D8B030D-6E8A-4147-A177-3AD203B41FA5}">
                      <a16:colId xmlns:a16="http://schemas.microsoft.com/office/drawing/2014/main" val="3194354850"/>
                    </a:ext>
                  </a:extLst>
                </a:gridCol>
              </a:tblGrid>
              <a:tr h="302370">
                <a:tc>
                  <a:txBody>
                    <a:bodyPr/>
                    <a:lstStyle/>
                    <a:p>
                      <a:pPr algn="ctr"/>
                      <a:r>
                        <a:rPr lang="en-US" sz="2000" b="1" dirty="0"/>
                        <a:t>No</a:t>
                      </a:r>
                    </a:p>
                  </a:txBody>
                  <a:tcPr marL="68580" marR="68580" marT="34290" marB="34290">
                    <a:solidFill>
                      <a:schemeClr val="bg1">
                        <a:lumMod val="85000"/>
                      </a:schemeClr>
                    </a:solidFill>
                  </a:tcPr>
                </a:tc>
                <a:tc>
                  <a:txBody>
                    <a:bodyPr/>
                    <a:lstStyle/>
                    <a:p>
                      <a:pPr algn="ctr"/>
                      <a:r>
                        <a:rPr lang="en-US" sz="2000" b="1" dirty="0"/>
                        <a:t>Nama</a:t>
                      </a:r>
                    </a:p>
                  </a:txBody>
                  <a:tcPr marL="68580" marR="68580" marT="34290" marB="34290">
                    <a:solidFill>
                      <a:schemeClr val="bg1">
                        <a:lumMod val="85000"/>
                      </a:schemeClr>
                    </a:solidFill>
                  </a:tcPr>
                </a:tc>
                <a:tc>
                  <a:txBody>
                    <a:bodyPr/>
                    <a:lstStyle/>
                    <a:p>
                      <a:pPr algn="ctr"/>
                      <a:r>
                        <a:rPr lang="en-US" sz="2000" b="1"/>
                        <a:t>Usia</a:t>
                      </a:r>
                    </a:p>
                  </a:txBody>
                  <a:tcPr marL="68580" marR="68580" marT="34290" marB="34290">
                    <a:solidFill>
                      <a:schemeClr val="bg1">
                        <a:lumMod val="85000"/>
                      </a:schemeClr>
                    </a:solidFill>
                  </a:tcPr>
                </a:tc>
                <a:tc>
                  <a:txBody>
                    <a:bodyPr/>
                    <a:lstStyle/>
                    <a:p>
                      <a:pPr algn="ctr"/>
                      <a:r>
                        <a:rPr lang="en-US" sz="2000" b="1" dirty="0" err="1"/>
                        <a:t>Ukuran</a:t>
                      </a:r>
                      <a:r>
                        <a:rPr lang="en-US" sz="2000" b="1" dirty="0"/>
                        <a:t> Baju</a:t>
                      </a:r>
                    </a:p>
                  </a:txBody>
                  <a:tcPr marL="68580" marR="68580" marT="34290" marB="34290">
                    <a:solidFill>
                      <a:schemeClr val="bg1">
                        <a:lumMod val="85000"/>
                      </a:schemeClr>
                    </a:solidFill>
                  </a:tcPr>
                </a:tc>
                <a:tc>
                  <a:txBody>
                    <a:bodyPr/>
                    <a:lstStyle/>
                    <a:p>
                      <a:pPr algn="ctr"/>
                      <a:r>
                        <a:rPr lang="en-US" sz="2000" b="1" dirty="0" err="1"/>
                        <a:t>Ukuran</a:t>
                      </a:r>
                      <a:r>
                        <a:rPr lang="en-US" sz="2000" b="1" dirty="0"/>
                        <a:t> Sepatu</a:t>
                      </a:r>
                    </a:p>
                  </a:txBody>
                  <a:tcPr marL="68580" marR="68580" marT="34290" marB="34290">
                    <a:solidFill>
                      <a:schemeClr val="bg1">
                        <a:lumMod val="85000"/>
                      </a:schemeClr>
                    </a:solidFill>
                  </a:tcPr>
                </a:tc>
                <a:tc>
                  <a:txBody>
                    <a:bodyPr/>
                    <a:lstStyle/>
                    <a:p>
                      <a:pPr algn="ctr"/>
                      <a:r>
                        <a:rPr lang="en-US" sz="2000" b="1" dirty="0"/>
                        <a:t>Tinggi Badan</a:t>
                      </a:r>
                    </a:p>
                  </a:txBody>
                  <a:tcPr marL="68580" marR="68580" marT="34290" marB="34290">
                    <a:solidFill>
                      <a:schemeClr val="bg1">
                        <a:lumMod val="85000"/>
                      </a:schemeClr>
                    </a:solidFill>
                  </a:tcPr>
                </a:tc>
                <a:tc>
                  <a:txBody>
                    <a:bodyPr/>
                    <a:lstStyle/>
                    <a:p>
                      <a:pPr algn="ctr"/>
                      <a:r>
                        <a:rPr lang="en-US" sz="2000" b="1" dirty="0" err="1"/>
                        <a:t>Berat</a:t>
                      </a:r>
                      <a:r>
                        <a:rPr lang="en-US" sz="2000" b="1" dirty="0"/>
                        <a:t> Badan</a:t>
                      </a:r>
                    </a:p>
                  </a:txBody>
                  <a:tcPr marL="68580" marR="68580" marT="34290" marB="34290">
                    <a:solidFill>
                      <a:schemeClr val="bg1">
                        <a:lumMod val="85000"/>
                      </a:schemeClr>
                    </a:solidFill>
                  </a:tcPr>
                </a:tc>
                <a:tc>
                  <a:txBody>
                    <a:bodyPr/>
                    <a:lstStyle/>
                    <a:p>
                      <a:pPr algn="ctr"/>
                      <a:r>
                        <a:rPr lang="en-US" sz="2000" b="1" dirty="0" err="1"/>
                        <a:t>Jenis</a:t>
                      </a:r>
                      <a:r>
                        <a:rPr lang="en-US" sz="2000" b="1" dirty="0"/>
                        <a:t> </a:t>
                      </a:r>
                      <a:r>
                        <a:rPr lang="en-US" sz="2000" b="1" dirty="0" err="1"/>
                        <a:t>Kelamin</a:t>
                      </a:r>
                      <a:endParaRPr lang="en-US" sz="2000" b="1" dirty="0"/>
                    </a:p>
                  </a:txBody>
                  <a:tcPr marL="68580" marR="68580" marT="34290" marB="34290">
                    <a:solidFill>
                      <a:schemeClr val="bg1">
                        <a:lumMod val="85000"/>
                      </a:schemeClr>
                    </a:solidFill>
                  </a:tcPr>
                </a:tc>
                <a:tc>
                  <a:txBody>
                    <a:bodyPr/>
                    <a:lstStyle/>
                    <a:p>
                      <a:pPr algn="ctr"/>
                      <a:r>
                        <a:rPr lang="en-US" sz="2000" b="1" dirty="0"/>
                        <a:t>IP</a:t>
                      </a:r>
                    </a:p>
                  </a:txBody>
                  <a:tcPr marL="68580" marR="68580" marT="34290" marB="34290">
                    <a:solidFill>
                      <a:schemeClr val="bg1">
                        <a:lumMod val="85000"/>
                      </a:schemeClr>
                    </a:solidFill>
                  </a:tcPr>
                </a:tc>
                <a:extLst>
                  <a:ext uri="{0D108BD9-81ED-4DB2-BD59-A6C34878D82A}">
                    <a16:rowId xmlns:a16="http://schemas.microsoft.com/office/drawing/2014/main" val="2589282830"/>
                  </a:ext>
                </a:extLst>
              </a:tr>
              <a:tr h="307625">
                <a:tc>
                  <a:txBody>
                    <a:bodyPr/>
                    <a:lstStyle/>
                    <a:p>
                      <a:pPr algn="ctr"/>
                      <a:r>
                        <a:rPr lang="en-US" sz="2000" dirty="0"/>
                        <a:t>1</a:t>
                      </a:r>
                    </a:p>
                  </a:txBody>
                  <a:tcPr marL="68580" marR="68580" marT="34290" marB="34290"/>
                </a:tc>
                <a:tc>
                  <a:txBody>
                    <a:bodyPr/>
                    <a:lstStyle/>
                    <a:p>
                      <a:pPr algn="ctr"/>
                      <a:r>
                        <a:rPr lang="en-US" sz="2000" i="1"/>
                        <a:t>Nur</a:t>
                      </a:r>
                      <a:endParaRPr lang="en-US" sz="2000" i="1" dirty="0"/>
                    </a:p>
                  </a:txBody>
                  <a:tcPr marL="68580" marR="68580" marT="34290" marB="34290"/>
                </a:tc>
                <a:tc>
                  <a:txBody>
                    <a:bodyPr/>
                    <a:lstStyle/>
                    <a:p>
                      <a:pPr algn="ctr"/>
                      <a:r>
                        <a:rPr lang="en-US" sz="2000" dirty="0"/>
                        <a:t>18 </a:t>
                      </a:r>
                      <a:r>
                        <a:rPr lang="en-US" sz="2000" dirty="0" err="1"/>
                        <a:t>tahun</a:t>
                      </a:r>
                      <a:endParaRPr lang="en-US" sz="2000" dirty="0"/>
                    </a:p>
                  </a:txBody>
                  <a:tcPr marL="68580" marR="68580" marT="34290" marB="34290"/>
                </a:tc>
                <a:tc>
                  <a:txBody>
                    <a:bodyPr/>
                    <a:lstStyle/>
                    <a:p>
                      <a:pPr algn="ctr"/>
                      <a:r>
                        <a:rPr lang="en-US" sz="2000" dirty="0"/>
                        <a:t>L</a:t>
                      </a:r>
                    </a:p>
                  </a:txBody>
                  <a:tcPr marL="68580" marR="68580" marT="34290" marB="34290"/>
                </a:tc>
                <a:tc>
                  <a:txBody>
                    <a:bodyPr/>
                    <a:lstStyle/>
                    <a:p>
                      <a:pPr algn="ctr"/>
                      <a:r>
                        <a:rPr lang="en-US" sz="2000" dirty="0"/>
                        <a:t>38</a:t>
                      </a:r>
                    </a:p>
                  </a:txBody>
                  <a:tcPr marL="68580" marR="68580" marT="34290" marB="34290"/>
                </a:tc>
                <a:tc>
                  <a:txBody>
                    <a:bodyPr/>
                    <a:lstStyle/>
                    <a:p>
                      <a:pPr algn="ctr"/>
                      <a:r>
                        <a:rPr lang="en-US" sz="2000" dirty="0"/>
                        <a:t>150 cm</a:t>
                      </a:r>
                    </a:p>
                  </a:txBody>
                  <a:tcPr marL="68580" marR="68580" marT="34290" marB="34290"/>
                </a:tc>
                <a:tc>
                  <a:txBody>
                    <a:bodyPr/>
                    <a:lstStyle/>
                    <a:p>
                      <a:pPr algn="ctr"/>
                      <a:r>
                        <a:rPr lang="en-US" sz="2000" dirty="0"/>
                        <a:t>48 kg</a:t>
                      </a:r>
                    </a:p>
                  </a:txBody>
                  <a:tcPr marL="68580" marR="68580" marT="34290" marB="34290"/>
                </a:tc>
                <a:tc>
                  <a:txBody>
                    <a:bodyPr/>
                    <a:lstStyle/>
                    <a:p>
                      <a:pPr algn="ctr"/>
                      <a:r>
                        <a:rPr lang="en-US" sz="2000" dirty="0"/>
                        <a:t>Perempuan</a:t>
                      </a:r>
                    </a:p>
                  </a:txBody>
                  <a:tcPr marL="68580" marR="68580" marT="34290" marB="34290"/>
                </a:tc>
                <a:tc>
                  <a:txBody>
                    <a:bodyPr/>
                    <a:lstStyle/>
                    <a:p>
                      <a:pPr algn="ctr"/>
                      <a:r>
                        <a:rPr lang="en-US" sz="2000" dirty="0"/>
                        <a:t>2,75</a:t>
                      </a:r>
                    </a:p>
                  </a:txBody>
                  <a:tcPr marL="68580" marR="68580" marT="34290" marB="34290"/>
                </a:tc>
                <a:extLst>
                  <a:ext uri="{0D108BD9-81ED-4DB2-BD59-A6C34878D82A}">
                    <a16:rowId xmlns:a16="http://schemas.microsoft.com/office/drawing/2014/main" val="3248898248"/>
                  </a:ext>
                </a:extLst>
              </a:tr>
              <a:tr h="307625">
                <a:tc>
                  <a:txBody>
                    <a:bodyPr/>
                    <a:lstStyle/>
                    <a:p>
                      <a:pPr algn="ctr"/>
                      <a:r>
                        <a:rPr lang="en-US" sz="2000" dirty="0"/>
                        <a:t>2</a:t>
                      </a:r>
                    </a:p>
                  </a:txBody>
                  <a:tcPr marL="68580" marR="68580" marT="34290" marB="34290"/>
                </a:tc>
                <a:tc>
                  <a:txBody>
                    <a:bodyPr/>
                    <a:lstStyle/>
                    <a:p>
                      <a:pPr algn="ctr"/>
                      <a:r>
                        <a:rPr lang="en-US" sz="2000" i="1" dirty="0"/>
                        <a:t>Budi</a:t>
                      </a:r>
                    </a:p>
                  </a:txBody>
                  <a:tcPr marL="68580" marR="68580" marT="34290" marB="34290"/>
                </a:tc>
                <a:tc>
                  <a:txBody>
                    <a:bodyPr/>
                    <a:lstStyle/>
                    <a:p>
                      <a:pPr algn="ctr"/>
                      <a:r>
                        <a:rPr lang="en-US" sz="2000" dirty="0"/>
                        <a:t>20 </a:t>
                      </a:r>
                      <a:r>
                        <a:rPr lang="en-US" sz="2000" dirty="0" err="1"/>
                        <a:t>tahun</a:t>
                      </a:r>
                      <a:endParaRPr lang="en-US" sz="2000" dirty="0"/>
                    </a:p>
                  </a:txBody>
                  <a:tcPr marL="68580" marR="68580" marT="34290" marB="34290"/>
                </a:tc>
                <a:tc>
                  <a:txBody>
                    <a:bodyPr/>
                    <a:lstStyle/>
                    <a:p>
                      <a:pPr algn="ctr"/>
                      <a:r>
                        <a:rPr lang="en-US" sz="2000" dirty="0"/>
                        <a:t>XL</a:t>
                      </a:r>
                    </a:p>
                  </a:txBody>
                  <a:tcPr marL="68580" marR="68580" marT="34290" marB="34290"/>
                </a:tc>
                <a:tc>
                  <a:txBody>
                    <a:bodyPr/>
                    <a:lstStyle/>
                    <a:p>
                      <a:pPr algn="ctr"/>
                      <a:r>
                        <a:rPr lang="en-US" sz="2000" dirty="0"/>
                        <a:t>42</a:t>
                      </a:r>
                    </a:p>
                  </a:txBody>
                  <a:tcPr marL="68580" marR="68580" marT="34290" marB="34290"/>
                </a:tc>
                <a:tc>
                  <a:txBody>
                    <a:bodyPr/>
                    <a:lstStyle/>
                    <a:p>
                      <a:pPr algn="ctr"/>
                      <a:r>
                        <a:rPr lang="en-US" sz="2000" dirty="0"/>
                        <a:t>180 cm</a:t>
                      </a:r>
                    </a:p>
                  </a:txBody>
                  <a:tcPr marL="68580" marR="68580" marT="34290" marB="34290"/>
                </a:tc>
                <a:tc>
                  <a:txBody>
                    <a:bodyPr/>
                    <a:lstStyle/>
                    <a:p>
                      <a:pPr algn="ctr"/>
                      <a:r>
                        <a:rPr lang="en-US" sz="2000" dirty="0"/>
                        <a:t>60 kg</a:t>
                      </a:r>
                    </a:p>
                  </a:txBody>
                  <a:tcPr marL="68580" marR="68580" marT="34290" marB="34290"/>
                </a:tc>
                <a:tc>
                  <a:txBody>
                    <a:bodyPr/>
                    <a:lstStyle/>
                    <a:p>
                      <a:pPr algn="ctr"/>
                      <a:r>
                        <a:rPr lang="en-US" sz="2000" dirty="0" err="1"/>
                        <a:t>Laki-laki</a:t>
                      </a:r>
                      <a:endParaRPr lang="en-US" sz="2000" dirty="0"/>
                    </a:p>
                  </a:txBody>
                  <a:tcPr marL="68580" marR="68580" marT="34290" marB="34290"/>
                </a:tc>
                <a:tc>
                  <a:txBody>
                    <a:bodyPr/>
                    <a:lstStyle/>
                    <a:p>
                      <a:pPr algn="ctr"/>
                      <a:r>
                        <a:rPr lang="en-US" sz="2000" dirty="0"/>
                        <a:t>3,1</a:t>
                      </a:r>
                    </a:p>
                  </a:txBody>
                  <a:tcPr marL="68580" marR="68580" marT="34290" marB="34290"/>
                </a:tc>
                <a:extLst>
                  <a:ext uri="{0D108BD9-81ED-4DB2-BD59-A6C34878D82A}">
                    <a16:rowId xmlns:a16="http://schemas.microsoft.com/office/drawing/2014/main" val="2097486301"/>
                  </a:ext>
                </a:extLst>
              </a:tr>
              <a:tr h="307625">
                <a:tc>
                  <a:txBody>
                    <a:bodyPr/>
                    <a:lstStyle/>
                    <a:p>
                      <a:pPr algn="ctr"/>
                      <a:r>
                        <a:rPr lang="en-US" sz="2000" dirty="0"/>
                        <a:t>3</a:t>
                      </a:r>
                    </a:p>
                  </a:txBody>
                  <a:tcPr marL="68580" marR="68580" marT="34290" marB="34290"/>
                </a:tc>
                <a:tc>
                  <a:txBody>
                    <a:bodyPr/>
                    <a:lstStyle/>
                    <a:p>
                      <a:pPr algn="ctr"/>
                      <a:r>
                        <a:rPr lang="en-US" sz="2000" i="1" dirty="0" err="1"/>
                        <a:t>Dewi</a:t>
                      </a:r>
                      <a:endParaRPr lang="en-US" sz="2000" i="1" dirty="0"/>
                    </a:p>
                  </a:txBody>
                  <a:tcPr marL="68580" marR="68580" marT="34290" marB="34290"/>
                </a:tc>
                <a:tc>
                  <a:txBody>
                    <a:bodyPr/>
                    <a:lstStyle/>
                    <a:p>
                      <a:pPr algn="ctr"/>
                      <a:r>
                        <a:rPr lang="en-US" sz="2000" dirty="0"/>
                        <a:t>21 </a:t>
                      </a:r>
                      <a:r>
                        <a:rPr lang="en-US" sz="2000" dirty="0" err="1"/>
                        <a:t>tahun</a:t>
                      </a:r>
                      <a:endParaRPr lang="en-US" sz="2000" dirty="0"/>
                    </a:p>
                  </a:txBody>
                  <a:tcPr marL="68580" marR="68580" marT="34290" marB="34290"/>
                </a:tc>
                <a:tc>
                  <a:txBody>
                    <a:bodyPr/>
                    <a:lstStyle/>
                    <a:p>
                      <a:pPr algn="ctr"/>
                      <a:r>
                        <a:rPr lang="en-US" sz="2000" dirty="0"/>
                        <a:t>XS</a:t>
                      </a:r>
                    </a:p>
                  </a:txBody>
                  <a:tcPr marL="68580" marR="68580" marT="34290" marB="34290"/>
                </a:tc>
                <a:tc>
                  <a:txBody>
                    <a:bodyPr/>
                    <a:lstStyle/>
                    <a:p>
                      <a:pPr algn="ctr"/>
                      <a:r>
                        <a:rPr lang="en-US" sz="2000" dirty="0"/>
                        <a:t>35</a:t>
                      </a:r>
                    </a:p>
                  </a:txBody>
                  <a:tcPr marL="68580" marR="68580" marT="34290" marB="34290"/>
                </a:tc>
                <a:tc>
                  <a:txBody>
                    <a:bodyPr/>
                    <a:lstStyle/>
                    <a:p>
                      <a:pPr algn="ctr"/>
                      <a:r>
                        <a:rPr lang="en-US" sz="2000" dirty="0"/>
                        <a:t>120 cm</a:t>
                      </a:r>
                    </a:p>
                  </a:txBody>
                  <a:tcPr marL="68580" marR="68580" marT="34290" marB="34290"/>
                </a:tc>
                <a:tc>
                  <a:txBody>
                    <a:bodyPr/>
                    <a:lstStyle/>
                    <a:p>
                      <a:pPr algn="ctr"/>
                      <a:r>
                        <a:rPr lang="en-US" sz="2000" dirty="0"/>
                        <a:t>38 kg</a:t>
                      </a:r>
                    </a:p>
                  </a:txBody>
                  <a:tcPr marL="68580" marR="68580" marT="34290" marB="34290"/>
                </a:tc>
                <a:tc>
                  <a:txBody>
                    <a:bodyPr/>
                    <a:lstStyle/>
                    <a:p>
                      <a:pPr algn="ctr"/>
                      <a:r>
                        <a:rPr lang="en-US" sz="2000" dirty="0"/>
                        <a:t>Perempuan</a:t>
                      </a:r>
                    </a:p>
                  </a:txBody>
                  <a:tcPr marL="68580" marR="68580" marT="34290" marB="34290"/>
                </a:tc>
                <a:tc>
                  <a:txBody>
                    <a:bodyPr/>
                    <a:lstStyle/>
                    <a:p>
                      <a:pPr algn="ctr"/>
                      <a:r>
                        <a:rPr lang="en-US" sz="2000" dirty="0"/>
                        <a:t>2,5</a:t>
                      </a:r>
                    </a:p>
                  </a:txBody>
                  <a:tcPr marL="68580" marR="68580" marT="34290" marB="34290"/>
                </a:tc>
                <a:extLst>
                  <a:ext uri="{0D108BD9-81ED-4DB2-BD59-A6C34878D82A}">
                    <a16:rowId xmlns:a16="http://schemas.microsoft.com/office/drawing/2014/main" val="4017438325"/>
                  </a:ext>
                </a:extLst>
              </a:tr>
              <a:tr h="307625">
                <a:tc>
                  <a:txBody>
                    <a:bodyPr/>
                    <a:lstStyle/>
                    <a:p>
                      <a:pPr algn="ctr"/>
                      <a:r>
                        <a:rPr lang="en-US" sz="2000" dirty="0"/>
                        <a:t>4</a:t>
                      </a:r>
                    </a:p>
                  </a:txBody>
                  <a:tcPr marL="68580" marR="68580" marT="34290" marB="34290"/>
                </a:tc>
                <a:tc>
                  <a:txBody>
                    <a:bodyPr/>
                    <a:lstStyle/>
                    <a:p>
                      <a:pPr algn="ctr"/>
                      <a:r>
                        <a:rPr lang="en-US" sz="2000" i="1" dirty="0"/>
                        <a:t>Andi</a:t>
                      </a:r>
                    </a:p>
                  </a:txBody>
                  <a:tcPr marL="68580" marR="68580" marT="34290" marB="34290"/>
                </a:tc>
                <a:tc>
                  <a:txBody>
                    <a:bodyPr/>
                    <a:lstStyle/>
                    <a:p>
                      <a:pPr algn="ctr"/>
                      <a:r>
                        <a:rPr lang="en-US" sz="2000" dirty="0"/>
                        <a:t>17 </a:t>
                      </a:r>
                      <a:r>
                        <a:rPr lang="en-US" sz="2000" dirty="0" err="1"/>
                        <a:t>tahun</a:t>
                      </a:r>
                      <a:endParaRPr lang="en-US" sz="2000" dirty="0"/>
                    </a:p>
                  </a:txBody>
                  <a:tcPr marL="68580" marR="68580" marT="34290" marB="34290"/>
                </a:tc>
                <a:tc>
                  <a:txBody>
                    <a:bodyPr/>
                    <a:lstStyle/>
                    <a:p>
                      <a:pPr algn="ctr"/>
                      <a:r>
                        <a:rPr lang="en-US" sz="2000" dirty="0"/>
                        <a:t>L</a:t>
                      </a:r>
                    </a:p>
                  </a:txBody>
                  <a:tcPr marL="68580" marR="68580" marT="34290" marB="34290"/>
                </a:tc>
                <a:tc>
                  <a:txBody>
                    <a:bodyPr/>
                    <a:lstStyle/>
                    <a:p>
                      <a:pPr algn="ctr"/>
                      <a:r>
                        <a:rPr lang="en-US" sz="2000" dirty="0"/>
                        <a:t>40</a:t>
                      </a:r>
                    </a:p>
                  </a:txBody>
                  <a:tcPr marL="68580" marR="68580" marT="34290" marB="34290"/>
                </a:tc>
                <a:tc>
                  <a:txBody>
                    <a:bodyPr/>
                    <a:lstStyle/>
                    <a:p>
                      <a:pPr algn="ctr"/>
                      <a:r>
                        <a:rPr lang="en-US" sz="2000" dirty="0"/>
                        <a:t>160 cm</a:t>
                      </a:r>
                    </a:p>
                  </a:txBody>
                  <a:tcPr marL="68580" marR="68580" marT="34290" marB="34290"/>
                </a:tc>
                <a:tc>
                  <a:txBody>
                    <a:bodyPr/>
                    <a:lstStyle/>
                    <a:p>
                      <a:pPr algn="ctr"/>
                      <a:r>
                        <a:rPr lang="en-US" sz="2000" dirty="0"/>
                        <a:t>62 kg</a:t>
                      </a:r>
                    </a:p>
                  </a:txBody>
                  <a:tcPr marL="68580" marR="68580" marT="34290" marB="34290"/>
                </a:tc>
                <a:tc>
                  <a:txBody>
                    <a:bodyPr/>
                    <a:lstStyle/>
                    <a:p>
                      <a:pPr algn="ctr"/>
                      <a:r>
                        <a:rPr lang="en-US" sz="2000" dirty="0" err="1"/>
                        <a:t>Laki-laki</a:t>
                      </a:r>
                      <a:endParaRPr lang="en-US" sz="2000" dirty="0"/>
                    </a:p>
                  </a:txBody>
                  <a:tcPr marL="68580" marR="68580" marT="34290" marB="34290"/>
                </a:tc>
                <a:tc>
                  <a:txBody>
                    <a:bodyPr/>
                    <a:lstStyle/>
                    <a:p>
                      <a:pPr algn="ctr"/>
                      <a:r>
                        <a:rPr lang="en-US" sz="2000" dirty="0"/>
                        <a:t>3,4</a:t>
                      </a:r>
                    </a:p>
                  </a:txBody>
                  <a:tcPr marL="68580" marR="68580" marT="34290" marB="34290"/>
                </a:tc>
                <a:extLst>
                  <a:ext uri="{0D108BD9-81ED-4DB2-BD59-A6C34878D82A}">
                    <a16:rowId xmlns:a16="http://schemas.microsoft.com/office/drawing/2014/main" val="1028667375"/>
                  </a:ext>
                </a:extLst>
              </a:tr>
            </a:tbl>
          </a:graphicData>
        </a:graphic>
      </p:graphicFrame>
      <p:sp>
        <p:nvSpPr>
          <p:cNvPr id="8" name="Rectangle 7">
            <a:extLst>
              <a:ext uri="{FF2B5EF4-FFF2-40B4-BE49-F238E27FC236}">
                <a16:creationId xmlns:a16="http://schemas.microsoft.com/office/drawing/2014/main" id="{EA85F85E-D3A6-8D67-CEBF-5B5A26D0F0AB}"/>
              </a:ext>
            </a:extLst>
          </p:cNvPr>
          <p:cNvSpPr/>
          <p:nvPr/>
        </p:nvSpPr>
        <p:spPr>
          <a:xfrm>
            <a:off x="2133600" y="5181600"/>
            <a:ext cx="19812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rgbClr val="002060"/>
                </a:solidFill>
              </a:rPr>
              <a:t>NOMINAL</a:t>
            </a:r>
          </a:p>
        </p:txBody>
      </p:sp>
      <p:sp>
        <p:nvSpPr>
          <p:cNvPr id="9" name="Rectangle 8">
            <a:extLst>
              <a:ext uri="{FF2B5EF4-FFF2-40B4-BE49-F238E27FC236}">
                <a16:creationId xmlns:a16="http://schemas.microsoft.com/office/drawing/2014/main" id="{C798300E-56E5-FEAF-1426-9C1FA23F6807}"/>
              </a:ext>
            </a:extLst>
          </p:cNvPr>
          <p:cNvSpPr/>
          <p:nvPr/>
        </p:nvSpPr>
        <p:spPr>
          <a:xfrm>
            <a:off x="4495800" y="51816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2060"/>
                </a:solidFill>
              </a:rPr>
              <a:t>ORDINAL</a:t>
            </a:r>
          </a:p>
        </p:txBody>
      </p:sp>
      <p:sp>
        <p:nvSpPr>
          <p:cNvPr id="10" name="Rectangle 9">
            <a:extLst>
              <a:ext uri="{FF2B5EF4-FFF2-40B4-BE49-F238E27FC236}">
                <a16:creationId xmlns:a16="http://schemas.microsoft.com/office/drawing/2014/main" id="{1428D1BC-C6EA-1B02-109E-444392C5BA3A}"/>
              </a:ext>
            </a:extLst>
          </p:cNvPr>
          <p:cNvSpPr/>
          <p:nvPr/>
        </p:nvSpPr>
        <p:spPr>
          <a:xfrm>
            <a:off x="6705600" y="5181600"/>
            <a:ext cx="1752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a:solidFill>
                  <a:srgbClr val="002060"/>
                </a:solidFill>
              </a:rPr>
              <a:t>INTERVAL</a:t>
            </a:r>
          </a:p>
        </p:txBody>
      </p:sp>
      <p:sp>
        <p:nvSpPr>
          <p:cNvPr id="11" name="Rectangle 10">
            <a:extLst>
              <a:ext uri="{FF2B5EF4-FFF2-40B4-BE49-F238E27FC236}">
                <a16:creationId xmlns:a16="http://schemas.microsoft.com/office/drawing/2014/main" id="{E960ED37-D41D-F10E-AB95-34EEDC0D87E0}"/>
              </a:ext>
            </a:extLst>
          </p:cNvPr>
          <p:cNvSpPr/>
          <p:nvPr/>
        </p:nvSpPr>
        <p:spPr>
          <a:xfrm>
            <a:off x="8763000" y="5181600"/>
            <a:ext cx="1676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solidFill>
                  <a:srgbClr val="002060"/>
                </a:solidFill>
              </a:rPr>
              <a:t>RATIO</a:t>
            </a:r>
          </a:p>
        </p:txBody>
      </p:sp>
      <p:cxnSp>
        <p:nvCxnSpPr>
          <p:cNvPr id="12" name="Straight Connector 11">
            <a:extLst>
              <a:ext uri="{FF2B5EF4-FFF2-40B4-BE49-F238E27FC236}">
                <a16:creationId xmlns:a16="http://schemas.microsoft.com/office/drawing/2014/main" id="{FC00E6D4-0BCC-5E96-2011-FA401387A41F}"/>
              </a:ext>
            </a:extLst>
          </p:cNvPr>
          <p:cNvCxnSpPr/>
          <p:nvPr/>
        </p:nvCxnSpPr>
        <p:spPr>
          <a:xfrm>
            <a:off x="2819400" y="3886200"/>
            <a:ext cx="152400" cy="1219200"/>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a:extLst>
              <a:ext uri="{FF2B5EF4-FFF2-40B4-BE49-F238E27FC236}">
                <a16:creationId xmlns:a16="http://schemas.microsoft.com/office/drawing/2014/main" id="{27E8DFBD-4F64-B4A2-BED8-4EBA8E390333}"/>
              </a:ext>
            </a:extLst>
          </p:cNvPr>
          <p:cNvCxnSpPr/>
          <p:nvPr/>
        </p:nvCxnSpPr>
        <p:spPr>
          <a:xfrm>
            <a:off x="4038600" y="3868420"/>
            <a:ext cx="5257800" cy="123698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242FF9FC-C3C0-8F4A-F611-FED72856697D}"/>
              </a:ext>
            </a:extLst>
          </p:cNvPr>
          <p:cNvCxnSpPr/>
          <p:nvPr/>
        </p:nvCxnSpPr>
        <p:spPr>
          <a:xfrm>
            <a:off x="5029200" y="3924300"/>
            <a:ext cx="152400" cy="1219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932107D-1AE2-D8A6-9684-BE2324AAA145}"/>
              </a:ext>
            </a:extLst>
          </p:cNvPr>
          <p:cNvCxnSpPr/>
          <p:nvPr/>
        </p:nvCxnSpPr>
        <p:spPr>
          <a:xfrm>
            <a:off x="5913120" y="3905250"/>
            <a:ext cx="152400" cy="1219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DE92914-2F99-253B-85F3-014460C6217F}"/>
              </a:ext>
            </a:extLst>
          </p:cNvPr>
          <p:cNvCxnSpPr/>
          <p:nvPr/>
        </p:nvCxnSpPr>
        <p:spPr>
          <a:xfrm>
            <a:off x="7086600" y="3906520"/>
            <a:ext cx="2209800" cy="1198880"/>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Connector 16">
            <a:extLst>
              <a:ext uri="{FF2B5EF4-FFF2-40B4-BE49-F238E27FC236}">
                <a16:creationId xmlns:a16="http://schemas.microsoft.com/office/drawing/2014/main" id="{88FDEF62-CB94-A4D9-668A-5CD2C500C1ED}"/>
              </a:ext>
            </a:extLst>
          </p:cNvPr>
          <p:cNvCxnSpPr/>
          <p:nvPr/>
        </p:nvCxnSpPr>
        <p:spPr>
          <a:xfrm>
            <a:off x="8115300" y="3924300"/>
            <a:ext cx="1181100" cy="11811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6F7FDBFA-1BE9-C2B3-CDF6-D1DDB29DC6EE}"/>
              </a:ext>
            </a:extLst>
          </p:cNvPr>
          <p:cNvCxnSpPr/>
          <p:nvPr/>
        </p:nvCxnSpPr>
        <p:spPr>
          <a:xfrm flipH="1">
            <a:off x="2971800" y="3924300"/>
            <a:ext cx="6172200" cy="118110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47B302EB-460F-958F-980A-A864DC742E8C}"/>
              </a:ext>
            </a:extLst>
          </p:cNvPr>
          <p:cNvCxnSpPr>
            <a:endCxn id="10" idx="0"/>
          </p:cNvCxnSpPr>
          <p:nvPr/>
        </p:nvCxnSpPr>
        <p:spPr>
          <a:xfrm flipH="1">
            <a:off x="7581900" y="3896360"/>
            <a:ext cx="2583180" cy="128524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1339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{E9271EF2-8237-4D88-95AE-B69ABD2EEED8}tf78438558_win32</Template>
  <TotalTime>2156</TotalTime>
  <Words>2257</Words>
  <Application>Microsoft Office PowerPoint</Application>
  <PresentationFormat>Widescreen</PresentationFormat>
  <Paragraphs>363</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Cambria Math</vt:lpstr>
      <vt:lpstr>Noto Sans SC</vt:lpstr>
      <vt:lpstr>Sabon Next LT</vt:lpstr>
      <vt:lpstr>Custom</vt:lpstr>
      <vt:lpstr>Pemrosesan Data</vt:lpstr>
      <vt:lpstr>Sub materi</vt:lpstr>
      <vt:lpstr>Definisi data</vt:lpstr>
      <vt:lpstr>Langkah-langkah</vt:lpstr>
      <vt:lpstr>Pengumpulan data</vt:lpstr>
      <vt:lpstr>Data berdasarkan jenis</vt:lpstr>
      <vt:lpstr>PowerPoint Presentation</vt:lpstr>
      <vt:lpstr>PowerPoint Presentation</vt:lpstr>
      <vt:lpstr>PowerPoint Presentation</vt:lpstr>
      <vt:lpstr>Data terstruktur</vt:lpstr>
      <vt:lpstr>Data Tidak Terstruktur &amp; Proses Ekstraksi Feature</vt:lpstr>
      <vt:lpstr>Pembersihan data</vt:lpstr>
      <vt:lpstr>PowerPoint Presentation</vt:lpstr>
      <vt:lpstr>PowerPoint Presentation</vt:lpstr>
      <vt:lpstr>PowerPoint Presentation</vt:lpstr>
      <vt:lpstr>Fitur yang tidak relevan</vt:lpstr>
      <vt:lpstr>Data tidak seimbang</vt:lpstr>
      <vt:lpstr>transformasi</vt:lpstr>
      <vt:lpstr>Mengubah Data Kategorikal menjadi numerik</vt:lpstr>
      <vt:lpstr>Normalisasi/Standarisasi Fitur</vt:lpstr>
      <vt:lpstr>4. Pembagian Dataset</vt:lpstr>
      <vt:lpstr>Tipe 1</vt:lpstr>
      <vt:lpstr>Tipe 2</vt:lpstr>
      <vt:lpstr>Overfitting</vt:lpstr>
      <vt:lpstr>Contoh: model mempelajari noise atau pola kebetulan di data, bukan pola umum yang sebenarnya</vt:lpstr>
      <vt:lpstr>Underfitting</vt:lpstr>
      <vt:lpstr>Contoh: Menggunakan model linear untuk data yang sebenarnya non-linear.</vt:lpstr>
      <vt:lpstr>PowerPoint Presentation</vt:lpstr>
      <vt:lpstr>Tugas </vt:lpstr>
      <vt:lpstr>OPEN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Pemrosesan Data</dc:title>
  <dc:subject/>
  <dc:creator>ASUS</dc:creator>
  <cp:lastModifiedBy>ASUS</cp:lastModifiedBy>
  <cp:revision>18</cp:revision>
  <dcterms:created xsi:type="dcterms:W3CDTF">2023-10-09T06:41:51Z</dcterms:created>
  <dcterms:modified xsi:type="dcterms:W3CDTF">2025-10-15T02:25:35Z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