
<file path=[Content_Types].xml><?xml version="1.0" encoding="utf-8"?>
<Types xmlns="http://schemas.openxmlformats.org/package/2006/content-types">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90" r:id="rId2"/>
    <p:sldId id="257" r:id="rId3"/>
    <p:sldId id="299" r:id="rId4"/>
    <p:sldId id="261" r:id="rId5"/>
    <p:sldId id="287" r:id="rId6"/>
    <p:sldId id="288" r:id="rId7"/>
    <p:sldId id="256" r:id="rId8"/>
    <p:sldId id="291" r:id="rId9"/>
    <p:sldId id="264" r:id="rId10"/>
    <p:sldId id="266" r:id="rId11"/>
    <p:sldId id="265" r:id="rId12"/>
    <p:sldId id="294" r:id="rId13"/>
    <p:sldId id="268" r:id="rId14"/>
    <p:sldId id="271" r:id="rId15"/>
    <p:sldId id="295" r:id="rId16"/>
    <p:sldId id="296" r:id="rId17"/>
    <p:sldId id="297" r:id="rId18"/>
    <p:sldId id="298" r:id="rId19"/>
    <p:sldId id="300" r:id="rId20"/>
    <p:sldId id="308" r:id="rId21"/>
    <p:sldId id="293" r:id="rId22"/>
    <p:sldId id="267" r:id="rId23"/>
    <p:sldId id="269" r:id="rId24"/>
    <p:sldId id="270" r:id="rId25"/>
    <p:sldId id="301" r:id="rId26"/>
    <p:sldId id="302" r:id="rId27"/>
    <p:sldId id="303" r:id="rId28"/>
    <p:sldId id="263" r:id="rId29"/>
    <p:sldId id="31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98316-EA1E-4E73-8C93-B5E8996251E0}"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CB275-DA05-48A2-9A05-A90B19864848}" type="slidenum">
              <a:rPr lang="en-US" smtClean="0"/>
              <a:t>‹#›</a:t>
            </a:fld>
            <a:endParaRPr lang="en-US"/>
          </a:p>
        </p:txBody>
      </p:sp>
    </p:spTree>
    <p:extLst>
      <p:ext uri="{BB962C8B-B14F-4D97-AF65-F5344CB8AC3E}">
        <p14:creationId xmlns:p14="http://schemas.microsoft.com/office/powerpoint/2010/main" val="1252918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3C5B52-1531-4C17-B9A0-6DD498BC16FF}"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204397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C5B52-1531-4C17-B9A0-6DD498BC16FF}"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129619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C5B52-1531-4C17-B9A0-6DD498BC16FF}"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142112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C5B52-1531-4C17-B9A0-6DD498BC16FF}"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297379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C5B52-1531-4C17-B9A0-6DD498BC16FF}"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63821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93C5B52-1531-4C17-B9A0-6DD498BC16FF}" type="datetimeFigureOut">
              <a:rPr lang="en-US" smtClean="0"/>
              <a:t>10/1/2025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16787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93C5B52-1531-4C17-B9A0-6DD498BC16FF}" type="datetimeFigureOut">
              <a:rPr lang="en-US" smtClean="0"/>
              <a:t>10/1/2025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361910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93C5B52-1531-4C17-B9A0-6DD498BC16FF}" type="datetimeFigureOut">
              <a:rPr lang="en-US" smtClean="0"/>
              <a:t>10/1/2025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184517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93C5B52-1531-4C17-B9A0-6DD498BC16FF}"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416324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93C5B52-1531-4C17-B9A0-6DD498BC16FF}" type="datetimeFigureOut">
              <a:rPr lang="en-US" smtClean="0"/>
              <a:t>10/1/2025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376691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93C5B52-1531-4C17-B9A0-6DD498BC16FF}" type="datetimeFigureOut">
              <a:rPr lang="en-US" smtClean="0"/>
              <a:t>10/1/2025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129382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93C5B52-1531-4C17-B9A0-6DD498BC16FF}" type="datetimeFigureOut">
              <a:rPr lang="en-US" smtClean="0"/>
              <a:t>10/1/2025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C8CA5B7-B5A0-4FE6-85F6-80D4C3BE281C}" type="slidenum">
              <a:rPr lang="en-US" smtClean="0"/>
              <a:t>‹#›</a:t>
            </a:fld>
            <a:endParaRPr lang="en-US"/>
          </a:p>
        </p:txBody>
      </p:sp>
    </p:spTree>
    <p:extLst>
      <p:ext uri="{BB962C8B-B14F-4D97-AF65-F5344CB8AC3E}">
        <p14:creationId xmlns:p14="http://schemas.microsoft.com/office/powerpoint/2010/main" val="1621665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oursera.org/learn/machine-learning/home/welco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09C1-0B91-4627-AF98-3E5AEF36AF5D}"/>
              </a:ext>
            </a:extLst>
          </p:cNvPr>
          <p:cNvSpPr>
            <a:spLocks noGrp="1"/>
          </p:cNvSpPr>
          <p:nvPr>
            <p:ph type="ctrTitle"/>
          </p:nvPr>
        </p:nvSpPr>
        <p:spPr/>
        <p:txBody>
          <a:bodyPr>
            <a:normAutofit/>
          </a:bodyPr>
          <a:lstStyle/>
          <a:p>
            <a:r>
              <a:rPr lang="en-US" dirty="0" err="1"/>
              <a:t>Kontrak</a:t>
            </a:r>
            <a:r>
              <a:rPr lang="en-US" dirty="0"/>
              <a:t> </a:t>
            </a:r>
            <a:r>
              <a:rPr lang="en-US" dirty="0" err="1"/>
              <a:t>Belajar</a:t>
            </a:r>
            <a:br>
              <a:rPr lang="en-US" dirty="0"/>
            </a:br>
            <a:r>
              <a:rPr lang="en-US" dirty="0"/>
              <a:t>&amp; </a:t>
            </a:r>
            <a:r>
              <a:rPr lang="en-US" dirty="0" err="1"/>
              <a:t>Pendahuluan</a:t>
            </a:r>
            <a:br>
              <a:rPr lang="en-US" dirty="0"/>
            </a:br>
            <a:r>
              <a:rPr lang="en-US" sz="2800" dirty="0"/>
              <a:t>Teknik </a:t>
            </a:r>
            <a:r>
              <a:rPr lang="en-US" sz="2800" dirty="0" err="1"/>
              <a:t>Informatika</a:t>
            </a:r>
            <a:r>
              <a:rPr lang="en-US" sz="2800" dirty="0"/>
              <a:t> - </a:t>
            </a:r>
            <a:r>
              <a:rPr lang="en-US" sz="2800" dirty="0" err="1"/>
              <a:t>unikom</a:t>
            </a:r>
            <a:endParaRPr lang="en-US" dirty="0"/>
          </a:p>
        </p:txBody>
      </p:sp>
      <p:sp>
        <p:nvSpPr>
          <p:cNvPr id="3" name="Subtitle 2">
            <a:extLst>
              <a:ext uri="{FF2B5EF4-FFF2-40B4-BE49-F238E27FC236}">
                <a16:creationId xmlns:a16="http://schemas.microsoft.com/office/drawing/2014/main" id="{3D977A0C-DAE7-4ECE-B7FF-E16932F63300}"/>
              </a:ext>
            </a:extLst>
          </p:cNvPr>
          <p:cNvSpPr>
            <a:spLocks noGrp="1"/>
          </p:cNvSpPr>
          <p:nvPr>
            <p:ph type="subTitle" idx="1"/>
          </p:nvPr>
        </p:nvSpPr>
        <p:spPr/>
        <p:txBody>
          <a:bodyPr>
            <a:normAutofit/>
          </a:bodyPr>
          <a:lstStyle/>
          <a:p>
            <a:r>
              <a:rPr lang="en-US" dirty="0"/>
              <a:t>Nelly </a:t>
            </a:r>
            <a:r>
              <a:rPr lang="en-US" dirty="0" err="1"/>
              <a:t>Indriani</a:t>
            </a:r>
            <a:r>
              <a:rPr lang="en-US" dirty="0"/>
              <a:t> </a:t>
            </a:r>
            <a:r>
              <a:rPr lang="en-US" dirty="0" err="1"/>
              <a:t>Widiastuti</a:t>
            </a:r>
            <a:endParaRPr lang="en-US" dirty="0"/>
          </a:p>
        </p:txBody>
      </p:sp>
    </p:spTree>
    <p:extLst>
      <p:ext uri="{BB962C8B-B14F-4D97-AF65-F5344CB8AC3E}">
        <p14:creationId xmlns:p14="http://schemas.microsoft.com/office/powerpoint/2010/main" val="53277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47D-A3B5-444B-89B9-BA9D0D6DDC7F}"/>
              </a:ext>
            </a:extLst>
          </p:cNvPr>
          <p:cNvSpPr>
            <a:spLocks noGrp="1"/>
          </p:cNvSpPr>
          <p:nvPr>
            <p:ph type="title"/>
          </p:nvPr>
        </p:nvSpPr>
        <p:spPr/>
        <p:txBody>
          <a:bodyPr/>
          <a:lstStyle/>
          <a:p>
            <a:r>
              <a:rPr lang="en-US" dirty="0" err="1"/>
              <a:t>Contoh</a:t>
            </a:r>
            <a:r>
              <a:rPr lang="en-US" dirty="0"/>
              <a:t> </a:t>
            </a:r>
            <a:r>
              <a:rPr lang="en-US" dirty="0" err="1"/>
              <a:t>Kasus</a:t>
            </a:r>
            <a:r>
              <a:rPr lang="en-US" dirty="0"/>
              <a:t> </a:t>
            </a:r>
            <a:r>
              <a:rPr lang="en-US" dirty="0" err="1"/>
              <a:t>Pembelajaran</a:t>
            </a:r>
            <a:r>
              <a:rPr lang="en-US" dirty="0"/>
              <a:t> </a:t>
            </a:r>
            <a:r>
              <a:rPr lang="en-US" dirty="0" err="1"/>
              <a:t>Mesin</a:t>
            </a:r>
            <a:endParaRPr lang="en-US" dirty="0"/>
          </a:p>
        </p:txBody>
      </p:sp>
      <p:sp>
        <p:nvSpPr>
          <p:cNvPr id="3" name="Content Placeholder 2">
            <a:extLst>
              <a:ext uri="{FF2B5EF4-FFF2-40B4-BE49-F238E27FC236}">
                <a16:creationId xmlns:a16="http://schemas.microsoft.com/office/drawing/2014/main" id="{EADAAF14-8B40-4DB2-8BAC-4C1CB399D7B2}"/>
              </a:ext>
            </a:extLst>
          </p:cNvPr>
          <p:cNvSpPr>
            <a:spLocks noGrp="1"/>
          </p:cNvSpPr>
          <p:nvPr>
            <p:ph idx="1"/>
          </p:nvPr>
        </p:nvSpPr>
        <p:spPr>
          <a:xfrm>
            <a:off x="3823854" y="1604328"/>
            <a:ext cx="7529945" cy="4351338"/>
          </a:xfrm>
        </p:spPr>
        <p:txBody>
          <a:bodyPr/>
          <a:lstStyle/>
          <a:p>
            <a:pPr>
              <a:lnSpc>
                <a:spcPct val="150000"/>
              </a:lnSpc>
            </a:pPr>
            <a:r>
              <a:rPr lang="en-US" dirty="0" err="1"/>
              <a:t>Contoh</a:t>
            </a:r>
            <a:endParaRPr lang="en-US" dirty="0"/>
          </a:p>
          <a:p>
            <a:pPr>
              <a:lnSpc>
                <a:spcPct val="150000"/>
              </a:lnSpc>
              <a:buFontTx/>
              <a:buChar char="-"/>
            </a:pPr>
            <a:r>
              <a:rPr lang="en-US" dirty="0" err="1"/>
              <a:t>Komputer</a:t>
            </a:r>
            <a:r>
              <a:rPr lang="en-US" dirty="0"/>
              <a:t> </a:t>
            </a:r>
            <a:r>
              <a:rPr lang="en-US" dirty="0" err="1"/>
              <a:t>secara</a:t>
            </a:r>
            <a:r>
              <a:rPr lang="en-US" dirty="0"/>
              <a:t> </a:t>
            </a:r>
            <a:r>
              <a:rPr lang="en-US" dirty="0" err="1"/>
              <a:t>otomatis</a:t>
            </a:r>
            <a:r>
              <a:rPr lang="en-US" dirty="0"/>
              <a:t> </a:t>
            </a:r>
            <a:r>
              <a:rPr lang="en-US" dirty="0" err="1"/>
              <a:t>mendeteksi</a:t>
            </a:r>
            <a:r>
              <a:rPr lang="en-US" dirty="0"/>
              <a:t> </a:t>
            </a:r>
            <a:r>
              <a:rPr lang="en-US" dirty="0" err="1"/>
              <a:t>terjadinya</a:t>
            </a:r>
            <a:r>
              <a:rPr lang="en-US" dirty="0"/>
              <a:t> </a:t>
            </a:r>
            <a:r>
              <a:rPr lang="en-US" dirty="0" err="1"/>
              <a:t>suatu</a:t>
            </a:r>
            <a:r>
              <a:rPr lang="en-US" dirty="0"/>
              <a:t> </a:t>
            </a:r>
            <a:r>
              <a:rPr lang="en-US" dirty="0" err="1"/>
              <a:t>pelanggaran</a:t>
            </a:r>
            <a:r>
              <a:rPr lang="en-US" dirty="0"/>
              <a:t> </a:t>
            </a:r>
            <a:r>
              <a:rPr lang="en-US" dirty="0" err="1"/>
              <a:t>lalu</a:t>
            </a:r>
            <a:r>
              <a:rPr lang="en-US" dirty="0"/>
              <a:t> </a:t>
            </a:r>
            <a:r>
              <a:rPr lang="en-US" dirty="0" err="1"/>
              <a:t>lintas</a:t>
            </a:r>
            <a:endParaRPr lang="en-US" dirty="0"/>
          </a:p>
          <a:p>
            <a:pPr algn="just">
              <a:lnSpc>
                <a:spcPct val="150000"/>
              </a:lnSpc>
              <a:buFontTx/>
              <a:buChar char="-"/>
            </a:pPr>
            <a:r>
              <a:rPr lang="en-US" dirty="0" err="1"/>
              <a:t>Komputer</a:t>
            </a:r>
            <a:r>
              <a:rPr lang="en-US" dirty="0"/>
              <a:t> </a:t>
            </a:r>
            <a:r>
              <a:rPr lang="en-US" dirty="0" err="1"/>
              <a:t>dapat</a:t>
            </a:r>
            <a:r>
              <a:rPr lang="en-US" dirty="0"/>
              <a:t> </a:t>
            </a:r>
            <a:r>
              <a:rPr lang="en-US" dirty="0" err="1"/>
              <a:t>memprediksi</a:t>
            </a:r>
            <a:r>
              <a:rPr lang="en-US" dirty="0"/>
              <a:t> </a:t>
            </a:r>
            <a:r>
              <a:rPr lang="en-US" dirty="0" err="1"/>
              <a:t>nilai</a:t>
            </a:r>
            <a:r>
              <a:rPr lang="en-US" dirty="0"/>
              <a:t> </a:t>
            </a:r>
            <a:r>
              <a:rPr lang="en-US" dirty="0" err="1"/>
              <a:t>ujian</a:t>
            </a:r>
            <a:r>
              <a:rPr lang="en-US" dirty="0"/>
              <a:t> </a:t>
            </a:r>
            <a:r>
              <a:rPr lang="en-US" dirty="0" err="1"/>
              <a:t>akhir</a:t>
            </a:r>
            <a:r>
              <a:rPr lang="en-US" dirty="0"/>
              <a:t> </a:t>
            </a:r>
            <a:r>
              <a:rPr lang="en-US" dirty="0" err="1"/>
              <a:t>mahasiswa</a:t>
            </a:r>
            <a:r>
              <a:rPr lang="en-US" dirty="0"/>
              <a:t> A </a:t>
            </a:r>
            <a:r>
              <a:rPr lang="en-US" dirty="0" err="1"/>
              <a:t>berdasarkan</a:t>
            </a:r>
            <a:r>
              <a:rPr lang="en-US" dirty="0"/>
              <a:t> </a:t>
            </a:r>
            <a:r>
              <a:rPr lang="en-US" dirty="0" err="1"/>
              <a:t>histori</a:t>
            </a:r>
            <a:r>
              <a:rPr lang="en-US" dirty="0"/>
              <a:t> </a:t>
            </a:r>
            <a:r>
              <a:rPr lang="en-US" dirty="0" err="1"/>
              <a:t>nilai</a:t>
            </a:r>
            <a:r>
              <a:rPr lang="en-US" dirty="0"/>
              <a:t> </a:t>
            </a:r>
            <a:r>
              <a:rPr lang="en-US" dirty="0" err="1"/>
              <a:t>kuis</a:t>
            </a:r>
            <a:r>
              <a:rPr lang="en-US" dirty="0"/>
              <a:t> </a:t>
            </a:r>
            <a:r>
              <a:rPr lang="en-US" dirty="0" err="1"/>
              <a:t>mahasiswa-mahasiswa</a:t>
            </a:r>
            <a:r>
              <a:rPr lang="en-US" dirty="0"/>
              <a:t> </a:t>
            </a:r>
            <a:r>
              <a:rPr lang="en-US" dirty="0" err="1"/>
              <a:t>sebelumnya</a:t>
            </a:r>
            <a:endParaRPr lang="en-US" dirty="0"/>
          </a:p>
          <a:p>
            <a:pPr marL="0" indent="0" algn="just">
              <a:lnSpc>
                <a:spcPct val="150000"/>
              </a:lnSpc>
              <a:buNone/>
            </a:pPr>
            <a:endParaRPr lang="en-US" dirty="0"/>
          </a:p>
          <a:p>
            <a:pPr marL="0" indent="0">
              <a:lnSpc>
                <a:spcPct val="150000"/>
              </a:lnSpc>
              <a:buNone/>
            </a:pPr>
            <a:r>
              <a:rPr lang="en-US" dirty="0"/>
              <a:t>	</a:t>
            </a:r>
          </a:p>
        </p:txBody>
      </p:sp>
    </p:spTree>
    <p:extLst>
      <p:ext uri="{BB962C8B-B14F-4D97-AF65-F5344CB8AC3E}">
        <p14:creationId xmlns:p14="http://schemas.microsoft.com/office/powerpoint/2010/main" val="82275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E088-36D1-4F09-B153-A89D03F88164}"/>
              </a:ext>
            </a:extLst>
          </p:cNvPr>
          <p:cNvSpPr>
            <a:spLocks noGrp="1"/>
          </p:cNvSpPr>
          <p:nvPr>
            <p:ph type="title"/>
          </p:nvPr>
        </p:nvSpPr>
        <p:spPr/>
        <p:txBody>
          <a:bodyPr/>
          <a:lstStyle/>
          <a:p>
            <a:r>
              <a:rPr lang="en-US" dirty="0" err="1"/>
              <a:t>Definisi</a:t>
            </a:r>
            <a:r>
              <a:rPr lang="en-US" dirty="0"/>
              <a:t> Formal </a:t>
            </a:r>
          </a:p>
        </p:txBody>
      </p:sp>
      <p:sp>
        <p:nvSpPr>
          <p:cNvPr id="3" name="Content Placeholder 2">
            <a:extLst>
              <a:ext uri="{FF2B5EF4-FFF2-40B4-BE49-F238E27FC236}">
                <a16:creationId xmlns:a16="http://schemas.microsoft.com/office/drawing/2014/main" id="{711F9572-41AB-4B59-9487-371D3BECE52D}"/>
              </a:ext>
            </a:extLst>
          </p:cNvPr>
          <p:cNvSpPr>
            <a:spLocks noGrp="1"/>
          </p:cNvSpPr>
          <p:nvPr>
            <p:ph idx="1"/>
          </p:nvPr>
        </p:nvSpPr>
        <p:spPr/>
        <p:txBody>
          <a:bodyPr>
            <a:normAutofit/>
          </a:bodyPr>
          <a:lstStyle/>
          <a:p>
            <a:pPr>
              <a:lnSpc>
                <a:spcPct val="150000"/>
              </a:lnSpc>
            </a:pPr>
            <a:r>
              <a:rPr lang="en-US" dirty="0" err="1"/>
              <a:t>Menurut</a:t>
            </a:r>
            <a:r>
              <a:rPr lang="en-US" dirty="0"/>
              <a:t> Tom Mitchell, 1997</a:t>
            </a:r>
          </a:p>
          <a:p>
            <a:pPr marL="0" indent="0" algn="just">
              <a:lnSpc>
                <a:spcPct val="150000"/>
              </a:lnSpc>
              <a:buNone/>
            </a:pPr>
            <a:r>
              <a:rPr lang="en-US" dirty="0"/>
              <a:t>A computer program is said to learn from experience (E) with respect to some task (T) and some performance measure (P), if its performance on T, as measured by P, improves with experience E.</a:t>
            </a:r>
          </a:p>
          <a:p>
            <a:pPr marL="0" indent="0" algn="just">
              <a:lnSpc>
                <a:spcPct val="150000"/>
              </a:lnSpc>
              <a:buNone/>
            </a:pPr>
            <a:endParaRPr lang="en-US" dirty="0"/>
          </a:p>
          <a:p>
            <a:pPr marL="0" indent="0" algn="just">
              <a:lnSpc>
                <a:spcPct val="150000"/>
              </a:lnSpc>
              <a:buNone/>
            </a:pPr>
            <a:r>
              <a:rPr lang="en-US" dirty="0" err="1"/>
              <a:t>Dengan</a:t>
            </a:r>
            <a:r>
              <a:rPr lang="en-US" dirty="0"/>
              <a:t> </a:t>
            </a:r>
            <a:r>
              <a:rPr lang="en-US" dirty="0" err="1"/>
              <a:t>beberapa</a:t>
            </a:r>
            <a:r>
              <a:rPr lang="en-US" dirty="0"/>
              <a:t> </a:t>
            </a:r>
            <a:r>
              <a:rPr lang="en-US" dirty="0" err="1"/>
              <a:t>pengalaman</a:t>
            </a:r>
            <a:r>
              <a:rPr lang="en-US" dirty="0"/>
              <a:t> E </a:t>
            </a:r>
            <a:r>
              <a:rPr lang="en-US" dirty="0" err="1"/>
              <a:t>dalam</a:t>
            </a:r>
            <a:r>
              <a:rPr lang="en-US" dirty="0"/>
              <a:t> </a:t>
            </a:r>
            <a:r>
              <a:rPr lang="en-US" dirty="0" err="1"/>
              <a:t>melakukan</a:t>
            </a:r>
            <a:r>
              <a:rPr lang="en-US" dirty="0"/>
              <a:t> </a:t>
            </a:r>
            <a:r>
              <a:rPr lang="en-US" dirty="0" err="1"/>
              <a:t>beberapa</a:t>
            </a:r>
            <a:r>
              <a:rPr lang="en-US" dirty="0"/>
              <a:t> </a:t>
            </a:r>
            <a:r>
              <a:rPr lang="en-US" dirty="0" err="1"/>
              <a:t>tugas</a:t>
            </a:r>
            <a:r>
              <a:rPr lang="en-US" dirty="0"/>
              <a:t> T </a:t>
            </a:r>
            <a:r>
              <a:rPr lang="en-US" dirty="0" err="1"/>
              <a:t>dalam</a:t>
            </a:r>
            <a:r>
              <a:rPr lang="en-US" dirty="0"/>
              <a:t> </a:t>
            </a:r>
            <a:r>
              <a:rPr lang="en-US" dirty="0" err="1"/>
              <a:t>upaya</a:t>
            </a:r>
            <a:r>
              <a:rPr lang="en-US" dirty="0"/>
              <a:t> </a:t>
            </a:r>
            <a:r>
              <a:rPr lang="en-US" dirty="0" err="1"/>
              <a:t>meningkatkan</a:t>
            </a:r>
            <a:r>
              <a:rPr lang="en-US" dirty="0"/>
              <a:t> </a:t>
            </a:r>
            <a:r>
              <a:rPr lang="en-US" dirty="0" err="1"/>
              <a:t>performa</a:t>
            </a:r>
            <a:r>
              <a:rPr lang="en-US" dirty="0"/>
              <a:t> P</a:t>
            </a:r>
          </a:p>
        </p:txBody>
      </p:sp>
    </p:spTree>
    <p:extLst>
      <p:ext uri="{BB962C8B-B14F-4D97-AF65-F5344CB8AC3E}">
        <p14:creationId xmlns:p14="http://schemas.microsoft.com/office/powerpoint/2010/main" val="24258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B8F1-A04D-8921-B75F-FB785524249E}"/>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4F9EA6C-59D9-4143-9D6E-1DB3FA8609A1}"/>
              </a:ext>
            </a:extLst>
          </p:cNvPr>
          <p:cNvSpPr>
            <a:spLocks noGrp="1"/>
          </p:cNvSpPr>
          <p:nvPr>
            <p:ph idx="1"/>
          </p:nvPr>
        </p:nvSpPr>
        <p:spPr/>
        <p:txBody>
          <a:bodyPr>
            <a:normAutofit lnSpcReduction="10000"/>
          </a:bodyPr>
          <a:lstStyle/>
          <a:p>
            <a:pPr marL="0" indent="0" algn="just">
              <a:lnSpc>
                <a:spcPct val="110000"/>
              </a:lnSpc>
              <a:buNone/>
            </a:pPr>
            <a:r>
              <a:rPr lang="en-US" b="1" dirty="0" err="1"/>
              <a:t>Contoh</a:t>
            </a:r>
            <a:r>
              <a:rPr lang="en-US" b="1" dirty="0"/>
              <a:t> 1</a:t>
            </a:r>
            <a:r>
              <a:rPr lang="en-US" dirty="0"/>
              <a:t>: </a:t>
            </a:r>
            <a:r>
              <a:rPr lang="en-US" dirty="0" err="1"/>
              <a:t>Komputer</a:t>
            </a:r>
            <a:r>
              <a:rPr lang="en-US" dirty="0"/>
              <a:t> </a:t>
            </a:r>
            <a:r>
              <a:rPr lang="en-US" dirty="0" err="1"/>
              <a:t>secara</a:t>
            </a:r>
            <a:r>
              <a:rPr lang="en-US" dirty="0"/>
              <a:t> </a:t>
            </a:r>
            <a:r>
              <a:rPr lang="en-US" dirty="0" err="1"/>
              <a:t>otomatis</a:t>
            </a:r>
            <a:r>
              <a:rPr lang="en-US" dirty="0"/>
              <a:t> </a:t>
            </a:r>
            <a:r>
              <a:rPr lang="en-US" dirty="0" err="1"/>
              <a:t>mendeteksi</a:t>
            </a:r>
            <a:r>
              <a:rPr lang="en-US" dirty="0"/>
              <a:t> </a:t>
            </a:r>
            <a:r>
              <a:rPr lang="en-US" dirty="0" err="1"/>
              <a:t>terjadinya</a:t>
            </a:r>
            <a:r>
              <a:rPr lang="en-US" dirty="0"/>
              <a:t> </a:t>
            </a:r>
            <a:r>
              <a:rPr lang="en-US" dirty="0" err="1"/>
              <a:t>suatu</a:t>
            </a:r>
            <a:r>
              <a:rPr lang="en-US" dirty="0"/>
              <a:t> </a:t>
            </a:r>
            <a:r>
              <a:rPr lang="en-US" dirty="0" err="1"/>
              <a:t>pelanggaran</a:t>
            </a:r>
            <a:r>
              <a:rPr lang="en-US" dirty="0"/>
              <a:t> </a:t>
            </a:r>
            <a:r>
              <a:rPr lang="en-US" dirty="0" err="1"/>
              <a:t>lalu</a:t>
            </a:r>
            <a:r>
              <a:rPr lang="en-US" dirty="0"/>
              <a:t> </a:t>
            </a:r>
            <a:r>
              <a:rPr lang="en-US" dirty="0" err="1"/>
              <a:t>lintas</a:t>
            </a:r>
            <a:endParaRPr lang="en-US" dirty="0"/>
          </a:p>
          <a:p>
            <a:pPr marL="0" indent="0">
              <a:lnSpc>
                <a:spcPct val="110000"/>
              </a:lnSpc>
              <a:buNone/>
            </a:pPr>
            <a:r>
              <a:rPr lang="en-US" dirty="0"/>
              <a:t>E= </a:t>
            </a:r>
            <a:r>
              <a:rPr lang="en-US" dirty="0" err="1"/>
              <a:t>histori</a:t>
            </a:r>
            <a:r>
              <a:rPr lang="en-US" dirty="0"/>
              <a:t> </a:t>
            </a:r>
            <a:r>
              <a:rPr lang="en-US" dirty="0" err="1"/>
              <a:t>pengelompokan</a:t>
            </a:r>
            <a:r>
              <a:rPr lang="en-US" dirty="0"/>
              <a:t> </a:t>
            </a:r>
            <a:r>
              <a:rPr lang="en-US" dirty="0" err="1"/>
              <a:t>citra</a:t>
            </a:r>
            <a:r>
              <a:rPr lang="en-US" dirty="0"/>
              <a:t> </a:t>
            </a:r>
            <a:r>
              <a:rPr lang="en-US" dirty="0" err="1"/>
              <a:t>pelanggaran</a:t>
            </a:r>
            <a:r>
              <a:rPr lang="en-US" dirty="0"/>
              <a:t>/</a:t>
            </a:r>
            <a:r>
              <a:rPr lang="en-US" dirty="0" err="1"/>
              <a:t>bukan</a:t>
            </a:r>
            <a:r>
              <a:rPr lang="en-US" dirty="0"/>
              <a:t> </a:t>
            </a:r>
            <a:r>
              <a:rPr lang="en-US" dirty="0" err="1"/>
              <a:t>pelanggaran</a:t>
            </a:r>
            <a:endParaRPr lang="en-US" dirty="0"/>
          </a:p>
          <a:p>
            <a:pPr marL="0" indent="0">
              <a:lnSpc>
                <a:spcPct val="110000"/>
              </a:lnSpc>
              <a:buNone/>
            </a:pPr>
            <a:r>
              <a:rPr lang="en-US" dirty="0"/>
              <a:t>T= </a:t>
            </a:r>
            <a:r>
              <a:rPr lang="en-US" dirty="0" err="1"/>
              <a:t>mengenali</a:t>
            </a:r>
            <a:r>
              <a:rPr lang="en-US" dirty="0"/>
              <a:t> </a:t>
            </a:r>
            <a:r>
              <a:rPr lang="en-US" dirty="0" err="1"/>
              <a:t>citra</a:t>
            </a:r>
            <a:r>
              <a:rPr lang="en-US" dirty="0"/>
              <a:t> mana yang </a:t>
            </a:r>
            <a:r>
              <a:rPr lang="en-US" dirty="0" err="1"/>
              <a:t>terjadi</a:t>
            </a:r>
            <a:r>
              <a:rPr lang="en-US" dirty="0"/>
              <a:t> </a:t>
            </a:r>
            <a:r>
              <a:rPr lang="en-US" dirty="0" err="1"/>
              <a:t>pelanggaran</a:t>
            </a:r>
            <a:r>
              <a:rPr lang="en-US" dirty="0"/>
              <a:t>/</a:t>
            </a:r>
            <a:r>
              <a:rPr lang="en-US" dirty="0" err="1"/>
              <a:t>bukan</a:t>
            </a:r>
            <a:r>
              <a:rPr lang="en-US" dirty="0"/>
              <a:t> </a:t>
            </a:r>
            <a:r>
              <a:rPr lang="en-US" dirty="0" err="1"/>
              <a:t>pelanggaran</a:t>
            </a:r>
            <a:endParaRPr lang="en-US" dirty="0"/>
          </a:p>
          <a:p>
            <a:pPr marL="0" indent="0">
              <a:lnSpc>
                <a:spcPct val="110000"/>
              </a:lnSpc>
              <a:buNone/>
            </a:pPr>
            <a:r>
              <a:rPr lang="en-US" dirty="0"/>
              <a:t>P= </a:t>
            </a:r>
            <a:r>
              <a:rPr lang="en-US" dirty="0" err="1"/>
              <a:t>jumlah</a:t>
            </a:r>
            <a:r>
              <a:rPr lang="en-US" dirty="0"/>
              <a:t> </a:t>
            </a:r>
            <a:r>
              <a:rPr lang="en-US" dirty="0" err="1"/>
              <a:t>citra</a:t>
            </a:r>
            <a:r>
              <a:rPr lang="en-US" dirty="0"/>
              <a:t> yang </a:t>
            </a:r>
            <a:r>
              <a:rPr lang="en-US" dirty="0" err="1"/>
              <a:t>berhasil</a:t>
            </a:r>
            <a:r>
              <a:rPr lang="en-US" dirty="0"/>
              <a:t> </a:t>
            </a:r>
            <a:r>
              <a:rPr lang="en-US" dirty="0" err="1"/>
              <a:t>dideteksi</a:t>
            </a:r>
            <a:r>
              <a:rPr lang="en-US" dirty="0"/>
              <a:t> </a:t>
            </a:r>
            <a:r>
              <a:rPr lang="en-US" dirty="0" err="1"/>
              <a:t>sebagai</a:t>
            </a:r>
            <a:r>
              <a:rPr lang="en-US" dirty="0"/>
              <a:t> </a:t>
            </a:r>
            <a:r>
              <a:rPr lang="en-US" dirty="0" err="1"/>
              <a:t>pelanggaran</a:t>
            </a:r>
            <a:r>
              <a:rPr lang="en-US" dirty="0"/>
              <a:t> </a:t>
            </a:r>
            <a:r>
              <a:rPr lang="en-US" dirty="0" err="1"/>
              <a:t>atau</a:t>
            </a:r>
            <a:r>
              <a:rPr lang="en-US" dirty="0"/>
              <a:t> </a:t>
            </a:r>
            <a:r>
              <a:rPr lang="en-US" dirty="0" err="1"/>
              <a:t>bukan</a:t>
            </a:r>
            <a:r>
              <a:rPr lang="en-US" dirty="0"/>
              <a:t> </a:t>
            </a:r>
            <a:r>
              <a:rPr lang="en-US" dirty="0" err="1"/>
              <a:t>pelanggaran</a:t>
            </a:r>
            <a:endParaRPr lang="en-US" dirty="0"/>
          </a:p>
          <a:p>
            <a:pPr marL="0" indent="0" algn="just">
              <a:lnSpc>
                <a:spcPct val="110000"/>
              </a:lnSpc>
              <a:buNone/>
            </a:pPr>
            <a:r>
              <a:rPr lang="en-US" b="1" dirty="0" err="1"/>
              <a:t>Contoh</a:t>
            </a:r>
            <a:r>
              <a:rPr lang="en-US" b="1" dirty="0"/>
              <a:t> 2</a:t>
            </a:r>
            <a:r>
              <a:rPr lang="en-US" dirty="0"/>
              <a:t>: </a:t>
            </a:r>
            <a:r>
              <a:rPr lang="en-US" dirty="0" err="1"/>
              <a:t>Komputer</a:t>
            </a:r>
            <a:r>
              <a:rPr lang="en-US" dirty="0"/>
              <a:t> </a:t>
            </a:r>
            <a:r>
              <a:rPr lang="en-US" dirty="0" err="1"/>
              <a:t>dapat</a:t>
            </a:r>
            <a:r>
              <a:rPr lang="en-US" dirty="0"/>
              <a:t> </a:t>
            </a:r>
            <a:r>
              <a:rPr lang="en-US" dirty="0" err="1"/>
              <a:t>memprediksi</a:t>
            </a:r>
            <a:r>
              <a:rPr lang="en-US" dirty="0"/>
              <a:t> </a:t>
            </a:r>
            <a:r>
              <a:rPr lang="en-US" dirty="0" err="1"/>
              <a:t>nilai</a:t>
            </a:r>
            <a:r>
              <a:rPr lang="en-US" dirty="0"/>
              <a:t> </a:t>
            </a:r>
            <a:r>
              <a:rPr lang="en-US" dirty="0" err="1"/>
              <a:t>ujian</a:t>
            </a:r>
            <a:r>
              <a:rPr lang="en-US" dirty="0"/>
              <a:t> </a:t>
            </a:r>
            <a:r>
              <a:rPr lang="en-US" dirty="0" err="1"/>
              <a:t>akhir</a:t>
            </a:r>
            <a:r>
              <a:rPr lang="en-US" dirty="0"/>
              <a:t> </a:t>
            </a:r>
            <a:r>
              <a:rPr lang="en-US" dirty="0" err="1"/>
              <a:t>mahasiswa</a:t>
            </a:r>
            <a:r>
              <a:rPr lang="en-US" dirty="0"/>
              <a:t> A </a:t>
            </a:r>
            <a:r>
              <a:rPr lang="en-US" dirty="0" err="1"/>
              <a:t>berdasarkan</a:t>
            </a:r>
            <a:r>
              <a:rPr lang="en-US" dirty="0"/>
              <a:t> </a:t>
            </a:r>
            <a:r>
              <a:rPr lang="en-US" dirty="0" err="1"/>
              <a:t>histori</a:t>
            </a:r>
            <a:r>
              <a:rPr lang="en-US" dirty="0"/>
              <a:t> </a:t>
            </a:r>
            <a:r>
              <a:rPr lang="en-US" dirty="0" err="1"/>
              <a:t>nilai</a:t>
            </a:r>
            <a:r>
              <a:rPr lang="en-US" dirty="0"/>
              <a:t> </a:t>
            </a:r>
            <a:r>
              <a:rPr lang="en-US" dirty="0" err="1"/>
              <a:t>kuis</a:t>
            </a:r>
            <a:r>
              <a:rPr lang="en-US" dirty="0"/>
              <a:t> </a:t>
            </a:r>
            <a:r>
              <a:rPr lang="en-US" dirty="0" err="1"/>
              <a:t>mahasiswa-mahasiswa</a:t>
            </a:r>
            <a:r>
              <a:rPr lang="en-US" dirty="0"/>
              <a:t> </a:t>
            </a:r>
            <a:r>
              <a:rPr lang="en-US" dirty="0" err="1"/>
              <a:t>sebelumnya</a:t>
            </a:r>
            <a:endParaRPr lang="en-US" dirty="0"/>
          </a:p>
          <a:p>
            <a:pPr marL="0" indent="0">
              <a:lnSpc>
                <a:spcPct val="110000"/>
              </a:lnSpc>
              <a:buNone/>
            </a:pPr>
            <a:r>
              <a:rPr lang="en-US" dirty="0"/>
              <a:t>E=</a:t>
            </a:r>
          </a:p>
          <a:p>
            <a:pPr marL="0" indent="0">
              <a:lnSpc>
                <a:spcPct val="110000"/>
              </a:lnSpc>
              <a:buNone/>
            </a:pPr>
            <a:r>
              <a:rPr lang="en-US" dirty="0"/>
              <a:t>T=</a:t>
            </a:r>
          </a:p>
          <a:p>
            <a:pPr marL="0" indent="0">
              <a:lnSpc>
                <a:spcPct val="110000"/>
              </a:lnSpc>
              <a:buNone/>
            </a:pPr>
            <a:r>
              <a:rPr lang="en-US" dirty="0"/>
              <a:t>P=</a:t>
            </a:r>
          </a:p>
          <a:p>
            <a:endParaRPr lang="en-US" dirty="0"/>
          </a:p>
        </p:txBody>
      </p:sp>
      <p:sp>
        <p:nvSpPr>
          <p:cNvPr id="4" name="TextBox 3">
            <a:extLst>
              <a:ext uri="{FF2B5EF4-FFF2-40B4-BE49-F238E27FC236}">
                <a16:creationId xmlns:a16="http://schemas.microsoft.com/office/drawing/2014/main" id="{8874AC40-4BFC-48BC-9CE0-5ACAAF0CEE62}"/>
              </a:ext>
            </a:extLst>
          </p:cNvPr>
          <p:cNvSpPr txBox="1"/>
          <p:nvPr/>
        </p:nvSpPr>
        <p:spPr>
          <a:xfrm>
            <a:off x="1645920" y="4480560"/>
            <a:ext cx="1280160" cy="1569660"/>
          </a:xfrm>
          <a:prstGeom prst="rect">
            <a:avLst/>
          </a:prstGeom>
          <a:noFill/>
        </p:spPr>
        <p:txBody>
          <a:bodyPr wrap="square" rtlCol="0">
            <a:spAutoFit/>
          </a:bodyPr>
          <a:lstStyle/>
          <a:p>
            <a:r>
              <a:rPr lang="en-US" sz="9600" dirty="0"/>
              <a:t>?</a:t>
            </a:r>
          </a:p>
        </p:txBody>
      </p:sp>
    </p:spTree>
    <p:extLst>
      <p:ext uri="{BB962C8B-B14F-4D97-AF65-F5344CB8AC3E}">
        <p14:creationId xmlns:p14="http://schemas.microsoft.com/office/powerpoint/2010/main" val="32525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5F71-61FC-4D2A-8DE8-C395320C156F}"/>
              </a:ext>
            </a:extLst>
          </p:cNvPr>
          <p:cNvSpPr>
            <a:spLocks noGrp="1"/>
          </p:cNvSpPr>
          <p:nvPr>
            <p:ph type="title" idx="4294967295"/>
          </p:nvPr>
        </p:nvSpPr>
        <p:spPr>
          <a:xfrm>
            <a:off x="525462" y="4742295"/>
            <a:ext cx="11141075" cy="930275"/>
          </a:xfrm>
        </p:spPr>
        <p:txBody>
          <a:bodyPr vert="horz" lIns="91440" tIns="45720" rIns="91440" bIns="45720" rtlCol="0" anchor="b">
            <a:normAutofit/>
          </a:bodyPr>
          <a:lstStyle/>
          <a:p>
            <a:pPr algn="ctr"/>
            <a:r>
              <a:rPr lang="en-US" sz="3400" dirty="0" err="1">
                <a:solidFill>
                  <a:srgbClr val="00B0F0"/>
                </a:solidFill>
              </a:rPr>
              <a:t>Kecerdasan</a:t>
            </a:r>
            <a:r>
              <a:rPr lang="en-US" sz="3400" dirty="0">
                <a:solidFill>
                  <a:srgbClr val="00B0F0"/>
                </a:solidFill>
              </a:rPr>
              <a:t> </a:t>
            </a:r>
            <a:r>
              <a:rPr lang="en-US" sz="3400" dirty="0" err="1">
                <a:solidFill>
                  <a:srgbClr val="00B0F0"/>
                </a:solidFill>
              </a:rPr>
              <a:t>Buatan</a:t>
            </a:r>
            <a:r>
              <a:rPr lang="en-US" sz="3400" dirty="0">
                <a:solidFill>
                  <a:srgbClr val="00B0F0"/>
                </a:solidFill>
              </a:rPr>
              <a:t>, </a:t>
            </a:r>
            <a:r>
              <a:rPr lang="en-US" sz="3400" dirty="0" err="1">
                <a:solidFill>
                  <a:srgbClr val="00B0F0"/>
                </a:solidFill>
              </a:rPr>
              <a:t>Pembelajaran</a:t>
            </a:r>
            <a:r>
              <a:rPr lang="en-US" sz="3400" dirty="0">
                <a:solidFill>
                  <a:srgbClr val="00B0F0"/>
                </a:solidFill>
              </a:rPr>
              <a:t> </a:t>
            </a:r>
            <a:r>
              <a:rPr lang="en-US" sz="3400" dirty="0" err="1">
                <a:solidFill>
                  <a:srgbClr val="00B0F0"/>
                </a:solidFill>
              </a:rPr>
              <a:t>Mesin</a:t>
            </a:r>
            <a:r>
              <a:rPr lang="en-US" sz="3400" dirty="0">
                <a:solidFill>
                  <a:srgbClr val="00B0F0"/>
                </a:solidFill>
              </a:rPr>
              <a:t> dan Deep Learning</a:t>
            </a:r>
          </a:p>
        </p:txBody>
      </p:sp>
      <p:pic>
        <p:nvPicPr>
          <p:cNvPr id="4098" name="Picture 2" descr="Image result for ML and AI">
            <a:extLst>
              <a:ext uri="{FF2B5EF4-FFF2-40B4-BE49-F238E27FC236}">
                <a16:creationId xmlns:a16="http://schemas.microsoft.com/office/drawing/2014/main" id="{025B1DCC-6834-4A2B-ABB9-8797914018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519737"/>
            <a:ext cx="5455917" cy="35736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a:extLst>
              <a:ext uri="{FF2B5EF4-FFF2-40B4-BE49-F238E27FC236}">
                <a16:creationId xmlns:a16="http://schemas.microsoft.com/office/drawing/2014/main" id="{9398BBA1-C14A-40F7-94F9-B923CBF95F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6043" y="622035"/>
            <a:ext cx="5455917" cy="3369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18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4D2E-20C6-4CD7-AB8B-568634C182A1}"/>
              </a:ext>
            </a:extLst>
          </p:cNvPr>
          <p:cNvSpPr>
            <a:spLocks noGrp="1"/>
          </p:cNvSpPr>
          <p:nvPr>
            <p:ph type="title"/>
          </p:nvPr>
        </p:nvSpPr>
        <p:spPr>
          <a:xfrm>
            <a:off x="252919" y="1123837"/>
            <a:ext cx="2947482" cy="1882599"/>
          </a:xfrm>
        </p:spPr>
        <p:txBody>
          <a:bodyPr/>
          <a:lstStyle/>
          <a:p>
            <a:r>
              <a:rPr lang="en-US" dirty="0" err="1"/>
              <a:t>Penerapan</a:t>
            </a:r>
            <a:r>
              <a:rPr lang="en-US" dirty="0"/>
              <a:t> </a:t>
            </a:r>
            <a:r>
              <a:rPr lang="en-US" dirty="0" err="1"/>
              <a:t>Pembelajaran</a:t>
            </a:r>
            <a:r>
              <a:rPr lang="en-US" dirty="0"/>
              <a:t> </a:t>
            </a:r>
            <a:r>
              <a:rPr lang="en-US" dirty="0" err="1"/>
              <a:t>Mesin</a:t>
            </a:r>
            <a:r>
              <a:rPr lang="en-US" dirty="0"/>
              <a:t> </a:t>
            </a:r>
          </a:p>
        </p:txBody>
      </p:sp>
      <p:pic>
        <p:nvPicPr>
          <p:cNvPr id="6" name="SmoothInfantileAmericanwigeon-mobile">
            <a:hlinkClick r:id="" action="ppaction://media"/>
            <a:extLst>
              <a:ext uri="{FF2B5EF4-FFF2-40B4-BE49-F238E27FC236}">
                <a16:creationId xmlns:a16="http://schemas.microsoft.com/office/drawing/2014/main" id="{337B3F34-F5F7-452B-BE11-207C4B12E5C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796219" y="838148"/>
            <a:ext cx="7623171" cy="4288033"/>
          </a:xfrm>
          <a:prstGeom prst="rect">
            <a:avLst/>
          </a:prstGeom>
        </p:spPr>
      </p:pic>
      <p:sp>
        <p:nvSpPr>
          <p:cNvPr id="7" name="TextBox 6">
            <a:extLst>
              <a:ext uri="{FF2B5EF4-FFF2-40B4-BE49-F238E27FC236}">
                <a16:creationId xmlns:a16="http://schemas.microsoft.com/office/drawing/2014/main" id="{0565AA1E-FB8D-45FA-89EE-1F133A8858B9}"/>
              </a:ext>
            </a:extLst>
          </p:cNvPr>
          <p:cNvSpPr txBox="1"/>
          <p:nvPr/>
        </p:nvSpPr>
        <p:spPr>
          <a:xfrm>
            <a:off x="252919" y="3323845"/>
            <a:ext cx="3543300" cy="2677656"/>
          </a:xfrm>
          <a:prstGeom prst="rect">
            <a:avLst/>
          </a:prstGeom>
          <a:noFill/>
        </p:spPr>
        <p:txBody>
          <a:bodyPr wrap="square" rtlCol="0">
            <a:spAutoFit/>
          </a:bodyPr>
          <a:lstStyle/>
          <a:p>
            <a:r>
              <a:rPr lang="en-US" sz="2800" b="1" dirty="0" err="1"/>
              <a:t>Pengguna</a:t>
            </a:r>
            <a:r>
              <a:rPr lang="en-US" sz="2800" b="1" dirty="0"/>
              <a:t>:</a:t>
            </a:r>
          </a:p>
          <a:p>
            <a:pPr marL="285750" indent="-285750">
              <a:buFont typeface="Arial" panose="020B0604020202020204" pitchFamily="34" charset="0"/>
              <a:buChar char="•"/>
            </a:pPr>
            <a:r>
              <a:rPr lang="en-US" sz="2800" dirty="0" err="1"/>
              <a:t>Industri</a:t>
            </a:r>
            <a:endParaRPr lang="en-US" sz="2800" dirty="0"/>
          </a:p>
          <a:p>
            <a:pPr marL="285750" indent="-285750">
              <a:buFont typeface="Arial" panose="020B0604020202020204" pitchFamily="34" charset="0"/>
              <a:buChar char="•"/>
            </a:pPr>
            <a:r>
              <a:rPr lang="en-US" sz="2800" dirty="0" err="1"/>
              <a:t>Akademisi</a:t>
            </a:r>
            <a:endParaRPr lang="en-US" sz="2800" dirty="0"/>
          </a:p>
          <a:p>
            <a:pPr marL="285750" indent="-285750">
              <a:buFont typeface="Arial" panose="020B0604020202020204" pitchFamily="34" charset="0"/>
              <a:buChar char="•"/>
            </a:pPr>
            <a:r>
              <a:rPr lang="en-US" sz="2800" dirty="0" err="1"/>
              <a:t>Rumah</a:t>
            </a:r>
            <a:r>
              <a:rPr lang="en-US" sz="2800" dirty="0"/>
              <a:t> </a:t>
            </a:r>
            <a:r>
              <a:rPr lang="en-US" sz="2800" dirty="0" err="1"/>
              <a:t>Sakit</a:t>
            </a:r>
            <a:endParaRPr lang="en-US" sz="2800" dirty="0"/>
          </a:p>
          <a:p>
            <a:pPr marL="285750" indent="-285750">
              <a:buFont typeface="Arial" panose="020B0604020202020204" pitchFamily="34" charset="0"/>
              <a:buChar char="•"/>
            </a:pPr>
            <a:r>
              <a:rPr lang="en-US" sz="2800" dirty="0" err="1"/>
              <a:t>Seniman</a:t>
            </a:r>
            <a:endParaRPr lang="en-US" sz="2800" dirty="0"/>
          </a:p>
          <a:p>
            <a:pPr marL="285750" indent="-285750">
              <a:buFont typeface="Arial" panose="020B0604020202020204" pitchFamily="34" charset="0"/>
              <a:buChar char="•"/>
            </a:pPr>
            <a:r>
              <a:rPr lang="en-US" sz="2800" dirty="0" err="1"/>
              <a:t>dll</a:t>
            </a:r>
            <a:endParaRPr lang="en-US" sz="2800" dirty="0"/>
          </a:p>
        </p:txBody>
      </p:sp>
    </p:spTree>
    <p:extLst>
      <p:ext uri="{BB962C8B-B14F-4D97-AF65-F5344CB8AC3E}">
        <p14:creationId xmlns:p14="http://schemas.microsoft.com/office/powerpoint/2010/main" val="248546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0"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6"/>
                </p:tgtEl>
              </p:cMediaNode>
            </p:video>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6"/>
                                        </p:tgtEl>
                                      </p:cBhvr>
                                    </p:cmd>
                                  </p:childTnLst>
                                </p:cTn>
                              </p:par>
                            </p:childTnLst>
                          </p:cTn>
                        </p:par>
                      </p:childTnLst>
                    </p:cTn>
                  </p:par>
                </p:childTnLst>
              </p:cTn>
              <p:nextCondLst>
                <p:cond evt="onClick" delay="0">
                  <p:tgtEl>
                    <p:spTgt spid="6"/>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A9E6-F652-4AC2-B463-8585D133B51C}"/>
              </a:ext>
            </a:extLst>
          </p:cNvPr>
          <p:cNvSpPr>
            <a:spLocks noGrp="1"/>
          </p:cNvSpPr>
          <p:nvPr>
            <p:ph type="title"/>
          </p:nvPr>
        </p:nvSpPr>
        <p:spPr/>
        <p:txBody>
          <a:bodyPr/>
          <a:lstStyle/>
          <a:p>
            <a:r>
              <a:rPr lang="en-US" dirty="0" err="1"/>
              <a:t>Tanaman</a:t>
            </a:r>
            <a:r>
              <a:rPr lang="en-US" dirty="0"/>
              <a:t> </a:t>
            </a:r>
            <a:r>
              <a:rPr lang="en-US" dirty="0" err="1"/>
              <a:t>hidroponik</a:t>
            </a:r>
            <a:endParaRPr lang="en-US" dirty="0"/>
          </a:p>
        </p:txBody>
      </p:sp>
      <p:pic>
        <p:nvPicPr>
          <p:cNvPr id="4" name="Content Placeholder 3" descr="6 Teknik Hidroponik Mudah yang Dapat Dilakukan di Rumah">
            <a:extLst>
              <a:ext uri="{FF2B5EF4-FFF2-40B4-BE49-F238E27FC236}">
                <a16:creationId xmlns:a16="http://schemas.microsoft.com/office/drawing/2014/main" id="{58E62B2F-B1BF-48E3-90DE-0234B00725B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7762" y="932335"/>
            <a:ext cx="7282801" cy="4221556"/>
          </a:xfrm>
          <a:prstGeom prst="rect">
            <a:avLst/>
          </a:prstGeom>
          <a:noFill/>
          <a:ln>
            <a:noFill/>
          </a:ln>
        </p:spPr>
      </p:pic>
    </p:spTree>
    <p:extLst>
      <p:ext uri="{BB962C8B-B14F-4D97-AF65-F5344CB8AC3E}">
        <p14:creationId xmlns:p14="http://schemas.microsoft.com/office/powerpoint/2010/main" val="80909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3725-CD75-449D-99CA-0E82FD96EA9D}"/>
              </a:ext>
            </a:extLst>
          </p:cNvPr>
          <p:cNvSpPr>
            <a:spLocks noGrp="1"/>
          </p:cNvSpPr>
          <p:nvPr>
            <p:ph type="title"/>
          </p:nvPr>
        </p:nvSpPr>
        <p:spPr/>
        <p:txBody>
          <a:bodyPr/>
          <a:lstStyle/>
          <a:p>
            <a:r>
              <a:rPr lang="en-US" dirty="0" err="1"/>
              <a:t>Jawaban</a:t>
            </a:r>
            <a:r>
              <a:rPr lang="en-US" dirty="0"/>
              <a:t> </a:t>
            </a:r>
            <a:r>
              <a:rPr lang="en-US" dirty="0" err="1"/>
              <a:t>Esai</a:t>
            </a:r>
            <a:endParaRPr lang="en-US" dirty="0"/>
          </a:p>
        </p:txBody>
      </p:sp>
      <p:pic>
        <p:nvPicPr>
          <p:cNvPr id="4" name="Content Placeholder 3" descr="Yervi Hesna: Pastikan Kamu Tahu 5 Alasan Mengapa Lembar Jawaban Ujian Harus  Ditulis Dengan Rapi dan Bersih">
            <a:extLst>
              <a:ext uri="{FF2B5EF4-FFF2-40B4-BE49-F238E27FC236}">
                <a16:creationId xmlns:a16="http://schemas.microsoft.com/office/drawing/2014/main" id="{E67550A7-20C0-4A29-99E3-C39F9769274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3527" y="816866"/>
            <a:ext cx="6684818" cy="5007161"/>
          </a:xfrm>
          <a:prstGeom prst="rect">
            <a:avLst/>
          </a:prstGeom>
          <a:noFill/>
          <a:ln>
            <a:noFill/>
          </a:ln>
        </p:spPr>
      </p:pic>
    </p:spTree>
    <p:extLst>
      <p:ext uri="{BB962C8B-B14F-4D97-AF65-F5344CB8AC3E}">
        <p14:creationId xmlns:p14="http://schemas.microsoft.com/office/powerpoint/2010/main" val="67546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E0BA-3754-40B8-942E-722A8D661E22}"/>
              </a:ext>
            </a:extLst>
          </p:cNvPr>
          <p:cNvSpPr>
            <a:spLocks noGrp="1"/>
          </p:cNvSpPr>
          <p:nvPr>
            <p:ph type="title"/>
          </p:nvPr>
        </p:nvSpPr>
        <p:spPr/>
        <p:txBody>
          <a:bodyPr/>
          <a:lstStyle/>
          <a:p>
            <a:r>
              <a:rPr lang="en-US" dirty="0" err="1"/>
              <a:t>Foto</a:t>
            </a:r>
            <a:r>
              <a:rPr lang="en-US" dirty="0"/>
              <a:t> </a:t>
            </a:r>
            <a:r>
              <a:rPr lang="en-US" dirty="0" err="1"/>
              <a:t>suasana</a:t>
            </a:r>
            <a:r>
              <a:rPr lang="en-US" dirty="0"/>
              <a:t> </a:t>
            </a:r>
            <a:r>
              <a:rPr lang="en-US" dirty="0" err="1"/>
              <a:t>dikelas</a:t>
            </a:r>
            <a:endParaRPr lang="en-US" dirty="0"/>
          </a:p>
        </p:txBody>
      </p:sp>
      <p:pic>
        <p:nvPicPr>
          <p:cNvPr id="4" name="Content Placeholder 3" descr="Cara Jadi Mahasiswa yang Banyak Bertanya di Kelas">
            <a:extLst>
              <a:ext uri="{FF2B5EF4-FFF2-40B4-BE49-F238E27FC236}">
                <a16:creationId xmlns:a16="http://schemas.microsoft.com/office/drawing/2014/main" id="{7796E942-60FA-45B3-9EF4-3C16C6FBDA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4636" y="1123837"/>
            <a:ext cx="6899108" cy="4599405"/>
          </a:xfrm>
          <a:prstGeom prst="rect">
            <a:avLst/>
          </a:prstGeom>
          <a:noFill/>
          <a:ln>
            <a:noFill/>
          </a:ln>
        </p:spPr>
      </p:pic>
    </p:spTree>
    <p:extLst>
      <p:ext uri="{BB962C8B-B14F-4D97-AF65-F5344CB8AC3E}">
        <p14:creationId xmlns:p14="http://schemas.microsoft.com/office/powerpoint/2010/main" val="778309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21DE-59AE-4737-9ECD-144E43C71C59}"/>
              </a:ext>
            </a:extLst>
          </p:cNvPr>
          <p:cNvSpPr>
            <a:spLocks noGrp="1"/>
          </p:cNvSpPr>
          <p:nvPr>
            <p:ph type="title"/>
          </p:nvPr>
        </p:nvSpPr>
        <p:spPr/>
        <p:txBody>
          <a:bodyPr/>
          <a:lstStyle/>
          <a:p>
            <a:r>
              <a:rPr lang="en-US" dirty="0" err="1"/>
              <a:t>Kondisi</a:t>
            </a:r>
            <a:r>
              <a:rPr lang="en-US" dirty="0"/>
              <a:t> </a:t>
            </a:r>
            <a:r>
              <a:rPr lang="en-US" dirty="0" err="1"/>
              <a:t>lampu</a:t>
            </a:r>
            <a:r>
              <a:rPr lang="en-US" dirty="0"/>
              <a:t> </a:t>
            </a:r>
            <a:r>
              <a:rPr lang="en-US" dirty="0" err="1"/>
              <a:t>merah</a:t>
            </a:r>
            <a:r>
              <a:rPr lang="en-US" dirty="0"/>
              <a:t> </a:t>
            </a:r>
          </a:p>
        </p:txBody>
      </p:sp>
      <p:pic>
        <p:nvPicPr>
          <p:cNvPr id="4" name="Content Placeholder 3" descr="Traffic Light Pakai Tenaga Surya, Jakarta Bisa Mencontoh Surabaya">
            <a:extLst>
              <a:ext uri="{FF2B5EF4-FFF2-40B4-BE49-F238E27FC236}">
                <a16:creationId xmlns:a16="http://schemas.microsoft.com/office/drawing/2014/main" id="{171C2F01-F91A-445C-8029-52742478235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3073" y="1142651"/>
            <a:ext cx="6886074" cy="4582369"/>
          </a:xfrm>
          <a:prstGeom prst="rect">
            <a:avLst/>
          </a:prstGeom>
          <a:noFill/>
          <a:ln>
            <a:noFill/>
          </a:ln>
        </p:spPr>
      </p:pic>
    </p:spTree>
    <p:extLst>
      <p:ext uri="{BB962C8B-B14F-4D97-AF65-F5344CB8AC3E}">
        <p14:creationId xmlns:p14="http://schemas.microsoft.com/office/powerpoint/2010/main" val="392813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F0A2-0FFB-B3E6-2F1C-E39EEC0C88B4}"/>
              </a:ext>
            </a:extLst>
          </p:cNvPr>
          <p:cNvSpPr>
            <a:spLocks noGrp="1"/>
          </p:cNvSpPr>
          <p:nvPr>
            <p:ph type="title"/>
          </p:nvPr>
        </p:nvSpPr>
        <p:spPr/>
        <p:txBody>
          <a:bodyPr/>
          <a:lstStyle/>
          <a:p>
            <a:r>
              <a:rPr lang="en-US" dirty="0"/>
              <a:t>QUIZ</a:t>
            </a:r>
            <a:endParaRPr lang="en-ID" dirty="0"/>
          </a:p>
        </p:txBody>
      </p:sp>
      <p:sp>
        <p:nvSpPr>
          <p:cNvPr id="3" name="Content Placeholder 2">
            <a:extLst>
              <a:ext uri="{FF2B5EF4-FFF2-40B4-BE49-F238E27FC236}">
                <a16:creationId xmlns:a16="http://schemas.microsoft.com/office/drawing/2014/main" id="{C2FF37DE-D132-7B45-9190-432649E2BA66}"/>
              </a:ext>
            </a:extLst>
          </p:cNvPr>
          <p:cNvSpPr>
            <a:spLocks noGrp="1"/>
          </p:cNvSpPr>
          <p:nvPr>
            <p:ph idx="1"/>
          </p:nvPr>
        </p:nvSpPr>
        <p:spPr/>
        <p:txBody>
          <a:bodyPr>
            <a:normAutofit/>
          </a:bodyPr>
          <a:lstStyle/>
          <a:p>
            <a:pPr>
              <a:lnSpc>
                <a:spcPct val="200000"/>
              </a:lnSpc>
            </a:pPr>
            <a:r>
              <a:rPr lang="en-US" sz="2400" dirty="0" err="1"/>
              <a:t>Apa</a:t>
            </a:r>
            <a:r>
              <a:rPr lang="en-US" sz="2400" dirty="0"/>
              <a:t> </a:t>
            </a:r>
            <a:r>
              <a:rPr lang="en-US" sz="2400" dirty="0" err="1"/>
              <a:t>kaitan</a:t>
            </a:r>
            <a:r>
              <a:rPr lang="en-US" sz="2400" dirty="0"/>
              <a:t> </a:t>
            </a:r>
            <a:r>
              <a:rPr lang="en-US" sz="2400" dirty="0" err="1"/>
              <a:t>antara</a:t>
            </a:r>
            <a:r>
              <a:rPr lang="en-US" sz="2400" dirty="0"/>
              <a:t> </a:t>
            </a:r>
            <a:r>
              <a:rPr lang="en-US" sz="2400" dirty="0" err="1"/>
              <a:t>kecerdasan</a:t>
            </a:r>
            <a:r>
              <a:rPr lang="en-US" sz="2400" dirty="0"/>
              <a:t> </a:t>
            </a:r>
            <a:r>
              <a:rPr lang="en-US" sz="2400" dirty="0" err="1"/>
              <a:t>buatan</a:t>
            </a:r>
            <a:r>
              <a:rPr lang="en-US" sz="2400" dirty="0"/>
              <a:t> </a:t>
            </a:r>
            <a:r>
              <a:rPr lang="en-US" sz="2400" dirty="0" err="1"/>
              <a:t>dengan</a:t>
            </a:r>
            <a:r>
              <a:rPr lang="en-US" sz="2400" dirty="0"/>
              <a:t> </a:t>
            </a:r>
            <a:r>
              <a:rPr lang="en-US" sz="2400" dirty="0" err="1"/>
              <a:t>pembelajaran</a:t>
            </a:r>
            <a:r>
              <a:rPr lang="en-US" sz="2400" dirty="0"/>
              <a:t> </a:t>
            </a:r>
            <a:r>
              <a:rPr lang="en-US" sz="2400" dirty="0" err="1"/>
              <a:t>mesin</a:t>
            </a:r>
            <a:endParaRPr lang="en-US" sz="2400" dirty="0"/>
          </a:p>
          <a:p>
            <a:pPr>
              <a:lnSpc>
                <a:spcPct val="200000"/>
              </a:lnSpc>
            </a:pPr>
            <a:r>
              <a:rPr lang="en-US" sz="2400" dirty="0" err="1"/>
              <a:t>Apa</a:t>
            </a:r>
            <a:r>
              <a:rPr lang="en-US" sz="2400" dirty="0"/>
              <a:t> </a:t>
            </a:r>
            <a:r>
              <a:rPr lang="en-US" sz="2400" dirty="0" err="1"/>
              <a:t>algoritma</a:t>
            </a:r>
            <a:r>
              <a:rPr lang="en-US" sz="2400" dirty="0"/>
              <a:t> dan data </a:t>
            </a:r>
            <a:r>
              <a:rPr lang="en-US" sz="2400" dirty="0" err="1"/>
              <a:t>yg</a:t>
            </a:r>
            <a:r>
              <a:rPr lang="en-US" sz="2400" dirty="0"/>
              <a:t> </a:t>
            </a:r>
            <a:r>
              <a:rPr lang="en-US" sz="2400" dirty="0" err="1"/>
              <a:t>anda</a:t>
            </a:r>
            <a:r>
              <a:rPr lang="en-US" sz="2400" dirty="0"/>
              <a:t> </a:t>
            </a:r>
            <a:r>
              <a:rPr lang="en-US" sz="2400" dirty="0" err="1"/>
              <a:t>gunakan</a:t>
            </a:r>
            <a:r>
              <a:rPr lang="en-US" sz="2400" dirty="0"/>
              <a:t> </a:t>
            </a:r>
            <a:r>
              <a:rPr lang="en-US" sz="2400" dirty="0" err="1"/>
              <a:t>serta</a:t>
            </a:r>
            <a:r>
              <a:rPr lang="en-US" sz="2400" dirty="0"/>
              <a:t> </a:t>
            </a:r>
            <a:r>
              <a:rPr lang="en-US" sz="2400" dirty="0" err="1"/>
              <a:t>manfaat</a:t>
            </a:r>
            <a:r>
              <a:rPr lang="en-US" sz="2400" dirty="0"/>
              <a:t> / </a:t>
            </a:r>
            <a:r>
              <a:rPr lang="en-US" sz="2400" dirty="0" err="1"/>
              <a:t>tujuan</a:t>
            </a:r>
            <a:r>
              <a:rPr lang="en-US" sz="2400" dirty="0"/>
              <a:t> </a:t>
            </a:r>
            <a:r>
              <a:rPr lang="en-US" sz="2400" dirty="0" err="1"/>
              <a:t>dari</a:t>
            </a:r>
            <a:r>
              <a:rPr lang="en-US" sz="2400" dirty="0"/>
              <a:t> system yang </a:t>
            </a:r>
            <a:r>
              <a:rPr lang="en-US" sz="2400" dirty="0" err="1"/>
              <a:t>anda</a:t>
            </a:r>
            <a:r>
              <a:rPr lang="en-US" sz="2400" dirty="0"/>
              <a:t> </a:t>
            </a:r>
            <a:r>
              <a:rPr lang="en-US" sz="2400" dirty="0" err="1"/>
              <a:t>buat</a:t>
            </a:r>
            <a:r>
              <a:rPr lang="en-US" sz="2400" dirty="0"/>
              <a:t> </a:t>
            </a:r>
            <a:r>
              <a:rPr lang="en-US" sz="2400" dirty="0" err="1"/>
              <a:t>dalam</a:t>
            </a:r>
            <a:r>
              <a:rPr lang="en-US" sz="2400" dirty="0"/>
              <a:t> </a:t>
            </a:r>
            <a:r>
              <a:rPr lang="en-US" sz="2400" dirty="0" err="1"/>
              <a:t>tugas</a:t>
            </a:r>
            <a:r>
              <a:rPr lang="en-US" sz="2400" dirty="0"/>
              <a:t> </a:t>
            </a:r>
            <a:r>
              <a:rPr lang="en-US" sz="2400" dirty="0" err="1"/>
              <a:t>besar</a:t>
            </a:r>
            <a:r>
              <a:rPr lang="en-US" sz="2400" dirty="0"/>
              <a:t> </a:t>
            </a:r>
            <a:r>
              <a:rPr lang="en-US" sz="2400" dirty="0" err="1"/>
              <a:t>anda</a:t>
            </a:r>
            <a:r>
              <a:rPr lang="en-US" sz="2400" dirty="0"/>
              <a:t> (</a:t>
            </a:r>
            <a:r>
              <a:rPr lang="en-US" sz="2400" dirty="0" err="1"/>
              <a:t>mk</a:t>
            </a:r>
            <a:r>
              <a:rPr lang="en-US" sz="2400" dirty="0"/>
              <a:t> </a:t>
            </a:r>
            <a:r>
              <a:rPr lang="en-US" sz="2400" dirty="0" err="1"/>
              <a:t>kecerdasan</a:t>
            </a:r>
            <a:r>
              <a:rPr lang="en-US" sz="2400" dirty="0"/>
              <a:t> </a:t>
            </a:r>
            <a:r>
              <a:rPr lang="en-US" sz="2400" dirty="0" err="1"/>
              <a:t>buatan</a:t>
            </a:r>
            <a:r>
              <a:rPr lang="en-US" sz="2400" dirty="0"/>
              <a:t>)</a:t>
            </a:r>
            <a:endParaRPr lang="en-ID" sz="2400" dirty="0"/>
          </a:p>
        </p:txBody>
      </p:sp>
    </p:spTree>
    <p:extLst>
      <p:ext uri="{BB962C8B-B14F-4D97-AF65-F5344CB8AC3E}">
        <p14:creationId xmlns:p14="http://schemas.microsoft.com/office/powerpoint/2010/main" val="290846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5233-E601-4134-8584-55580ADF55C6}"/>
              </a:ext>
            </a:extLst>
          </p:cNvPr>
          <p:cNvSpPr>
            <a:spLocks noGrp="1"/>
          </p:cNvSpPr>
          <p:nvPr>
            <p:ph type="title"/>
          </p:nvPr>
        </p:nvSpPr>
        <p:spPr/>
        <p:txBody>
          <a:bodyPr/>
          <a:lstStyle/>
          <a:p>
            <a:r>
              <a:rPr lang="en-US" dirty="0" err="1"/>
              <a:t>Materi</a:t>
            </a:r>
            <a:endParaRPr lang="en-US" dirty="0"/>
          </a:p>
        </p:txBody>
      </p:sp>
      <p:graphicFrame>
        <p:nvGraphicFramePr>
          <p:cNvPr id="5" name="Table 4">
            <a:extLst>
              <a:ext uri="{FF2B5EF4-FFF2-40B4-BE49-F238E27FC236}">
                <a16:creationId xmlns:a16="http://schemas.microsoft.com/office/drawing/2014/main" id="{EE14C95B-F63D-4F48-7FEC-FF8CA2876B64}"/>
              </a:ext>
            </a:extLst>
          </p:cNvPr>
          <p:cNvGraphicFramePr>
            <a:graphicFrameLocks noGrp="1"/>
          </p:cNvGraphicFramePr>
          <p:nvPr>
            <p:extLst>
              <p:ext uri="{D42A27DB-BD31-4B8C-83A1-F6EECF244321}">
                <p14:modId xmlns:p14="http://schemas.microsoft.com/office/powerpoint/2010/main" val="1672620284"/>
              </p:ext>
            </p:extLst>
          </p:nvPr>
        </p:nvGraphicFramePr>
        <p:xfrm>
          <a:off x="3727957" y="1537208"/>
          <a:ext cx="8128000" cy="3774440"/>
        </p:xfrm>
        <a:graphic>
          <a:graphicData uri="http://schemas.openxmlformats.org/drawingml/2006/table">
            <a:tbl>
              <a:tblPr firstRow="1" bandRow="1">
                <a:tableStyleId>{5C22544A-7EE6-4342-B048-85BDC9FD1C3A}</a:tableStyleId>
              </a:tblPr>
              <a:tblGrid>
                <a:gridCol w="3928990">
                  <a:extLst>
                    <a:ext uri="{9D8B030D-6E8A-4147-A177-3AD203B41FA5}">
                      <a16:colId xmlns:a16="http://schemas.microsoft.com/office/drawing/2014/main" val="2302289297"/>
                    </a:ext>
                  </a:extLst>
                </a:gridCol>
                <a:gridCol w="4199010">
                  <a:extLst>
                    <a:ext uri="{9D8B030D-6E8A-4147-A177-3AD203B41FA5}">
                      <a16:colId xmlns:a16="http://schemas.microsoft.com/office/drawing/2014/main" val="3943980001"/>
                    </a:ext>
                  </a:extLst>
                </a:gridCol>
              </a:tblGrid>
              <a:tr h="370840">
                <a:tc>
                  <a:txBody>
                    <a:bodyPr/>
                    <a:lstStyle/>
                    <a:p>
                      <a:pPr algn="ctr"/>
                      <a:r>
                        <a:rPr lang="en-US" dirty="0" err="1"/>
                        <a:t>Pertemuan</a:t>
                      </a:r>
                      <a:r>
                        <a:rPr lang="en-US" dirty="0"/>
                        <a:t> 1 - 7</a:t>
                      </a:r>
                      <a:endParaRPr lang="en-ID" dirty="0"/>
                    </a:p>
                  </a:txBody>
                  <a:tcPr/>
                </a:tc>
                <a:tc>
                  <a:txBody>
                    <a:bodyPr/>
                    <a:lstStyle/>
                    <a:p>
                      <a:pPr algn="ctr"/>
                      <a:r>
                        <a:rPr lang="en-US" dirty="0" err="1"/>
                        <a:t>Pertemuan</a:t>
                      </a:r>
                      <a:r>
                        <a:rPr lang="en-US" dirty="0"/>
                        <a:t> 9 - 14</a:t>
                      </a:r>
                      <a:endParaRPr lang="en-ID" dirty="0"/>
                    </a:p>
                  </a:txBody>
                  <a:tcPr/>
                </a:tc>
                <a:extLst>
                  <a:ext uri="{0D108BD9-81ED-4DB2-BD59-A6C34878D82A}">
                    <a16:rowId xmlns:a16="http://schemas.microsoft.com/office/drawing/2014/main" val="663978956"/>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err="1"/>
                        <a:t>Pengenalan</a:t>
                      </a:r>
                      <a:r>
                        <a:rPr lang="en-US" sz="1800" dirty="0"/>
                        <a:t> ML, Supervised vs Unsupervised, Pipeline ML</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t>9. Clustering: K-means, DBSCAN, Hierarchical </a:t>
                      </a:r>
                    </a:p>
                  </a:txBody>
                  <a:tcPr/>
                </a:tc>
                <a:extLst>
                  <a:ext uri="{0D108BD9-81ED-4DB2-BD59-A6C34878D82A}">
                    <a16:rowId xmlns:a16="http://schemas.microsoft.com/office/drawing/2014/main" val="8996688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2.   </a:t>
                      </a:r>
                      <a:r>
                        <a:rPr lang="en-US" sz="1800" dirty="0" err="1"/>
                        <a:t>Representasi</a:t>
                      </a:r>
                      <a:r>
                        <a:rPr lang="en-US" sz="1800" dirty="0"/>
                        <a:t> data, </a:t>
                      </a:r>
                      <a:r>
                        <a:rPr lang="en-US" sz="1800" dirty="0" err="1"/>
                        <a:t>pra</a:t>
                      </a:r>
                      <a:r>
                        <a:rPr lang="en-US" sz="1800" dirty="0"/>
                        <a:t>-proses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10. Dimensionality Reduction PCA, t-SNE</a:t>
                      </a:r>
                    </a:p>
                  </a:txBody>
                  <a:tcPr/>
                </a:tc>
                <a:extLst>
                  <a:ext uri="{0D108BD9-81ED-4DB2-BD59-A6C34878D82A}">
                    <a16:rowId xmlns:a16="http://schemas.microsoft.com/office/drawing/2014/main" val="4126805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3.   </a:t>
                      </a:r>
                      <a:r>
                        <a:rPr lang="en-US" sz="1800" dirty="0" err="1"/>
                        <a:t>Regresi</a:t>
                      </a:r>
                      <a:r>
                        <a:rPr lang="en-US" sz="1800" dirty="0"/>
                        <a:t> Linear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Regularisasi</a:t>
                      </a:r>
                      <a:r>
                        <a:rPr lang="en-US" sz="1800" dirty="0"/>
                        <a:t> &amp; Gradient Descent</a:t>
                      </a:r>
                    </a:p>
                  </a:txBody>
                  <a:tcPr/>
                </a:tc>
                <a:extLst>
                  <a:ext uri="{0D108BD9-81ED-4DB2-BD59-A6C34878D82A}">
                    <a16:rowId xmlns:a16="http://schemas.microsoft.com/office/drawing/2014/main" val="1223514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4.   </a:t>
                      </a:r>
                      <a:r>
                        <a:rPr lang="en-US" sz="1800" dirty="0" err="1"/>
                        <a:t>Regresi</a:t>
                      </a:r>
                      <a:r>
                        <a:rPr lang="en-US" sz="1800" dirty="0"/>
                        <a:t> Logistik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11. Ensemble Learning : Bagging, Boosting (</a:t>
                      </a:r>
                      <a:r>
                        <a:rPr lang="en-US" sz="1800" dirty="0" err="1"/>
                        <a:t>Adaboost</a:t>
                      </a:r>
                      <a:r>
                        <a:rPr lang="en-US" sz="1800" dirty="0"/>
                        <a:t>, </a:t>
                      </a:r>
                      <a:r>
                        <a:rPr lang="en-US" sz="1800" dirty="0" err="1"/>
                        <a:t>XGBoost</a:t>
                      </a:r>
                      <a:r>
                        <a:rPr lang="en-US" sz="1800" dirty="0"/>
                        <a:t>), Stacking</a:t>
                      </a:r>
                    </a:p>
                  </a:txBody>
                  <a:tcPr/>
                </a:tc>
                <a:extLst>
                  <a:ext uri="{0D108BD9-81ED-4DB2-BD59-A6C34878D82A}">
                    <a16:rowId xmlns:a16="http://schemas.microsoft.com/office/drawing/2014/main" val="37474790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5.   Modified KNN (MKNN, fuzzy, NWKNN, KSVNN)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12. Neural Network - &gt; </a:t>
                      </a:r>
                      <a:r>
                        <a:rPr lang="en-US" sz="1800" dirty="0" err="1"/>
                        <a:t>Deeplearning</a:t>
                      </a:r>
                      <a:endParaRPr lang="en-US" sz="1800" dirty="0"/>
                    </a:p>
                    <a:p>
                      <a:endParaRPr lang="en-ID" dirty="0"/>
                    </a:p>
                  </a:txBody>
                  <a:tcPr/>
                </a:tc>
                <a:extLst>
                  <a:ext uri="{0D108BD9-81ED-4DB2-BD59-A6C34878D82A}">
                    <a16:rowId xmlns:a16="http://schemas.microsoft.com/office/drawing/2014/main" val="2826329234"/>
                  </a:ext>
                </a:extLst>
              </a:tr>
              <a:tr h="370840">
                <a:tc>
                  <a:txBody>
                    <a:bodyPr/>
                    <a:lstStyle/>
                    <a:p>
                      <a:pPr marL="0" indent="0">
                        <a:buFont typeface="+mj-lt"/>
                        <a:buNone/>
                      </a:pPr>
                      <a:r>
                        <a:rPr lang="en-US" sz="1800" dirty="0"/>
                        <a:t>6.   Decision Tree &amp; 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13. </a:t>
                      </a:r>
                      <a:r>
                        <a:rPr lang="en-US" sz="1800" dirty="0" err="1"/>
                        <a:t>Validasi</a:t>
                      </a:r>
                      <a:r>
                        <a:rPr lang="en-US" sz="1800" dirty="0"/>
                        <a:t> dan </a:t>
                      </a:r>
                      <a:r>
                        <a:rPr lang="en-US" sz="1800" dirty="0" err="1"/>
                        <a:t>Evaluasi</a:t>
                      </a:r>
                      <a:endParaRPr lang="en-US" sz="1800" dirty="0"/>
                    </a:p>
                  </a:txBody>
                  <a:tcPr/>
                </a:tc>
                <a:extLst>
                  <a:ext uri="{0D108BD9-81ED-4DB2-BD59-A6C34878D82A}">
                    <a16:rowId xmlns:a16="http://schemas.microsoft.com/office/drawing/2014/main" val="30973203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t>7.   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14. Project &amp; Studi </a:t>
                      </a:r>
                      <a:r>
                        <a:rPr lang="en-US" sz="1800" dirty="0" err="1"/>
                        <a:t>kasus</a:t>
                      </a:r>
                      <a:endParaRPr lang="en-US" sz="1800" dirty="0"/>
                    </a:p>
                  </a:txBody>
                  <a:tcPr/>
                </a:tc>
                <a:extLst>
                  <a:ext uri="{0D108BD9-81ED-4DB2-BD59-A6C34878D82A}">
                    <a16:rowId xmlns:a16="http://schemas.microsoft.com/office/drawing/2014/main" val="3762340275"/>
                  </a:ext>
                </a:extLst>
              </a:tr>
            </a:tbl>
          </a:graphicData>
        </a:graphic>
      </p:graphicFrame>
    </p:spTree>
    <p:extLst>
      <p:ext uri="{BB962C8B-B14F-4D97-AF65-F5344CB8AC3E}">
        <p14:creationId xmlns:p14="http://schemas.microsoft.com/office/powerpoint/2010/main" val="1317335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C09C05-563F-1AD6-19E8-AD00541610C3}"/>
              </a:ext>
            </a:extLst>
          </p:cNvPr>
          <p:cNvSpPr>
            <a:spLocks noGrp="1"/>
          </p:cNvSpPr>
          <p:nvPr>
            <p:ph type="ctrTitle"/>
          </p:nvPr>
        </p:nvSpPr>
        <p:spPr/>
        <p:txBody>
          <a:bodyPr/>
          <a:lstStyle/>
          <a:p>
            <a:r>
              <a:rPr lang="en-US" dirty="0"/>
              <a:t>Supervised, Unsupervised, </a:t>
            </a:r>
            <a:r>
              <a:rPr lang="en-US" dirty="0" err="1"/>
              <a:t>dll</a:t>
            </a:r>
            <a:r>
              <a:rPr lang="en-US" dirty="0"/>
              <a:t>.</a:t>
            </a:r>
            <a:endParaRPr lang="en-ID" dirty="0"/>
          </a:p>
        </p:txBody>
      </p:sp>
      <p:sp>
        <p:nvSpPr>
          <p:cNvPr id="5" name="Subtitle 4">
            <a:extLst>
              <a:ext uri="{FF2B5EF4-FFF2-40B4-BE49-F238E27FC236}">
                <a16:creationId xmlns:a16="http://schemas.microsoft.com/office/drawing/2014/main" id="{9AD34C90-2FA2-66A3-63DB-14FE7448E2A4}"/>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966707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D803-D727-4DC5-B74C-D9490E9A2C8A}"/>
              </a:ext>
            </a:extLst>
          </p:cNvPr>
          <p:cNvSpPr>
            <a:spLocks noGrp="1"/>
          </p:cNvSpPr>
          <p:nvPr>
            <p:ph type="title"/>
          </p:nvPr>
        </p:nvSpPr>
        <p:spPr/>
        <p:txBody>
          <a:bodyPr/>
          <a:lstStyle/>
          <a:p>
            <a:r>
              <a:rPr lang="en-US" dirty="0" err="1"/>
              <a:t>Mengapa</a:t>
            </a:r>
            <a:r>
              <a:rPr lang="en-US" dirty="0"/>
              <a:t> Harus Learning</a:t>
            </a:r>
          </a:p>
        </p:txBody>
      </p:sp>
      <p:sp>
        <p:nvSpPr>
          <p:cNvPr id="5" name="Content Placeholder 4">
            <a:extLst>
              <a:ext uri="{FF2B5EF4-FFF2-40B4-BE49-F238E27FC236}">
                <a16:creationId xmlns:a16="http://schemas.microsoft.com/office/drawing/2014/main" id="{86F55D6D-43CB-4AFD-8D71-CC45A5642657}"/>
              </a:ext>
            </a:extLst>
          </p:cNvPr>
          <p:cNvSpPr txBox="1">
            <a:spLocks noGrp="1"/>
          </p:cNvSpPr>
          <p:nvPr>
            <p:ph idx="1"/>
          </p:nvPr>
        </p:nvSpPr>
        <p:spPr>
          <a:xfrm>
            <a:off x="3869267" y="1608546"/>
            <a:ext cx="7837823" cy="3631763"/>
          </a:xfrm>
          <a:prstGeom prst="rect">
            <a:avLst/>
          </a:prstGeom>
          <a:noFill/>
        </p:spPr>
        <p:txBody>
          <a:bodyPr wrap="square" rtlCol="0">
            <a:spAutoFit/>
          </a:bodyPr>
          <a:lstStyle/>
          <a:p>
            <a:pPr marL="457200" indent="-457200">
              <a:lnSpc>
                <a:spcPct val="100000"/>
              </a:lnSpc>
              <a:buFontTx/>
              <a:buChar char="-"/>
            </a:pPr>
            <a:r>
              <a:rPr lang="en-US" sz="2400" dirty="0" err="1">
                <a:ea typeface="Cambria Math" pitchFamily="18" charset="0"/>
                <a:cs typeface="Arial" panose="020B0604020202020204" pitchFamily="34" charset="0"/>
              </a:rPr>
              <a:t>Tidak</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semua</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kemungkinan</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situasi</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dapat</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didefinisikan</a:t>
            </a:r>
            <a:endParaRPr lang="en-US" sz="2400" dirty="0">
              <a:ea typeface="Cambria Math" pitchFamily="18" charset="0"/>
              <a:cs typeface="Arial" panose="020B0604020202020204" pitchFamily="34" charset="0"/>
            </a:endParaRPr>
          </a:p>
          <a:p>
            <a:pPr marL="0" indent="0">
              <a:lnSpc>
                <a:spcPct val="100000"/>
              </a:lnSpc>
              <a:buNone/>
            </a:pP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contoh</a:t>
            </a:r>
            <a:r>
              <a:rPr lang="en-US" sz="2400" i="1" dirty="0">
                <a:ea typeface="Cambria Math" pitchFamily="18" charset="0"/>
                <a:cs typeface="Arial" panose="020B0604020202020204" pitchFamily="34" charset="0"/>
              </a:rPr>
              <a:t> : peta </a:t>
            </a:r>
            <a:r>
              <a:rPr lang="en-US" sz="2400" i="1" dirty="0" err="1">
                <a:ea typeface="Cambria Math" pitchFamily="18" charset="0"/>
                <a:cs typeface="Arial" panose="020B0604020202020204" pitchFamily="34" charset="0"/>
              </a:rPr>
              <a:t>labirin</a:t>
            </a:r>
            <a:endParaRPr lang="en-US" sz="2400" i="1" dirty="0">
              <a:ea typeface="Cambria Math" pitchFamily="18" charset="0"/>
              <a:cs typeface="Arial" panose="020B0604020202020204" pitchFamily="34" charset="0"/>
            </a:endParaRPr>
          </a:p>
          <a:p>
            <a:pPr>
              <a:lnSpc>
                <a:spcPct val="100000"/>
              </a:lnSpc>
            </a:pPr>
            <a:endParaRPr lang="en-US" sz="1400" i="1" dirty="0">
              <a:ea typeface="Cambria Math" pitchFamily="18" charset="0"/>
              <a:cs typeface="Arial" panose="020B0604020202020204" pitchFamily="34" charset="0"/>
            </a:endParaRPr>
          </a:p>
          <a:p>
            <a:pPr marL="457200" indent="-457200">
              <a:lnSpc>
                <a:spcPct val="100000"/>
              </a:lnSpc>
              <a:buFontTx/>
              <a:buChar char="-"/>
            </a:pPr>
            <a:r>
              <a:rPr lang="en-US" sz="2400" dirty="0" err="1">
                <a:ea typeface="Cambria Math" pitchFamily="18" charset="0"/>
                <a:cs typeface="Arial" panose="020B0604020202020204" pitchFamily="34" charset="0"/>
              </a:rPr>
              <a:t>Tidak</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semua</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perubahan</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dapat</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diantisipasi</a:t>
            </a:r>
            <a:endParaRPr lang="en-US" sz="2400" dirty="0">
              <a:ea typeface="Cambria Math" pitchFamily="18" charset="0"/>
              <a:cs typeface="Arial" panose="020B0604020202020204" pitchFamily="34" charset="0"/>
            </a:endParaRPr>
          </a:p>
          <a:p>
            <a:pPr marL="457200" lvl="1" indent="0">
              <a:lnSpc>
                <a:spcPct val="100000"/>
              </a:lnSpc>
              <a:buNone/>
            </a:pPr>
            <a:r>
              <a:rPr lang="en-US" sz="2400" i="1" dirty="0" err="1">
                <a:ea typeface="Cambria Math" pitchFamily="18" charset="0"/>
                <a:cs typeface="Arial" panose="020B0604020202020204" pitchFamily="34" charset="0"/>
              </a:rPr>
              <a:t>contoh</a:t>
            </a:r>
            <a:r>
              <a:rPr lang="en-US" sz="2400" i="1" dirty="0">
                <a:ea typeface="Cambria Math" pitchFamily="18" charset="0"/>
                <a:cs typeface="Arial" panose="020B0604020202020204" pitchFamily="34" charset="0"/>
              </a:rPr>
              <a:t> : </a:t>
            </a:r>
            <a:r>
              <a:rPr lang="en-US" sz="2400" i="1" dirty="0" err="1">
                <a:ea typeface="Cambria Math" pitchFamily="18" charset="0"/>
                <a:cs typeface="Arial" panose="020B0604020202020204" pitchFamily="34" charset="0"/>
              </a:rPr>
              <a:t>perubahan</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pola</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permintaan</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barang</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bahasa</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alay</a:t>
            </a:r>
            <a:endParaRPr lang="en-US" sz="2400" i="1" dirty="0">
              <a:ea typeface="Cambria Math" pitchFamily="18" charset="0"/>
              <a:cs typeface="Arial" panose="020B0604020202020204" pitchFamily="34" charset="0"/>
            </a:endParaRPr>
          </a:p>
          <a:p>
            <a:pPr lvl="1">
              <a:lnSpc>
                <a:spcPct val="100000"/>
              </a:lnSpc>
            </a:pPr>
            <a:endParaRPr lang="en-US" sz="1200" i="1" dirty="0">
              <a:ea typeface="Cambria Math" pitchFamily="18" charset="0"/>
              <a:cs typeface="Arial" panose="020B0604020202020204" pitchFamily="34" charset="0"/>
            </a:endParaRPr>
          </a:p>
          <a:p>
            <a:pPr marL="457200" indent="-457200">
              <a:lnSpc>
                <a:spcPct val="100000"/>
              </a:lnSpc>
              <a:buFontTx/>
              <a:buChar char="-"/>
            </a:pPr>
            <a:r>
              <a:rPr lang="en-US" sz="2400" dirty="0">
                <a:ea typeface="Cambria Math" pitchFamily="18" charset="0"/>
                <a:cs typeface="Arial" panose="020B0604020202020204" pitchFamily="34" charset="0"/>
              </a:rPr>
              <a:t>Ada </a:t>
            </a:r>
            <a:r>
              <a:rPr lang="en-US" sz="2400" dirty="0" err="1">
                <a:ea typeface="Cambria Math" pitchFamily="18" charset="0"/>
                <a:cs typeface="Arial" panose="020B0604020202020204" pitchFamily="34" charset="0"/>
              </a:rPr>
              <a:t>beberapa</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tugas</a:t>
            </a:r>
            <a:r>
              <a:rPr lang="en-US" sz="2400" dirty="0">
                <a:ea typeface="Cambria Math" pitchFamily="18" charset="0"/>
                <a:cs typeface="Arial" panose="020B0604020202020204" pitchFamily="34" charset="0"/>
              </a:rPr>
              <a:t> yang </a:t>
            </a:r>
            <a:r>
              <a:rPr lang="en-US" sz="2400" dirty="0" err="1">
                <a:ea typeface="Cambria Math" pitchFamily="18" charset="0"/>
                <a:cs typeface="Arial" panose="020B0604020202020204" pitchFamily="34" charset="0"/>
              </a:rPr>
              <a:t>sulit</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dibuat</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aturannya</a:t>
            </a:r>
            <a:endParaRPr lang="en-US" sz="2400" dirty="0">
              <a:ea typeface="Cambria Math" pitchFamily="18" charset="0"/>
              <a:cs typeface="Arial" panose="020B0604020202020204" pitchFamily="34" charset="0"/>
            </a:endParaRPr>
          </a:p>
          <a:p>
            <a:pPr marL="0" indent="0">
              <a:lnSpc>
                <a:spcPct val="100000"/>
              </a:lnSpc>
              <a:buNone/>
            </a:pP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contoh</a:t>
            </a:r>
            <a:r>
              <a:rPr lang="en-US" sz="2400" i="1" dirty="0">
                <a:ea typeface="Cambria Math" pitchFamily="18" charset="0"/>
                <a:cs typeface="Arial" panose="020B0604020202020204" pitchFamily="34" charset="0"/>
              </a:rPr>
              <a:t> : </a:t>
            </a:r>
            <a:r>
              <a:rPr lang="en-US" sz="2400" i="1" dirty="0" err="1">
                <a:ea typeface="Cambria Math" pitchFamily="18" charset="0"/>
                <a:cs typeface="Arial" panose="020B0604020202020204" pitchFamily="34" charset="0"/>
              </a:rPr>
              <a:t>mengenali</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wajah</a:t>
            </a:r>
            <a:endParaRPr lang="en-US" sz="2400" i="1" dirty="0">
              <a:ea typeface="Cambria Math" pitchFamily="18" charset="0"/>
              <a:cs typeface="Arial" panose="020B0604020202020204" pitchFamily="34" charset="0"/>
            </a:endParaRPr>
          </a:p>
        </p:txBody>
      </p:sp>
    </p:spTree>
    <p:extLst>
      <p:ext uri="{BB962C8B-B14F-4D97-AF65-F5344CB8AC3E}">
        <p14:creationId xmlns:p14="http://schemas.microsoft.com/office/powerpoint/2010/main" val="57926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F37A-245F-434A-926D-3358528E54B1}"/>
              </a:ext>
            </a:extLst>
          </p:cNvPr>
          <p:cNvSpPr>
            <a:spLocks noGrp="1"/>
          </p:cNvSpPr>
          <p:nvPr>
            <p:ph type="title"/>
          </p:nvPr>
        </p:nvSpPr>
        <p:spPr/>
        <p:txBody>
          <a:bodyPr/>
          <a:lstStyle/>
          <a:p>
            <a:r>
              <a:rPr lang="en-US" dirty="0" err="1"/>
              <a:t>Paradigma</a:t>
            </a:r>
            <a:r>
              <a:rPr lang="en-US" dirty="0"/>
              <a:t> </a:t>
            </a:r>
            <a:r>
              <a:rPr lang="en-US" dirty="0" err="1"/>
              <a:t>Pembelajaran</a:t>
            </a:r>
            <a:r>
              <a:rPr lang="en-US" dirty="0"/>
              <a:t> </a:t>
            </a:r>
            <a:r>
              <a:rPr lang="en-US" dirty="0" err="1"/>
              <a:t>Mesin</a:t>
            </a:r>
            <a:endParaRPr lang="en-US" dirty="0"/>
          </a:p>
        </p:txBody>
      </p:sp>
      <p:sp>
        <p:nvSpPr>
          <p:cNvPr id="3" name="Content Placeholder 2">
            <a:extLst>
              <a:ext uri="{FF2B5EF4-FFF2-40B4-BE49-F238E27FC236}">
                <a16:creationId xmlns:a16="http://schemas.microsoft.com/office/drawing/2014/main" id="{924F6927-8C39-4F99-A1F2-86E2BDA5C272}"/>
              </a:ext>
            </a:extLst>
          </p:cNvPr>
          <p:cNvSpPr>
            <a:spLocks noGrp="1"/>
          </p:cNvSpPr>
          <p:nvPr>
            <p:ph idx="1"/>
          </p:nvPr>
        </p:nvSpPr>
        <p:spPr/>
        <p:txBody>
          <a:bodyPr/>
          <a:lstStyle/>
          <a:p>
            <a:pPr algn="just">
              <a:lnSpc>
                <a:spcPct val="150000"/>
              </a:lnSpc>
            </a:pPr>
            <a:r>
              <a:rPr lang="en-US" dirty="0"/>
              <a:t>Salah </a:t>
            </a:r>
            <a:r>
              <a:rPr lang="en-US" dirty="0" err="1"/>
              <a:t>satu</a:t>
            </a:r>
            <a:r>
              <a:rPr lang="en-US" dirty="0"/>
              <a:t> </a:t>
            </a:r>
            <a:r>
              <a:rPr lang="en-US" dirty="0" err="1"/>
              <a:t>cara</a:t>
            </a:r>
            <a:r>
              <a:rPr lang="en-US" dirty="0"/>
              <a:t> </a:t>
            </a:r>
            <a:r>
              <a:rPr lang="en-US" dirty="0" err="1"/>
              <a:t>untuk</a:t>
            </a:r>
            <a:r>
              <a:rPr lang="en-US" dirty="0"/>
              <a:t> </a:t>
            </a:r>
            <a:r>
              <a:rPr lang="en-US" dirty="0" err="1"/>
              <a:t>menyelesaikan</a:t>
            </a:r>
            <a:r>
              <a:rPr lang="en-US" dirty="0"/>
              <a:t> </a:t>
            </a:r>
            <a:r>
              <a:rPr lang="en-US" dirty="0" err="1"/>
              <a:t>masalah</a:t>
            </a:r>
            <a:r>
              <a:rPr lang="en-US" dirty="0"/>
              <a:t> </a:t>
            </a:r>
            <a:r>
              <a:rPr lang="en-US" dirty="0" err="1"/>
              <a:t>dalam</a:t>
            </a:r>
            <a:r>
              <a:rPr lang="en-US" dirty="0"/>
              <a:t> dunia </a:t>
            </a:r>
            <a:r>
              <a:rPr lang="en-US" dirty="0" err="1"/>
              <a:t>nyata</a:t>
            </a:r>
            <a:r>
              <a:rPr lang="en-US" dirty="0"/>
              <a:t> </a:t>
            </a:r>
            <a:r>
              <a:rPr lang="en-US" dirty="0" err="1"/>
              <a:t>adalah</a:t>
            </a:r>
            <a:r>
              <a:rPr lang="en-US" dirty="0"/>
              <a:t> </a:t>
            </a:r>
            <a:r>
              <a:rPr lang="en-US" dirty="0" err="1"/>
              <a:t>dengan</a:t>
            </a:r>
            <a:r>
              <a:rPr lang="en-US" dirty="0"/>
              <a:t> </a:t>
            </a:r>
            <a:r>
              <a:rPr lang="en-US" dirty="0" err="1"/>
              <a:t>membangun</a:t>
            </a:r>
            <a:r>
              <a:rPr lang="en-US" dirty="0"/>
              <a:t> </a:t>
            </a:r>
            <a:r>
              <a:rPr lang="en-US" dirty="0" err="1"/>
              <a:t>sebuah</a:t>
            </a:r>
            <a:r>
              <a:rPr lang="en-US" dirty="0"/>
              <a:t> </a:t>
            </a:r>
            <a:r>
              <a:rPr lang="en-US" dirty="0" err="1"/>
              <a:t>solusi</a:t>
            </a:r>
            <a:r>
              <a:rPr lang="en-US" dirty="0"/>
              <a:t> yang </a:t>
            </a:r>
            <a:r>
              <a:rPr lang="en-US" dirty="0" err="1"/>
              <a:t>mungkin</a:t>
            </a:r>
            <a:r>
              <a:rPr lang="en-US" dirty="0"/>
              <a:t> </a:t>
            </a:r>
            <a:r>
              <a:rPr lang="en-US" dirty="0" err="1"/>
              <a:t>dapat</a:t>
            </a:r>
            <a:r>
              <a:rPr lang="en-US" dirty="0"/>
              <a:t> </a:t>
            </a:r>
            <a:r>
              <a:rPr lang="en-US" dirty="0" err="1"/>
              <a:t>menyelesaikan</a:t>
            </a:r>
            <a:r>
              <a:rPr lang="en-US" dirty="0"/>
              <a:t> </a:t>
            </a:r>
            <a:r>
              <a:rPr lang="en-US" dirty="0" err="1"/>
              <a:t>masalah</a:t>
            </a:r>
            <a:r>
              <a:rPr lang="en-US" dirty="0"/>
              <a:t> </a:t>
            </a:r>
            <a:r>
              <a:rPr lang="en-US" dirty="0" err="1"/>
              <a:t>tersebut</a:t>
            </a:r>
            <a:r>
              <a:rPr lang="en-US" dirty="0"/>
              <a:t>. </a:t>
            </a:r>
            <a:r>
              <a:rPr lang="en-US" dirty="0" err="1"/>
              <a:t>Solusi</a:t>
            </a:r>
            <a:r>
              <a:rPr lang="en-US" dirty="0"/>
              <a:t> </a:t>
            </a:r>
            <a:r>
              <a:rPr lang="en-US" dirty="0" err="1"/>
              <a:t>disebut</a:t>
            </a:r>
            <a:r>
              <a:rPr lang="en-US" dirty="0"/>
              <a:t> </a:t>
            </a:r>
            <a:r>
              <a:rPr lang="en-US" dirty="0" err="1"/>
              <a:t>dengan</a:t>
            </a:r>
            <a:r>
              <a:rPr lang="en-US" dirty="0"/>
              <a:t> </a:t>
            </a:r>
            <a:r>
              <a:rPr lang="en-US" b="1" dirty="0" err="1"/>
              <a:t>hipotesis</a:t>
            </a:r>
            <a:r>
              <a:rPr lang="en-US" b="1" dirty="0"/>
              <a:t>.</a:t>
            </a:r>
          </a:p>
          <a:p>
            <a:pPr algn="just">
              <a:lnSpc>
                <a:spcPct val="150000"/>
              </a:lnSpc>
            </a:pPr>
            <a:r>
              <a:rPr lang="en-US" dirty="0" err="1"/>
              <a:t>Dalam</a:t>
            </a:r>
            <a:r>
              <a:rPr lang="en-US" dirty="0"/>
              <a:t> </a:t>
            </a:r>
            <a:r>
              <a:rPr lang="en-US" dirty="0" err="1"/>
              <a:t>statistika</a:t>
            </a:r>
            <a:r>
              <a:rPr lang="en-US" dirty="0"/>
              <a:t> </a:t>
            </a:r>
            <a:r>
              <a:rPr lang="en-US" dirty="0" err="1"/>
              <a:t>pengujian</a:t>
            </a:r>
            <a:r>
              <a:rPr lang="en-US" dirty="0"/>
              <a:t> </a:t>
            </a:r>
            <a:r>
              <a:rPr lang="en-US" dirty="0" err="1"/>
              <a:t>hipotesis</a:t>
            </a:r>
            <a:r>
              <a:rPr lang="en-US" dirty="0"/>
              <a:t> </a:t>
            </a:r>
            <a:r>
              <a:rPr lang="en-US" dirty="0" err="1"/>
              <a:t>dilakukan</a:t>
            </a:r>
            <a:r>
              <a:rPr lang="en-US" dirty="0"/>
              <a:t> </a:t>
            </a:r>
            <a:r>
              <a:rPr lang="en-US" dirty="0" err="1"/>
              <a:t>untuk</a:t>
            </a:r>
            <a:r>
              <a:rPr lang="en-US" dirty="0"/>
              <a:t> </a:t>
            </a:r>
            <a:r>
              <a:rPr lang="en-US" dirty="0" err="1"/>
              <a:t>membuktikan</a:t>
            </a:r>
            <a:r>
              <a:rPr lang="en-US" dirty="0"/>
              <a:t> </a:t>
            </a:r>
            <a:r>
              <a:rPr lang="en-US" dirty="0" err="1"/>
              <a:t>dugaan</a:t>
            </a:r>
            <a:r>
              <a:rPr lang="en-US" dirty="0"/>
              <a:t> yang </a:t>
            </a:r>
            <a:r>
              <a:rPr lang="en-US" dirty="0" err="1"/>
              <a:t>dibuat</a:t>
            </a:r>
            <a:r>
              <a:rPr lang="en-US" dirty="0"/>
              <a:t>.  </a:t>
            </a:r>
          </a:p>
          <a:p>
            <a:pPr algn="just">
              <a:lnSpc>
                <a:spcPct val="150000"/>
              </a:lnSpc>
            </a:pPr>
            <a:r>
              <a:rPr lang="en-US" dirty="0" err="1"/>
              <a:t>Untuk</a:t>
            </a:r>
            <a:r>
              <a:rPr lang="en-US" dirty="0"/>
              <a:t> </a:t>
            </a:r>
            <a:r>
              <a:rPr lang="en-US" dirty="0" err="1"/>
              <a:t>membuat</a:t>
            </a:r>
            <a:r>
              <a:rPr lang="en-US" dirty="0"/>
              <a:t> </a:t>
            </a:r>
            <a:r>
              <a:rPr lang="en-US" dirty="0" err="1"/>
              <a:t>sebuah</a:t>
            </a:r>
            <a:r>
              <a:rPr lang="en-US" dirty="0"/>
              <a:t> </a:t>
            </a:r>
            <a:r>
              <a:rPr lang="en-US" dirty="0" err="1"/>
              <a:t>hipotesis</a:t>
            </a:r>
            <a:r>
              <a:rPr lang="en-US" dirty="0"/>
              <a:t> </a:t>
            </a:r>
            <a:r>
              <a:rPr lang="en-US" dirty="0" err="1"/>
              <a:t>dalam</a:t>
            </a:r>
            <a:r>
              <a:rPr lang="en-US" dirty="0"/>
              <a:t> </a:t>
            </a:r>
            <a:r>
              <a:rPr lang="en-US" dirty="0" err="1"/>
              <a:t>statistika</a:t>
            </a:r>
            <a:r>
              <a:rPr lang="en-US" dirty="0"/>
              <a:t> </a:t>
            </a:r>
            <a:r>
              <a:rPr lang="en-US" dirty="0" err="1"/>
              <a:t>dibutuhkan</a:t>
            </a:r>
            <a:r>
              <a:rPr lang="en-US" dirty="0"/>
              <a:t> </a:t>
            </a:r>
            <a:r>
              <a:rPr lang="en-US" dirty="0" err="1"/>
              <a:t>pengetahuan</a:t>
            </a:r>
            <a:r>
              <a:rPr lang="en-US" dirty="0"/>
              <a:t> yang </a:t>
            </a:r>
            <a:r>
              <a:rPr lang="en-US" dirty="0" err="1"/>
              <a:t>cukup</a:t>
            </a:r>
            <a:r>
              <a:rPr lang="en-US" dirty="0"/>
              <a:t> </a:t>
            </a:r>
            <a:r>
              <a:rPr lang="en-US" dirty="0" err="1"/>
              <a:t>tentang</a:t>
            </a:r>
            <a:r>
              <a:rPr lang="en-US" dirty="0"/>
              <a:t> </a:t>
            </a:r>
            <a:r>
              <a:rPr lang="en-US" dirty="0" err="1"/>
              <a:t>masalah</a:t>
            </a:r>
            <a:r>
              <a:rPr lang="en-US" dirty="0"/>
              <a:t> yang </a:t>
            </a:r>
            <a:r>
              <a:rPr lang="en-US" dirty="0" err="1"/>
              <a:t>akan</a:t>
            </a:r>
            <a:r>
              <a:rPr lang="en-US" dirty="0"/>
              <a:t> </a:t>
            </a:r>
            <a:r>
              <a:rPr lang="en-US" dirty="0" err="1"/>
              <a:t>diselesaikan</a:t>
            </a:r>
            <a:r>
              <a:rPr lang="en-US" dirty="0"/>
              <a:t> </a:t>
            </a:r>
            <a:r>
              <a:rPr lang="en-US" dirty="0" err="1"/>
              <a:t>misalnya</a:t>
            </a:r>
            <a:r>
              <a:rPr lang="en-US" dirty="0"/>
              <a:t> : </a:t>
            </a:r>
            <a:r>
              <a:rPr lang="en-US" dirty="0" err="1"/>
              <a:t>faktor</a:t>
            </a:r>
            <a:r>
              <a:rPr lang="en-US" dirty="0"/>
              <a:t> yang </a:t>
            </a:r>
            <a:r>
              <a:rPr lang="en-US" dirty="0" err="1"/>
              <a:t>menyebabkan</a:t>
            </a:r>
            <a:r>
              <a:rPr lang="en-US" dirty="0"/>
              <a:t> </a:t>
            </a:r>
            <a:r>
              <a:rPr lang="en-US" dirty="0" err="1"/>
              <a:t>penyakit</a:t>
            </a:r>
            <a:r>
              <a:rPr lang="en-US" dirty="0"/>
              <a:t> yang </a:t>
            </a:r>
            <a:r>
              <a:rPr lang="en-US" dirty="0" err="1"/>
              <a:t>belum</a:t>
            </a:r>
            <a:r>
              <a:rPr lang="en-US" dirty="0"/>
              <a:t> </a:t>
            </a:r>
            <a:r>
              <a:rPr lang="en-US" dirty="0" err="1"/>
              <a:t>pernah</a:t>
            </a:r>
            <a:r>
              <a:rPr lang="en-US" dirty="0"/>
              <a:t> </a:t>
            </a:r>
            <a:r>
              <a:rPr lang="en-US" dirty="0" err="1"/>
              <a:t>ditemui</a:t>
            </a:r>
            <a:endParaRPr lang="en-US" dirty="0"/>
          </a:p>
        </p:txBody>
      </p:sp>
    </p:spTree>
    <p:extLst>
      <p:ext uri="{BB962C8B-B14F-4D97-AF65-F5344CB8AC3E}">
        <p14:creationId xmlns:p14="http://schemas.microsoft.com/office/powerpoint/2010/main" val="2059007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618D-3AC0-4E74-ACA0-39544F069E24}"/>
              </a:ext>
            </a:extLst>
          </p:cNvPr>
          <p:cNvSpPr>
            <a:spLocks noGrp="1"/>
          </p:cNvSpPr>
          <p:nvPr>
            <p:ph type="title"/>
          </p:nvPr>
        </p:nvSpPr>
        <p:spPr>
          <a:xfrm>
            <a:off x="252919" y="1123837"/>
            <a:ext cx="2947482" cy="2076563"/>
          </a:xfrm>
        </p:spPr>
        <p:txBody>
          <a:bodyPr>
            <a:normAutofit/>
          </a:bodyPr>
          <a:lstStyle/>
          <a:p>
            <a:r>
              <a:rPr lang="en-US" dirty="0" err="1"/>
              <a:t>Paradigma</a:t>
            </a:r>
            <a:r>
              <a:rPr lang="en-US" dirty="0"/>
              <a:t> </a:t>
            </a:r>
            <a:r>
              <a:rPr lang="en-US" dirty="0" err="1"/>
              <a:t>Pembelajaran</a:t>
            </a:r>
            <a:r>
              <a:rPr lang="en-US" dirty="0"/>
              <a:t> </a:t>
            </a:r>
            <a:r>
              <a:rPr lang="en-US" dirty="0" err="1"/>
              <a:t>Mesin</a:t>
            </a:r>
            <a:r>
              <a:rPr lang="en-US" dirty="0"/>
              <a:t> </a:t>
            </a:r>
          </a:p>
        </p:txBody>
      </p:sp>
      <p:sp>
        <p:nvSpPr>
          <p:cNvPr id="3" name="Content Placeholder 2">
            <a:extLst>
              <a:ext uri="{FF2B5EF4-FFF2-40B4-BE49-F238E27FC236}">
                <a16:creationId xmlns:a16="http://schemas.microsoft.com/office/drawing/2014/main" id="{94848C1B-CCA4-43A2-B431-EAA607B47902}"/>
              </a:ext>
            </a:extLst>
          </p:cNvPr>
          <p:cNvSpPr>
            <a:spLocks noGrp="1"/>
          </p:cNvSpPr>
          <p:nvPr>
            <p:ph idx="1"/>
          </p:nvPr>
        </p:nvSpPr>
        <p:spPr/>
        <p:txBody>
          <a:bodyPr>
            <a:normAutofit/>
          </a:bodyPr>
          <a:lstStyle/>
          <a:p>
            <a:r>
              <a:rPr lang="en-US" sz="2400" dirty="0" err="1"/>
              <a:t>Hipotesis</a:t>
            </a:r>
            <a:r>
              <a:rPr lang="en-US" sz="2400" dirty="0"/>
              <a:t> </a:t>
            </a:r>
            <a:r>
              <a:rPr lang="en-US" sz="2400" dirty="0" err="1"/>
              <a:t>dibuat</a:t>
            </a:r>
            <a:r>
              <a:rPr lang="en-US" sz="2400" dirty="0"/>
              <a:t> </a:t>
            </a:r>
            <a:r>
              <a:rPr lang="en-US" sz="2400" dirty="0" err="1"/>
              <a:t>dalam</a:t>
            </a:r>
            <a:r>
              <a:rPr lang="en-US" sz="2400" dirty="0"/>
              <a:t> </a:t>
            </a:r>
            <a:r>
              <a:rPr lang="en-US" sz="2400" dirty="0" err="1"/>
              <a:t>bentuk</a:t>
            </a:r>
            <a:r>
              <a:rPr lang="en-US" sz="2400" dirty="0"/>
              <a:t> </a:t>
            </a:r>
            <a:r>
              <a:rPr lang="en-US" sz="2400" b="1" dirty="0"/>
              <a:t>formula </a:t>
            </a:r>
            <a:r>
              <a:rPr lang="en-US" sz="2400" b="1" dirty="0" err="1"/>
              <a:t>matematika</a:t>
            </a:r>
            <a:r>
              <a:rPr lang="en-US" sz="2400" dirty="0"/>
              <a:t>, </a:t>
            </a:r>
            <a:r>
              <a:rPr lang="en-US" sz="2400" dirty="0" err="1"/>
              <a:t>deskripsi</a:t>
            </a:r>
            <a:r>
              <a:rPr lang="en-US" sz="2400" dirty="0"/>
              <a:t> dan </a:t>
            </a:r>
            <a:r>
              <a:rPr lang="en-US" sz="2400" dirty="0" err="1"/>
              <a:t>ilustrasi</a:t>
            </a:r>
            <a:r>
              <a:rPr lang="en-US" sz="2400" dirty="0"/>
              <a:t> </a:t>
            </a:r>
            <a:r>
              <a:rPr lang="en-US" sz="2400" dirty="0" err="1"/>
              <a:t>gambar</a:t>
            </a:r>
            <a:r>
              <a:rPr lang="en-US" sz="2400" dirty="0"/>
              <a:t>. </a:t>
            </a:r>
          </a:p>
          <a:p>
            <a:r>
              <a:rPr lang="en-US" sz="2400" b="1" dirty="0"/>
              <a:t>Ada </a:t>
            </a:r>
            <a:r>
              <a:rPr lang="en-US" sz="2400" b="1" dirty="0" err="1"/>
              <a:t>jutaan</a:t>
            </a:r>
            <a:r>
              <a:rPr lang="en-US" sz="2400" b="1" dirty="0"/>
              <a:t> </a:t>
            </a:r>
            <a:r>
              <a:rPr lang="en-US" sz="2400" b="1" dirty="0" err="1"/>
              <a:t>hipotesis</a:t>
            </a:r>
            <a:r>
              <a:rPr lang="en-US" sz="2400" b="1" dirty="0"/>
              <a:t> </a:t>
            </a:r>
            <a:r>
              <a:rPr lang="en-US" sz="2400" dirty="0"/>
              <a:t>yang </a:t>
            </a:r>
            <a:r>
              <a:rPr lang="en-US" sz="2400" dirty="0" err="1"/>
              <a:t>mungkin</a:t>
            </a:r>
            <a:r>
              <a:rPr lang="en-US" sz="2400" dirty="0"/>
              <a:t> </a:t>
            </a:r>
            <a:r>
              <a:rPr lang="en-US" sz="2400" dirty="0" err="1"/>
              <a:t>digunakan</a:t>
            </a:r>
            <a:r>
              <a:rPr lang="en-US" sz="2400" dirty="0"/>
              <a:t> </a:t>
            </a:r>
            <a:r>
              <a:rPr lang="en-US" sz="2400" dirty="0" err="1"/>
              <a:t>untuk</a:t>
            </a:r>
            <a:r>
              <a:rPr lang="en-US" sz="2400" dirty="0"/>
              <a:t> </a:t>
            </a:r>
            <a:r>
              <a:rPr lang="en-US" sz="2400" dirty="0" err="1"/>
              <a:t>menyelesaikan</a:t>
            </a:r>
            <a:r>
              <a:rPr lang="en-US" sz="2400" dirty="0"/>
              <a:t> </a:t>
            </a:r>
            <a:r>
              <a:rPr lang="en-US" sz="2400" dirty="0" err="1"/>
              <a:t>sebuah</a:t>
            </a:r>
            <a:r>
              <a:rPr lang="en-US" sz="2400" dirty="0"/>
              <a:t> </a:t>
            </a:r>
            <a:r>
              <a:rPr lang="en-US" sz="2400" dirty="0" err="1"/>
              <a:t>permasalahan</a:t>
            </a:r>
            <a:r>
              <a:rPr lang="en-US" sz="2400" dirty="0"/>
              <a:t>.</a:t>
            </a:r>
          </a:p>
          <a:p>
            <a:r>
              <a:rPr lang="en-US" sz="2400" dirty="0"/>
              <a:t> </a:t>
            </a:r>
            <a:r>
              <a:rPr lang="en-US" sz="2400" b="1" dirty="0" err="1"/>
              <a:t>Pembelajaran</a:t>
            </a:r>
            <a:r>
              <a:rPr lang="en-US" sz="2400" b="1" dirty="0"/>
              <a:t> </a:t>
            </a:r>
            <a:r>
              <a:rPr lang="en-US" sz="2400" b="1" dirty="0" err="1"/>
              <a:t>adalah</a:t>
            </a:r>
            <a:r>
              <a:rPr lang="en-US" sz="2400" b="1" dirty="0"/>
              <a:t> proses </a:t>
            </a:r>
            <a:r>
              <a:rPr lang="en-US" sz="2400" dirty="0" err="1"/>
              <a:t>untuk</a:t>
            </a:r>
            <a:r>
              <a:rPr lang="en-US" sz="2400" dirty="0"/>
              <a:t> </a:t>
            </a:r>
            <a:r>
              <a:rPr lang="en-US" sz="2400" dirty="0" err="1"/>
              <a:t>mendapatkan</a:t>
            </a:r>
            <a:r>
              <a:rPr lang="en-US" sz="2400" dirty="0"/>
              <a:t> </a:t>
            </a:r>
            <a:r>
              <a:rPr lang="en-US" sz="2400" dirty="0" err="1"/>
              <a:t>hipotesis</a:t>
            </a:r>
            <a:r>
              <a:rPr lang="en-US" sz="2400" dirty="0"/>
              <a:t> </a:t>
            </a:r>
            <a:r>
              <a:rPr lang="en-US" sz="2400" dirty="0" err="1"/>
              <a:t>terbaik</a:t>
            </a:r>
            <a:r>
              <a:rPr lang="en-US" sz="2400" dirty="0"/>
              <a:t> </a:t>
            </a:r>
            <a:r>
              <a:rPr lang="en-US" sz="2400" dirty="0" err="1"/>
              <a:t>dari</a:t>
            </a:r>
            <a:r>
              <a:rPr lang="en-US" sz="2400" dirty="0"/>
              <a:t> </a:t>
            </a:r>
            <a:r>
              <a:rPr lang="en-US" sz="2400" dirty="0" err="1"/>
              <a:t>sekumpulan</a:t>
            </a:r>
            <a:r>
              <a:rPr lang="en-US" sz="2400" dirty="0"/>
              <a:t> </a:t>
            </a:r>
            <a:r>
              <a:rPr lang="en-US" sz="2400" dirty="0" err="1"/>
              <a:t>hipotesis</a:t>
            </a:r>
            <a:r>
              <a:rPr lang="en-US" sz="2400" dirty="0"/>
              <a:t> yang </a:t>
            </a:r>
            <a:r>
              <a:rPr lang="en-US" sz="2400" dirty="0" err="1"/>
              <a:t>mungkin</a:t>
            </a:r>
            <a:r>
              <a:rPr lang="en-US" sz="2400" dirty="0"/>
              <a:t> </a:t>
            </a:r>
            <a:r>
              <a:rPr lang="en-US" sz="2400" dirty="0" err="1"/>
              <a:t>digunakan</a:t>
            </a:r>
            <a:r>
              <a:rPr lang="en-US" sz="2400" dirty="0"/>
              <a:t> </a:t>
            </a:r>
            <a:r>
              <a:rPr lang="en-US" sz="2400" dirty="0" err="1"/>
              <a:t>untuk</a:t>
            </a:r>
            <a:r>
              <a:rPr lang="en-US" sz="2400" dirty="0"/>
              <a:t> </a:t>
            </a:r>
            <a:r>
              <a:rPr lang="en-US" sz="2400" dirty="0" err="1"/>
              <a:t>menyelesaikan</a:t>
            </a:r>
            <a:r>
              <a:rPr lang="en-US" sz="2400" dirty="0"/>
              <a:t> </a:t>
            </a:r>
            <a:r>
              <a:rPr lang="en-US" sz="2400" dirty="0" err="1"/>
              <a:t>masalah</a:t>
            </a:r>
            <a:r>
              <a:rPr lang="en-US" sz="2400" dirty="0"/>
              <a:t>.</a:t>
            </a:r>
          </a:p>
          <a:p>
            <a:r>
              <a:rPr lang="en-US" sz="2400" b="1" dirty="0" err="1"/>
              <a:t>Pembelajaran</a:t>
            </a:r>
            <a:r>
              <a:rPr lang="en-US" sz="2400" b="1" dirty="0"/>
              <a:t> </a:t>
            </a:r>
            <a:r>
              <a:rPr lang="en-US" sz="2400" b="1" dirty="0" err="1"/>
              <a:t>Mesin</a:t>
            </a:r>
            <a:r>
              <a:rPr lang="en-US" sz="2400" b="1" dirty="0"/>
              <a:t> </a:t>
            </a:r>
            <a:r>
              <a:rPr lang="en-US" sz="2400" b="1" dirty="0" err="1"/>
              <a:t>bicara</a:t>
            </a:r>
            <a:r>
              <a:rPr lang="en-US" sz="2400" b="1" dirty="0"/>
              <a:t> </a:t>
            </a:r>
            <a:r>
              <a:rPr lang="en-US" sz="2400" b="1" dirty="0" err="1"/>
              <a:t>tentang</a:t>
            </a:r>
            <a:r>
              <a:rPr lang="en-US" sz="2400" b="1" dirty="0"/>
              <a:t> </a:t>
            </a:r>
            <a:r>
              <a:rPr lang="en-US" sz="2400" b="1" dirty="0" err="1"/>
              <a:t>algoritma</a:t>
            </a:r>
            <a:r>
              <a:rPr lang="en-US" sz="2400" b="1" dirty="0"/>
              <a:t> </a:t>
            </a:r>
            <a:r>
              <a:rPr lang="en-US" sz="2400" dirty="0"/>
              <a:t>yang </a:t>
            </a:r>
            <a:r>
              <a:rPr lang="en-US" sz="2400" dirty="0" err="1"/>
              <a:t>digunakan</a:t>
            </a:r>
            <a:r>
              <a:rPr lang="en-US" sz="2400" dirty="0"/>
              <a:t> </a:t>
            </a:r>
            <a:r>
              <a:rPr lang="en-US" sz="2400" dirty="0" err="1"/>
              <a:t>untuk</a:t>
            </a:r>
            <a:r>
              <a:rPr lang="en-US" sz="2400" dirty="0"/>
              <a:t> </a:t>
            </a:r>
            <a:r>
              <a:rPr lang="en-US" sz="2400" dirty="0" err="1"/>
              <a:t>belajar</a:t>
            </a:r>
            <a:r>
              <a:rPr lang="en-US" sz="2400" dirty="0"/>
              <a:t> </a:t>
            </a:r>
            <a:r>
              <a:rPr lang="en-US" sz="2400" dirty="0" err="1"/>
              <a:t>guna</a:t>
            </a:r>
            <a:r>
              <a:rPr lang="en-US" sz="2400" dirty="0"/>
              <a:t> </a:t>
            </a:r>
            <a:r>
              <a:rPr lang="en-US" sz="2400" dirty="0" err="1"/>
              <a:t>mendapatkan</a:t>
            </a:r>
            <a:r>
              <a:rPr lang="en-US" sz="2400" dirty="0"/>
              <a:t> </a:t>
            </a:r>
            <a:r>
              <a:rPr lang="en-US" sz="2400" dirty="0" err="1"/>
              <a:t>hipotesis</a:t>
            </a:r>
            <a:r>
              <a:rPr lang="en-US" sz="2400" dirty="0"/>
              <a:t> yang </a:t>
            </a:r>
            <a:r>
              <a:rPr lang="en-US" sz="2400" dirty="0" err="1"/>
              <a:t>terbaik</a:t>
            </a:r>
            <a:r>
              <a:rPr lang="en-US" sz="2400" dirty="0"/>
              <a:t> </a:t>
            </a:r>
            <a:r>
              <a:rPr lang="en-US" sz="2400" dirty="0" err="1"/>
              <a:t>untuk</a:t>
            </a:r>
            <a:r>
              <a:rPr lang="en-US" sz="2400" dirty="0"/>
              <a:t> </a:t>
            </a:r>
            <a:r>
              <a:rPr lang="en-US" sz="2400" dirty="0" err="1"/>
              <a:t>menyelesaikan</a:t>
            </a:r>
            <a:r>
              <a:rPr lang="en-US" sz="2400" dirty="0"/>
              <a:t> </a:t>
            </a:r>
            <a:r>
              <a:rPr lang="en-US" sz="2400" dirty="0" err="1"/>
              <a:t>suatu</a:t>
            </a:r>
            <a:r>
              <a:rPr lang="en-US" sz="2400" dirty="0"/>
              <a:t> </a:t>
            </a:r>
            <a:r>
              <a:rPr lang="en-US" sz="2400" dirty="0" err="1"/>
              <a:t>masalah</a:t>
            </a:r>
            <a:r>
              <a:rPr lang="en-US" sz="2400" dirty="0"/>
              <a:t>.</a:t>
            </a:r>
          </a:p>
          <a:p>
            <a:endParaRPr lang="en-US" sz="2400" dirty="0"/>
          </a:p>
        </p:txBody>
      </p:sp>
      <p:pic>
        <p:nvPicPr>
          <p:cNvPr id="1026" name="Picture 2" descr="Learning GIF">
            <a:extLst>
              <a:ext uri="{FF2B5EF4-FFF2-40B4-BE49-F238E27FC236}">
                <a16:creationId xmlns:a16="http://schemas.microsoft.com/office/drawing/2014/main" id="{35FD86B6-3798-4C25-BDBF-A6A34717564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290817" y="2939544"/>
            <a:ext cx="2758554" cy="260338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71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ABA1-3844-48AA-8D25-1C10FCAACB4C}"/>
              </a:ext>
            </a:extLst>
          </p:cNvPr>
          <p:cNvSpPr>
            <a:spLocks noGrp="1"/>
          </p:cNvSpPr>
          <p:nvPr>
            <p:ph type="title"/>
          </p:nvPr>
        </p:nvSpPr>
        <p:spPr/>
        <p:txBody>
          <a:bodyPr/>
          <a:lstStyle/>
          <a:p>
            <a:r>
              <a:rPr lang="en-US" dirty="0" err="1"/>
              <a:t>Paradigma</a:t>
            </a:r>
            <a:r>
              <a:rPr lang="en-US" dirty="0"/>
              <a:t> </a:t>
            </a:r>
            <a:r>
              <a:rPr lang="en-US" dirty="0" err="1"/>
              <a:t>Pembelajaran</a:t>
            </a:r>
            <a:r>
              <a:rPr lang="en-US" dirty="0"/>
              <a:t> </a:t>
            </a:r>
            <a:r>
              <a:rPr lang="en-US" dirty="0" err="1"/>
              <a:t>Mesin</a:t>
            </a:r>
            <a:endParaRPr lang="en-US" dirty="0"/>
          </a:p>
        </p:txBody>
      </p:sp>
      <p:pic>
        <p:nvPicPr>
          <p:cNvPr id="6146" name="Picture 2" descr="Image result for Machine Learning process">
            <a:extLst>
              <a:ext uri="{FF2B5EF4-FFF2-40B4-BE49-F238E27FC236}">
                <a16:creationId xmlns:a16="http://schemas.microsoft.com/office/drawing/2014/main" id="{9D3F69AC-03B1-4012-B6A6-94BE473EA4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202" y="1316615"/>
            <a:ext cx="8338408" cy="475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764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231-4FD8-04B5-70C6-1CA6E83C7F70}"/>
              </a:ext>
            </a:extLst>
          </p:cNvPr>
          <p:cNvSpPr>
            <a:spLocks noGrp="1"/>
          </p:cNvSpPr>
          <p:nvPr>
            <p:ph type="title"/>
          </p:nvPr>
        </p:nvSpPr>
        <p:spPr/>
        <p:txBody>
          <a:bodyPr/>
          <a:lstStyle/>
          <a:p>
            <a:r>
              <a:rPr lang="en-US" dirty="0"/>
              <a:t>LEARNING</a:t>
            </a:r>
            <a:endParaRPr lang="en-ID" dirty="0"/>
          </a:p>
        </p:txBody>
      </p:sp>
      <p:sp>
        <p:nvSpPr>
          <p:cNvPr id="4" name="Rectangle 1">
            <a:extLst>
              <a:ext uri="{FF2B5EF4-FFF2-40B4-BE49-F238E27FC236}">
                <a16:creationId xmlns:a16="http://schemas.microsoft.com/office/drawing/2014/main" id="{5382A021-EF03-965A-0F5E-1DBA680F906E}"/>
              </a:ext>
            </a:extLst>
          </p:cNvPr>
          <p:cNvSpPr>
            <a:spLocks noGrp="1" noChangeArrowheads="1"/>
          </p:cNvSpPr>
          <p:nvPr>
            <p:ph idx="1"/>
          </p:nvPr>
        </p:nvSpPr>
        <p:spPr bwMode="auto">
          <a:xfrm>
            <a:off x="3869268" y="2581507"/>
            <a:ext cx="5020926" cy="168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Supervised Learning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Unsupervised Learning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panose="020B0604020202020204" pitchFamily="34" charset="0"/>
              </a:rPr>
              <a:t>opsional</a:t>
            </a:r>
            <a:r>
              <a:rPr kumimoji="0" lang="en-US" altLang="en-US" sz="2400" b="0" i="0" u="none" strike="noStrike" cap="none" normalizeH="0" baseline="0" dirty="0">
                <a:ln>
                  <a:noFill/>
                </a:ln>
                <a:solidFill>
                  <a:schemeClr val="tx1"/>
                </a:solidFill>
                <a:effectLst/>
                <a:latin typeface="Arial" panose="020B0604020202020204" pitchFamily="34" charset="0"/>
              </a:rPr>
              <a:t>) Reinforcement Learning</a:t>
            </a:r>
          </a:p>
        </p:txBody>
      </p:sp>
    </p:spTree>
    <p:extLst>
      <p:ext uri="{BB962C8B-B14F-4D97-AF65-F5344CB8AC3E}">
        <p14:creationId xmlns:p14="http://schemas.microsoft.com/office/powerpoint/2010/main" val="1608866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0489-3006-E825-8615-96FD3A0F17E9}"/>
              </a:ext>
            </a:extLst>
          </p:cNvPr>
          <p:cNvSpPr>
            <a:spLocks noGrp="1"/>
          </p:cNvSpPr>
          <p:nvPr>
            <p:ph type="title"/>
          </p:nvPr>
        </p:nvSpPr>
        <p:spPr/>
        <p:txBody>
          <a:bodyPr/>
          <a:lstStyle/>
          <a:p>
            <a:r>
              <a:rPr lang="en-US" dirty="0"/>
              <a:t>SUPERVISED</a:t>
            </a:r>
            <a:endParaRPr lang="en-ID" dirty="0"/>
          </a:p>
        </p:txBody>
      </p:sp>
      <p:sp>
        <p:nvSpPr>
          <p:cNvPr id="4" name="Rectangle 1">
            <a:extLst>
              <a:ext uri="{FF2B5EF4-FFF2-40B4-BE49-F238E27FC236}">
                <a16:creationId xmlns:a16="http://schemas.microsoft.com/office/drawing/2014/main" id="{2B0577BF-1F31-575B-5164-BA9BF7CFD89A}"/>
              </a:ext>
            </a:extLst>
          </p:cNvPr>
          <p:cNvSpPr>
            <a:spLocks noGrp="1" noChangeArrowheads="1"/>
          </p:cNvSpPr>
          <p:nvPr>
            <p:ph idx="1"/>
          </p:nvPr>
        </p:nvSpPr>
        <p:spPr bwMode="auto">
          <a:xfrm>
            <a:off x="3966250" y="1838898"/>
            <a:ext cx="7422187"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Arial" panose="020B0604020202020204" pitchFamily="34" charset="0"/>
              </a:rPr>
              <a:t>Definisi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belajar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dari</a:t>
            </a:r>
            <a:r>
              <a:rPr kumimoji="0" lang="en-US" altLang="en-US" sz="1800" b="0" i="0" u="none" strike="noStrike" cap="none" normalizeH="0" baseline="0" dirty="0">
                <a:ln>
                  <a:noFill/>
                </a:ln>
                <a:solidFill>
                  <a:schemeClr val="tx1"/>
                </a:solidFill>
                <a:effectLst/>
                <a:latin typeface="Arial" panose="020B0604020202020204" pitchFamily="34" charset="0"/>
              </a:rPr>
              <a:t> data </a:t>
            </a:r>
            <a:r>
              <a:rPr kumimoji="0" lang="en-US" altLang="en-US" sz="1800" b="1" i="0" u="none" strike="noStrike" cap="none" normalizeH="0" baseline="0" dirty="0" err="1">
                <a:ln>
                  <a:noFill/>
                </a:ln>
                <a:solidFill>
                  <a:schemeClr val="tx1"/>
                </a:solidFill>
                <a:effectLst/>
                <a:latin typeface="Arial" panose="020B0604020202020204" pitchFamily="34" charset="0"/>
              </a:rPr>
              <a:t>berlabel</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5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Tujuan: </a:t>
            </a:r>
            <a:r>
              <a:rPr kumimoji="0" lang="en-US" altLang="en-US" sz="1800" b="0" i="0" u="none" strike="noStrike" cap="none" normalizeH="0" baseline="0" dirty="0" err="1">
                <a:ln>
                  <a:noFill/>
                </a:ln>
                <a:solidFill>
                  <a:schemeClr val="tx1"/>
                </a:solidFill>
                <a:effectLst/>
                <a:latin typeface="Arial" panose="020B0604020202020204" pitchFamily="34" charset="0"/>
              </a:rPr>
              <a:t>prediksi</a:t>
            </a:r>
            <a:r>
              <a:rPr kumimoji="0" lang="en-US" altLang="en-US" sz="1800" b="0" i="0" u="none" strike="noStrike" cap="none" normalizeH="0" baseline="0" dirty="0">
                <a:ln>
                  <a:noFill/>
                </a:ln>
                <a:solidFill>
                  <a:schemeClr val="tx1"/>
                </a:solidFill>
                <a:effectLst/>
                <a:latin typeface="Arial" panose="020B0604020202020204" pitchFamily="34" charset="0"/>
              </a:rPr>
              <a:t> output/label pada data </a:t>
            </a:r>
            <a:r>
              <a:rPr kumimoji="0" lang="en-US" altLang="en-US" sz="1800" b="0" i="0" u="none" strike="noStrike" cap="none" normalizeH="0" baseline="0" dirty="0" err="1">
                <a:ln>
                  <a:noFill/>
                </a:ln>
                <a:solidFill>
                  <a:schemeClr val="tx1"/>
                </a:solidFill>
                <a:effectLst/>
                <a:latin typeface="Arial" panose="020B0604020202020204" pitchFamily="34" charset="0"/>
              </a:rPr>
              <a:t>baru</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5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Jenis </a:t>
            </a:r>
            <a:r>
              <a:rPr kumimoji="0" lang="en-US" altLang="en-US" sz="1800" b="0" i="0" u="none" strike="noStrike" cap="none" normalizeH="0" baseline="0" dirty="0" err="1">
                <a:ln>
                  <a:noFill/>
                </a:ln>
                <a:solidFill>
                  <a:schemeClr val="tx1"/>
                </a:solidFill>
                <a:effectLst/>
                <a:latin typeface="Arial" panose="020B0604020202020204" pitchFamily="34" charset="0"/>
              </a:rPr>
              <a:t>masalah</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50000"/>
              </a:lnSpc>
              <a:spcBef>
                <a:spcPct val="0"/>
              </a:spcBef>
              <a:spcAft>
                <a:spcPct val="0"/>
              </a:spcAft>
              <a:buClrTx/>
            </a:pPr>
            <a:r>
              <a:rPr kumimoji="0" lang="en-US" altLang="en-US" sz="1800" b="1" i="0" u="none" strike="noStrike" cap="none" normalizeH="0" baseline="0" dirty="0" err="1">
                <a:ln>
                  <a:noFill/>
                </a:ln>
                <a:solidFill>
                  <a:schemeClr val="tx1"/>
                </a:solidFill>
                <a:effectLst/>
                <a:latin typeface="Arial" panose="020B0604020202020204" pitchFamily="34" charset="0"/>
              </a:rPr>
              <a:t>Regresi</a:t>
            </a:r>
            <a:r>
              <a:rPr kumimoji="0" lang="en-US" altLang="en-US" sz="1800" b="0" i="0" u="none" strike="noStrike" cap="none" normalizeH="0" baseline="0" dirty="0">
                <a:ln>
                  <a:noFill/>
                </a:ln>
                <a:solidFill>
                  <a:schemeClr val="tx1"/>
                </a:solidFill>
                <a:effectLst/>
                <a:latin typeface="Arial" panose="020B0604020202020204" pitchFamily="34" charset="0"/>
              </a:rPr>
              <a:t> (output </a:t>
            </a:r>
            <a:r>
              <a:rPr kumimoji="0" lang="en-US" altLang="en-US" sz="1800" b="0" i="0" u="none" strike="noStrike" cap="none" normalizeH="0" baseline="0" dirty="0" err="1">
                <a:ln>
                  <a:noFill/>
                </a:ln>
                <a:solidFill>
                  <a:schemeClr val="tx1"/>
                </a:solidFill>
                <a:effectLst/>
                <a:latin typeface="Arial" panose="020B0604020202020204" pitchFamily="34" charset="0"/>
              </a:rPr>
              <a:t>numerik</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50000"/>
              </a:lnSpc>
              <a:spcBef>
                <a:spcPct val="0"/>
              </a:spcBef>
              <a:spcAft>
                <a:spcPct val="0"/>
              </a:spcAft>
              <a:buClrTx/>
            </a:pPr>
            <a:r>
              <a:rPr kumimoji="0" lang="en-US" altLang="en-US" sz="1800" b="1" i="0" u="none" strike="noStrike" cap="none" normalizeH="0" baseline="0" dirty="0" err="1">
                <a:ln>
                  <a:noFill/>
                </a:ln>
                <a:solidFill>
                  <a:schemeClr val="tx1"/>
                </a:solidFill>
                <a:effectLst/>
                <a:latin typeface="Arial" panose="020B0604020202020204" pitchFamily="34" charset="0"/>
              </a:rPr>
              <a:t>Klasifikasi</a:t>
            </a:r>
            <a:r>
              <a:rPr kumimoji="0" lang="en-US" altLang="en-US" sz="1800" b="0" i="0" u="none" strike="noStrike" cap="none" normalizeH="0" baseline="0" dirty="0">
                <a:ln>
                  <a:noFill/>
                </a:ln>
                <a:solidFill>
                  <a:schemeClr val="tx1"/>
                </a:solidFill>
                <a:effectLst/>
                <a:latin typeface="Arial" panose="020B0604020202020204" pitchFamily="34" charset="0"/>
              </a:rPr>
              <a:t> (output </a:t>
            </a:r>
            <a:r>
              <a:rPr kumimoji="0" lang="en-US" altLang="en-US" sz="1800" b="0" i="0" u="none" strike="noStrike" cap="none" normalizeH="0" baseline="0" dirty="0" err="1">
                <a:ln>
                  <a:noFill/>
                </a:ln>
                <a:solidFill>
                  <a:schemeClr val="tx1"/>
                </a:solidFill>
                <a:effectLst/>
                <a:latin typeface="Arial" panose="020B0604020202020204" pitchFamily="34" charset="0"/>
              </a:rPr>
              <a:t>kategori</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5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Arial" panose="020B0604020202020204" pitchFamily="34" charset="0"/>
              </a:rPr>
              <a:t>Contoh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algoritma</a:t>
            </a:r>
            <a:r>
              <a:rPr kumimoji="0" lang="en-US" altLang="en-US" sz="1800" b="0" i="0" u="none" strike="noStrike" cap="none" normalizeH="0" baseline="0" dirty="0">
                <a:ln>
                  <a:noFill/>
                </a:ln>
                <a:solidFill>
                  <a:schemeClr val="tx1"/>
                </a:solidFill>
                <a:effectLst/>
                <a:latin typeface="Arial" panose="020B0604020202020204" pitchFamily="34" charset="0"/>
              </a:rPr>
              <a:t>: Linear Regression, Logistic Regression, Decision Tree, SVM.</a:t>
            </a:r>
          </a:p>
          <a:p>
            <a:pPr eaLnBrk="0" fontAlgn="base" hangingPunct="0">
              <a:lnSpc>
                <a:spcPct val="15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Arial" panose="020B0604020202020204" pitchFamily="34" charset="0"/>
              </a:rPr>
              <a:t>Contoh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kasus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Prediksi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harga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rumah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deteksi</a:t>
            </a:r>
            <a:r>
              <a:rPr kumimoji="0" lang="en-US" altLang="en-US" sz="1800" b="0" i="0" u="none" strike="noStrike" cap="none" normalizeH="0" baseline="0" dirty="0">
                <a:ln>
                  <a:noFill/>
                </a:ln>
                <a:solidFill>
                  <a:schemeClr val="tx1"/>
                </a:solidFill>
                <a:effectLst/>
                <a:latin typeface="Arial" panose="020B0604020202020204" pitchFamily="34" charset="0"/>
              </a:rPr>
              <a:t> email spam.</a:t>
            </a:r>
          </a:p>
        </p:txBody>
      </p:sp>
    </p:spTree>
    <p:extLst>
      <p:ext uri="{BB962C8B-B14F-4D97-AF65-F5344CB8AC3E}">
        <p14:creationId xmlns:p14="http://schemas.microsoft.com/office/powerpoint/2010/main" val="3182462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CE80-B287-D8C4-8132-655640A27E82}"/>
              </a:ext>
            </a:extLst>
          </p:cNvPr>
          <p:cNvSpPr>
            <a:spLocks noGrp="1"/>
          </p:cNvSpPr>
          <p:nvPr>
            <p:ph type="title"/>
          </p:nvPr>
        </p:nvSpPr>
        <p:spPr/>
        <p:txBody>
          <a:bodyPr>
            <a:normAutofit/>
          </a:bodyPr>
          <a:lstStyle/>
          <a:p>
            <a:r>
              <a:rPr lang="en-US" sz="3200" dirty="0"/>
              <a:t>UNSUPERVISED</a:t>
            </a:r>
            <a:endParaRPr lang="en-ID" sz="3200" dirty="0"/>
          </a:p>
        </p:txBody>
      </p:sp>
      <p:sp>
        <p:nvSpPr>
          <p:cNvPr id="4" name="Rectangle 1">
            <a:extLst>
              <a:ext uri="{FF2B5EF4-FFF2-40B4-BE49-F238E27FC236}">
                <a16:creationId xmlns:a16="http://schemas.microsoft.com/office/drawing/2014/main" id="{195D2FB0-DD38-946C-9D3F-68FACD321508}"/>
              </a:ext>
            </a:extLst>
          </p:cNvPr>
          <p:cNvSpPr>
            <a:spLocks noGrp="1" noChangeArrowheads="1"/>
          </p:cNvSpPr>
          <p:nvPr>
            <p:ph idx="1"/>
          </p:nvPr>
        </p:nvSpPr>
        <p:spPr bwMode="auto">
          <a:xfrm>
            <a:off x="3869268" y="1786289"/>
            <a:ext cx="7543412" cy="327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pPr>
            <a:r>
              <a:rPr kumimoji="0" lang="en-US" altLang="en-US" b="0" i="0" u="none" strike="noStrike" cap="none" normalizeH="0" baseline="0" dirty="0" err="1">
                <a:ln>
                  <a:noFill/>
                </a:ln>
                <a:solidFill>
                  <a:schemeClr val="tx1"/>
                </a:solidFill>
                <a:effectLst/>
              </a:rPr>
              <a:t>Definisi</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belajar</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dari</a:t>
            </a:r>
            <a:r>
              <a:rPr kumimoji="0" lang="en-US" altLang="en-US" b="0" i="0" u="none" strike="noStrike" cap="none" normalizeH="0" baseline="0" dirty="0">
                <a:ln>
                  <a:noFill/>
                </a:ln>
                <a:solidFill>
                  <a:schemeClr val="tx1"/>
                </a:solidFill>
                <a:effectLst/>
              </a:rPr>
              <a:t> data </a:t>
            </a:r>
            <a:r>
              <a:rPr kumimoji="0" lang="en-US" altLang="en-US" b="1" i="0" u="none" strike="noStrike" cap="none" normalizeH="0" baseline="0" dirty="0" err="1">
                <a:ln>
                  <a:noFill/>
                </a:ln>
                <a:solidFill>
                  <a:schemeClr val="tx1"/>
                </a:solidFill>
                <a:effectLst/>
              </a:rPr>
              <a:t>tanpa</a:t>
            </a:r>
            <a:r>
              <a:rPr kumimoji="0" lang="en-US" altLang="en-US" b="1" i="0" u="none" strike="noStrike" cap="none" normalizeH="0" baseline="0" dirty="0">
                <a:ln>
                  <a:noFill/>
                </a:ln>
                <a:solidFill>
                  <a:schemeClr val="tx1"/>
                </a:solidFill>
                <a:effectLst/>
              </a:rPr>
              <a:t> label</a:t>
            </a:r>
            <a:r>
              <a:rPr kumimoji="0" lang="en-US" altLang="en-US" b="0" i="0" u="none" strike="noStrike" cap="none" normalizeH="0" baseline="0" dirty="0">
                <a:ln>
                  <a:noFill/>
                </a:ln>
                <a:solidFill>
                  <a:schemeClr val="tx1"/>
                </a:solidFill>
                <a:effectLst/>
              </a:rPr>
              <a:t>.</a:t>
            </a:r>
          </a:p>
          <a:p>
            <a:pPr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rPr>
              <a:t>Tujuan: </a:t>
            </a:r>
            <a:r>
              <a:rPr kumimoji="0" lang="en-US" altLang="en-US" b="0" i="0" u="none" strike="noStrike" cap="none" normalizeH="0" baseline="0" dirty="0" err="1">
                <a:ln>
                  <a:noFill/>
                </a:ln>
                <a:solidFill>
                  <a:schemeClr val="tx1"/>
                </a:solidFill>
                <a:effectLst/>
              </a:rPr>
              <a:t>temukan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pola</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atau</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struktur</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tersembunyi</a:t>
            </a:r>
            <a:r>
              <a:rPr kumimoji="0" lang="en-US" altLang="en-US" b="0" i="0" u="none" strike="noStrike" cap="none" normalizeH="0" baseline="0" dirty="0">
                <a:ln>
                  <a:noFill/>
                </a:ln>
                <a:solidFill>
                  <a:schemeClr val="tx1"/>
                </a:solidFill>
                <a:effectLst/>
              </a:rPr>
              <a:t>.</a:t>
            </a:r>
          </a:p>
          <a:p>
            <a:pPr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rPr>
              <a:t>Jenis </a:t>
            </a:r>
            <a:r>
              <a:rPr kumimoji="0" lang="en-US" altLang="en-US" b="0" i="0" u="none" strike="noStrike" cap="none" normalizeH="0" baseline="0" dirty="0" err="1">
                <a:ln>
                  <a:noFill/>
                </a:ln>
                <a:solidFill>
                  <a:schemeClr val="tx1"/>
                </a:solidFill>
                <a:effectLst/>
              </a:rPr>
              <a:t>masalah</a:t>
            </a:r>
            <a:r>
              <a:rPr kumimoji="0" lang="en-US" altLang="en-US" b="0" i="0" u="none" strike="noStrike" cap="none" normalizeH="0" baseline="0" dirty="0">
                <a:ln>
                  <a:noFill/>
                </a:ln>
                <a:solidFill>
                  <a:schemeClr val="tx1"/>
                </a:solidFill>
                <a:effectLst/>
              </a:rPr>
              <a:t>:</a:t>
            </a:r>
          </a:p>
          <a:p>
            <a:pPr eaLnBrk="0" fontAlgn="base" hangingPunct="0">
              <a:lnSpc>
                <a:spcPct val="150000"/>
              </a:lnSpc>
              <a:spcBef>
                <a:spcPct val="0"/>
              </a:spcBef>
              <a:spcAft>
                <a:spcPct val="0"/>
              </a:spcAft>
              <a:buClrTx/>
            </a:pPr>
            <a:r>
              <a:rPr kumimoji="0" lang="en-US" altLang="en-US" b="1" i="0" u="none" strike="noStrike" cap="none" normalizeH="0" baseline="0" dirty="0">
                <a:ln>
                  <a:noFill/>
                </a:ln>
                <a:solidFill>
                  <a:schemeClr val="tx1"/>
                </a:solidFill>
                <a:effectLst/>
              </a:rPr>
              <a:t>Clustering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kelompokkan</a:t>
            </a:r>
            <a:r>
              <a:rPr kumimoji="0" lang="en-US" altLang="en-US" b="0" i="0" u="none" strike="noStrike" cap="none" normalizeH="0" baseline="0" dirty="0">
                <a:ln>
                  <a:noFill/>
                </a:ln>
                <a:solidFill>
                  <a:schemeClr val="tx1"/>
                </a:solidFill>
                <a:effectLst/>
              </a:rPr>
              <a:t> data </a:t>
            </a:r>
            <a:r>
              <a:rPr kumimoji="0" lang="en-US" altLang="en-US" b="0" i="0" u="none" strike="noStrike" cap="none" normalizeH="0" baseline="0" dirty="0" err="1">
                <a:ln>
                  <a:noFill/>
                </a:ln>
                <a:solidFill>
                  <a:schemeClr val="tx1"/>
                </a:solidFill>
                <a:effectLst/>
              </a:rPr>
              <a:t>mirip</a:t>
            </a:r>
            <a:r>
              <a:rPr kumimoji="0" lang="en-US" altLang="en-US" b="0" i="0" u="none" strike="noStrike" cap="none" normalizeH="0" baseline="0" dirty="0">
                <a:ln>
                  <a:noFill/>
                </a:ln>
                <a:solidFill>
                  <a:schemeClr val="tx1"/>
                </a:solidFill>
                <a:effectLst/>
              </a:rPr>
              <a:t>).</a:t>
            </a:r>
          </a:p>
          <a:p>
            <a:pPr eaLnBrk="0" fontAlgn="base" hangingPunct="0">
              <a:lnSpc>
                <a:spcPct val="150000"/>
              </a:lnSpc>
              <a:spcBef>
                <a:spcPct val="0"/>
              </a:spcBef>
              <a:spcAft>
                <a:spcPct val="0"/>
              </a:spcAft>
              <a:buClrTx/>
            </a:pPr>
            <a:r>
              <a:rPr kumimoji="0" lang="en-US" altLang="en-US" b="1" i="0" u="none" strike="noStrike" cap="none" normalizeH="0" baseline="0" dirty="0">
                <a:ln>
                  <a:noFill/>
                </a:ln>
                <a:solidFill>
                  <a:schemeClr val="tx1"/>
                </a:solidFill>
                <a:effectLst/>
              </a:rPr>
              <a:t>Dimensionality reduction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kurangi</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jumlah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fitur</a:t>
            </a:r>
            <a:r>
              <a:rPr kumimoji="0" lang="en-US" altLang="en-US" b="0" i="0" u="none" strike="noStrike" cap="none" normalizeH="0" baseline="0" dirty="0">
                <a:ln>
                  <a:noFill/>
                </a:ln>
                <a:solidFill>
                  <a:schemeClr val="tx1"/>
                </a:solidFill>
                <a:effectLst/>
              </a:rPr>
              <a:t>).</a:t>
            </a:r>
          </a:p>
          <a:p>
            <a:pPr eaLnBrk="0" fontAlgn="base" hangingPunct="0">
              <a:lnSpc>
                <a:spcPct val="150000"/>
              </a:lnSpc>
              <a:spcBef>
                <a:spcPct val="0"/>
              </a:spcBef>
              <a:spcAft>
                <a:spcPct val="0"/>
              </a:spcAft>
              <a:buClrTx/>
            </a:pPr>
            <a:r>
              <a:rPr kumimoji="0" lang="en-US" altLang="en-US" b="0" i="0" u="none" strike="noStrike" cap="none" normalizeH="0" baseline="0" dirty="0" err="1">
                <a:ln>
                  <a:noFill/>
                </a:ln>
                <a:solidFill>
                  <a:schemeClr val="tx1"/>
                </a:solidFill>
                <a:effectLst/>
              </a:rPr>
              <a:t>Contoh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algoritma</a:t>
            </a:r>
            <a:r>
              <a:rPr kumimoji="0" lang="en-US" altLang="en-US" b="0" i="0" u="none" strike="noStrike" cap="none" normalizeH="0" baseline="0" dirty="0">
                <a:ln>
                  <a:noFill/>
                </a:ln>
                <a:solidFill>
                  <a:schemeClr val="tx1"/>
                </a:solidFill>
                <a:effectLst/>
              </a:rPr>
              <a:t>: k-Means, Hierarchical, DBSCAN, PCA.</a:t>
            </a:r>
          </a:p>
          <a:p>
            <a:pPr eaLnBrk="0" fontAlgn="base" hangingPunct="0">
              <a:lnSpc>
                <a:spcPct val="150000"/>
              </a:lnSpc>
              <a:spcBef>
                <a:spcPct val="0"/>
              </a:spcBef>
              <a:spcAft>
                <a:spcPct val="0"/>
              </a:spcAft>
              <a:buClrTx/>
            </a:pPr>
            <a:r>
              <a:rPr kumimoji="0" lang="en-US" altLang="en-US" b="0" i="0" u="none" strike="noStrike" cap="none" normalizeH="0" baseline="0" dirty="0" err="1">
                <a:ln>
                  <a:noFill/>
                </a:ln>
                <a:solidFill>
                  <a:schemeClr val="tx1"/>
                </a:solidFill>
                <a:effectLst/>
              </a:rPr>
              <a:t>Contoh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kasus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segmentasi</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pelanggan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reduksi</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dimensi</a:t>
            </a:r>
            <a:r>
              <a:rPr kumimoji="0" lang="en-US" altLang="en-US" b="0" i="0" u="none" strike="noStrike" cap="none" normalizeH="0" baseline="0" dirty="0">
                <a:ln>
                  <a:noFill/>
                </a:ln>
                <a:solidFill>
                  <a:schemeClr val="tx1"/>
                </a:solidFill>
                <a:effectLst/>
              </a:rPr>
              <a:t> data </a:t>
            </a:r>
            <a:r>
              <a:rPr kumimoji="0" lang="en-US" altLang="en-US" b="0" i="0" u="none" strike="noStrike" cap="none" normalizeH="0" baseline="0" dirty="0" err="1">
                <a:ln>
                  <a:noFill/>
                </a:ln>
                <a:solidFill>
                  <a:schemeClr val="tx1"/>
                </a:solidFill>
                <a:effectLst/>
              </a:rPr>
              <a:t>gambar</a:t>
            </a:r>
            <a:r>
              <a:rPr kumimoji="0" lang="en-US" altLang="en-US"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168975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Pipeline ML (Konsep)</a:t>
            </a:r>
          </a:p>
        </p:txBody>
      </p:sp>
      <p:sp>
        <p:nvSpPr>
          <p:cNvPr id="3" name="Content Placeholder 2"/>
          <p:cNvSpPr>
            <a:spLocks noGrp="1"/>
          </p:cNvSpPr>
          <p:nvPr>
            <p:ph idx="1"/>
          </p:nvPr>
        </p:nvSpPr>
        <p:spPr/>
        <p:txBody>
          <a:bodyPr/>
          <a:lstStyle/>
          <a:p>
            <a:pPr marL="457200" indent="-457200">
              <a:buFont typeface="+mj-lt"/>
              <a:buAutoNum type="arabicPeriod"/>
            </a:pPr>
            <a:r>
              <a:rPr lang="en-ID" dirty="0"/>
              <a:t>Alur </a:t>
            </a:r>
            <a:r>
              <a:rPr lang="en-ID" dirty="0" err="1"/>
              <a:t>kerja</a:t>
            </a:r>
            <a:r>
              <a:rPr lang="en-ID" dirty="0"/>
              <a:t> ML </a:t>
            </a:r>
            <a:r>
              <a:rPr lang="en-ID" dirty="0" err="1"/>
              <a:t>dari</a:t>
            </a:r>
            <a:r>
              <a:rPr lang="en-ID" dirty="0"/>
              <a:t> </a:t>
            </a:r>
            <a:r>
              <a:rPr lang="en-ID" dirty="0" err="1"/>
              <a:t>awal</a:t>
            </a:r>
            <a:r>
              <a:rPr lang="en-ID" dirty="0"/>
              <a:t> </a:t>
            </a:r>
            <a:r>
              <a:rPr lang="en-ID" dirty="0" err="1"/>
              <a:t>hingga</a:t>
            </a:r>
            <a:r>
              <a:rPr lang="en-ID" dirty="0"/>
              <a:t> </a:t>
            </a:r>
            <a:r>
              <a:rPr lang="en-ID" dirty="0" err="1"/>
              <a:t>akhir</a:t>
            </a:r>
            <a:r>
              <a:rPr lang="en-ID" dirty="0"/>
              <a:t>:</a:t>
            </a:r>
          </a:p>
          <a:p>
            <a:pPr marL="457200" indent="-457200">
              <a:buFont typeface="+mj-lt"/>
              <a:buAutoNum type="arabicPeriod"/>
            </a:pPr>
            <a:r>
              <a:rPr lang="en-ID" b="1" dirty="0"/>
              <a:t>Data Collection</a:t>
            </a:r>
            <a:r>
              <a:rPr lang="en-ID" dirty="0"/>
              <a:t> → </a:t>
            </a:r>
            <a:r>
              <a:rPr lang="en-ID" dirty="0" err="1"/>
              <a:t>kumpulkan</a:t>
            </a:r>
            <a:r>
              <a:rPr lang="en-ID" dirty="0"/>
              <a:t> data (CSV, database, API).</a:t>
            </a:r>
          </a:p>
          <a:p>
            <a:pPr marL="457200" indent="-457200">
              <a:buFont typeface="+mj-lt"/>
              <a:buAutoNum type="arabicPeriod"/>
            </a:pPr>
            <a:r>
              <a:rPr lang="en-ID" b="1" dirty="0"/>
              <a:t>Data Preprocessing</a:t>
            </a:r>
            <a:r>
              <a:rPr lang="en-ID" dirty="0"/>
              <a:t> → cleaning (missing values, outlier), encoding, scaling.</a:t>
            </a:r>
          </a:p>
          <a:p>
            <a:pPr marL="457200" indent="-457200">
              <a:buFont typeface="+mj-lt"/>
              <a:buAutoNum type="arabicPeriod"/>
            </a:pPr>
            <a:r>
              <a:rPr lang="en-ID" b="1" dirty="0"/>
              <a:t>Feature Engineering/Selection</a:t>
            </a:r>
            <a:r>
              <a:rPr lang="en-ID" dirty="0"/>
              <a:t> → </a:t>
            </a:r>
            <a:r>
              <a:rPr lang="en-ID" dirty="0" err="1"/>
              <a:t>memilih</a:t>
            </a:r>
            <a:r>
              <a:rPr lang="en-ID" dirty="0"/>
              <a:t>/</a:t>
            </a:r>
            <a:r>
              <a:rPr lang="en-ID" dirty="0" err="1"/>
              <a:t>menyusun</a:t>
            </a:r>
            <a:r>
              <a:rPr lang="en-ID" dirty="0"/>
              <a:t> </a:t>
            </a:r>
            <a:r>
              <a:rPr lang="en-ID" dirty="0" err="1"/>
              <a:t>fitur</a:t>
            </a:r>
            <a:r>
              <a:rPr lang="en-ID" dirty="0"/>
              <a:t> yang </a:t>
            </a:r>
            <a:r>
              <a:rPr lang="en-ID" dirty="0" err="1"/>
              <a:t>relevan</a:t>
            </a:r>
            <a:r>
              <a:rPr lang="en-ID" dirty="0"/>
              <a:t>.</a:t>
            </a:r>
          </a:p>
          <a:p>
            <a:pPr marL="457200" indent="-457200">
              <a:buFont typeface="+mj-lt"/>
              <a:buAutoNum type="arabicPeriod"/>
            </a:pPr>
            <a:r>
              <a:rPr lang="en-ID" b="1" dirty="0"/>
              <a:t>Model Training</a:t>
            </a:r>
            <a:r>
              <a:rPr lang="en-ID" dirty="0"/>
              <a:t> → </a:t>
            </a:r>
            <a:r>
              <a:rPr lang="en-ID" dirty="0" err="1"/>
              <a:t>melatih</a:t>
            </a:r>
            <a:r>
              <a:rPr lang="en-ID" dirty="0"/>
              <a:t> model </a:t>
            </a:r>
            <a:r>
              <a:rPr lang="en-ID" dirty="0" err="1"/>
              <a:t>dengan</a:t>
            </a:r>
            <a:r>
              <a:rPr lang="en-ID" dirty="0"/>
              <a:t> </a:t>
            </a:r>
            <a:r>
              <a:rPr lang="en-ID" dirty="0" err="1"/>
              <a:t>algoritma</a:t>
            </a:r>
            <a:r>
              <a:rPr lang="en-ID" dirty="0"/>
              <a:t> </a:t>
            </a:r>
            <a:r>
              <a:rPr lang="en-ID" dirty="0" err="1"/>
              <a:t>tertentu</a:t>
            </a:r>
            <a:r>
              <a:rPr lang="en-ID" dirty="0"/>
              <a:t>.</a:t>
            </a:r>
          </a:p>
          <a:p>
            <a:pPr marL="457200" indent="-457200">
              <a:buFont typeface="+mj-lt"/>
              <a:buAutoNum type="arabicPeriod"/>
            </a:pPr>
            <a:r>
              <a:rPr lang="en-ID" b="1" dirty="0"/>
              <a:t>Model Evaluation</a:t>
            </a:r>
            <a:r>
              <a:rPr lang="en-ID" dirty="0"/>
              <a:t> → </a:t>
            </a:r>
            <a:r>
              <a:rPr lang="en-ID" dirty="0" err="1"/>
              <a:t>mengukur</a:t>
            </a:r>
            <a:r>
              <a:rPr lang="en-ID" dirty="0"/>
              <a:t> </a:t>
            </a:r>
            <a:r>
              <a:rPr lang="en-ID" dirty="0" err="1"/>
              <a:t>performa</a:t>
            </a:r>
            <a:r>
              <a:rPr lang="en-ID" dirty="0"/>
              <a:t> </a:t>
            </a:r>
            <a:r>
              <a:rPr lang="en-ID" dirty="0" err="1"/>
              <a:t>dengan</a:t>
            </a:r>
            <a:r>
              <a:rPr lang="en-ID" dirty="0"/>
              <a:t> </a:t>
            </a:r>
            <a:r>
              <a:rPr lang="en-ID" dirty="0" err="1"/>
              <a:t>metrik</a:t>
            </a:r>
            <a:r>
              <a:rPr lang="en-ID" dirty="0"/>
              <a:t> (</a:t>
            </a:r>
            <a:r>
              <a:rPr lang="en-ID" dirty="0" err="1"/>
              <a:t>akurasi</a:t>
            </a:r>
            <a:r>
              <a:rPr lang="en-ID" dirty="0"/>
              <a:t>, F1, RMSE).</a:t>
            </a:r>
          </a:p>
          <a:p>
            <a:pPr marL="457200" indent="-457200">
              <a:buFont typeface="+mj-lt"/>
              <a:buAutoNum type="arabicPeriod"/>
            </a:pPr>
            <a:r>
              <a:rPr lang="en-ID" b="1" dirty="0"/>
              <a:t>Prediction/Deployment</a:t>
            </a:r>
            <a:r>
              <a:rPr lang="en-ID" dirty="0"/>
              <a:t> → model </a:t>
            </a:r>
            <a:r>
              <a:rPr lang="en-ID" dirty="0" err="1"/>
              <a:t>dipakai</a:t>
            </a:r>
            <a:r>
              <a:rPr lang="en-ID" dirty="0"/>
              <a:t> </a:t>
            </a:r>
            <a:r>
              <a:rPr lang="en-ID" dirty="0" err="1"/>
              <a:t>untuk</a:t>
            </a:r>
            <a:r>
              <a:rPr lang="en-ID" dirty="0"/>
              <a:t> data </a:t>
            </a:r>
            <a:r>
              <a:rPr lang="en-ID" dirty="0" err="1"/>
              <a:t>baru</a:t>
            </a:r>
            <a:r>
              <a:rPr lang="en-ID" dirty="0"/>
              <a:t> / </a:t>
            </a:r>
            <a:r>
              <a:rPr lang="en-ID" dirty="0" err="1"/>
              <a:t>implementasi</a:t>
            </a:r>
            <a:r>
              <a:rPr lang="en-ID" dirty="0"/>
              <a:t> </a:t>
            </a:r>
            <a:r>
              <a:rPr lang="en-ID" dirty="0" err="1"/>
              <a:t>nyata</a:t>
            </a:r>
            <a:r>
              <a:rPr lang="en-ID"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84AA-1FF8-C45E-B0AF-87326446AC7C}"/>
              </a:ext>
            </a:extLst>
          </p:cNvPr>
          <p:cNvSpPr>
            <a:spLocks noGrp="1"/>
          </p:cNvSpPr>
          <p:nvPr>
            <p:ph type="title"/>
          </p:nvPr>
        </p:nvSpPr>
        <p:spPr/>
        <p:txBody>
          <a:bodyPr/>
          <a:lstStyle/>
          <a:p>
            <a:r>
              <a:rPr lang="en-US" dirty="0" err="1"/>
              <a:t>Diskusi</a:t>
            </a:r>
            <a:endParaRPr lang="en-ID" dirty="0"/>
          </a:p>
        </p:txBody>
      </p:sp>
      <p:sp>
        <p:nvSpPr>
          <p:cNvPr id="3" name="Content Placeholder 2">
            <a:extLst>
              <a:ext uri="{FF2B5EF4-FFF2-40B4-BE49-F238E27FC236}">
                <a16:creationId xmlns:a16="http://schemas.microsoft.com/office/drawing/2014/main" id="{DC77EE96-4F3A-EE2C-53FA-DDEF10948DE5}"/>
              </a:ext>
            </a:extLst>
          </p:cNvPr>
          <p:cNvSpPr>
            <a:spLocks noGrp="1"/>
          </p:cNvSpPr>
          <p:nvPr>
            <p:ph idx="1"/>
          </p:nvPr>
        </p:nvSpPr>
        <p:spPr/>
        <p:txBody>
          <a:bodyPr/>
          <a:lstStyle/>
          <a:p>
            <a:r>
              <a:rPr lang="en-US" dirty="0"/>
              <a:t>Kasus : </a:t>
            </a:r>
            <a:r>
              <a:rPr lang="en-US" dirty="0" err="1"/>
              <a:t>Sistem</a:t>
            </a:r>
            <a:r>
              <a:rPr lang="en-US"/>
              <a:t> Rekomendasi</a:t>
            </a:r>
            <a:r>
              <a:rPr lang="en-US" dirty="0"/>
              <a:t> </a:t>
            </a:r>
          </a:p>
          <a:p>
            <a:r>
              <a:rPr lang="en-US" dirty="0"/>
              <a:t>Supervised </a:t>
            </a:r>
            <a:r>
              <a:rPr lang="en-US" dirty="0" err="1"/>
              <a:t>atau</a:t>
            </a:r>
            <a:r>
              <a:rPr lang="en-US" dirty="0"/>
              <a:t> unsupervised?</a:t>
            </a:r>
          </a:p>
          <a:p>
            <a:r>
              <a:rPr lang="en-US" dirty="0" err="1"/>
              <a:t>Bagaimana</a:t>
            </a:r>
            <a:r>
              <a:rPr lang="en-US" dirty="0"/>
              <a:t> pipeline-</a:t>
            </a:r>
            <a:r>
              <a:rPr lang="en-US" dirty="0" err="1"/>
              <a:t>nya</a:t>
            </a:r>
            <a:r>
              <a:rPr lang="en-US" dirty="0"/>
              <a:t>?</a:t>
            </a:r>
          </a:p>
          <a:p>
            <a:endParaRPr lang="en-ID" dirty="0"/>
          </a:p>
        </p:txBody>
      </p:sp>
    </p:spTree>
    <p:extLst>
      <p:ext uri="{BB962C8B-B14F-4D97-AF65-F5344CB8AC3E}">
        <p14:creationId xmlns:p14="http://schemas.microsoft.com/office/powerpoint/2010/main" val="197851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F806-CA15-440D-B7BE-FFA31AB00737}"/>
              </a:ext>
            </a:extLst>
          </p:cNvPr>
          <p:cNvSpPr>
            <a:spLocks noGrp="1"/>
          </p:cNvSpPr>
          <p:nvPr>
            <p:ph type="title"/>
          </p:nvPr>
        </p:nvSpPr>
        <p:spPr/>
        <p:txBody>
          <a:bodyPr/>
          <a:lstStyle/>
          <a:p>
            <a:r>
              <a:rPr lang="en-US" dirty="0" err="1"/>
              <a:t>Tujuan</a:t>
            </a:r>
            <a:r>
              <a:rPr lang="en-US" dirty="0"/>
              <a:t> </a:t>
            </a:r>
            <a:r>
              <a:rPr lang="en-US" dirty="0" err="1"/>
              <a:t>Perkuliahan</a:t>
            </a:r>
            <a:endParaRPr lang="en-US" dirty="0"/>
          </a:p>
        </p:txBody>
      </p:sp>
      <p:sp>
        <p:nvSpPr>
          <p:cNvPr id="3" name="Content Placeholder 2">
            <a:extLst>
              <a:ext uri="{FF2B5EF4-FFF2-40B4-BE49-F238E27FC236}">
                <a16:creationId xmlns:a16="http://schemas.microsoft.com/office/drawing/2014/main" id="{E05789D4-0865-4507-8116-FBE6020B1EA2}"/>
              </a:ext>
            </a:extLst>
          </p:cNvPr>
          <p:cNvSpPr>
            <a:spLocks noGrp="1"/>
          </p:cNvSpPr>
          <p:nvPr>
            <p:ph idx="1"/>
          </p:nvPr>
        </p:nvSpPr>
        <p:spPr/>
        <p:txBody>
          <a:bodyPr/>
          <a:lstStyle/>
          <a:p>
            <a:r>
              <a:rPr lang="en-US" dirty="0" err="1"/>
              <a:t>Tugas</a:t>
            </a:r>
            <a:r>
              <a:rPr lang="en-US" dirty="0"/>
              <a:t> Kecil </a:t>
            </a:r>
          </a:p>
          <a:p>
            <a:pPr lvl="1"/>
            <a:r>
              <a:rPr lang="en-US" dirty="0" err="1"/>
              <a:t>Dikerjakan</a:t>
            </a:r>
            <a:r>
              <a:rPr lang="en-US" dirty="0"/>
              <a:t> </a:t>
            </a:r>
            <a:r>
              <a:rPr lang="en-US" dirty="0" err="1"/>
              <a:t>individu</a:t>
            </a:r>
            <a:r>
              <a:rPr lang="en-US" dirty="0"/>
              <a:t> / </a:t>
            </a:r>
            <a:r>
              <a:rPr lang="en-US" dirty="0" err="1"/>
              <a:t>kelompok</a:t>
            </a:r>
            <a:endParaRPr lang="en-US" dirty="0"/>
          </a:p>
          <a:p>
            <a:pPr lvl="1"/>
            <a:r>
              <a:rPr lang="en-US" dirty="0" err="1"/>
              <a:t>Diunggah</a:t>
            </a:r>
            <a:r>
              <a:rPr lang="en-US" dirty="0"/>
              <a:t> / </a:t>
            </a:r>
            <a:r>
              <a:rPr lang="en-US" dirty="0" err="1"/>
              <a:t>dikumpulkan</a:t>
            </a:r>
            <a:r>
              <a:rPr lang="en-US" dirty="0"/>
              <a:t> </a:t>
            </a:r>
            <a:r>
              <a:rPr lang="en-US" dirty="0" err="1"/>
              <a:t>fisik</a:t>
            </a:r>
            <a:endParaRPr lang="en-US" dirty="0"/>
          </a:p>
          <a:p>
            <a:pPr lvl="1"/>
            <a:r>
              <a:rPr lang="en-US" dirty="0" err="1"/>
              <a:t>Diinformasikan</a:t>
            </a:r>
            <a:r>
              <a:rPr lang="en-US" dirty="0"/>
              <a:t> </a:t>
            </a:r>
            <a:r>
              <a:rPr lang="en-US" dirty="0" err="1"/>
              <a:t>saat</a:t>
            </a:r>
            <a:r>
              <a:rPr lang="en-US" dirty="0"/>
              <a:t> </a:t>
            </a:r>
            <a:r>
              <a:rPr lang="en-US" dirty="0" err="1"/>
              <a:t>setelah</a:t>
            </a:r>
            <a:r>
              <a:rPr lang="en-US" dirty="0"/>
              <a:t> </a:t>
            </a:r>
            <a:r>
              <a:rPr lang="en-US" dirty="0" err="1"/>
              <a:t>materi</a:t>
            </a:r>
            <a:r>
              <a:rPr lang="en-US" dirty="0"/>
              <a:t> </a:t>
            </a:r>
            <a:r>
              <a:rPr lang="en-US" dirty="0" err="1"/>
              <a:t>terkait</a:t>
            </a:r>
            <a:endParaRPr lang="en-US" dirty="0"/>
          </a:p>
          <a:p>
            <a:r>
              <a:rPr lang="en-US" dirty="0" err="1"/>
              <a:t>Tugas</a:t>
            </a:r>
            <a:r>
              <a:rPr lang="en-US" dirty="0"/>
              <a:t> </a:t>
            </a:r>
            <a:r>
              <a:rPr lang="en-US" dirty="0" err="1"/>
              <a:t>Besar</a:t>
            </a:r>
            <a:endParaRPr lang="en-US" dirty="0"/>
          </a:p>
          <a:p>
            <a:pPr lvl="1"/>
            <a:r>
              <a:rPr lang="en-US" dirty="0" err="1"/>
              <a:t>Dikerjakan</a:t>
            </a:r>
            <a:r>
              <a:rPr lang="en-US" dirty="0"/>
              <a:t> </a:t>
            </a:r>
            <a:r>
              <a:rPr lang="en-US" dirty="0" err="1"/>
              <a:t>berkelompok</a:t>
            </a:r>
            <a:endParaRPr lang="en-US" dirty="0"/>
          </a:p>
          <a:p>
            <a:pPr lvl="1"/>
            <a:r>
              <a:rPr lang="en-US" dirty="0" err="1"/>
              <a:t>Dibahas</a:t>
            </a:r>
            <a:r>
              <a:rPr lang="en-US" dirty="0"/>
              <a:t> dan </a:t>
            </a:r>
            <a:r>
              <a:rPr lang="en-US" dirty="0" err="1"/>
              <a:t>dikerjakan</a:t>
            </a:r>
            <a:r>
              <a:rPr lang="en-US" dirty="0"/>
              <a:t> </a:t>
            </a:r>
            <a:r>
              <a:rPr lang="en-US" dirty="0" err="1"/>
              <a:t>setelah</a:t>
            </a:r>
            <a:r>
              <a:rPr lang="en-US" dirty="0"/>
              <a:t> UTS</a:t>
            </a:r>
          </a:p>
          <a:p>
            <a:pPr lvl="1"/>
            <a:r>
              <a:rPr lang="en-US" dirty="0" err="1"/>
              <a:t>Bentuk</a:t>
            </a:r>
            <a:r>
              <a:rPr lang="en-US" dirty="0"/>
              <a:t> </a:t>
            </a:r>
            <a:r>
              <a:rPr lang="en-US" dirty="0" err="1"/>
              <a:t>tugas</a:t>
            </a:r>
            <a:r>
              <a:rPr lang="en-US" dirty="0"/>
              <a:t> : </a:t>
            </a:r>
            <a:r>
              <a:rPr lang="en-US" dirty="0" err="1"/>
              <a:t>mengimplementasikan</a:t>
            </a:r>
            <a:r>
              <a:rPr lang="en-US" dirty="0"/>
              <a:t> salah </a:t>
            </a:r>
            <a:r>
              <a:rPr lang="en-US" dirty="0" err="1"/>
              <a:t>satu</a:t>
            </a:r>
            <a:r>
              <a:rPr lang="en-US" dirty="0"/>
              <a:t> </a:t>
            </a:r>
            <a:r>
              <a:rPr lang="en-US" dirty="0" err="1"/>
              <a:t>algoritma</a:t>
            </a:r>
            <a:r>
              <a:rPr lang="en-US" dirty="0"/>
              <a:t> </a:t>
            </a:r>
            <a:r>
              <a:rPr lang="en-US" dirty="0" err="1"/>
              <a:t>pembelajaran</a:t>
            </a:r>
            <a:r>
              <a:rPr lang="en-US" dirty="0"/>
              <a:t> </a:t>
            </a:r>
            <a:r>
              <a:rPr lang="en-US" dirty="0" err="1"/>
              <a:t>mesin</a:t>
            </a:r>
            <a:r>
              <a:rPr lang="en-US" dirty="0"/>
              <a:t> </a:t>
            </a:r>
            <a:r>
              <a:rPr lang="en-US" dirty="0" err="1"/>
              <a:t>terhadap</a:t>
            </a:r>
            <a:r>
              <a:rPr lang="en-US" dirty="0"/>
              <a:t> </a:t>
            </a:r>
            <a:r>
              <a:rPr lang="en-US" dirty="0" err="1"/>
              <a:t>suatu</a:t>
            </a:r>
            <a:r>
              <a:rPr lang="en-US" dirty="0"/>
              <a:t> </a:t>
            </a:r>
            <a:r>
              <a:rPr lang="en-US" dirty="0" err="1"/>
              <a:t>kasus</a:t>
            </a:r>
            <a:endParaRPr lang="en-US" dirty="0"/>
          </a:p>
        </p:txBody>
      </p:sp>
    </p:spTree>
    <p:extLst>
      <p:ext uri="{BB962C8B-B14F-4D97-AF65-F5344CB8AC3E}">
        <p14:creationId xmlns:p14="http://schemas.microsoft.com/office/powerpoint/2010/main" val="246939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7809-AC3F-4DD7-B500-9F39041F7D6C}"/>
              </a:ext>
            </a:extLst>
          </p:cNvPr>
          <p:cNvSpPr>
            <a:spLocks noGrp="1"/>
          </p:cNvSpPr>
          <p:nvPr>
            <p:ph type="title"/>
          </p:nvPr>
        </p:nvSpPr>
        <p:spPr/>
        <p:txBody>
          <a:bodyPr/>
          <a:lstStyle/>
          <a:p>
            <a:r>
              <a:rPr lang="en-US" dirty="0" err="1"/>
              <a:t>Referensi</a:t>
            </a:r>
            <a:r>
              <a:rPr lang="en-US" dirty="0"/>
              <a:t> </a:t>
            </a:r>
            <a:r>
              <a:rPr lang="en-US" dirty="0" err="1"/>
              <a:t>Buku</a:t>
            </a:r>
            <a:endParaRPr lang="en-US" dirty="0"/>
          </a:p>
        </p:txBody>
      </p:sp>
      <p:sp>
        <p:nvSpPr>
          <p:cNvPr id="3" name="Content Placeholder 2">
            <a:extLst>
              <a:ext uri="{FF2B5EF4-FFF2-40B4-BE49-F238E27FC236}">
                <a16:creationId xmlns:a16="http://schemas.microsoft.com/office/drawing/2014/main" id="{B640F401-804C-442F-8383-8FA92D7E7565}"/>
              </a:ext>
            </a:extLst>
          </p:cNvPr>
          <p:cNvSpPr>
            <a:spLocks noGrp="1"/>
          </p:cNvSpPr>
          <p:nvPr>
            <p:ph idx="1"/>
          </p:nvPr>
        </p:nvSpPr>
        <p:spPr/>
        <p:txBody>
          <a:bodyPr/>
          <a:lstStyle/>
          <a:p>
            <a:pPr lvl="0"/>
            <a:r>
              <a:rPr lang="en-US" dirty="0"/>
              <a:t>Peter </a:t>
            </a:r>
            <a:r>
              <a:rPr lang="en-US" dirty="0" err="1"/>
              <a:t>Norvig</a:t>
            </a:r>
            <a:r>
              <a:rPr lang="en-US" dirty="0"/>
              <a:t>, Artificial Intelligence, Third Edition, Pearson, 2010</a:t>
            </a:r>
          </a:p>
          <a:p>
            <a:pPr lvl="0"/>
            <a:r>
              <a:rPr lang="en-US" dirty="0"/>
              <a:t>Tom M. </a:t>
            </a:r>
            <a:r>
              <a:rPr lang="en-US" dirty="0" err="1"/>
              <a:t>Mitcell</a:t>
            </a:r>
            <a:r>
              <a:rPr lang="en-US" dirty="0"/>
              <a:t>, Machine Learning, The McGraw-Hill, 1997 </a:t>
            </a:r>
          </a:p>
          <a:p>
            <a:r>
              <a:rPr lang="en-US" dirty="0" err="1"/>
              <a:t>Aurelien</a:t>
            </a:r>
            <a:r>
              <a:rPr lang="en-US" dirty="0"/>
              <a:t> </a:t>
            </a:r>
            <a:r>
              <a:rPr lang="en-US" dirty="0" err="1"/>
              <a:t>Geron</a:t>
            </a:r>
            <a:r>
              <a:rPr lang="en-US" dirty="0"/>
              <a:t>, Hands-on Machine Learning with Scikit-Learn, </a:t>
            </a:r>
            <a:r>
              <a:rPr lang="en-US" dirty="0" err="1"/>
              <a:t>Keras</a:t>
            </a:r>
            <a:r>
              <a:rPr lang="en-US" dirty="0"/>
              <a:t>, and TensorFlow, Second Edition, O’Reilly, 2019</a:t>
            </a:r>
          </a:p>
          <a:p>
            <a:r>
              <a:rPr lang="en-US" dirty="0">
                <a:hlinkClick r:id="rId2"/>
              </a:rPr>
              <a:t>https://www.coursera.org/learn/machine-learning/home/welcome</a:t>
            </a:r>
            <a:endParaRPr lang="en-US" dirty="0"/>
          </a:p>
          <a:p>
            <a:r>
              <a:rPr lang="en-US" dirty="0"/>
              <a:t>Materi </a:t>
            </a:r>
            <a:r>
              <a:rPr lang="en-US" dirty="0" err="1"/>
              <a:t>Terkait</a:t>
            </a:r>
            <a:r>
              <a:rPr lang="en-US" dirty="0"/>
              <a:t> Machine Learning</a:t>
            </a:r>
          </a:p>
        </p:txBody>
      </p:sp>
    </p:spTree>
    <p:extLst>
      <p:ext uri="{BB962C8B-B14F-4D97-AF65-F5344CB8AC3E}">
        <p14:creationId xmlns:p14="http://schemas.microsoft.com/office/powerpoint/2010/main" val="419766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737E-9F8B-40F3-BE44-7C7C2F415D3E}"/>
              </a:ext>
            </a:extLst>
          </p:cNvPr>
          <p:cNvSpPr>
            <a:spLocks noGrp="1"/>
          </p:cNvSpPr>
          <p:nvPr>
            <p:ph type="title"/>
          </p:nvPr>
        </p:nvSpPr>
        <p:spPr/>
        <p:txBody>
          <a:bodyPr/>
          <a:lstStyle/>
          <a:p>
            <a:r>
              <a:rPr lang="en-US" dirty="0" err="1"/>
              <a:t>Aturan</a:t>
            </a:r>
            <a:r>
              <a:rPr lang="en-US" dirty="0"/>
              <a:t> </a:t>
            </a:r>
            <a:r>
              <a:rPr lang="en-US" dirty="0" err="1"/>
              <a:t>Perkuliahan</a:t>
            </a:r>
            <a:endParaRPr lang="en-US" dirty="0"/>
          </a:p>
        </p:txBody>
      </p:sp>
      <p:sp>
        <p:nvSpPr>
          <p:cNvPr id="3" name="Content Placeholder 2">
            <a:extLst>
              <a:ext uri="{FF2B5EF4-FFF2-40B4-BE49-F238E27FC236}">
                <a16:creationId xmlns:a16="http://schemas.microsoft.com/office/drawing/2014/main" id="{3C5AC91E-16C7-42B0-8C1C-D161CEFEF7F0}"/>
              </a:ext>
            </a:extLst>
          </p:cNvPr>
          <p:cNvSpPr>
            <a:spLocks noGrp="1"/>
          </p:cNvSpPr>
          <p:nvPr>
            <p:ph idx="1"/>
          </p:nvPr>
        </p:nvSpPr>
        <p:spPr/>
        <p:txBody>
          <a:bodyPr>
            <a:normAutofit/>
          </a:bodyPr>
          <a:lstStyle/>
          <a:p>
            <a:pPr algn="just"/>
            <a:r>
              <a:rPr lang="en-US" dirty="0" err="1"/>
              <a:t>Tidak</a:t>
            </a:r>
            <a:r>
              <a:rPr lang="en-US" dirty="0"/>
              <a:t> </a:t>
            </a:r>
            <a:r>
              <a:rPr lang="en-US" dirty="0" err="1"/>
              <a:t>ada</a:t>
            </a:r>
            <a:r>
              <a:rPr lang="en-US" dirty="0"/>
              <a:t> </a:t>
            </a:r>
            <a:r>
              <a:rPr lang="en-US" dirty="0" err="1"/>
              <a:t>Perbaikan</a:t>
            </a:r>
            <a:r>
              <a:rPr lang="en-US" dirty="0"/>
              <a:t> </a:t>
            </a:r>
            <a:r>
              <a:rPr lang="en-US" dirty="0" err="1"/>
              <a:t>dengan</a:t>
            </a:r>
            <a:r>
              <a:rPr lang="en-US" dirty="0"/>
              <a:t> </a:t>
            </a:r>
            <a:r>
              <a:rPr lang="en-US" dirty="0" err="1"/>
              <a:t>alasan</a:t>
            </a:r>
            <a:r>
              <a:rPr lang="en-US" dirty="0"/>
              <a:t> </a:t>
            </a:r>
            <a:r>
              <a:rPr lang="en-US" dirty="0" err="1"/>
              <a:t>apapun</a:t>
            </a:r>
            <a:r>
              <a:rPr lang="en-US" dirty="0"/>
              <a:t>.</a:t>
            </a:r>
          </a:p>
          <a:p>
            <a:pPr algn="just"/>
            <a:r>
              <a:rPr lang="en-US" dirty="0" err="1"/>
              <a:t>Ujian</a:t>
            </a:r>
            <a:r>
              <a:rPr lang="en-US" dirty="0"/>
              <a:t> </a:t>
            </a:r>
            <a:r>
              <a:rPr lang="en-US" dirty="0" err="1"/>
              <a:t>susulan</a:t>
            </a:r>
            <a:r>
              <a:rPr lang="en-US" dirty="0"/>
              <a:t> </a:t>
            </a:r>
            <a:r>
              <a:rPr lang="en-US" dirty="0" err="1"/>
              <a:t>hanya</a:t>
            </a:r>
            <a:r>
              <a:rPr lang="en-US" dirty="0"/>
              <a:t> </a:t>
            </a:r>
            <a:r>
              <a:rPr lang="en-US" dirty="0" err="1"/>
              <a:t>diijinkan</a:t>
            </a:r>
            <a:r>
              <a:rPr lang="en-US" dirty="0"/>
              <a:t> </a:t>
            </a:r>
            <a:r>
              <a:rPr lang="en-US" dirty="0" err="1"/>
              <a:t>jika</a:t>
            </a:r>
            <a:r>
              <a:rPr lang="en-US" dirty="0"/>
              <a:t> </a:t>
            </a:r>
            <a:r>
              <a:rPr lang="en-US" dirty="0" err="1"/>
              <a:t>ada</a:t>
            </a:r>
            <a:r>
              <a:rPr lang="en-US" dirty="0"/>
              <a:t> </a:t>
            </a:r>
            <a:r>
              <a:rPr lang="en-US" dirty="0" err="1"/>
              <a:t>ijin</a:t>
            </a:r>
            <a:r>
              <a:rPr lang="en-US" dirty="0"/>
              <a:t> </a:t>
            </a:r>
            <a:r>
              <a:rPr lang="en-US" dirty="0" err="1"/>
              <a:t>autentik</a:t>
            </a:r>
            <a:r>
              <a:rPr lang="en-US" dirty="0"/>
              <a:t> yang </a:t>
            </a:r>
            <a:r>
              <a:rPr lang="en-US" dirty="0" err="1"/>
              <a:t>bisa</a:t>
            </a:r>
            <a:r>
              <a:rPr lang="en-US" dirty="0"/>
              <a:t> </a:t>
            </a:r>
            <a:r>
              <a:rPr lang="en-US" dirty="0" err="1"/>
              <a:t>ditunjukkan</a:t>
            </a:r>
            <a:r>
              <a:rPr lang="en-US" dirty="0"/>
              <a:t> </a:t>
            </a:r>
            <a:r>
              <a:rPr lang="en-US" dirty="0" err="1"/>
              <a:t>sebelum</a:t>
            </a:r>
            <a:r>
              <a:rPr lang="en-US" dirty="0"/>
              <a:t> </a:t>
            </a:r>
            <a:r>
              <a:rPr lang="en-US" dirty="0" err="1"/>
              <a:t>ujian</a:t>
            </a:r>
            <a:endParaRPr lang="en-US" dirty="0"/>
          </a:p>
          <a:p>
            <a:pPr algn="just"/>
            <a:r>
              <a:rPr lang="en-US" dirty="0" err="1"/>
              <a:t>Semua</a:t>
            </a:r>
            <a:r>
              <a:rPr lang="en-US" dirty="0"/>
              <a:t> </a:t>
            </a:r>
            <a:r>
              <a:rPr lang="en-US" dirty="0" err="1"/>
              <a:t>tugas</a:t>
            </a:r>
            <a:r>
              <a:rPr lang="en-US" dirty="0"/>
              <a:t> </a:t>
            </a:r>
            <a:r>
              <a:rPr lang="en-US" dirty="0" err="1"/>
              <a:t>harus</a:t>
            </a:r>
            <a:r>
              <a:rPr lang="en-US" dirty="0"/>
              <a:t> </a:t>
            </a:r>
            <a:r>
              <a:rPr lang="en-US" dirty="0" err="1"/>
              <a:t>dikerjakan</a:t>
            </a:r>
            <a:r>
              <a:rPr lang="en-US" dirty="0"/>
              <a:t> dan </a:t>
            </a:r>
            <a:r>
              <a:rPr lang="en-US" dirty="0" err="1"/>
              <a:t>diserahkan</a:t>
            </a:r>
            <a:r>
              <a:rPr lang="en-US" dirty="0"/>
              <a:t> </a:t>
            </a:r>
            <a:r>
              <a:rPr lang="en-US" dirty="0" err="1"/>
              <a:t>tepat</a:t>
            </a:r>
            <a:r>
              <a:rPr lang="en-US" dirty="0"/>
              <a:t> </a:t>
            </a:r>
            <a:r>
              <a:rPr lang="en-US" dirty="0" err="1"/>
              <a:t>waktu</a:t>
            </a:r>
            <a:endParaRPr lang="en-US" dirty="0"/>
          </a:p>
          <a:p>
            <a:pPr algn="just"/>
            <a:r>
              <a:rPr lang="en-US" dirty="0" err="1"/>
              <a:t>Kehadiran</a:t>
            </a:r>
            <a:r>
              <a:rPr lang="en-US" dirty="0"/>
              <a:t> </a:t>
            </a:r>
            <a:r>
              <a:rPr lang="en-US" dirty="0" err="1"/>
              <a:t>mahasiswa</a:t>
            </a:r>
            <a:r>
              <a:rPr lang="en-US" dirty="0"/>
              <a:t> </a:t>
            </a:r>
            <a:r>
              <a:rPr lang="en-US" dirty="0" err="1"/>
              <a:t>dilihat</a:t>
            </a:r>
            <a:r>
              <a:rPr lang="en-US" dirty="0"/>
              <a:t> </a:t>
            </a:r>
            <a:r>
              <a:rPr lang="en-US" dirty="0" err="1"/>
              <a:t>dari</a:t>
            </a:r>
            <a:r>
              <a:rPr lang="en-US" dirty="0"/>
              <a:t> </a:t>
            </a:r>
            <a:r>
              <a:rPr lang="en-US" dirty="0" err="1"/>
              <a:t>keaktifan</a:t>
            </a:r>
            <a:r>
              <a:rPr lang="en-US" dirty="0"/>
              <a:t> </a:t>
            </a:r>
            <a:r>
              <a:rPr lang="en-US" dirty="0" err="1"/>
              <a:t>mahasiswa</a:t>
            </a:r>
            <a:r>
              <a:rPr lang="en-US" dirty="0"/>
              <a:t> </a:t>
            </a:r>
            <a:r>
              <a:rPr lang="en-US" dirty="0" err="1"/>
              <a:t>memview</a:t>
            </a:r>
            <a:r>
              <a:rPr lang="en-US" dirty="0"/>
              <a:t>/</a:t>
            </a:r>
            <a:r>
              <a:rPr lang="en-US" dirty="0" err="1"/>
              <a:t>mendownload</a:t>
            </a:r>
            <a:r>
              <a:rPr lang="en-US" dirty="0"/>
              <a:t> </a:t>
            </a:r>
            <a:r>
              <a:rPr lang="en-US" dirty="0" err="1"/>
              <a:t>materi</a:t>
            </a:r>
            <a:r>
              <a:rPr lang="en-US" dirty="0"/>
              <a:t> </a:t>
            </a:r>
            <a:r>
              <a:rPr lang="en-US" dirty="0" err="1"/>
              <a:t>tiap</a:t>
            </a:r>
            <a:r>
              <a:rPr lang="en-US" dirty="0"/>
              <a:t> </a:t>
            </a:r>
            <a:r>
              <a:rPr lang="en-US" dirty="0" err="1"/>
              <a:t>pertemuan</a:t>
            </a:r>
            <a:r>
              <a:rPr lang="en-US" dirty="0"/>
              <a:t> di situs LMS </a:t>
            </a:r>
            <a:r>
              <a:rPr lang="en-US" dirty="0" err="1"/>
              <a:t>Unikom</a:t>
            </a:r>
            <a:r>
              <a:rPr lang="en-US" dirty="0"/>
              <a:t> / </a:t>
            </a:r>
            <a:r>
              <a:rPr lang="en-US" dirty="0" err="1"/>
              <a:t>dipanggil</a:t>
            </a:r>
            <a:r>
              <a:rPr lang="en-US" dirty="0"/>
              <a:t> di </a:t>
            </a:r>
            <a:r>
              <a:rPr lang="en-US" dirty="0" err="1"/>
              <a:t>kelas</a:t>
            </a:r>
            <a:endParaRPr lang="en-US" dirty="0"/>
          </a:p>
          <a:p>
            <a:pPr algn="just"/>
            <a:r>
              <a:rPr lang="en-US" dirty="0"/>
              <a:t>Dosen </a:t>
            </a:r>
            <a:r>
              <a:rPr lang="en-US" dirty="0" err="1"/>
              <a:t>pengampu</a:t>
            </a:r>
            <a:r>
              <a:rPr lang="en-US" dirty="0"/>
              <a:t> </a:t>
            </a:r>
            <a:r>
              <a:rPr lang="en-US" dirty="0" err="1"/>
              <a:t>akan</a:t>
            </a:r>
            <a:r>
              <a:rPr lang="en-US" dirty="0"/>
              <a:t> </a:t>
            </a:r>
            <a:r>
              <a:rPr lang="en-US" dirty="0" err="1"/>
              <a:t>merekap</a:t>
            </a:r>
            <a:r>
              <a:rPr lang="en-US" dirty="0"/>
              <a:t> </a:t>
            </a:r>
            <a:r>
              <a:rPr lang="en-US" dirty="0" err="1"/>
              <a:t>kehadiran</a:t>
            </a:r>
            <a:r>
              <a:rPr lang="en-US" dirty="0"/>
              <a:t> paling </a:t>
            </a:r>
            <a:r>
              <a:rPr lang="en-US" dirty="0" err="1"/>
              <a:t>lambat</a:t>
            </a:r>
            <a:r>
              <a:rPr lang="en-US" dirty="0"/>
              <a:t> 1 </a:t>
            </a:r>
            <a:r>
              <a:rPr lang="en-US" dirty="0" err="1"/>
              <a:t>minggu</a:t>
            </a:r>
            <a:r>
              <a:rPr lang="en-US" dirty="0"/>
              <a:t> </a:t>
            </a:r>
            <a:r>
              <a:rPr lang="en-US" dirty="0" err="1"/>
              <a:t>setelah</a:t>
            </a:r>
            <a:r>
              <a:rPr lang="en-US" dirty="0"/>
              <a:t>  </a:t>
            </a:r>
            <a:r>
              <a:rPr lang="en-US" dirty="0" err="1"/>
              <a:t>minggu</a:t>
            </a:r>
            <a:r>
              <a:rPr lang="en-US" dirty="0"/>
              <a:t> </a:t>
            </a:r>
            <a:r>
              <a:rPr lang="en-US" dirty="0" err="1"/>
              <a:t>perkuliahan</a:t>
            </a:r>
            <a:r>
              <a:rPr lang="en-US" dirty="0"/>
              <a:t>, </a:t>
            </a:r>
            <a:r>
              <a:rPr lang="en-US" dirty="0" err="1"/>
              <a:t>jika</a:t>
            </a:r>
            <a:r>
              <a:rPr lang="en-US" dirty="0"/>
              <a:t> </a:t>
            </a:r>
            <a:r>
              <a:rPr lang="en-US" dirty="0" err="1"/>
              <a:t>ada</a:t>
            </a:r>
            <a:r>
              <a:rPr lang="en-US" dirty="0"/>
              <a:t> yang </a:t>
            </a:r>
            <a:r>
              <a:rPr lang="en-US" dirty="0" err="1"/>
              <a:t>memview</a:t>
            </a:r>
            <a:r>
              <a:rPr lang="en-US" dirty="0"/>
              <a:t> </a:t>
            </a:r>
            <a:r>
              <a:rPr lang="en-US" dirty="0" err="1"/>
              <a:t>atau</a:t>
            </a:r>
            <a:r>
              <a:rPr lang="en-US" dirty="0"/>
              <a:t> </a:t>
            </a:r>
            <a:r>
              <a:rPr lang="en-US" dirty="0" err="1"/>
              <a:t>mendownload</a:t>
            </a:r>
            <a:r>
              <a:rPr lang="en-US" dirty="0"/>
              <a:t> </a:t>
            </a:r>
            <a:r>
              <a:rPr lang="en-US" dirty="0" err="1"/>
              <a:t>materi</a:t>
            </a:r>
            <a:r>
              <a:rPr lang="en-US" dirty="0"/>
              <a:t> </a:t>
            </a:r>
            <a:r>
              <a:rPr lang="en-US" dirty="0" err="1"/>
              <a:t>setelah</a:t>
            </a:r>
            <a:r>
              <a:rPr lang="en-US" dirty="0"/>
              <a:t> proses </a:t>
            </a:r>
            <a:r>
              <a:rPr lang="en-US" dirty="0" err="1"/>
              <a:t>rekap</a:t>
            </a:r>
            <a:r>
              <a:rPr lang="en-US" dirty="0"/>
              <a:t> </a:t>
            </a:r>
            <a:r>
              <a:rPr lang="en-US" dirty="0" err="1"/>
              <a:t>kehadiran</a:t>
            </a:r>
            <a:r>
              <a:rPr lang="en-US" dirty="0"/>
              <a:t> </a:t>
            </a:r>
            <a:r>
              <a:rPr lang="en-US" dirty="0" err="1"/>
              <a:t>maka</a:t>
            </a:r>
            <a:r>
              <a:rPr lang="en-US" dirty="0"/>
              <a:t> </a:t>
            </a:r>
            <a:r>
              <a:rPr lang="en-US" dirty="0" err="1"/>
              <a:t>dianggap</a:t>
            </a:r>
            <a:r>
              <a:rPr lang="en-US" dirty="0"/>
              <a:t> </a:t>
            </a:r>
            <a:r>
              <a:rPr lang="en-US" dirty="0" err="1"/>
              <a:t>tidak</a:t>
            </a:r>
            <a:r>
              <a:rPr lang="en-US" dirty="0"/>
              <a:t> </a:t>
            </a:r>
            <a:r>
              <a:rPr lang="en-US" dirty="0" err="1"/>
              <a:t>hadir</a:t>
            </a:r>
            <a:endParaRPr lang="en-US" dirty="0"/>
          </a:p>
          <a:p>
            <a:pPr algn="just"/>
            <a:r>
              <a:rPr lang="en-US" dirty="0" err="1"/>
              <a:t>Konfirmasi</a:t>
            </a:r>
            <a:r>
              <a:rPr lang="en-US" dirty="0"/>
              <a:t> </a:t>
            </a:r>
            <a:r>
              <a:rPr lang="en-US" dirty="0" err="1"/>
              <a:t>rekap</a:t>
            </a:r>
            <a:r>
              <a:rPr lang="en-US" dirty="0"/>
              <a:t> </a:t>
            </a:r>
            <a:r>
              <a:rPr lang="en-US" dirty="0" err="1"/>
              <a:t>absensi</a:t>
            </a:r>
            <a:r>
              <a:rPr lang="en-US" dirty="0"/>
              <a:t>  </a:t>
            </a:r>
            <a:r>
              <a:rPr lang="en-US" dirty="0" err="1"/>
              <a:t>maks</a:t>
            </a:r>
            <a:r>
              <a:rPr lang="en-US" dirty="0"/>
              <a:t>. di </a:t>
            </a:r>
            <a:r>
              <a:rPr lang="en-US" dirty="0" err="1"/>
              <a:t>minggu</a:t>
            </a:r>
            <a:r>
              <a:rPr lang="en-US" dirty="0"/>
              <a:t> yang </a:t>
            </a:r>
            <a:r>
              <a:rPr lang="en-US" dirty="0" err="1"/>
              <a:t>berikutnya</a:t>
            </a:r>
            <a:r>
              <a:rPr lang="en-US" dirty="0"/>
              <a:t> </a:t>
            </a:r>
            <a:r>
              <a:rPr lang="en-US" dirty="0" err="1"/>
              <a:t>setelah</a:t>
            </a:r>
            <a:r>
              <a:rPr lang="en-US" dirty="0"/>
              <a:t> </a:t>
            </a:r>
            <a:r>
              <a:rPr lang="en-US" dirty="0" err="1"/>
              <a:t>penarikan</a:t>
            </a:r>
            <a:r>
              <a:rPr lang="en-US" dirty="0"/>
              <a:t> </a:t>
            </a:r>
            <a:r>
              <a:rPr lang="en-US" dirty="0" err="1"/>
              <a:t>absensi</a:t>
            </a:r>
            <a:endParaRPr lang="en-US" dirty="0"/>
          </a:p>
        </p:txBody>
      </p:sp>
    </p:spTree>
    <p:extLst>
      <p:ext uri="{BB962C8B-B14F-4D97-AF65-F5344CB8AC3E}">
        <p14:creationId xmlns:p14="http://schemas.microsoft.com/office/powerpoint/2010/main" val="293528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F47D-60F7-409A-96FC-52230286D40B}"/>
              </a:ext>
            </a:extLst>
          </p:cNvPr>
          <p:cNvSpPr>
            <a:spLocks noGrp="1"/>
          </p:cNvSpPr>
          <p:nvPr>
            <p:ph type="title"/>
          </p:nvPr>
        </p:nvSpPr>
        <p:spPr/>
        <p:txBody>
          <a:bodyPr/>
          <a:lstStyle/>
          <a:p>
            <a:r>
              <a:rPr lang="en-US" dirty="0" err="1"/>
              <a:t>Aturan</a:t>
            </a:r>
            <a:r>
              <a:rPr lang="en-US" dirty="0"/>
              <a:t> </a:t>
            </a:r>
            <a:r>
              <a:rPr lang="en-US" dirty="0" err="1"/>
              <a:t>Penilaian</a:t>
            </a:r>
            <a:endParaRPr lang="en-US" dirty="0"/>
          </a:p>
        </p:txBody>
      </p:sp>
      <p:graphicFrame>
        <p:nvGraphicFramePr>
          <p:cNvPr id="4" name="Table 4">
            <a:extLst>
              <a:ext uri="{FF2B5EF4-FFF2-40B4-BE49-F238E27FC236}">
                <a16:creationId xmlns:a16="http://schemas.microsoft.com/office/drawing/2014/main" id="{A8F7C9C1-5E65-4267-B4D0-EBD98EB9F9BD}"/>
              </a:ext>
            </a:extLst>
          </p:cNvPr>
          <p:cNvGraphicFramePr>
            <a:graphicFrameLocks noGrp="1"/>
          </p:cNvGraphicFramePr>
          <p:nvPr>
            <p:ph idx="1"/>
            <p:extLst>
              <p:ext uri="{D42A27DB-BD31-4B8C-83A1-F6EECF244321}">
                <p14:modId xmlns:p14="http://schemas.microsoft.com/office/powerpoint/2010/main" val="1018125207"/>
              </p:ext>
            </p:extLst>
          </p:nvPr>
        </p:nvGraphicFramePr>
        <p:xfrm>
          <a:off x="4648200" y="2485914"/>
          <a:ext cx="5257800" cy="3108960"/>
        </p:xfrm>
        <a:graphic>
          <a:graphicData uri="http://schemas.openxmlformats.org/drawingml/2006/table">
            <a:tbl>
              <a:tblPr firstRow="1" bandRow="1">
                <a:tableStyleId>{5C22544A-7EE6-4342-B048-85BDC9FD1C3A}</a:tableStyleId>
              </a:tblPr>
              <a:tblGrid>
                <a:gridCol w="1404740">
                  <a:extLst>
                    <a:ext uri="{9D8B030D-6E8A-4147-A177-3AD203B41FA5}">
                      <a16:colId xmlns:a16="http://schemas.microsoft.com/office/drawing/2014/main" val="3803752054"/>
                    </a:ext>
                  </a:extLst>
                </a:gridCol>
                <a:gridCol w="3853060">
                  <a:extLst>
                    <a:ext uri="{9D8B030D-6E8A-4147-A177-3AD203B41FA5}">
                      <a16:colId xmlns:a16="http://schemas.microsoft.com/office/drawing/2014/main" val="3690375739"/>
                    </a:ext>
                  </a:extLst>
                </a:gridCol>
              </a:tblGrid>
              <a:tr h="370840">
                <a:tc>
                  <a:txBody>
                    <a:bodyPr/>
                    <a:lstStyle/>
                    <a:p>
                      <a:pPr algn="ctr"/>
                      <a:r>
                        <a:rPr lang="en-US" sz="2800" dirty="0"/>
                        <a:t>Nilai</a:t>
                      </a:r>
                    </a:p>
                  </a:txBody>
                  <a:tcPr/>
                </a:tc>
                <a:tc>
                  <a:txBody>
                    <a:bodyPr/>
                    <a:lstStyle/>
                    <a:p>
                      <a:pPr algn="ctr"/>
                      <a:r>
                        <a:rPr lang="en-US" sz="2800" dirty="0" err="1"/>
                        <a:t>Syarat</a:t>
                      </a:r>
                      <a:endParaRPr lang="en-US" sz="2800" dirty="0"/>
                    </a:p>
                  </a:txBody>
                  <a:tcPr/>
                </a:tc>
                <a:extLst>
                  <a:ext uri="{0D108BD9-81ED-4DB2-BD59-A6C34878D82A}">
                    <a16:rowId xmlns:a16="http://schemas.microsoft.com/office/drawing/2014/main" val="2490594214"/>
                  </a:ext>
                </a:extLst>
              </a:tr>
              <a:tr h="370840">
                <a:tc>
                  <a:txBody>
                    <a:bodyPr/>
                    <a:lstStyle/>
                    <a:p>
                      <a:pPr algn="ctr"/>
                      <a:r>
                        <a:rPr lang="en-US" sz="2800" dirty="0"/>
                        <a:t>A</a:t>
                      </a:r>
                    </a:p>
                  </a:txBody>
                  <a:tcPr/>
                </a:tc>
                <a:tc>
                  <a:txBody>
                    <a:bodyPr/>
                    <a:lstStyle/>
                    <a:p>
                      <a:pPr algn="ctr"/>
                      <a:r>
                        <a:rPr lang="en-US" sz="2800" dirty="0"/>
                        <a:t>80 ≤ NA ≤ 100</a:t>
                      </a:r>
                    </a:p>
                  </a:txBody>
                  <a:tcPr/>
                </a:tc>
                <a:extLst>
                  <a:ext uri="{0D108BD9-81ED-4DB2-BD59-A6C34878D82A}">
                    <a16:rowId xmlns:a16="http://schemas.microsoft.com/office/drawing/2014/main" val="1933769310"/>
                  </a:ext>
                </a:extLst>
              </a:tr>
              <a:tr h="370840">
                <a:tc>
                  <a:txBody>
                    <a:bodyPr/>
                    <a:lstStyle/>
                    <a:p>
                      <a:pPr algn="ctr"/>
                      <a:r>
                        <a:rPr lang="en-US" sz="2800" dirty="0"/>
                        <a:t>B</a:t>
                      </a:r>
                    </a:p>
                  </a:txBody>
                  <a:tcPr/>
                </a:tc>
                <a:tc>
                  <a:txBody>
                    <a:bodyPr/>
                    <a:lstStyle/>
                    <a:p>
                      <a:pPr algn="ctr"/>
                      <a:r>
                        <a:rPr lang="en-US" sz="2800" dirty="0"/>
                        <a:t>68 ≤ NA &lt; 80</a:t>
                      </a:r>
                    </a:p>
                  </a:txBody>
                  <a:tcPr/>
                </a:tc>
                <a:extLst>
                  <a:ext uri="{0D108BD9-81ED-4DB2-BD59-A6C34878D82A}">
                    <a16:rowId xmlns:a16="http://schemas.microsoft.com/office/drawing/2014/main" val="1342442790"/>
                  </a:ext>
                </a:extLst>
              </a:tr>
              <a:tr h="370840">
                <a:tc>
                  <a:txBody>
                    <a:bodyPr/>
                    <a:lstStyle/>
                    <a:p>
                      <a:pPr algn="ctr"/>
                      <a:r>
                        <a:rPr lang="en-US" sz="2800" dirty="0"/>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56 ≤ NA &lt;68</a:t>
                      </a:r>
                    </a:p>
                  </a:txBody>
                  <a:tcPr/>
                </a:tc>
                <a:extLst>
                  <a:ext uri="{0D108BD9-81ED-4DB2-BD59-A6C34878D82A}">
                    <a16:rowId xmlns:a16="http://schemas.microsoft.com/office/drawing/2014/main" val="743895978"/>
                  </a:ext>
                </a:extLst>
              </a:tr>
              <a:tr h="370840">
                <a:tc>
                  <a:txBody>
                    <a:bodyPr/>
                    <a:lstStyle/>
                    <a:p>
                      <a:pPr algn="ctr"/>
                      <a:r>
                        <a:rPr lang="en-US" sz="2800" dirty="0"/>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40 ≤ NA &lt; 56</a:t>
                      </a:r>
                    </a:p>
                  </a:txBody>
                  <a:tcPr/>
                </a:tc>
                <a:extLst>
                  <a:ext uri="{0D108BD9-81ED-4DB2-BD59-A6C34878D82A}">
                    <a16:rowId xmlns:a16="http://schemas.microsoft.com/office/drawing/2014/main" val="1685592839"/>
                  </a:ext>
                </a:extLst>
              </a:tr>
              <a:tr h="370840">
                <a:tc>
                  <a:txBody>
                    <a:bodyPr/>
                    <a:lstStyle/>
                    <a:p>
                      <a:pPr algn="ctr"/>
                      <a:r>
                        <a:rPr lang="en-US" sz="2800" dirty="0"/>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0 ≤ NA &lt; 40</a:t>
                      </a:r>
                    </a:p>
                  </a:txBody>
                  <a:tcPr/>
                </a:tc>
                <a:extLst>
                  <a:ext uri="{0D108BD9-81ED-4DB2-BD59-A6C34878D82A}">
                    <a16:rowId xmlns:a16="http://schemas.microsoft.com/office/drawing/2014/main" val="1262049584"/>
                  </a:ext>
                </a:extLst>
              </a:tr>
            </a:tbl>
          </a:graphicData>
        </a:graphic>
      </p:graphicFrame>
      <p:sp>
        <p:nvSpPr>
          <p:cNvPr id="6" name="TextBox 5">
            <a:extLst>
              <a:ext uri="{FF2B5EF4-FFF2-40B4-BE49-F238E27FC236}">
                <a16:creationId xmlns:a16="http://schemas.microsoft.com/office/drawing/2014/main" id="{544760D6-8A04-4D86-98E7-6047F438134C}"/>
              </a:ext>
            </a:extLst>
          </p:cNvPr>
          <p:cNvSpPr txBox="1"/>
          <p:nvPr/>
        </p:nvSpPr>
        <p:spPr>
          <a:xfrm>
            <a:off x="3699164" y="1125456"/>
            <a:ext cx="7439890" cy="506292"/>
          </a:xfrm>
          <a:prstGeom prst="rect">
            <a:avLst/>
          </a:prstGeom>
          <a:noFill/>
        </p:spPr>
        <p:txBody>
          <a:bodyPr wrap="square">
            <a:spAutoFit/>
          </a:bodyPr>
          <a:lstStyle/>
          <a:p>
            <a:pPr marL="0" marR="0" indent="179705" algn="just">
              <a:lnSpc>
                <a:spcPct val="150000"/>
              </a:lnSpc>
              <a:spcBef>
                <a:spcPts val="0"/>
              </a:spcBef>
              <a:spcAft>
                <a:spcPts val="0"/>
              </a:spcAft>
            </a:pPr>
            <a:r>
              <a:rPr lang="pt-BR" sz="2000" b="1" dirty="0">
                <a:effectLst/>
                <a:ea typeface="Times New Roman" panose="02020603050405020304" pitchFamily="18" charset="0"/>
              </a:rPr>
              <a:t>NA:  10% </a:t>
            </a:r>
            <a:r>
              <a:rPr lang="id-ID" sz="2000" b="1" dirty="0">
                <a:effectLst/>
                <a:ea typeface="Times New Roman" panose="02020603050405020304" pitchFamily="18" charset="0"/>
              </a:rPr>
              <a:t>Absensi </a:t>
            </a:r>
            <a:r>
              <a:rPr lang="pt-BR" sz="2000" b="1" dirty="0">
                <a:effectLst/>
                <a:ea typeface="Times New Roman" panose="02020603050405020304" pitchFamily="18" charset="0"/>
              </a:rPr>
              <a:t> + </a:t>
            </a:r>
            <a:r>
              <a:rPr lang="id-ID" sz="2000" b="1" dirty="0">
                <a:effectLst/>
                <a:ea typeface="Times New Roman" panose="02020603050405020304" pitchFamily="18" charset="0"/>
              </a:rPr>
              <a:t>3</a:t>
            </a:r>
            <a:r>
              <a:rPr lang="en-US" sz="2000" b="1" dirty="0">
                <a:effectLst/>
                <a:ea typeface="Times New Roman" panose="02020603050405020304" pitchFamily="18" charset="0"/>
              </a:rPr>
              <a:t>5</a:t>
            </a:r>
            <a:r>
              <a:rPr lang="pt-BR" sz="2000" b="1" dirty="0">
                <a:effectLst/>
                <a:ea typeface="Times New Roman" panose="02020603050405020304" pitchFamily="18" charset="0"/>
              </a:rPr>
              <a:t>% Tugas atau Quis + 30% UTS + </a:t>
            </a:r>
            <a:r>
              <a:rPr lang="en-US" sz="2000" b="1" dirty="0">
                <a:ea typeface="Times New Roman" panose="02020603050405020304" pitchFamily="18" charset="0"/>
              </a:rPr>
              <a:t>25</a:t>
            </a:r>
            <a:r>
              <a:rPr lang="pt-BR" sz="2000" b="1" dirty="0">
                <a:effectLst/>
                <a:ea typeface="Times New Roman" panose="02020603050405020304" pitchFamily="18" charset="0"/>
              </a:rPr>
              <a:t>% Tubes</a:t>
            </a:r>
            <a:endParaRPr lang="en-US" sz="2000" b="1" dirty="0">
              <a:effectLst/>
              <a:ea typeface="Times New Roman" panose="02020603050405020304" pitchFamily="18" charset="0"/>
            </a:endParaRPr>
          </a:p>
        </p:txBody>
      </p:sp>
    </p:spTree>
    <p:extLst>
      <p:ext uri="{BB962C8B-B14F-4D97-AF65-F5344CB8AC3E}">
        <p14:creationId xmlns:p14="http://schemas.microsoft.com/office/powerpoint/2010/main" val="29312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0FD7-3230-4123-9A18-E633B95A1D39}"/>
              </a:ext>
            </a:extLst>
          </p:cNvPr>
          <p:cNvSpPr>
            <a:spLocks noGrp="1"/>
          </p:cNvSpPr>
          <p:nvPr>
            <p:ph type="ctrTitle"/>
          </p:nvPr>
        </p:nvSpPr>
        <p:spPr/>
        <p:txBody>
          <a:bodyPr/>
          <a:lstStyle/>
          <a:p>
            <a:r>
              <a:rPr lang="en-US" dirty="0" err="1"/>
              <a:t>Pengenalan</a:t>
            </a:r>
            <a:r>
              <a:rPr lang="en-US" dirty="0"/>
              <a:t> </a:t>
            </a:r>
            <a:br>
              <a:rPr lang="en-US" dirty="0"/>
            </a:br>
            <a:r>
              <a:rPr lang="en-US" dirty="0" err="1"/>
              <a:t>Pembelajaran</a:t>
            </a:r>
            <a:r>
              <a:rPr lang="en-US" dirty="0"/>
              <a:t> </a:t>
            </a:r>
            <a:r>
              <a:rPr lang="en-US" dirty="0" err="1"/>
              <a:t>Mesin</a:t>
            </a:r>
            <a:endParaRPr lang="en-US" dirty="0"/>
          </a:p>
        </p:txBody>
      </p:sp>
      <p:sp>
        <p:nvSpPr>
          <p:cNvPr id="3" name="Subtitle 2">
            <a:extLst>
              <a:ext uri="{FF2B5EF4-FFF2-40B4-BE49-F238E27FC236}">
                <a16:creationId xmlns:a16="http://schemas.microsoft.com/office/drawing/2014/main" id="{CD77B313-C901-4A86-9115-E15DB986EF43}"/>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72195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7543-5B18-46E8-9D97-243996A918A9}"/>
              </a:ext>
            </a:extLst>
          </p:cNvPr>
          <p:cNvSpPr>
            <a:spLocks noGrp="1"/>
          </p:cNvSpPr>
          <p:nvPr>
            <p:ph type="title"/>
          </p:nvPr>
        </p:nvSpPr>
        <p:spPr/>
        <p:txBody>
          <a:bodyPr/>
          <a:lstStyle/>
          <a:p>
            <a:r>
              <a:rPr lang="en-US" dirty="0" err="1"/>
              <a:t>Contoh</a:t>
            </a:r>
            <a:r>
              <a:rPr lang="en-US" dirty="0"/>
              <a:t> </a:t>
            </a:r>
            <a:r>
              <a:rPr lang="en-US" dirty="0" err="1"/>
              <a:t>Masalah</a:t>
            </a:r>
            <a:endParaRPr lang="en-US" dirty="0"/>
          </a:p>
        </p:txBody>
      </p:sp>
      <p:pic>
        <p:nvPicPr>
          <p:cNvPr id="5" name="Picture 4">
            <a:extLst>
              <a:ext uri="{FF2B5EF4-FFF2-40B4-BE49-F238E27FC236}">
                <a16:creationId xmlns:a16="http://schemas.microsoft.com/office/drawing/2014/main" id="{4CE51C69-2FF9-4DCD-B986-21374A59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266" y="1474892"/>
            <a:ext cx="6314613" cy="3545204"/>
          </a:xfrm>
          <a:prstGeom prst="rect">
            <a:avLst/>
          </a:prstGeom>
        </p:spPr>
      </p:pic>
      <p:sp>
        <p:nvSpPr>
          <p:cNvPr id="6" name="Arrow: Right 5">
            <a:extLst>
              <a:ext uri="{FF2B5EF4-FFF2-40B4-BE49-F238E27FC236}">
                <a16:creationId xmlns:a16="http://schemas.microsoft.com/office/drawing/2014/main" id="{7ABBBB27-E6C2-4A69-934A-9786CCC9DA18}"/>
              </a:ext>
            </a:extLst>
          </p:cNvPr>
          <p:cNvSpPr/>
          <p:nvPr/>
        </p:nvSpPr>
        <p:spPr>
          <a:xfrm>
            <a:off x="9173844" y="1828108"/>
            <a:ext cx="525780" cy="56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extBox 6">
            <a:extLst>
              <a:ext uri="{FF2B5EF4-FFF2-40B4-BE49-F238E27FC236}">
                <a16:creationId xmlns:a16="http://schemas.microsoft.com/office/drawing/2014/main" id="{E7CC1D9A-FA7C-44FE-B885-0A4E8FE51F52}"/>
              </a:ext>
            </a:extLst>
          </p:cNvPr>
          <p:cNvSpPr txBox="1"/>
          <p:nvPr/>
        </p:nvSpPr>
        <p:spPr>
          <a:xfrm>
            <a:off x="9699624" y="1873828"/>
            <a:ext cx="2239457" cy="461665"/>
          </a:xfrm>
          <a:prstGeom prst="rect">
            <a:avLst/>
          </a:prstGeom>
          <a:noFill/>
        </p:spPr>
        <p:txBody>
          <a:bodyPr wrap="square" rtlCol="0">
            <a:spAutoFit/>
          </a:bodyPr>
          <a:lstStyle/>
          <a:p>
            <a:r>
              <a:rPr lang="en-US" sz="2400" dirty="0" err="1"/>
              <a:t>Deteksi</a:t>
            </a:r>
            <a:r>
              <a:rPr lang="en-US" sz="2400" dirty="0"/>
              <a:t> Manual</a:t>
            </a:r>
          </a:p>
        </p:txBody>
      </p:sp>
      <p:sp>
        <p:nvSpPr>
          <p:cNvPr id="8" name="Arrow: Right 7">
            <a:extLst>
              <a:ext uri="{FF2B5EF4-FFF2-40B4-BE49-F238E27FC236}">
                <a16:creationId xmlns:a16="http://schemas.microsoft.com/office/drawing/2014/main" id="{337C43FD-F47C-446B-9EBE-E6326AEC5C6B}"/>
              </a:ext>
            </a:extLst>
          </p:cNvPr>
          <p:cNvSpPr/>
          <p:nvPr/>
        </p:nvSpPr>
        <p:spPr>
          <a:xfrm>
            <a:off x="9173844" y="4042621"/>
            <a:ext cx="495300" cy="56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7C80E4D-3D9E-48A2-9014-9FE400C040FA}"/>
              </a:ext>
            </a:extLst>
          </p:cNvPr>
          <p:cNvSpPr txBox="1"/>
          <p:nvPr/>
        </p:nvSpPr>
        <p:spPr>
          <a:xfrm>
            <a:off x="9669144" y="4088341"/>
            <a:ext cx="3680460" cy="461665"/>
          </a:xfrm>
          <a:prstGeom prst="rect">
            <a:avLst/>
          </a:prstGeom>
          <a:noFill/>
        </p:spPr>
        <p:txBody>
          <a:bodyPr wrap="square" rtlCol="0">
            <a:spAutoFit/>
          </a:bodyPr>
          <a:lstStyle/>
          <a:p>
            <a:r>
              <a:rPr lang="en-US" sz="2400" dirty="0" err="1"/>
              <a:t>Deteksi</a:t>
            </a:r>
            <a:r>
              <a:rPr lang="en-US" sz="2400" dirty="0"/>
              <a:t> </a:t>
            </a:r>
            <a:r>
              <a:rPr lang="en-US" sz="2400" dirty="0" err="1"/>
              <a:t>Otomatis</a:t>
            </a:r>
            <a:endParaRPr lang="en-US" sz="2400" dirty="0"/>
          </a:p>
        </p:txBody>
      </p:sp>
      <p:sp>
        <p:nvSpPr>
          <p:cNvPr id="11" name="TextBox 10">
            <a:extLst>
              <a:ext uri="{FF2B5EF4-FFF2-40B4-BE49-F238E27FC236}">
                <a16:creationId xmlns:a16="http://schemas.microsoft.com/office/drawing/2014/main" id="{4874BA19-0204-4023-8440-00A5E81518EC}"/>
              </a:ext>
            </a:extLst>
          </p:cNvPr>
          <p:cNvSpPr txBox="1"/>
          <p:nvPr/>
        </p:nvSpPr>
        <p:spPr>
          <a:xfrm>
            <a:off x="3983182" y="5196551"/>
            <a:ext cx="6092190" cy="646331"/>
          </a:xfrm>
          <a:prstGeom prst="rect">
            <a:avLst/>
          </a:prstGeom>
          <a:noFill/>
        </p:spPr>
        <p:txBody>
          <a:bodyPr wrap="square">
            <a:spAutoFit/>
          </a:bodyPr>
          <a:lstStyle/>
          <a:p>
            <a:r>
              <a:rPr lang="en-US" dirty="0"/>
              <a:t>https://m.tribunnews.com/regional/2016/12/30/41024-pelanggaran-lalu-lintas-di-lampung-selama-2016</a:t>
            </a:r>
          </a:p>
        </p:txBody>
      </p:sp>
    </p:spTree>
    <p:extLst>
      <p:ext uri="{BB962C8B-B14F-4D97-AF65-F5344CB8AC3E}">
        <p14:creationId xmlns:p14="http://schemas.microsoft.com/office/powerpoint/2010/main" val="113357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47D-A3B5-444B-89B9-BA9D0D6DDC7F}"/>
              </a:ext>
            </a:extLst>
          </p:cNvPr>
          <p:cNvSpPr>
            <a:spLocks noGrp="1"/>
          </p:cNvSpPr>
          <p:nvPr>
            <p:ph type="title"/>
          </p:nvPr>
        </p:nvSpPr>
        <p:spPr/>
        <p:txBody>
          <a:bodyPr/>
          <a:lstStyle/>
          <a:p>
            <a:r>
              <a:rPr lang="en-US" dirty="0" err="1"/>
              <a:t>Pengertian</a:t>
            </a:r>
            <a:r>
              <a:rPr lang="en-US" dirty="0"/>
              <a:t> </a:t>
            </a:r>
            <a:r>
              <a:rPr lang="en-US" dirty="0" err="1"/>
              <a:t>Pembelajaran</a:t>
            </a:r>
            <a:r>
              <a:rPr lang="en-US" dirty="0"/>
              <a:t> </a:t>
            </a:r>
            <a:r>
              <a:rPr lang="en-US" dirty="0" err="1"/>
              <a:t>Mesin</a:t>
            </a:r>
            <a:endParaRPr lang="en-US" dirty="0"/>
          </a:p>
        </p:txBody>
      </p:sp>
      <p:sp>
        <p:nvSpPr>
          <p:cNvPr id="3" name="Content Placeholder 2">
            <a:extLst>
              <a:ext uri="{FF2B5EF4-FFF2-40B4-BE49-F238E27FC236}">
                <a16:creationId xmlns:a16="http://schemas.microsoft.com/office/drawing/2014/main" id="{EADAAF14-8B40-4DB2-8BAC-4C1CB399D7B2}"/>
              </a:ext>
            </a:extLst>
          </p:cNvPr>
          <p:cNvSpPr>
            <a:spLocks noGrp="1"/>
          </p:cNvSpPr>
          <p:nvPr>
            <p:ph idx="1"/>
          </p:nvPr>
        </p:nvSpPr>
        <p:spPr/>
        <p:txBody>
          <a:bodyPr/>
          <a:lstStyle/>
          <a:p>
            <a:pPr marL="0" indent="0">
              <a:buNone/>
            </a:pPr>
            <a:r>
              <a:rPr lang="en-US" dirty="0" err="1"/>
              <a:t>Menurut</a:t>
            </a:r>
            <a:r>
              <a:rPr lang="en-US" dirty="0"/>
              <a:t> Arthur Samuel, 1959</a:t>
            </a:r>
          </a:p>
          <a:p>
            <a:pPr algn="just"/>
            <a:r>
              <a:rPr lang="en-US" dirty="0"/>
              <a:t>[Machine Learning is the] field of study that gives computers the ability to learn without being explicitly programmed</a:t>
            </a:r>
          </a:p>
          <a:p>
            <a:pPr marL="0" indent="0" algn="just">
              <a:buNone/>
            </a:pPr>
            <a:endParaRPr lang="en-US" dirty="0"/>
          </a:p>
        </p:txBody>
      </p:sp>
    </p:spTree>
    <p:extLst>
      <p:ext uri="{BB962C8B-B14F-4D97-AF65-F5344CB8AC3E}">
        <p14:creationId xmlns:p14="http://schemas.microsoft.com/office/powerpoint/2010/main" val="209105659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3116</TotalTime>
  <Words>1037</Words>
  <Application>Microsoft Office PowerPoint</Application>
  <PresentationFormat>Widescreen</PresentationFormat>
  <Paragraphs>150</Paragraphs>
  <Slides>29</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Cambria Math</vt:lpstr>
      <vt:lpstr>Corbel</vt:lpstr>
      <vt:lpstr>Times New Roman</vt:lpstr>
      <vt:lpstr>Wingdings 2</vt:lpstr>
      <vt:lpstr>Frame</vt:lpstr>
      <vt:lpstr>Kontrak Belajar &amp; Pendahuluan Teknik Informatika - unikom</vt:lpstr>
      <vt:lpstr>Materi</vt:lpstr>
      <vt:lpstr>Tujuan Perkuliahan</vt:lpstr>
      <vt:lpstr>Referensi Buku</vt:lpstr>
      <vt:lpstr>Aturan Perkuliahan</vt:lpstr>
      <vt:lpstr>Aturan Penilaian</vt:lpstr>
      <vt:lpstr>Pengenalan  Pembelajaran Mesin</vt:lpstr>
      <vt:lpstr>Contoh Masalah</vt:lpstr>
      <vt:lpstr>Pengertian Pembelajaran Mesin</vt:lpstr>
      <vt:lpstr>Contoh Kasus Pembelajaran Mesin</vt:lpstr>
      <vt:lpstr>Definisi Formal </vt:lpstr>
      <vt:lpstr>PowerPoint Presentation</vt:lpstr>
      <vt:lpstr>Kecerdasan Buatan, Pembelajaran Mesin dan Deep Learning</vt:lpstr>
      <vt:lpstr>Penerapan Pembelajaran Mesin </vt:lpstr>
      <vt:lpstr>Tanaman hidroponik</vt:lpstr>
      <vt:lpstr>Jawaban Esai</vt:lpstr>
      <vt:lpstr>Foto suasana dikelas</vt:lpstr>
      <vt:lpstr>Kondisi lampu merah </vt:lpstr>
      <vt:lpstr>QUIZ</vt:lpstr>
      <vt:lpstr>Supervised, Unsupervised, dll.</vt:lpstr>
      <vt:lpstr>Mengapa Harus Learning</vt:lpstr>
      <vt:lpstr>Paradigma Pembelajaran Mesin</vt:lpstr>
      <vt:lpstr>Paradigma Pembelajaran Mesin </vt:lpstr>
      <vt:lpstr>Paradigma Pembelajaran Mesin</vt:lpstr>
      <vt:lpstr>LEARNING</vt:lpstr>
      <vt:lpstr>SUPERVISED</vt:lpstr>
      <vt:lpstr>UNSUPERVISED</vt:lpstr>
      <vt:lpstr>Pipeline ML (Konsep)</vt:lpstr>
      <vt:lpstr>Diskusi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Pembelajaran Mesin</dc:title>
  <dc:creator>Kania Evita Dewi</dc:creator>
  <cp:lastModifiedBy>ASUS</cp:lastModifiedBy>
  <cp:revision>15</cp:revision>
  <dcterms:created xsi:type="dcterms:W3CDTF">2020-09-30T19:05:42Z</dcterms:created>
  <dcterms:modified xsi:type="dcterms:W3CDTF">2025-10-01T02:36:37Z</dcterms:modified>
</cp:coreProperties>
</file>