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90" r:id="rId2"/>
    <p:sldId id="257" r:id="rId3"/>
    <p:sldId id="299" r:id="rId4"/>
    <p:sldId id="261" r:id="rId5"/>
    <p:sldId id="287" r:id="rId6"/>
    <p:sldId id="288" r:id="rId7"/>
    <p:sldId id="256" r:id="rId8"/>
    <p:sldId id="291" r:id="rId9"/>
    <p:sldId id="264" r:id="rId10"/>
    <p:sldId id="266" r:id="rId11"/>
    <p:sldId id="265" r:id="rId12"/>
    <p:sldId id="294" r:id="rId13"/>
    <p:sldId id="268" r:id="rId14"/>
    <p:sldId id="300" r:id="rId15"/>
    <p:sldId id="308" r:id="rId16"/>
    <p:sldId id="293" r:id="rId17"/>
    <p:sldId id="267" r:id="rId18"/>
    <p:sldId id="269" r:id="rId19"/>
    <p:sldId id="270" r:id="rId20"/>
    <p:sldId id="263" r:id="rId21"/>
    <p:sldId id="301" r:id="rId22"/>
    <p:sldId id="302" r:id="rId23"/>
    <p:sldId id="303" r:id="rId24"/>
    <p:sldId id="313" r:id="rId25"/>
    <p:sldId id="314" r:id="rId26"/>
    <p:sldId id="315" r:id="rId27"/>
    <p:sldId id="316" r:id="rId28"/>
    <p:sldId id="317" r:id="rId29"/>
    <p:sldId id="318" r:id="rId30"/>
    <p:sldId id="319" r:id="rId31"/>
    <p:sldId id="320" r:id="rId32"/>
    <p:sldId id="321" r:id="rId33"/>
    <p:sldId id="322" r:id="rId34"/>
    <p:sldId id="31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998316-EA1E-4E73-8C93-B5E8996251E0}" type="datetimeFigureOut">
              <a:rPr lang="en-US" smtClean="0"/>
              <a:t>10/8/2025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CB275-DA05-48A2-9A05-A90B19864848}" type="slidenum">
              <a:rPr lang="en-US" smtClean="0"/>
              <a:t>‹#›</a:t>
            </a:fld>
            <a:endParaRPr lang="en-US"/>
          </a:p>
        </p:txBody>
      </p:sp>
    </p:spTree>
    <p:extLst>
      <p:ext uri="{BB962C8B-B14F-4D97-AF65-F5344CB8AC3E}">
        <p14:creationId xmlns:p14="http://schemas.microsoft.com/office/powerpoint/2010/main" val="1252918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sz="quarter" idx="5"/>
          </p:nvPr>
        </p:nvSpPr>
        <p:spPr/>
        <p:txBody>
          <a:bodyPr/>
          <a:lstStyle/>
          <a:p>
            <a:fld id="{E64CB275-DA05-48A2-9A05-A90B19864848}" type="slidenum">
              <a:rPr lang="en-US" smtClean="0"/>
              <a:t>33</a:t>
            </a:fld>
            <a:endParaRPr lang="en-US"/>
          </a:p>
        </p:txBody>
      </p:sp>
    </p:spTree>
    <p:extLst>
      <p:ext uri="{BB962C8B-B14F-4D97-AF65-F5344CB8AC3E}">
        <p14:creationId xmlns:p14="http://schemas.microsoft.com/office/powerpoint/2010/main" val="2562635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3C5B52-1531-4C17-B9A0-6DD498BC16FF}"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2043971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C5B52-1531-4C17-B9A0-6DD498BC16FF}" type="datetimeFigureOut">
              <a:rPr lang="en-US" smtClean="0"/>
              <a:t>10/8/2025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29619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3C5B52-1531-4C17-B9A0-6DD498BC16FF}" type="datetimeFigureOut">
              <a:rPr lang="en-US" smtClean="0"/>
              <a:t>10/8/2025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421126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3C5B52-1531-4C17-B9A0-6DD498BC16FF}"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297379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3C5B52-1531-4C17-B9A0-6DD498BC16FF}" type="datetimeFigureOut">
              <a:rPr lang="en-US" smtClean="0"/>
              <a:t>10/8/2025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63821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93C5B52-1531-4C17-B9A0-6DD498BC16FF}" type="datetimeFigureOut">
              <a:rPr lang="en-US" smtClean="0"/>
              <a:t>10/8/2025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6787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93C5B52-1531-4C17-B9A0-6DD498BC16FF}" type="datetimeFigureOut">
              <a:rPr lang="en-US" smtClean="0"/>
              <a:t>10/8/2025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361910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93C5B52-1531-4C17-B9A0-6DD498BC16FF}" type="datetimeFigureOut">
              <a:rPr lang="en-US" smtClean="0"/>
              <a:t>10/8/2025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84517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93C5B52-1531-4C17-B9A0-6DD498BC16FF}" type="datetimeFigureOut">
              <a:rPr lang="en-US" smtClean="0"/>
              <a:t>10/8/2025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416324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93C5B52-1531-4C17-B9A0-6DD498BC16FF}" type="datetimeFigureOut">
              <a:rPr lang="en-US" smtClean="0"/>
              <a:t>10/8/2025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376691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93C5B52-1531-4C17-B9A0-6DD498BC16FF}" type="datetimeFigureOut">
              <a:rPr lang="en-US" smtClean="0"/>
              <a:t>10/8/2025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7C8CA5B7-B5A0-4FE6-85F6-80D4C3BE281C}" type="slidenum">
              <a:rPr lang="en-US" smtClean="0"/>
              <a:t>‹#›</a:t>
            </a:fld>
            <a:endParaRPr lang="en-US"/>
          </a:p>
        </p:txBody>
      </p:sp>
    </p:spTree>
    <p:extLst>
      <p:ext uri="{BB962C8B-B14F-4D97-AF65-F5344CB8AC3E}">
        <p14:creationId xmlns:p14="http://schemas.microsoft.com/office/powerpoint/2010/main" val="1293829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93C5B52-1531-4C17-B9A0-6DD498BC16FF}" type="datetimeFigureOut">
              <a:rPr lang="en-US" smtClean="0"/>
              <a:t>10/8/2025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7C8CA5B7-B5A0-4FE6-85F6-80D4C3BE281C}" type="slidenum">
              <a:rPr lang="en-US" smtClean="0"/>
              <a:t>‹#›</a:t>
            </a:fld>
            <a:endParaRPr lang="en-US"/>
          </a:p>
        </p:txBody>
      </p:sp>
    </p:spTree>
    <p:extLst>
      <p:ext uri="{BB962C8B-B14F-4D97-AF65-F5344CB8AC3E}">
        <p14:creationId xmlns:p14="http://schemas.microsoft.com/office/powerpoint/2010/main" val="1621665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analyticsvidhya.com/blog/2015/01/introduction-online-machine-learning-simplified-2/"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ursera.org/learn/machine-learning/home/welcom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09C1-0B91-4627-AF98-3E5AEF36AF5D}"/>
              </a:ext>
            </a:extLst>
          </p:cNvPr>
          <p:cNvSpPr>
            <a:spLocks noGrp="1"/>
          </p:cNvSpPr>
          <p:nvPr>
            <p:ph type="ctrTitle"/>
          </p:nvPr>
        </p:nvSpPr>
        <p:spPr/>
        <p:txBody>
          <a:bodyPr>
            <a:normAutofit/>
          </a:bodyPr>
          <a:lstStyle/>
          <a:p>
            <a:r>
              <a:rPr lang="en-US" dirty="0" err="1"/>
              <a:t>Kontrak</a:t>
            </a:r>
            <a:r>
              <a:rPr lang="en-US" dirty="0"/>
              <a:t> </a:t>
            </a:r>
            <a:r>
              <a:rPr lang="en-US" dirty="0" err="1"/>
              <a:t>Belajar</a:t>
            </a:r>
            <a:br>
              <a:rPr lang="en-US" dirty="0"/>
            </a:br>
            <a:r>
              <a:rPr lang="en-US" dirty="0"/>
              <a:t>&amp; </a:t>
            </a:r>
            <a:r>
              <a:rPr lang="en-US" dirty="0" err="1"/>
              <a:t>Pendahuluan</a:t>
            </a:r>
            <a:br>
              <a:rPr lang="en-US" dirty="0"/>
            </a:br>
            <a:r>
              <a:rPr lang="en-US" sz="2800" dirty="0"/>
              <a:t>Teknik </a:t>
            </a:r>
            <a:r>
              <a:rPr lang="en-US" sz="2800" dirty="0" err="1"/>
              <a:t>Informatika</a:t>
            </a:r>
            <a:r>
              <a:rPr lang="en-US" sz="2800" dirty="0"/>
              <a:t> - </a:t>
            </a:r>
            <a:r>
              <a:rPr lang="en-US" sz="2800" dirty="0" err="1"/>
              <a:t>unikom</a:t>
            </a:r>
            <a:endParaRPr lang="en-US" dirty="0"/>
          </a:p>
        </p:txBody>
      </p:sp>
      <p:sp>
        <p:nvSpPr>
          <p:cNvPr id="3" name="Subtitle 2">
            <a:extLst>
              <a:ext uri="{FF2B5EF4-FFF2-40B4-BE49-F238E27FC236}">
                <a16:creationId xmlns:a16="http://schemas.microsoft.com/office/drawing/2014/main" id="{3D977A0C-DAE7-4ECE-B7FF-E16932F63300}"/>
              </a:ext>
            </a:extLst>
          </p:cNvPr>
          <p:cNvSpPr>
            <a:spLocks noGrp="1"/>
          </p:cNvSpPr>
          <p:nvPr>
            <p:ph type="subTitle" idx="1"/>
          </p:nvPr>
        </p:nvSpPr>
        <p:spPr/>
        <p:txBody>
          <a:bodyPr>
            <a:normAutofit/>
          </a:bodyPr>
          <a:lstStyle/>
          <a:p>
            <a:r>
              <a:rPr lang="en-US" dirty="0"/>
              <a:t>Nelly </a:t>
            </a:r>
            <a:r>
              <a:rPr lang="en-US" dirty="0" err="1"/>
              <a:t>Indriani</a:t>
            </a:r>
            <a:r>
              <a:rPr lang="en-US" dirty="0"/>
              <a:t> </a:t>
            </a:r>
            <a:r>
              <a:rPr lang="en-US" dirty="0" err="1"/>
              <a:t>Widiastuti</a:t>
            </a:r>
            <a:endParaRPr lang="en-US" dirty="0"/>
          </a:p>
        </p:txBody>
      </p:sp>
    </p:spTree>
    <p:extLst>
      <p:ext uri="{BB962C8B-B14F-4D97-AF65-F5344CB8AC3E}">
        <p14:creationId xmlns:p14="http://schemas.microsoft.com/office/powerpoint/2010/main" val="53277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47D-A3B5-444B-89B9-BA9D0D6DDC7F}"/>
              </a:ext>
            </a:extLst>
          </p:cNvPr>
          <p:cNvSpPr>
            <a:spLocks noGrp="1"/>
          </p:cNvSpPr>
          <p:nvPr>
            <p:ph type="title"/>
          </p:nvPr>
        </p:nvSpPr>
        <p:spPr/>
        <p:txBody>
          <a:bodyPr/>
          <a:lstStyle/>
          <a:p>
            <a:r>
              <a:rPr lang="en-US" dirty="0" err="1"/>
              <a:t>Contoh</a:t>
            </a:r>
            <a:r>
              <a:rPr lang="en-US" dirty="0"/>
              <a:t> </a:t>
            </a:r>
            <a:r>
              <a:rPr lang="en-US" dirty="0" err="1"/>
              <a:t>Kasus</a:t>
            </a:r>
            <a:r>
              <a:rPr lang="en-US" dirty="0"/>
              <a:t> </a:t>
            </a:r>
            <a:r>
              <a:rPr lang="en-US" dirty="0" err="1"/>
              <a:t>Pembelajaran</a:t>
            </a:r>
            <a:r>
              <a:rPr lang="en-US" dirty="0"/>
              <a:t> </a:t>
            </a:r>
            <a:r>
              <a:rPr lang="en-US" dirty="0" err="1"/>
              <a:t>Mesin</a:t>
            </a:r>
            <a:endParaRPr lang="en-US" dirty="0"/>
          </a:p>
        </p:txBody>
      </p:sp>
      <p:sp>
        <p:nvSpPr>
          <p:cNvPr id="3" name="Content Placeholder 2">
            <a:extLst>
              <a:ext uri="{FF2B5EF4-FFF2-40B4-BE49-F238E27FC236}">
                <a16:creationId xmlns:a16="http://schemas.microsoft.com/office/drawing/2014/main" id="{EADAAF14-8B40-4DB2-8BAC-4C1CB399D7B2}"/>
              </a:ext>
            </a:extLst>
          </p:cNvPr>
          <p:cNvSpPr>
            <a:spLocks noGrp="1"/>
          </p:cNvSpPr>
          <p:nvPr>
            <p:ph idx="1"/>
          </p:nvPr>
        </p:nvSpPr>
        <p:spPr>
          <a:xfrm>
            <a:off x="3823854" y="1604328"/>
            <a:ext cx="7529945" cy="4351338"/>
          </a:xfrm>
        </p:spPr>
        <p:txBody>
          <a:bodyPr/>
          <a:lstStyle/>
          <a:p>
            <a:pPr>
              <a:lnSpc>
                <a:spcPct val="150000"/>
              </a:lnSpc>
            </a:pPr>
            <a:r>
              <a:rPr lang="en-US" dirty="0" err="1"/>
              <a:t>Contoh</a:t>
            </a:r>
            <a:endParaRPr lang="en-US" dirty="0"/>
          </a:p>
          <a:p>
            <a:pPr>
              <a:lnSpc>
                <a:spcPct val="150000"/>
              </a:lnSpc>
              <a:buFontTx/>
              <a:buChar char="-"/>
            </a:pPr>
            <a:r>
              <a:rPr lang="en-US" dirty="0" err="1"/>
              <a:t>Komputer</a:t>
            </a:r>
            <a:r>
              <a:rPr lang="en-US" dirty="0"/>
              <a:t> </a:t>
            </a:r>
            <a:r>
              <a:rPr lang="en-US" dirty="0" err="1"/>
              <a:t>secara</a:t>
            </a:r>
            <a:r>
              <a:rPr lang="en-US" dirty="0"/>
              <a:t> </a:t>
            </a:r>
            <a:r>
              <a:rPr lang="en-US" dirty="0" err="1"/>
              <a:t>otomatis</a:t>
            </a:r>
            <a:r>
              <a:rPr lang="en-US" dirty="0"/>
              <a:t> </a:t>
            </a:r>
            <a:r>
              <a:rPr lang="en-US" dirty="0" err="1"/>
              <a:t>mendeteksi</a:t>
            </a:r>
            <a:r>
              <a:rPr lang="en-US" dirty="0"/>
              <a:t> </a:t>
            </a:r>
            <a:r>
              <a:rPr lang="en-US" dirty="0" err="1"/>
              <a:t>terjadinya</a:t>
            </a:r>
            <a:r>
              <a:rPr lang="en-US" dirty="0"/>
              <a:t> </a:t>
            </a:r>
            <a:r>
              <a:rPr lang="en-US" dirty="0" err="1"/>
              <a:t>suatu</a:t>
            </a:r>
            <a:r>
              <a:rPr lang="en-US" dirty="0"/>
              <a:t> </a:t>
            </a:r>
            <a:r>
              <a:rPr lang="en-US" dirty="0" err="1"/>
              <a:t>pelanggaran</a:t>
            </a:r>
            <a:r>
              <a:rPr lang="en-US" dirty="0"/>
              <a:t> </a:t>
            </a:r>
            <a:r>
              <a:rPr lang="en-US" dirty="0" err="1"/>
              <a:t>lalu</a:t>
            </a:r>
            <a:r>
              <a:rPr lang="en-US" dirty="0"/>
              <a:t> </a:t>
            </a:r>
            <a:r>
              <a:rPr lang="en-US" dirty="0" err="1"/>
              <a:t>lintas</a:t>
            </a:r>
            <a:endParaRPr lang="en-US" dirty="0"/>
          </a:p>
          <a:p>
            <a:pPr algn="just">
              <a:lnSpc>
                <a:spcPct val="150000"/>
              </a:lnSpc>
              <a:buFontTx/>
              <a:buChar char="-"/>
            </a:pPr>
            <a:r>
              <a:rPr lang="en-US" dirty="0" err="1"/>
              <a:t>Komputer</a:t>
            </a:r>
            <a:r>
              <a:rPr lang="en-US" dirty="0"/>
              <a:t> </a:t>
            </a:r>
            <a:r>
              <a:rPr lang="en-US" dirty="0" err="1"/>
              <a:t>dapat</a:t>
            </a:r>
            <a:r>
              <a:rPr lang="en-US" dirty="0"/>
              <a:t> </a:t>
            </a:r>
            <a:r>
              <a:rPr lang="en-US" dirty="0" err="1"/>
              <a:t>memprediksi</a:t>
            </a:r>
            <a:r>
              <a:rPr lang="en-US" dirty="0"/>
              <a:t> </a:t>
            </a:r>
            <a:r>
              <a:rPr lang="en-US" dirty="0" err="1"/>
              <a:t>nilai</a:t>
            </a:r>
            <a:r>
              <a:rPr lang="en-US" dirty="0"/>
              <a:t> </a:t>
            </a:r>
            <a:r>
              <a:rPr lang="en-US" dirty="0" err="1"/>
              <a:t>ujian</a:t>
            </a:r>
            <a:r>
              <a:rPr lang="en-US" dirty="0"/>
              <a:t> </a:t>
            </a:r>
            <a:r>
              <a:rPr lang="en-US" dirty="0" err="1"/>
              <a:t>akhir</a:t>
            </a:r>
            <a:r>
              <a:rPr lang="en-US" dirty="0"/>
              <a:t> </a:t>
            </a:r>
            <a:r>
              <a:rPr lang="en-US" dirty="0" err="1"/>
              <a:t>mahasiswa</a:t>
            </a:r>
            <a:r>
              <a:rPr lang="en-US" dirty="0"/>
              <a:t> A </a:t>
            </a:r>
            <a:r>
              <a:rPr lang="en-US" dirty="0" err="1"/>
              <a:t>berdasarkan</a:t>
            </a:r>
            <a:r>
              <a:rPr lang="en-US" dirty="0"/>
              <a:t> </a:t>
            </a:r>
            <a:r>
              <a:rPr lang="en-US" dirty="0" err="1"/>
              <a:t>histori</a:t>
            </a:r>
            <a:r>
              <a:rPr lang="en-US" dirty="0"/>
              <a:t> </a:t>
            </a:r>
            <a:r>
              <a:rPr lang="en-US" dirty="0" err="1"/>
              <a:t>nilai</a:t>
            </a:r>
            <a:r>
              <a:rPr lang="en-US" dirty="0"/>
              <a:t> </a:t>
            </a:r>
            <a:r>
              <a:rPr lang="en-US" dirty="0" err="1"/>
              <a:t>kuis</a:t>
            </a:r>
            <a:r>
              <a:rPr lang="en-US" dirty="0"/>
              <a:t> </a:t>
            </a:r>
            <a:r>
              <a:rPr lang="en-US" dirty="0" err="1"/>
              <a:t>mahasiswa-mahasiswa</a:t>
            </a:r>
            <a:r>
              <a:rPr lang="en-US" dirty="0"/>
              <a:t> </a:t>
            </a:r>
            <a:r>
              <a:rPr lang="en-US" dirty="0" err="1"/>
              <a:t>sebelumnya</a:t>
            </a:r>
            <a:endParaRPr lang="en-US" dirty="0"/>
          </a:p>
          <a:p>
            <a:pPr marL="0" indent="0" algn="just">
              <a:lnSpc>
                <a:spcPct val="150000"/>
              </a:lnSpc>
              <a:buNone/>
            </a:pPr>
            <a:endParaRPr lang="en-US" dirty="0"/>
          </a:p>
          <a:p>
            <a:pPr marL="0" indent="0">
              <a:lnSpc>
                <a:spcPct val="150000"/>
              </a:lnSpc>
              <a:buNone/>
            </a:pPr>
            <a:r>
              <a:rPr lang="en-US" dirty="0"/>
              <a:t>	</a:t>
            </a:r>
          </a:p>
        </p:txBody>
      </p:sp>
    </p:spTree>
    <p:extLst>
      <p:ext uri="{BB962C8B-B14F-4D97-AF65-F5344CB8AC3E}">
        <p14:creationId xmlns:p14="http://schemas.microsoft.com/office/powerpoint/2010/main" val="82275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E088-36D1-4F09-B153-A89D03F88164}"/>
              </a:ext>
            </a:extLst>
          </p:cNvPr>
          <p:cNvSpPr>
            <a:spLocks noGrp="1"/>
          </p:cNvSpPr>
          <p:nvPr>
            <p:ph type="title"/>
          </p:nvPr>
        </p:nvSpPr>
        <p:spPr/>
        <p:txBody>
          <a:bodyPr/>
          <a:lstStyle/>
          <a:p>
            <a:r>
              <a:rPr lang="en-US" dirty="0" err="1"/>
              <a:t>Definisi</a:t>
            </a:r>
            <a:r>
              <a:rPr lang="en-US" dirty="0"/>
              <a:t> Formal </a:t>
            </a:r>
          </a:p>
        </p:txBody>
      </p:sp>
      <p:sp>
        <p:nvSpPr>
          <p:cNvPr id="3" name="Content Placeholder 2">
            <a:extLst>
              <a:ext uri="{FF2B5EF4-FFF2-40B4-BE49-F238E27FC236}">
                <a16:creationId xmlns:a16="http://schemas.microsoft.com/office/drawing/2014/main" id="{711F9572-41AB-4B59-9487-371D3BECE52D}"/>
              </a:ext>
            </a:extLst>
          </p:cNvPr>
          <p:cNvSpPr>
            <a:spLocks noGrp="1"/>
          </p:cNvSpPr>
          <p:nvPr>
            <p:ph idx="1"/>
          </p:nvPr>
        </p:nvSpPr>
        <p:spPr/>
        <p:txBody>
          <a:bodyPr>
            <a:normAutofit/>
          </a:bodyPr>
          <a:lstStyle/>
          <a:p>
            <a:pPr>
              <a:lnSpc>
                <a:spcPct val="150000"/>
              </a:lnSpc>
            </a:pPr>
            <a:r>
              <a:rPr lang="en-US" dirty="0" err="1"/>
              <a:t>Menurut</a:t>
            </a:r>
            <a:r>
              <a:rPr lang="en-US" dirty="0"/>
              <a:t> Tom Mitchell, 1997</a:t>
            </a:r>
          </a:p>
          <a:p>
            <a:pPr marL="0" indent="0" algn="just">
              <a:lnSpc>
                <a:spcPct val="150000"/>
              </a:lnSpc>
              <a:buNone/>
            </a:pPr>
            <a:r>
              <a:rPr lang="en-US" dirty="0"/>
              <a:t>A computer program is said to learn from experience (E) with respect to some task (T) and some performance measure (P), if its performance on T, as measured by P, improves with experience E.</a:t>
            </a:r>
          </a:p>
          <a:p>
            <a:pPr marL="0" indent="0" algn="just">
              <a:lnSpc>
                <a:spcPct val="150000"/>
              </a:lnSpc>
              <a:buNone/>
            </a:pPr>
            <a:endParaRPr lang="en-US" dirty="0"/>
          </a:p>
          <a:p>
            <a:pPr marL="0" indent="0" algn="just">
              <a:lnSpc>
                <a:spcPct val="150000"/>
              </a:lnSpc>
              <a:buNone/>
            </a:pPr>
            <a:r>
              <a:rPr lang="en-US" dirty="0" err="1"/>
              <a:t>Dengan</a:t>
            </a:r>
            <a:r>
              <a:rPr lang="en-US" dirty="0"/>
              <a:t> </a:t>
            </a:r>
            <a:r>
              <a:rPr lang="en-US" dirty="0" err="1"/>
              <a:t>beberapa</a:t>
            </a:r>
            <a:r>
              <a:rPr lang="en-US" dirty="0"/>
              <a:t> </a:t>
            </a:r>
            <a:r>
              <a:rPr lang="en-US" dirty="0" err="1"/>
              <a:t>pengalaman</a:t>
            </a:r>
            <a:r>
              <a:rPr lang="en-US" dirty="0"/>
              <a:t> E </a:t>
            </a:r>
            <a:r>
              <a:rPr lang="en-US" dirty="0" err="1"/>
              <a:t>dalam</a:t>
            </a:r>
            <a:r>
              <a:rPr lang="en-US" dirty="0"/>
              <a:t> </a:t>
            </a:r>
            <a:r>
              <a:rPr lang="en-US" dirty="0" err="1"/>
              <a:t>melakukan</a:t>
            </a:r>
            <a:r>
              <a:rPr lang="en-US" dirty="0"/>
              <a:t> </a:t>
            </a:r>
            <a:r>
              <a:rPr lang="en-US" dirty="0" err="1"/>
              <a:t>beberapa</a:t>
            </a:r>
            <a:r>
              <a:rPr lang="en-US" dirty="0"/>
              <a:t> </a:t>
            </a:r>
            <a:r>
              <a:rPr lang="en-US" dirty="0" err="1"/>
              <a:t>tugas</a:t>
            </a:r>
            <a:r>
              <a:rPr lang="en-US" dirty="0"/>
              <a:t> T </a:t>
            </a:r>
            <a:r>
              <a:rPr lang="en-US" dirty="0" err="1"/>
              <a:t>dalam</a:t>
            </a:r>
            <a:r>
              <a:rPr lang="en-US" dirty="0"/>
              <a:t> </a:t>
            </a:r>
            <a:r>
              <a:rPr lang="en-US" dirty="0" err="1"/>
              <a:t>upaya</a:t>
            </a:r>
            <a:r>
              <a:rPr lang="en-US" dirty="0"/>
              <a:t> </a:t>
            </a:r>
            <a:r>
              <a:rPr lang="en-US" dirty="0" err="1"/>
              <a:t>meningkatkan</a:t>
            </a:r>
            <a:r>
              <a:rPr lang="en-US" dirty="0"/>
              <a:t> </a:t>
            </a:r>
            <a:r>
              <a:rPr lang="en-US" dirty="0" err="1"/>
              <a:t>performa</a:t>
            </a:r>
            <a:r>
              <a:rPr lang="en-US" dirty="0"/>
              <a:t> P</a:t>
            </a:r>
          </a:p>
        </p:txBody>
      </p:sp>
    </p:spTree>
    <p:extLst>
      <p:ext uri="{BB962C8B-B14F-4D97-AF65-F5344CB8AC3E}">
        <p14:creationId xmlns:p14="http://schemas.microsoft.com/office/powerpoint/2010/main" val="24258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B8F1-A04D-8921-B75F-FB785524249E}"/>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4F9EA6C-59D9-4143-9D6E-1DB3FA8609A1}"/>
              </a:ext>
            </a:extLst>
          </p:cNvPr>
          <p:cNvSpPr>
            <a:spLocks noGrp="1"/>
          </p:cNvSpPr>
          <p:nvPr>
            <p:ph idx="1"/>
          </p:nvPr>
        </p:nvSpPr>
        <p:spPr/>
        <p:txBody>
          <a:bodyPr>
            <a:normAutofit lnSpcReduction="10000"/>
          </a:bodyPr>
          <a:lstStyle/>
          <a:p>
            <a:pPr marL="0" indent="0" algn="just">
              <a:lnSpc>
                <a:spcPct val="110000"/>
              </a:lnSpc>
              <a:buNone/>
            </a:pPr>
            <a:r>
              <a:rPr lang="en-US" b="1" dirty="0" err="1"/>
              <a:t>Contoh</a:t>
            </a:r>
            <a:r>
              <a:rPr lang="en-US" b="1" dirty="0"/>
              <a:t> 1</a:t>
            </a:r>
            <a:r>
              <a:rPr lang="en-US" dirty="0"/>
              <a:t>: </a:t>
            </a:r>
            <a:r>
              <a:rPr lang="en-US" dirty="0" err="1"/>
              <a:t>Komputer</a:t>
            </a:r>
            <a:r>
              <a:rPr lang="en-US" dirty="0"/>
              <a:t> </a:t>
            </a:r>
            <a:r>
              <a:rPr lang="en-US" dirty="0" err="1"/>
              <a:t>secara</a:t>
            </a:r>
            <a:r>
              <a:rPr lang="en-US" dirty="0"/>
              <a:t> </a:t>
            </a:r>
            <a:r>
              <a:rPr lang="en-US" dirty="0" err="1"/>
              <a:t>otomatis</a:t>
            </a:r>
            <a:r>
              <a:rPr lang="en-US" dirty="0"/>
              <a:t> </a:t>
            </a:r>
            <a:r>
              <a:rPr lang="en-US" dirty="0" err="1"/>
              <a:t>mendeteksi</a:t>
            </a:r>
            <a:r>
              <a:rPr lang="en-US" dirty="0"/>
              <a:t> </a:t>
            </a:r>
            <a:r>
              <a:rPr lang="en-US" dirty="0" err="1"/>
              <a:t>terjadinya</a:t>
            </a:r>
            <a:r>
              <a:rPr lang="en-US" dirty="0"/>
              <a:t> </a:t>
            </a:r>
            <a:r>
              <a:rPr lang="en-US" dirty="0" err="1"/>
              <a:t>suatu</a:t>
            </a:r>
            <a:r>
              <a:rPr lang="en-US" dirty="0"/>
              <a:t> </a:t>
            </a:r>
            <a:r>
              <a:rPr lang="en-US" dirty="0" err="1"/>
              <a:t>pelanggaran</a:t>
            </a:r>
            <a:r>
              <a:rPr lang="en-US" dirty="0"/>
              <a:t> </a:t>
            </a:r>
            <a:r>
              <a:rPr lang="en-US" dirty="0" err="1"/>
              <a:t>lalu</a:t>
            </a:r>
            <a:r>
              <a:rPr lang="en-US" dirty="0"/>
              <a:t> </a:t>
            </a:r>
            <a:r>
              <a:rPr lang="en-US" dirty="0" err="1"/>
              <a:t>lintas</a:t>
            </a:r>
            <a:endParaRPr lang="en-US" dirty="0"/>
          </a:p>
          <a:p>
            <a:pPr marL="0" indent="0">
              <a:lnSpc>
                <a:spcPct val="110000"/>
              </a:lnSpc>
              <a:buNone/>
            </a:pPr>
            <a:r>
              <a:rPr lang="en-US" dirty="0"/>
              <a:t>E= </a:t>
            </a:r>
            <a:r>
              <a:rPr lang="en-US" dirty="0" err="1"/>
              <a:t>histori</a:t>
            </a:r>
            <a:r>
              <a:rPr lang="en-US" dirty="0"/>
              <a:t> </a:t>
            </a:r>
            <a:r>
              <a:rPr lang="en-US" dirty="0" err="1"/>
              <a:t>pengelompokan</a:t>
            </a:r>
            <a:r>
              <a:rPr lang="en-US" dirty="0"/>
              <a:t> </a:t>
            </a:r>
            <a:r>
              <a:rPr lang="en-US" dirty="0" err="1"/>
              <a:t>citra</a:t>
            </a:r>
            <a:r>
              <a:rPr lang="en-US" dirty="0"/>
              <a:t> </a:t>
            </a:r>
            <a:r>
              <a:rPr lang="en-US" dirty="0" err="1"/>
              <a:t>pelanggaran</a:t>
            </a:r>
            <a:r>
              <a:rPr lang="en-US" dirty="0"/>
              <a:t>/</a:t>
            </a:r>
            <a:r>
              <a:rPr lang="en-US" dirty="0" err="1"/>
              <a:t>bukan</a:t>
            </a:r>
            <a:r>
              <a:rPr lang="en-US" dirty="0"/>
              <a:t> </a:t>
            </a:r>
            <a:r>
              <a:rPr lang="en-US" dirty="0" err="1"/>
              <a:t>pelanggaran</a:t>
            </a:r>
            <a:endParaRPr lang="en-US" dirty="0"/>
          </a:p>
          <a:p>
            <a:pPr marL="0" indent="0">
              <a:lnSpc>
                <a:spcPct val="110000"/>
              </a:lnSpc>
              <a:buNone/>
            </a:pPr>
            <a:r>
              <a:rPr lang="en-US" dirty="0"/>
              <a:t>T= </a:t>
            </a:r>
            <a:r>
              <a:rPr lang="en-US" dirty="0" err="1"/>
              <a:t>mengenali</a:t>
            </a:r>
            <a:r>
              <a:rPr lang="en-US" dirty="0"/>
              <a:t> </a:t>
            </a:r>
            <a:r>
              <a:rPr lang="en-US" dirty="0" err="1"/>
              <a:t>citra</a:t>
            </a:r>
            <a:r>
              <a:rPr lang="en-US" dirty="0"/>
              <a:t> mana yang </a:t>
            </a:r>
            <a:r>
              <a:rPr lang="en-US" dirty="0" err="1"/>
              <a:t>terjadi</a:t>
            </a:r>
            <a:r>
              <a:rPr lang="en-US" dirty="0"/>
              <a:t> </a:t>
            </a:r>
            <a:r>
              <a:rPr lang="en-US" dirty="0" err="1"/>
              <a:t>pelanggaran</a:t>
            </a:r>
            <a:r>
              <a:rPr lang="en-US" dirty="0"/>
              <a:t>/</a:t>
            </a:r>
            <a:r>
              <a:rPr lang="en-US" dirty="0" err="1"/>
              <a:t>bukan</a:t>
            </a:r>
            <a:r>
              <a:rPr lang="en-US" dirty="0"/>
              <a:t> </a:t>
            </a:r>
            <a:r>
              <a:rPr lang="en-US" dirty="0" err="1"/>
              <a:t>pelanggaran</a:t>
            </a:r>
            <a:endParaRPr lang="en-US" dirty="0"/>
          </a:p>
          <a:p>
            <a:pPr marL="0" indent="0">
              <a:lnSpc>
                <a:spcPct val="110000"/>
              </a:lnSpc>
              <a:buNone/>
            </a:pPr>
            <a:r>
              <a:rPr lang="en-US" dirty="0"/>
              <a:t>P= </a:t>
            </a:r>
            <a:r>
              <a:rPr lang="en-US" dirty="0" err="1"/>
              <a:t>jumlah</a:t>
            </a:r>
            <a:r>
              <a:rPr lang="en-US" dirty="0"/>
              <a:t> </a:t>
            </a:r>
            <a:r>
              <a:rPr lang="en-US" dirty="0" err="1"/>
              <a:t>citra</a:t>
            </a:r>
            <a:r>
              <a:rPr lang="en-US" dirty="0"/>
              <a:t> yang </a:t>
            </a:r>
            <a:r>
              <a:rPr lang="en-US" dirty="0" err="1"/>
              <a:t>berhasil</a:t>
            </a:r>
            <a:r>
              <a:rPr lang="en-US" dirty="0"/>
              <a:t> </a:t>
            </a:r>
            <a:r>
              <a:rPr lang="en-US" dirty="0" err="1"/>
              <a:t>dideteksi</a:t>
            </a:r>
            <a:r>
              <a:rPr lang="en-US" dirty="0"/>
              <a:t> </a:t>
            </a:r>
            <a:r>
              <a:rPr lang="en-US" dirty="0" err="1"/>
              <a:t>sebagai</a:t>
            </a:r>
            <a:r>
              <a:rPr lang="en-US" dirty="0"/>
              <a:t> </a:t>
            </a:r>
            <a:r>
              <a:rPr lang="en-US" dirty="0" err="1"/>
              <a:t>pelanggaran</a:t>
            </a:r>
            <a:r>
              <a:rPr lang="en-US" dirty="0"/>
              <a:t> </a:t>
            </a:r>
            <a:r>
              <a:rPr lang="en-US" dirty="0" err="1"/>
              <a:t>atau</a:t>
            </a:r>
            <a:r>
              <a:rPr lang="en-US" dirty="0"/>
              <a:t> </a:t>
            </a:r>
            <a:r>
              <a:rPr lang="en-US" dirty="0" err="1"/>
              <a:t>bukan</a:t>
            </a:r>
            <a:r>
              <a:rPr lang="en-US" dirty="0"/>
              <a:t> </a:t>
            </a:r>
            <a:r>
              <a:rPr lang="en-US" dirty="0" err="1"/>
              <a:t>pelanggaran</a:t>
            </a:r>
            <a:endParaRPr lang="en-US" dirty="0"/>
          </a:p>
          <a:p>
            <a:pPr marL="0" indent="0" algn="just">
              <a:lnSpc>
                <a:spcPct val="110000"/>
              </a:lnSpc>
              <a:buNone/>
            </a:pPr>
            <a:r>
              <a:rPr lang="en-US" b="1" dirty="0" err="1"/>
              <a:t>Contoh</a:t>
            </a:r>
            <a:r>
              <a:rPr lang="en-US" b="1" dirty="0"/>
              <a:t> 2</a:t>
            </a:r>
            <a:r>
              <a:rPr lang="en-US" dirty="0"/>
              <a:t>: </a:t>
            </a:r>
            <a:r>
              <a:rPr lang="en-US" dirty="0" err="1"/>
              <a:t>Komputer</a:t>
            </a:r>
            <a:r>
              <a:rPr lang="en-US" dirty="0"/>
              <a:t> </a:t>
            </a:r>
            <a:r>
              <a:rPr lang="en-US" dirty="0" err="1"/>
              <a:t>dapat</a:t>
            </a:r>
            <a:r>
              <a:rPr lang="en-US" dirty="0"/>
              <a:t> </a:t>
            </a:r>
            <a:r>
              <a:rPr lang="en-US" dirty="0" err="1"/>
              <a:t>memprediksi</a:t>
            </a:r>
            <a:r>
              <a:rPr lang="en-US" dirty="0"/>
              <a:t> </a:t>
            </a:r>
            <a:r>
              <a:rPr lang="en-US" dirty="0" err="1"/>
              <a:t>nilai</a:t>
            </a:r>
            <a:r>
              <a:rPr lang="en-US" dirty="0"/>
              <a:t> </a:t>
            </a:r>
            <a:r>
              <a:rPr lang="en-US" dirty="0" err="1"/>
              <a:t>ujian</a:t>
            </a:r>
            <a:r>
              <a:rPr lang="en-US" dirty="0"/>
              <a:t> </a:t>
            </a:r>
            <a:r>
              <a:rPr lang="en-US" dirty="0" err="1"/>
              <a:t>akhir</a:t>
            </a:r>
            <a:r>
              <a:rPr lang="en-US" dirty="0"/>
              <a:t> </a:t>
            </a:r>
            <a:r>
              <a:rPr lang="en-US" dirty="0" err="1"/>
              <a:t>mahasiswa</a:t>
            </a:r>
            <a:r>
              <a:rPr lang="en-US" dirty="0"/>
              <a:t> A </a:t>
            </a:r>
            <a:r>
              <a:rPr lang="en-US" dirty="0" err="1"/>
              <a:t>berdasarkan</a:t>
            </a:r>
            <a:r>
              <a:rPr lang="en-US" dirty="0"/>
              <a:t> </a:t>
            </a:r>
            <a:r>
              <a:rPr lang="en-US" dirty="0" err="1"/>
              <a:t>histori</a:t>
            </a:r>
            <a:r>
              <a:rPr lang="en-US" dirty="0"/>
              <a:t> </a:t>
            </a:r>
            <a:r>
              <a:rPr lang="en-US" dirty="0" err="1"/>
              <a:t>nilai</a:t>
            </a:r>
            <a:r>
              <a:rPr lang="en-US" dirty="0"/>
              <a:t> </a:t>
            </a:r>
            <a:r>
              <a:rPr lang="en-US" dirty="0" err="1"/>
              <a:t>kuis</a:t>
            </a:r>
            <a:r>
              <a:rPr lang="en-US" dirty="0"/>
              <a:t> </a:t>
            </a:r>
            <a:r>
              <a:rPr lang="en-US" dirty="0" err="1"/>
              <a:t>mahasiswa-mahasiswa</a:t>
            </a:r>
            <a:r>
              <a:rPr lang="en-US" dirty="0"/>
              <a:t> </a:t>
            </a:r>
            <a:r>
              <a:rPr lang="en-US" dirty="0" err="1"/>
              <a:t>sebelumnya</a:t>
            </a:r>
            <a:endParaRPr lang="en-US" dirty="0"/>
          </a:p>
          <a:p>
            <a:pPr marL="0" indent="0">
              <a:lnSpc>
                <a:spcPct val="110000"/>
              </a:lnSpc>
              <a:buNone/>
            </a:pPr>
            <a:r>
              <a:rPr lang="en-US" dirty="0"/>
              <a:t>E=</a:t>
            </a:r>
          </a:p>
          <a:p>
            <a:pPr marL="0" indent="0">
              <a:lnSpc>
                <a:spcPct val="110000"/>
              </a:lnSpc>
              <a:buNone/>
            </a:pPr>
            <a:r>
              <a:rPr lang="en-US" dirty="0"/>
              <a:t>T=</a:t>
            </a:r>
          </a:p>
          <a:p>
            <a:pPr marL="0" indent="0">
              <a:lnSpc>
                <a:spcPct val="110000"/>
              </a:lnSpc>
              <a:buNone/>
            </a:pPr>
            <a:r>
              <a:rPr lang="en-US" dirty="0"/>
              <a:t>P=</a:t>
            </a:r>
          </a:p>
          <a:p>
            <a:endParaRPr lang="en-US" dirty="0"/>
          </a:p>
        </p:txBody>
      </p:sp>
      <p:sp>
        <p:nvSpPr>
          <p:cNvPr id="4" name="TextBox 3">
            <a:extLst>
              <a:ext uri="{FF2B5EF4-FFF2-40B4-BE49-F238E27FC236}">
                <a16:creationId xmlns:a16="http://schemas.microsoft.com/office/drawing/2014/main" id="{8874AC40-4BFC-48BC-9CE0-5ACAAF0CEE62}"/>
              </a:ext>
            </a:extLst>
          </p:cNvPr>
          <p:cNvSpPr txBox="1"/>
          <p:nvPr/>
        </p:nvSpPr>
        <p:spPr>
          <a:xfrm>
            <a:off x="1645920" y="4480560"/>
            <a:ext cx="1280160" cy="1569660"/>
          </a:xfrm>
          <a:prstGeom prst="rect">
            <a:avLst/>
          </a:prstGeom>
          <a:noFill/>
        </p:spPr>
        <p:txBody>
          <a:bodyPr wrap="square" rtlCol="0">
            <a:spAutoFit/>
          </a:bodyPr>
          <a:lstStyle/>
          <a:p>
            <a:r>
              <a:rPr lang="en-US" sz="9600" dirty="0"/>
              <a:t>?</a:t>
            </a:r>
          </a:p>
        </p:txBody>
      </p:sp>
    </p:spTree>
    <p:extLst>
      <p:ext uri="{BB962C8B-B14F-4D97-AF65-F5344CB8AC3E}">
        <p14:creationId xmlns:p14="http://schemas.microsoft.com/office/powerpoint/2010/main" val="32525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5F71-61FC-4D2A-8DE8-C395320C156F}"/>
              </a:ext>
            </a:extLst>
          </p:cNvPr>
          <p:cNvSpPr>
            <a:spLocks noGrp="1"/>
          </p:cNvSpPr>
          <p:nvPr>
            <p:ph type="title" idx="4294967295"/>
          </p:nvPr>
        </p:nvSpPr>
        <p:spPr>
          <a:xfrm>
            <a:off x="525462" y="4742295"/>
            <a:ext cx="11141075" cy="930275"/>
          </a:xfrm>
        </p:spPr>
        <p:txBody>
          <a:bodyPr vert="horz" lIns="91440" tIns="45720" rIns="91440" bIns="45720" rtlCol="0" anchor="b">
            <a:normAutofit/>
          </a:bodyPr>
          <a:lstStyle/>
          <a:p>
            <a:pPr algn="ctr"/>
            <a:r>
              <a:rPr lang="en-US" sz="3400" dirty="0" err="1">
                <a:solidFill>
                  <a:srgbClr val="00B0F0"/>
                </a:solidFill>
              </a:rPr>
              <a:t>Kecerdasan</a:t>
            </a:r>
            <a:r>
              <a:rPr lang="en-US" sz="3400" dirty="0">
                <a:solidFill>
                  <a:srgbClr val="00B0F0"/>
                </a:solidFill>
              </a:rPr>
              <a:t> </a:t>
            </a:r>
            <a:r>
              <a:rPr lang="en-US" sz="3400" dirty="0" err="1">
                <a:solidFill>
                  <a:srgbClr val="00B0F0"/>
                </a:solidFill>
              </a:rPr>
              <a:t>Buatan</a:t>
            </a:r>
            <a:r>
              <a:rPr lang="en-US" sz="3400" dirty="0">
                <a:solidFill>
                  <a:srgbClr val="00B0F0"/>
                </a:solidFill>
              </a:rPr>
              <a:t>, </a:t>
            </a:r>
            <a:r>
              <a:rPr lang="en-US" sz="3400" dirty="0" err="1">
                <a:solidFill>
                  <a:srgbClr val="00B0F0"/>
                </a:solidFill>
              </a:rPr>
              <a:t>Pembelajaran</a:t>
            </a:r>
            <a:r>
              <a:rPr lang="en-US" sz="3400" dirty="0">
                <a:solidFill>
                  <a:srgbClr val="00B0F0"/>
                </a:solidFill>
              </a:rPr>
              <a:t> </a:t>
            </a:r>
            <a:r>
              <a:rPr lang="en-US" sz="3400" dirty="0" err="1">
                <a:solidFill>
                  <a:srgbClr val="00B0F0"/>
                </a:solidFill>
              </a:rPr>
              <a:t>Mesin</a:t>
            </a:r>
            <a:r>
              <a:rPr lang="en-US" sz="3400" dirty="0">
                <a:solidFill>
                  <a:srgbClr val="00B0F0"/>
                </a:solidFill>
              </a:rPr>
              <a:t> dan Deep Learning</a:t>
            </a:r>
          </a:p>
        </p:txBody>
      </p:sp>
      <p:pic>
        <p:nvPicPr>
          <p:cNvPr id="4098" name="Picture 2" descr="Image result for ML and AI">
            <a:extLst>
              <a:ext uri="{FF2B5EF4-FFF2-40B4-BE49-F238E27FC236}">
                <a16:creationId xmlns:a16="http://schemas.microsoft.com/office/drawing/2014/main" id="{025B1DCC-6834-4A2B-ABB9-8797914018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0040" y="519737"/>
            <a:ext cx="5455917" cy="35736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lated image">
            <a:extLst>
              <a:ext uri="{FF2B5EF4-FFF2-40B4-BE49-F238E27FC236}">
                <a16:creationId xmlns:a16="http://schemas.microsoft.com/office/drawing/2014/main" id="{9398BBA1-C14A-40F7-94F9-B923CBF95FA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37716" y="519737"/>
            <a:ext cx="5455917" cy="33690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B10358-527C-AA41-C689-0693D9E47EBC}"/>
              </a:ext>
            </a:extLst>
          </p:cNvPr>
          <p:cNvSpPr txBox="1"/>
          <p:nvPr/>
        </p:nvSpPr>
        <p:spPr>
          <a:xfrm>
            <a:off x="320040" y="4214198"/>
            <a:ext cx="5775960" cy="276999"/>
          </a:xfrm>
          <a:prstGeom prst="rect">
            <a:avLst/>
          </a:prstGeom>
          <a:noFill/>
        </p:spPr>
        <p:txBody>
          <a:bodyPr wrap="square">
            <a:spAutoFit/>
          </a:bodyPr>
          <a:lstStyle/>
          <a:p>
            <a:r>
              <a:rPr lang="en-ID" sz="1200" dirty="0"/>
              <a:t>https://dev.to/sri07spec/a-layman-s-guide-to-machine-learning-ai-and-deep-learning-62f</a:t>
            </a:r>
          </a:p>
        </p:txBody>
      </p:sp>
      <p:sp>
        <p:nvSpPr>
          <p:cNvPr id="6" name="TextBox 5">
            <a:extLst>
              <a:ext uri="{FF2B5EF4-FFF2-40B4-BE49-F238E27FC236}">
                <a16:creationId xmlns:a16="http://schemas.microsoft.com/office/drawing/2014/main" id="{F446CEAE-CC9A-63B6-F8A2-12AE48D59ED2}"/>
              </a:ext>
            </a:extLst>
          </p:cNvPr>
          <p:cNvSpPr txBox="1"/>
          <p:nvPr/>
        </p:nvSpPr>
        <p:spPr>
          <a:xfrm>
            <a:off x="6637716" y="4214198"/>
            <a:ext cx="5234244" cy="276999"/>
          </a:xfrm>
          <a:prstGeom prst="rect">
            <a:avLst/>
          </a:prstGeom>
          <a:noFill/>
        </p:spPr>
        <p:txBody>
          <a:bodyPr wrap="square">
            <a:spAutoFit/>
          </a:bodyPr>
          <a:lstStyle/>
          <a:p>
            <a:r>
              <a:rPr lang="en-ID" sz="1200" dirty="0"/>
              <a:t>https://www.unite.ai/machine-learning-vs-deep-learning-key-differences/</a:t>
            </a:r>
          </a:p>
        </p:txBody>
      </p:sp>
    </p:spTree>
    <p:extLst>
      <p:ext uri="{BB962C8B-B14F-4D97-AF65-F5344CB8AC3E}">
        <p14:creationId xmlns:p14="http://schemas.microsoft.com/office/powerpoint/2010/main" val="355818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F0A2-0FFB-B3E6-2F1C-E39EEC0C88B4}"/>
              </a:ext>
            </a:extLst>
          </p:cNvPr>
          <p:cNvSpPr>
            <a:spLocks noGrp="1"/>
          </p:cNvSpPr>
          <p:nvPr>
            <p:ph type="title"/>
          </p:nvPr>
        </p:nvSpPr>
        <p:spPr/>
        <p:txBody>
          <a:bodyPr/>
          <a:lstStyle/>
          <a:p>
            <a:r>
              <a:rPr lang="en-US" dirty="0"/>
              <a:t>QUIZ</a:t>
            </a:r>
            <a:endParaRPr lang="en-ID" dirty="0"/>
          </a:p>
        </p:txBody>
      </p:sp>
      <p:sp>
        <p:nvSpPr>
          <p:cNvPr id="3" name="Content Placeholder 2">
            <a:extLst>
              <a:ext uri="{FF2B5EF4-FFF2-40B4-BE49-F238E27FC236}">
                <a16:creationId xmlns:a16="http://schemas.microsoft.com/office/drawing/2014/main" id="{C2FF37DE-D132-7B45-9190-432649E2BA66}"/>
              </a:ext>
            </a:extLst>
          </p:cNvPr>
          <p:cNvSpPr>
            <a:spLocks noGrp="1"/>
          </p:cNvSpPr>
          <p:nvPr>
            <p:ph idx="1"/>
          </p:nvPr>
        </p:nvSpPr>
        <p:spPr/>
        <p:txBody>
          <a:bodyPr>
            <a:normAutofit/>
          </a:bodyPr>
          <a:lstStyle/>
          <a:p>
            <a:pPr>
              <a:lnSpc>
                <a:spcPct val="200000"/>
              </a:lnSpc>
            </a:pPr>
            <a:r>
              <a:rPr lang="en-US" sz="2400" dirty="0" err="1"/>
              <a:t>Apa</a:t>
            </a:r>
            <a:r>
              <a:rPr lang="en-US" sz="2400" dirty="0"/>
              <a:t> </a:t>
            </a:r>
            <a:r>
              <a:rPr lang="en-US" sz="2400" dirty="0" err="1"/>
              <a:t>kaitan</a:t>
            </a:r>
            <a:r>
              <a:rPr lang="en-US" sz="2400" dirty="0"/>
              <a:t> </a:t>
            </a:r>
            <a:r>
              <a:rPr lang="en-US" sz="2400" dirty="0" err="1"/>
              <a:t>antara</a:t>
            </a:r>
            <a:r>
              <a:rPr lang="en-US" sz="2400" dirty="0"/>
              <a:t> </a:t>
            </a:r>
            <a:r>
              <a:rPr lang="en-US" sz="2400" dirty="0" err="1"/>
              <a:t>kecerdasan</a:t>
            </a:r>
            <a:r>
              <a:rPr lang="en-US" sz="2400" dirty="0"/>
              <a:t> </a:t>
            </a:r>
            <a:r>
              <a:rPr lang="en-US" sz="2400" dirty="0" err="1"/>
              <a:t>buatan</a:t>
            </a:r>
            <a:r>
              <a:rPr lang="en-US" sz="2400" dirty="0"/>
              <a:t> </a:t>
            </a:r>
            <a:r>
              <a:rPr lang="en-US" sz="2400" dirty="0" err="1"/>
              <a:t>dengan</a:t>
            </a:r>
            <a:r>
              <a:rPr lang="en-US" sz="2400" dirty="0"/>
              <a:t> </a:t>
            </a:r>
            <a:r>
              <a:rPr lang="en-US" sz="2400" dirty="0" err="1"/>
              <a:t>pembelajaran</a:t>
            </a:r>
            <a:r>
              <a:rPr lang="en-US" sz="2400" dirty="0"/>
              <a:t> </a:t>
            </a:r>
            <a:r>
              <a:rPr lang="en-US" sz="2400" dirty="0" err="1"/>
              <a:t>mesin</a:t>
            </a:r>
            <a:endParaRPr lang="en-US" sz="2400" dirty="0"/>
          </a:p>
          <a:p>
            <a:pPr>
              <a:lnSpc>
                <a:spcPct val="200000"/>
              </a:lnSpc>
            </a:pPr>
            <a:r>
              <a:rPr lang="en-US" sz="2400" dirty="0" err="1"/>
              <a:t>Apa</a:t>
            </a:r>
            <a:r>
              <a:rPr lang="en-US" sz="2400" dirty="0"/>
              <a:t> </a:t>
            </a:r>
            <a:r>
              <a:rPr lang="en-US" sz="2400" dirty="0" err="1"/>
              <a:t>algoritma</a:t>
            </a:r>
            <a:r>
              <a:rPr lang="en-US" sz="2400" dirty="0"/>
              <a:t> dan data </a:t>
            </a:r>
            <a:r>
              <a:rPr lang="en-US" sz="2400" dirty="0" err="1"/>
              <a:t>yg</a:t>
            </a:r>
            <a:r>
              <a:rPr lang="en-US" sz="2400" dirty="0"/>
              <a:t> </a:t>
            </a:r>
            <a:r>
              <a:rPr lang="en-US" sz="2400" dirty="0" err="1"/>
              <a:t>anda</a:t>
            </a:r>
            <a:r>
              <a:rPr lang="en-US" sz="2400" dirty="0"/>
              <a:t> </a:t>
            </a:r>
            <a:r>
              <a:rPr lang="en-US" sz="2400" dirty="0" err="1"/>
              <a:t>gunakan</a:t>
            </a:r>
            <a:r>
              <a:rPr lang="en-US" sz="2400" dirty="0"/>
              <a:t> </a:t>
            </a:r>
            <a:r>
              <a:rPr lang="en-US" sz="2400" dirty="0" err="1"/>
              <a:t>serta</a:t>
            </a:r>
            <a:r>
              <a:rPr lang="en-US" sz="2400" dirty="0"/>
              <a:t> </a:t>
            </a:r>
            <a:r>
              <a:rPr lang="en-US" sz="2400" dirty="0" err="1"/>
              <a:t>manfaat</a:t>
            </a:r>
            <a:r>
              <a:rPr lang="en-US" sz="2400" dirty="0"/>
              <a:t> / </a:t>
            </a:r>
            <a:r>
              <a:rPr lang="en-US" sz="2400" dirty="0" err="1"/>
              <a:t>tujuan</a:t>
            </a:r>
            <a:r>
              <a:rPr lang="en-US" sz="2400" dirty="0"/>
              <a:t> </a:t>
            </a:r>
            <a:r>
              <a:rPr lang="en-US" sz="2400" dirty="0" err="1"/>
              <a:t>dari</a:t>
            </a:r>
            <a:r>
              <a:rPr lang="en-US" sz="2400" dirty="0"/>
              <a:t> system yang </a:t>
            </a:r>
            <a:r>
              <a:rPr lang="en-US" sz="2400" dirty="0" err="1"/>
              <a:t>anda</a:t>
            </a:r>
            <a:r>
              <a:rPr lang="en-US" sz="2400" dirty="0"/>
              <a:t> </a:t>
            </a:r>
            <a:r>
              <a:rPr lang="en-US" sz="2400" dirty="0" err="1"/>
              <a:t>buat</a:t>
            </a:r>
            <a:r>
              <a:rPr lang="en-US" sz="2400" dirty="0"/>
              <a:t> </a:t>
            </a:r>
            <a:r>
              <a:rPr lang="en-US" sz="2400" dirty="0" err="1"/>
              <a:t>dalam</a:t>
            </a:r>
            <a:r>
              <a:rPr lang="en-US" sz="2400" dirty="0"/>
              <a:t> </a:t>
            </a:r>
            <a:r>
              <a:rPr lang="en-US" sz="2400" dirty="0" err="1"/>
              <a:t>tugas</a:t>
            </a:r>
            <a:r>
              <a:rPr lang="en-US" sz="2400" dirty="0"/>
              <a:t> </a:t>
            </a:r>
            <a:r>
              <a:rPr lang="en-US" sz="2400" dirty="0" err="1"/>
              <a:t>besar</a:t>
            </a:r>
            <a:r>
              <a:rPr lang="en-US" sz="2400" dirty="0"/>
              <a:t> </a:t>
            </a:r>
            <a:r>
              <a:rPr lang="en-US" sz="2400" dirty="0" err="1"/>
              <a:t>anda</a:t>
            </a:r>
            <a:r>
              <a:rPr lang="en-US" sz="2400" dirty="0"/>
              <a:t> (</a:t>
            </a:r>
            <a:r>
              <a:rPr lang="en-US" sz="2400" dirty="0" err="1"/>
              <a:t>mk</a:t>
            </a:r>
            <a:r>
              <a:rPr lang="en-US" sz="2400" dirty="0"/>
              <a:t> </a:t>
            </a:r>
            <a:r>
              <a:rPr lang="en-US" sz="2400" dirty="0" err="1"/>
              <a:t>kecerdasan</a:t>
            </a:r>
            <a:r>
              <a:rPr lang="en-US" sz="2400" dirty="0"/>
              <a:t> </a:t>
            </a:r>
            <a:r>
              <a:rPr lang="en-US" sz="2400" dirty="0" err="1"/>
              <a:t>buatan</a:t>
            </a:r>
            <a:r>
              <a:rPr lang="en-US" sz="2400" dirty="0"/>
              <a:t>)</a:t>
            </a:r>
            <a:endParaRPr lang="en-ID" sz="2400" dirty="0"/>
          </a:p>
        </p:txBody>
      </p:sp>
    </p:spTree>
    <p:extLst>
      <p:ext uri="{BB962C8B-B14F-4D97-AF65-F5344CB8AC3E}">
        <p14:creationId xmlns:p14="http://schemas.microsoft.com/office/powerpoint/2010/main" val="290846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C09C05-563F-1AD6-19E8-AD00541610C3}"/>
              </a:ext>
            </a:extLst>
          </p:cNvPr>
          <p:cNvSpPr>
            <a:spLocks noGrp="1"/>
          </p:cNvSpPr>
          <p:nvPr>
            <p:ph type="ctrTitle"/>
          </p:nvPr>
        </p:nvSpPr>
        <p:spPr/>
        <p:txBody>
          <a:bodyPr/>
          <a:lstStyle/>
          <a:p>
            <a:r>
              <a:rPr lang="en-US" dirty="0"/>
              <a:t>LEARNING (a review)</a:t>
            </a:r>
            <a:endParaRPr lang="en-ID" dirty="0"/>
          </a:p>
        </p:txBody>
      </p:sp>
      <p:sp>
        <p:nvSpPr>
          <p:cNvPr id="5" name="Subtitle 4">
            <a:extLst>
              <a:ext uri="{FF2B5EF4-FFF2-40B4-BE49-F238E27FC236}">
                <a16:creationId xmlns:a16="http://schemas.microsoft.com/office/drawing/2014/main" id="{9AD34C90-2FA2-66A3-63DB-14FE7448E2A4}"/>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966707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D803-D727-4DC5-B74C-D9490E9A2C8A}"/>
              </a:ext>
            </a:extLst>
          </p:cNvPr>
          <p:cNvSpPr>
            <a:spLocks noGrp="1"/>
          </p:cNvSpPr>
          <p:nvPr>
            <p:ph type="title"/>
          </p:nvPr>
        </p:nvSpPr>
        <p:spPr/>
        <p:txBody>
          <a:bodyPr/>
          <a:lstStyle/>
          <a:p>
            <a:r>
              <a:rPr lang="en-US" dirty="0" err="1"/>
              <a:t>Mengapa</a:t>
            </a:r>
            <a:r>
              <a:rPr lang="en-US" dirty="0"/>
              <a:t> Harus Learning</a:t>
            </a:r>
          </a:p>
        </p:txBody>
      </p:sp>
      <p:sp>
        <p:nvSpPr>
          <p:cNvPr id="5" name="Content Placeholder 4">
            <a:extLst>
              <a:ext uri="{FF2B5EF4-FFF2-40B4-BE49-F238E27FC236}">
                <a16:creationId xmlns:a16="http://schemas.microsoft.com/office/drawing/2014/main" id="{86F55D6D-43CB-4AFD-8D71-CC45A5642657}"/>
              </a:ext>
            </a:extLst>
          </p:cNvPr>
          <p:cNvSpPr txBox="1">
            <a:spLocks noGrp="1"/>
          </p:cNvSpPr>
          <p:nvPr>
            <p:ph idx="1"/>
          </p:nvPr>
        </p:nvSpPr>
        <p:spPr>
          <a:xfrm>
            <a:off x="3869267" y="1608546"/>
            <a:ext cx="7837823" cy="3631763"/>
          </a:xfrm>
          <a:prstGeom prst="rect">
            <a:avLst/>
          </a:prstGeom>
          <a:noFill/>
        </p:spPr>
        <p:txBody>
          <a:bodyPr wrap="square" rtlCol="0">
            <a:spAutoFit/>
          </a:bodyPr>
          <a:lstStyle/>
          <a:p>
            <a:pPr marL="457200" indent="-457200">
              <a:lnSpc>
                <a:spcPct val="100000"/>
              </a:lnSpc>
              <a:buFontTx/>
              <a:buChar char="-"/>
            </a:pPr>
            <a:r>
              <a:rPr lang="en-US" sz="2400" dirty="0" err="1">
                <a:ea typeface="Cambria Math" pitchFamily="18" charset="0"/>
                <a:cs typeface="Arial" panose="020B0604020202020204" pitchFamily="34" charset="0"/>
              </a:rPr>
              <a:t>Tidak</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semua</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kemungkinan</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situasi</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dapat</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didefinisikan</a:t>
            </a:r>
            <a:endParaRPr lang="en-US" sz="2400" dirty="0">
              <a:ea typeface="Cambria Math" pitchFamily="18" charset="0"/>
              <a:cs typeface="Arial" panose="020B0604020202020204" pitchFamily="34" charset="0"/>
            </a:endParaRPr>
          </a:p>
          <a:p>
            <a:pPr marL="0" indent="0">
              <a:lnSpc>
                <a:spcPct val="100000"/>
              </a:lnSpc>
              <a:buNone/>
            </a:pP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contoh</a:t>
            </a:r>
            <a:r>
              <a:rPr lang="en-US" sz="2400" i="1" dirty="0">
                <a:ea typeface="Cambria Math" pitchFamily="18" charset="0"/>
                <a:cs typeface="Arial" panose="020B0604020202020204" pitchFamily="34" charset="0"/>
              </a:rPr>
              <a:t> : peta </a:t>
            </a:r>
            <a:r>
              <a:rPr lang="en-US" sz="2400" i="1" dirty="0" err="1">
                <a:ea typeface="Cambria Math" pitchFamily="18" charset="0"/>
                <a:cs typeface="Arial" panose="020B0604020202020204" pitchFamily="34" charset="0"/>
              </a:rPr>
              <a:t>labirin</a:t>
            </a:r>
            <a:endParaRPr lang="en-US" sz="2400" i="1" dirty="0">
              <a:ea typeface="Cambria Math" pitchFamily="18" charset="0"/>
              <a:cs typeface="Arial" panose="020B0604020202020204" pitchFamily="34" charset="0"/>
            </a:endParaRPr>
          </a:p>
          <a:p>
            <a:pPr>
              <a:lnSpc>
                <a:spcPct val="100000"/>
              </a:lnSpc>
            </a:pPr>
            <a:endParaRPr lang="en-US" sz="1400" i="1" dirty="0">
              <a:ea typeface="Cambria Math" pitchFamily="18" charset="0"/>
              <a:cs typeface="Arial" panose="020B0604020202020204" pitchFamily="34" charset="0"/>
            </a:endParaRPr>
          </a:p>
          <a:p>
            <a:pPr marL="457200" indent="-457200">
              <a:lnSpc>
                <a:spcPct val="100000"/>
              </a:lnSpc>
              <a:buFontTx/>
              <a:buChar char="-"/>
            </a:pPr>
            <a:r>
              <a:rPr lang="en-US" sz="2400" dirty="0" err="1">
                <a:ea typeface="Cambria Math" pitchFamily="18" charset="0"/>
                <a:cs typeface="Arial" panose="020B0604020202020204" pitchFamily="34" charset="0"/>
              </a:rPr>
              <a:t>Tidak</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semua</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perubahan</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dapat</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diantisipasi</a:t>
            </a:r>
            <a:endParaRPr lang="en-US" sz="2400" dirty="0">
              <a:ea typeface="Cambria Math" pitchFamily="18" charset="0"/>
              <a:cs typeface="Arial" panose="020B0604020202020204" pitchFamily="34" charset="0"/>
            </a:endParaRPr>
          </a:p>
          <a:p>
            <a:pPr marL="457200" lvl="1" indent="0">
              <a:lnSpc>
                <a:spcPct val="100000"/>
              </a:lnSpc>
              <a:buNone/>
            </a:pPr>
            <a:r>
              <a:rPr lang="en-US" sz="2400" i="1" dirty="0" err="1">
                <a:ea typeface="Cambria Math" pitchFamily="18" charset="0"/>
                <a:cs typeface="Arial" panose="020B0604020202020204" pitchFamily="34" charset="0"/>
              </a:rPr>
              <a:t>contoh</a:t>
            </a:r>
            <a:r>
              <a:rPr lang="en-US" sz="2400" i="1" dirty="0">
                <a:ea typeface="Cambria Math" pitchFamily="18" charset="0"/>
                <a:cs typeface="Arial" panose="020B0604020202020204" pitchFamily="34" charset="0"/>
              </a:rPr>
              <a:t> : </a:t>
            </a:r>
            <a:r>
              <a:rPr lang="en-US" sz="2400" i="1" dirty="0" err="1">
                <a:ea typeface="Cambria Math" pitchFamily="18" charset="0"/>
                <a:cs typeface="Arial" panose="020B0604020202020204" pitchFamily="34" charset="0"/>
              </a:rPr>
              <a:t>perubahan</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pola</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permintaan</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barang</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bahasa</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alay</a:t>
            </a:r>
            <a:endParaRPr lang="en-US" sz="2400" i="1" dirty="0">
              <a:ea typeface="Cambria Math" pitchFamily="18" charset="0"/>
              <a:cs typeface="Arial" panose="020B0604020202020204" pitchFamily="34" charset="0"/>
            </a:endParaRPr>
          </a:p>
          <a:p>
            <a:pPr lvl="1">
              <a:lnSpc>
                <a:spcPct val="100000"/>
              </a:lnSpc>
            </a:pPr>
            <a:endParaRPr lang="en-US" sz="1200" i="1" dirty="0">
              <a:ea typeface="Cambria Math" pitchFamily="18" charset="0"/>
              <a:cs typeface="Arial" panose="020B0604020202020204" pitchFamily="34" charset="0"/>
            </a:endParaRPr>
          </a:p>
          <a:p>
            <a:pPr marL="457200" indent="-457200">
              <a:lnSpc>
                <a:spcPct val="100000"/>
              </a:lnSpc>
              <a:buFontTx/>
              <a:buChar char="-"/>
            </a:pPr>
            <a:r>
              <a:rPr lang="en-US" sz="2400" dirty="0">
                <a:ea typeface="Cambria Math" pitchFamily="18" charset="0"/>
                <a:cs typeface="Arial" panose="020B0604020202020204" pitchFamily="34" charset="0"/>
              </a:rPr>
              <a:t>Ada </a:t>
            </a:r>
            <a:r>
              <a:rPr lang="en-US" sz="2400" dirty="0" err="1">
                <a:ea typeface="Cambria Math" pitchFamily="18" charset="0"/>
                <a:cs typeface="Arial" panose="020B0604020202020204" pitchFamily="34" charset="0"/>
              </a:rPr>
              <a:t>beberapa</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tugas</a:t>
            </a:r>
            <a:r>
              <a:rPr lang="en-US" sz="2400" dirty="0">
                <a:ea typeface="Cambria Math" pitchFamily="18" charset="0"/>
                <a:cs typeface="Arial" panose="020B0604020202020204" pitchFamily="34" charset="0"/>
              </a:rPr>
              <a:t> yang </a:t>
            </a:r>
            <a:r>
              <a:rPr lang="en-US" sz="2400" dirty="0" err="1">
                <a:ea typeface="Cambria Math" pitchFamily="18" charset="0"/>
                <a:cs typeface="Arial" panose="020B0604020202020204" pitchFamily="34" charset="0"/>
              </a:rPr>
              <a:t>sulit</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dibuat</a:t>
            </a:r>
            <a:r>
              <a:rPr lang="en-US" sz="2400" dirty="0">
                <a:ea typeface="Cambria Math" pitchFamily="18" charset="0"/>
                <a:cs typeface="Arial" panose="020B0604020202020204" pitchFamily="34" charset="0"/>
              </a:rPr>
              <a:t> </a:t>
            </a:r>
            <a:r>
              <a:rPr lang="en-US" sz="2400" dirty="0" err="1">
                <a:ea typeface="Cambria Math" pitchFamily="18" charset="0"/>
                <a:cs typeface="Arial" panose="020B0604020202020204" pitchFamily="34" charset="0"/>
              </a:rPr>
              <a:t>aturannya</a:t>
            </a:r>
            <a:endParaRPr lang="en-US" sz="2400" dirty="0">
              <a:ea typeface="Cambria Math" pitchFamily="18" charset="0"/>
              <a:cs typeface="Arial" panose="020B0604020202020204" pitchFamily="34" charset="0"/>
            </a:endParaRPr>
          </a:p>
          <a:p>
            <a:pPr marL="0" indent="0">
              <a:lnSpc>
                <a:spcPct val="100000"/>
              </a:lnSpc>
              <a:buNone/>
            </a:pP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contoh</a:t>
            </a:r>
            <a:r>
              <a:rPr lang="en-US" sz="2400" i="1" dirty="0">
                <a:ea typeface="Cambria Math" pitchFamily="18" charset="0"/>
                <a:cs typeface="Arial" panose="020B0604020202020204" pitchFamily="34" charset="0"/>
              </a:rPr>
              <a:t> : </a:t>
            </a:r>
            <a:r>
              <a:rPr lang="en-US" sz="2400" i="1" dirty="0" err="1">
                <a:ea typeface="Cambria Math" pitchFamily="18" charset="0"/>
                <a:cs typeface="Arial" panose="020B0604020202020204" pitchFamily="34" charset="0"/>
              </a:rPr>
              <a:t>mengenali</a:t>
            </a:r>
            <a:r>
              <a:rPr lang="en-US" sz="2400" i="1" dirty="0">
                <a:ea typeface="Cambria Math" pitchFamily="18" charset="0"/>
                <a:cs typeface="Arial" panose="020B0604020202020204" pitchFamily="34" charset="0"/>
              </a:rPr>
              <a:t> </a:t>
            </a:r>
            <a:r>
              <a:rPr lang="en-US" sz="2400" i="1" dirty="0" err="1">
                <a:ea typeface="Cambria Math" pitchFamily="18" charset="0"/>
                <a:cs typeface="Arial" panose="020B0604020202020204" pitchFamily="34" charset="0"/>
              </a:rPr>
              <a:t>wajah</a:t>
            </a:r>
            <a:endParaRPr lang="en-US" sz="2400" i="1" dirty="0">
              <a:ea typeface="Cambria Math" pitchFamily="18" charset="0"/>
              <a:cs typeface="Arial" panose="020B0604020202020204" pitchFamily="34" charset="0"/>
            </a:endParaRPr>
          </a:p>
        </p:txBody>
      </p:sp>
    </p:spTree>
    <p:extLst>
      <p:ext uri="{BB962C8B-B14F-4D97-AF65-F5344CB8AC3E}">
        <p14:creationId xmlns:p14="http://schemas.microsoft.com/office/powerpoint/2010/main" val="579261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3F37A-245F-434A-926D-3358528E54B1}"/>
              </a:ext>
            </a:extLst>
          </p:cNvPr>
          <p:cNvSpPr>
            <a:spLocks noGrp="1"/>
          </p:cNvSpPr>
          <p:nvPr>
            <p:ph type="title"/>
          </p:nvPr>
        </p:nvSpPr>
        <p:spPr/>
        <p:txBody>
          <a:bodyPr/>
          <a:lstStyle/>
          <a:p>
            <a:r>
              <a:rPr lang="en-US" dirty="0" err="1"/>
              <a:t>Paradigma</a:t>
            </a:r>
            <a:r>
              <a:rPr lang="en-US" dirty="0"/>
              <a:t> </a:t>
            </a:r>
            <a:r>
              <a:rPr lang="en-US" dirty="0" err="1"/>
              <a:t>Pembelajaran</a:t>
            </a:r>
            <a:r>
              <a:rPr lang="en-US" dirty="0"/>
              <a:t> </a:t>
            </a:r>
            <a:r>
              <a:rPr lang="en-US" dirty="0" err="1"/>
              <a:t>Mesin</a:t>
            </a:r>
            <a:endParaRPr lang="en-US" dirty="0"/>
          </a:p>
        </p:txBody>
      </p:sp>
      <p:sp>
        <p:nvSpPr>
          <p:cNvPr id="3" name="Content Placeholder 2">
            <a:extLst>
              <a:ext uri="{FF2B5EF4-FFF2-40B4-BE49-F238E27FC236}">
                <a16:creationId xmlns:a16="http://schemas.microsoft.com/office/drawing/2014/main" id="{924F6927-8C39-4F99-A1F2-86E2BDA5C272}"/>
              </a:ext>
            </a:extLst>
          </p:cNvPr>
          <p:cNvSpPr>
            <a:spLocks noGrp="1"/>
          </p:cNvSpPr>
          <p:nvPr>
            <p:ph idx="1"/>
          </p:nvPr>
        </p:nvSpPr>
        <p:spPr/>
        <p:txBody>
          <a:bodyPr/>
          <a:lstStyle/>
          <a:p>
            <a:pPr algn="just">
              <a:lnSpc>
                <a:spcPct val="150000"/>
              </a:lnSpc>
            </a:pPr>
            <a:r>
              <a:rPr lang="en-US" dirty="0"/>
              <a:t>Salah </a:t>
            </a:r>
            <a:r>
              <a:rPr lang="en-US" dirty="0" err="1"/>
              <a:t>satu</a:t>
            </a:r>
            <a:r>
              <a:rPr lang="en-US" dirty="0"/>
              <a:t> </a:t>
            </a:r>
            <a:r>
              <a:rPr lang="en-US" dirty="0" err="1"/>
              <a:t>cara</a:t>
            </a:r>
            <a:r>
              <a:rPr lang="en-US" dirty="0"/>
              <a:t> </a:t>
            </a:r>
            <a:r>
              <a:rPr lang="en-US" dirty="0" err="1"/>
              <a:t>untuk</a:t>
            </a:r>
            <a:r>
              <a:rPr lang="en-US" dirty="0"/>
              <a:t> </a:t>
            </a:r>
            <a:r>
              <a:rPr lang="en-US" dirty="0" err="1"/>
              <a:t>menyelesaikan</a:t>
            </a:r>
            <a:r>
              <a:rPr lang="en-US" dirty="0"/>
              <a:t> </a:t>
            </a:r>
            <a:r>
              <a:rPr lang="en-US" dirty="0" err="1"/>
              <a:t>masalah</a:t>
            </a:r>
            <a:r>
              <a:rPr lang="en-US" dirty="0"/>
              <a:t> </a:t>
            </a:r>
            <a:r>
              <a:rPr lang="en-US" dirty="0" err="1"/>
              <a:t>dalam</a:t>
            </a:r>
            <a:r>
              <a:rPr lang="en-US" dirty="0"/>
              <a:t> dunia </a:t>
            </a:r>
            <a:r>
              <a:rPr lang="en-US" dirty="0" err="1"/>
              <a:t>nyata</a:t>
            </a:r>
            <a:r>
              <a:rPr lang="en-US" dirty="0"/>
              <a:t> </a:t>
            </a:r>
            <a:r>
              <a:rPr lang="en-US" dirty="0" err="1"/>
              <a:t>adalah</a:t>
            </a:r>
            <a:r>
              <a:rPr lang="en-US" dirty="0"/>
              <a:t> </a:t>
            </a:r>
            <a:r>
              <a:rPr lang="en-US" dirty="0" err="1"/>
              <a:t>dengan</a:t>
            </a:r>
            <a:r>
              <a:rPr lang="en-US" dirty="0"/>
              <a:t> </a:t>
            </a:r>
            <a:r>
              <a:rPr lang="en-US" dirty="0" err="1"/>
              <a:t>membangun</a:t>
            </a:r>
            <a:r>
              <a:rPr lang="en-US" dirty="0"/>
              <a:t> </a:t>
            </a:r>
            <a:r>
              <a:rPr lang="en-US" dirty="0" err="1"/>
              <a:t>sebuah</a:t>
            </a:r>
            <a:r>
              <a:rPr lang="en-US" dirty="0"/>
              <a:t> </a:t>
            </a:r>
            <a:r>
              <a:rPr lang="en-US" dirty="0" err="1"/>
              <a:t>solusi</a:t>
            </a:r>
            <a:r>
              <a:rPr lang="en-US" dirty="0"/>
              <a:t> yang </a:t>
            </a:r>
            <a:r>
              <a:rPr lang="en-US" dirty="0" err="1"/>
              <a:t>mungkin</a:t>
            </a:r>
            <a:r>
              <a:rPr lang="en-US" dirty="0"/>
              <a:t> </a:t>
            </a:r>
            <a:r>
              <a:rPr lang="en-US" dirty="0" err="1"/>
              <a:t>dapat</a:t>
            </a:r>
            <a:r>
              <a:rPr lang="en-US" dirty="0"/>
              <a:t> </a:t>
            </a:r>
            <a:r>
              <a:rPr lang="en-US" dirty="0" err="1"/>
              <a:t>menyelesaikan</a:t>
            </a:r>
            <a:r>
              <a:rPr lang="en-US" dirty="0"/>
              <a:t> </a:t>
            </a:r>
            <a:r>
              <a:rPr lang="en-US" dirty="0" err="1"/>
              <a:t>masalah</a:t>
            </a:r>
            <a:r>
              <a:rPr lang="en-US" dirty="0"/>
              <a:t> </a:t>
            </a:r>
            <a:r>
              <a:rPr lang="en-US" dirty="0" err="1"/>
              <a:t>tersebut</a:t>
            </a:r>
            <a:r>
              <a:rPr lang="en-US" dirty="0"/>
              <a:t>. </a:t>
            </a:r>
            <a:r>
              <a:rPr lang="en-US" dirty="0" err="1"/>
              <a:t>Solusi</a:t>
            </a:r>
            <a:r>
              <a:rPr lang="en-US" dirty="0"/>
              <a:t> </a:t>
            </a:r>
            <a:r>
              <a:rPr lang="en-US" dirty="0" err="1"/>
              <a:t>disebut</a:t>
            </a:r>
            <a:r>
              <a:rPr lang="en-US" dirty="0"/>
              <a:t> </a:t>
            </a:r>
            <a:r>
              <a:rPr lang="en-US" dirty="0" err="1"/>
              <a:t>dengan</a:t>
            </a:r>
            <a:r>
              <a:rPr lang="en-US" dirty="0"/>
              <a:t> </a:t>
            </a:r>
            <a:r>
              <a:rPr lang="en-US" b="1" dirty="0" err="1"/>
              <a:t>hipotesis</a:t>
            </a:r>
            <a:r>
              <a:rPr lang="en-US" b="1" dirty="0"/>
              <a:t>.</a:t>
            </a:r>
          </a:p>
          <a:p>
            <a:pPr algn="just">
              <a:lnSpc>
                <a:spcPct val="150000"/>
              </a:lnSpc>
            </a:pPr>
            <a:r>
              <a:rPr lang="en-US" dirty="0" err="1"/>
              <a:t>Dalam</a:t>
            </a:r>
            <a:r>
              <a:rPr lang="en-US" dirty="0"/>
              <a:t> </a:t>
            </a:r>
            <a:r>
              <a:rPr lang="en-US" dirty="0" err="1"/>
              <a:t>statistika</a:t>
            </a:r>
            <a:r>
              <a:rPr lang="en-US" dirty="0"/>
              <a:t> </a:t>
            </a:r>
            <a:r>
              <a:rPr lang="en-US" dirty="0" err="1"/>
              <a:t>pengujian</a:t>
            </a:r>
            <a:r>
              <a:rPr lang="en-US" dirty="0"/>
              <a:t> </a:t>
            </a:r>
            <a:r>
              <a:rPr lang="en-US" dirty="0" err="1"/>
              <a:t>hipotesis</a:t>
            </a:r>
            <a:r>
              <a:rPr lang="en-US" dirty="0"/>
              <a:t> </a:t>
            </a:r>
            <a:r>
              <a:rPr lang="en-US" dirty="0" err="1"/>
              <a:t>dilakukan</a:t>
            </a:r>
            <a:r>
              <a:rPr lang="en-US" dirty="0"/>
              <a:t> </a:t>
            </a:r>
            <a:r>
              <a:rPr lang="en-US" dirty="0" err="1"/>
              <a:t>untuk</a:t>
            </a:r>
            <a:r>
              <a:rPr lang="en-US" dirty="0"/>
              <a:t> </a:t>
            </a:r>
            <a:r>
              <a:rPr lang="en-US" dirty="0" err="1"/>
              <a:t>membuktikan</a:t>
            </a:r>
            <a:r>
              <a:rPr lang="en-US" dirty="0"/>
              <a:t> </a:t>
            </a:r>
            <a:r>
              <a:rPr lang="en-US" dirty="0" err="1"/>
              <a:t>dugaan</a:t>
            </a:r>
            <a:r>
              <a:rPr lang="en-US" dirty="0"/>
              <a:t> yang </a:t>
            </a:r>
            <a:r>
              <a:rPr lang="en-US" dirty="0" err="1"/>
              <a:t>dibuat</a:t>
            </a:r>
            <a:r>
              <a:rPr lang="en-US" dirty="0"/>
              <a:t>.  </a:t>
            </a:r>
          </a:p>
          <a:p>
            <a:pPr algn="just">
              <a:lnSpc>
                <a:spcPct val="150000"/>
              </a:lnSpc>
            </a:pPr>
            <a:r>
              <a:rPr lang="en-US" dirty="0" err="1"/>
              <a:t>Untuk</a:t>
            </a:r>
            <a:r>
              <a:rPr lang="en-US" dirty="0"/>
              <a:t> </a:t>
            </a:r>
            <a:r>
              <a:rPr lang="en-US" dirty="0" err="1"/>
              <a:t>membuat</a:t>
            </a:r>
            <a:r>
              <a:rPr lang="en-US" dirty="0"/>
              <a:t> </a:t>
            </a:r>
            <a:r>
              <a:rPr lang="en-US" dirty="0" err="1"/>
              <a:t>sebuah</a:t>
            </a:r>
            <a:r>
              <a:rPr lang="en-US" dirty="0"/>
              <a:t> </a:t>
            </a:r>
            <a:r>
              <a:rPr lang="en-US" dirty="0" err="1"/>
              <a:t>hipotesis</a:t>
            </a:r>
            <a:r>
              <a:rPr lang="en-US" dirty="0"/>
              <a:t> </a:t>
            </a:r>
            <a:r>
              <a:rPr lang="en-US" dirty="0" err="1"/>
              <a:t>dalam</a:t>
            </a:r>
            <a:r>
              <a:rPr lang="en-US" dirty="0"/>
              <a:t> </a:t>
            </a:r>
            <a:r>
              <a:rPr lang="en-US" dirty="0" err="1"/>
              <a:t>statistika</a:t>
            </a:r>
            <a:r>
              <a:rPr lang="en-US" dirty="0"/>
              <a:t> </a:t>
            </a:r>
            <a:r>
              <a:rPr lang="en-US" dirty="0" err="1"/>
              <a:t>dibutuhkan</a:t>
            </a:r>
            <a:r>
              <a:rPr lang="en-US" dirty="0"/>
              <a:t> </a:t>
            </a:r>
            <a:r>
              <a:rPr lang="en-US" dirty="0" err="1"/>
              <a:t>pengetahuan</a:t>
            </a:r>
            <a:r>
              <a:rPr lang="en-US" dirty="0"/>
              <a:t> yang </a:t>
            </a:r>
            <a:r>
              <a:rPr lang="en-US" dirty="0" err="1"/>
              <a:t>cukup</a:t>
            </a:r>
            <a:r>
              <a:rPr lang="en-US" dirty="0"/>
              <a:t> </a:t>
            </a:r>
            <a:r>
              <a:rPr lang="en-US" dirty="0" err="1"/>
              <a:t>tentang</a:t>
            </a:r>
            <a:r>
              <a:rPr lang="en-US" dirty="0"/>
              <a:t> </a:t>
            </a:r>
            <a:r>
              <a:rPr lang="en-US" dirty="0" err="1"/>
              <a:t>masalah</a:t>
            </a:r>
            <a:r>
              <a:rPr lang="en-US" dirty="0"/>
              <a:t> yang </a:t>
            </a:r>
            <a:r>
              <a:rPr lang="en-US" dirty="0" err="1"/>
              <a:t>akan</a:t>
            </a:r>
            <a:r>
              <a:rPr lang="en-US" dirty="0"/>
              <a:t> </a:t>
            </a:r>
            <a:r>
              <a:rPr lang="en-US" dirty="0" err="1"/>
              <a:t>diselesaikan</a:t>
            </a:r>
            <a:r>
              <a:rPr lang="en-US" dirty="0"/>
              <a:t> </a:t>
            </a:r>
            <a:r>
              <a:rPr lang="en-US" dirty="0" err="1"/>
              <a:t>misalnya</a:t>
            </a:r>
            <a:r>
              <a:rPr lang="en-US" dirty="0"/>
              <a:t> : </a:t>
            </a:r>
            <a:r>
              <a:rPr lang="en-US" dirty="0" err="1"/>
              <a:t>faktor</a:t>
            </a:r>
            <a:r>
              <a:rPr lang="en-US" dirty="0"/>
              <a:t> yang </a:t>
            </a:r>
            <a:r>
              <a:rPr lang="en-US" dirty="0" err="1"/>
              <a:t>menyebabkan</a:t>
            </a:r>
            <a:r>
              <a:rPr lang="en-US" dirty="0"/>
              <a:t> </a:t>
            </a:r>
            <a:r>
              <a:rPr lang="en-US" dirty="0" err="1"/>
              <a:t>penyakit</a:t>
            </a:r>
            <a:r>
              <a:rPr lang="en-US" dirty="0"/>
              <a:t> yang </a:t>
            </a:r>
            <a:r>
              <a:rPr lang="en-US" dirty="0" err="1"/>
              <a:t>belum</a:t>
            </a:r>
            <a:r>
              <a:rPr lang="en-US" dirty="0"/>
              <a:t> </a:t>
            </a:r>
            <a:r>
              <a:rPr lang="en-US" dirty="0" err="1"/>
              <a:t>pernah</a:t>
            </a:r>
            <a:r>
              <a:rPr lang="en-US" dirty="0"/>
              <a:t> </a:t>
            </a:r>
            <a:r>
              <a:rPr lang="en-US" dirty="0" err="1"/>
              <a:t>ditemui</a:t>
            </a:r>
            <a:endParaRPr lang="en-US" dirty="0"/>
          </a:p>
        </p:txBody>
      </p:sp>
    </p:spTree>
    <p:extLst>
      <p:ext uri="{BB962C8B-B14F-4D97-AF65-F5344CB8AC3E}">
        <p14:creationId xmlns:p14="http://schemas.microsoft.com/office/powerpoint/2010/main" val="205900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618D-3AC0-4E74-ACA0-39544F069E24}"/>
              </a:ext>
            </a:extLst>
          </p:cNvPr>
          <p:cNvSpPr>
            <a:spLocks noGrp="1"/>
          </p:cNvSpPr>
          <p:nvPr>
            <p:ph type="title"/>
          </p:nvPr>
        </p:nvSpPr>
        <p:spPr>
          <a:xfrm>
            <a:off x="252919" y="1123837"/>
            <a:ext cx="2947482" cy="2076563"/>
          </a:xfrm>
        </p:spPr>
        <p:txBody>
          <a:bodyPr>
            <a:normAutofit/>
          </a:bodyPr>
          <a:lstStyle/>
          <a:p>
            <a:r>
              <a:rPr lang="en-US" dirty="0" err="1"/>
              <a:t>Paradigma</a:t>
            </a:r>
            <a:r>
              <a:rPr lang="en-US" dirty="0"/>
              <a:t> </a:t>
            </a:r>
            <a:r>
              <a:rPr lang="en-US" dirty="0" err="1"/>
              <a:t>Pembelajaran</a:t>
            </a:r>
            <a:r>
              <a:rPr lang="en-US" dirty="0"/>
              <a:t> </a:t>
            </a:r>
            <a:r>
              <a:rPr lang="en-US" dirty="0" err="1"/>
              <a:t>Mesin</a:t>
            </a:r>
            <a:r>
              <a:rPr lang="en-US" dirty="0"/>
              <a:t> </a:t>
            </a:r>
          </a:p>
        </p:txBody>
      </p:sp>
      <p:sp>
        <p:nvSpPr>
          <p:cNvPr id="3" name="Content Placeholder 2">
            <a:extLst>
              <a:ext uri="{FF2B5EF4-FFF2-40B4-BE49-F238E27FC236}">
                <a16:creationId xmlns:a16="http://schemas.microsoft.com/office/drawing/2014/main" id="{94848C1B-CCA4-43A2-B431-EAA607B47902}"/>
              </a:ext>
            </a:extLst>
          </p:cNvPr>
          <p:cNvSpPr>
            <a:spLocks noGrp="1"/>
          </p:cNvSpPr>
          <p:nvPr>
            <p:ph idx="1"/>
          </p:nvPr>
        </p:nvSpPr>
        <p:spPr/>
        <p:txBody>
          <a:bodyPr>
            <a:normAutofit/>
          </a:bodyPr>
          <a:lstStyle/>
          <a:p>
            <a:r>
              <a:rPr lang="en-US" sz="2400" dirty="0" err="1"/>
              <a:t>Hipotesis</a:t>
            </a:r>
            <a:r>
              <a:rPr lang="en-US" sz="2400" dirty="0"/>
              <a:t> </a:t>
            </a:r>
            <a:r>
              <a:rPr lang="en-US" sz="2400" dirty="0" err="1"/>
              <a:t>dibuat</a:t>
            </a:r>
            <a:r>
              <a:rPr lang="en-US" sz="2400" dirty="0"/>
              <a:t> </a:t>
            </a:r>
            <a:r>
              <a:rPr lang="en-US" sz="2400" dirty="0" err="1"/>
              <a:t>dalam</a:t>
            </a:r>
            <a:r>
              <a:rPr lang="en-US" sz="2400" dirty="0"/>
              <a:t> </a:t>
            </a:r>
            <a:r>
              <a:rPr lang="en-US" sz="2400" dirty="0" err="1"/>
              <a:t>bentuk</a:t>
            </a:r>
            <a:r>
              <a:rPr lang="en-US" sz="2400" dirty="0"/>
              <a:t> </a:t>
            </a:r>
            <a:r>
              <a:rPr lang="en-US" sz="2400" b="1" dirty="0"/>
              <a:t>formula </a:t>
            </a:r>
            <a:r>
              <a:rPr lang="en-US" sz="2400" b="1" dirty="0" err="1"/>
              <a:t>matematika</a:t>
            </a:r>
            <a:r>
              <a:rPr lang="en-US" sz="2400" dirty="0"/>
              <a:t>, </a:t>
            </a:r>
            <a:r>
              <a:rPr lang="en-US" sz="2400" dirty="0" err="1"/>
              <a:t>deskripsi</a:t>
            </a:r>
            <a:r>
              <a:rPr lang="en-US" sz="2400" dirty="0"/>
              <a:t> dan </a:t>
            </a:r>
            <a:r>
              <a:rPr lang="en-US" sz="2400" dirty="0" err="1"/>
              <a:t>ilustrasi</a:t>
            </a:r>
            <a:r>
              <a:rPr lang="en-US" sz="2400" dirty="0"/>
              <a:t> </a:t>
            </a:r>
            <a:r>
              <a:rPr lang="en-US" sz="2400" dirty="0" err="1"/>
              <a:t>gambar</a:t>
            </a:r>
            <a:r>
              <a:rPr lang="en-US" sz="2400" dirty="0"/>
              <a:t>. </a:t>
            </a:r>
          </a:p>
          <a:p>
            <a:r>
              <a:rPr lang="en-US" sz="2400" b="1" dirty="0"/>
              <a:t>Ada </a:t>
            </a:r>
            <a:r>
              <a:rPr lang="en-US" sz="2400" b="1" dirty="0" err="1"/>
              <a:t>jutaan</a:t>
            </a:r>
            <a:r>
              <a:rPr lang="en-US" sz="2400" b="1" dirty="0"/>
              <a:t> </a:t>
            </a:r>
            <a:r>
              <a:rPr lang="en-US" sz="2400" b="1" dirty="0" err="1"/>
              <a:t>hipotesis</a:t>
            </a:r>
            <a:r>
              <a:rPr lang="en-US" sz="2400" b="1" dirty="0"/>
              <a:t> </a:t>
            </a:r>
            <a:r>
              <a:rPr lang="en-US" sz="2400" dirty="0"/>
              <a:t>yang </a:t>
            </a:r>
            <a:r>
              <a:rPr lang="en-US" sz="2400" dirty="0" err="1"/>
              <a:t>mungkin</a:t>
            </a:r>
            <a:r>
              <a:rPr lang="en-US" sz="2400" dirty="0"/>
              <a:t> </a:t>
            </a:r>
            <a:r>
              <a:rPr lang="en-US" sz="2400" dirty="0" err="1"/>
              <a:t>digunakan</a:t>
            </a:r>
            <a:r>
              <a:rPr lang="en-US" sz="2400" dirty="0"/>
              <a:t> </a:t>
            </a:r>
            <a:r>
              <a:rPr lang="en-US" sz="2400" dirty="0" err="1"/>
              <a:t>untuk</a:t>
            </a:r>
            <a:r>
              <a:rPr lang="en-US" sz="2400" dirty="0"/>
              <a:t> </a:t>
            </a:r>
            <a:r>
              <a:rPr lang="en-US" sz="2400" dirty="0" err="1"/>
              <a:t>menyelesaikan</a:t>
            </a:r>
            <a:r>
              <a:rPr lang="en-US" sz="2400" dirty="0"/>
              <a:t> </a:t>
            </a:r>
            <a:r>
              <a:rPr lang="en-US" sz="2400" dirty="0" err="1"/>
              <a:t>sebuah</a:t>
            </a:r>
            <a:r>
              <a:rPr lang="en-US" sz="2400" dirty="0"/>
              <a:t> </a:t>
            </a:r>
            <a:r>
              <a:rPr lang="en-US" sz="2400" dirty="0" err="1"/>
              <a:t>permasalahan</a:t>
            </a:r>
            <a:r>
              <a:rPr lang="en-US" sz="2400" dirty="0"/>
              <a:t>.</a:t>
            </a:r>
          </a:p>
          <a:p>
            <a:r>
              <a:rPr lang="en-US" sz="2400" dirty="0"/>
              <a:t> </a:t>
            </a:r>
            <a:r>
              <a:rPr lang="en-US" sz="2400" b="1" dirty="0" err="1"/>
              <a:t>Pembelajaran</a:t>
            </a:r>
            <a:r>
              <a:rPr lang="en-US" sz="2400" b="1" dirty="0"/>
              <a:t> </a:t>
            </a:r>
            <a:r>
              <a:rPr lang="en-US" sz="2400" b="1" dirty="0" err="1"/>
              <a:t>adalah</a:t>
            </a:r>
            <a:r>
              <a:rPr lang="en-US" sz="2400" b="1" dirty="0"/>
              <a:t> proses </a:t>
            </a:r>
            <a:r>
              <a:rPr lang="en-US" sz="2400" dirty="0" err="1"/>
              <a:t>untuk</a:t>
            </a:r>
            <a:r>
              <a:rPr lang="en-US" sz="2400" dirty="0"/>
              <a:t> </a:t>
            </a:r>
            <a:r>
              <a:rPr lang="en-US" sz="2400" dirty="0" err="1"/>
              <a:t>mendapatkan</a:t>
            </a:r>
            <a:r>
              <a:rPr lang="en-US" sz="2400" dirty="0"/>
              <a:t> </a:t>
            </a:r>
            <a:r>
              <a:rPr lang="en-US" sz="2400" dirty="0" err="1"/>
              <a:t>hipotesis</a:t>
            </a:r>
            <a:r>
              <a:rPr lang="en-US" sz="2400" dirty="0"/>
              <a:t> </a:t>
            </a:r>
            <a:r>
              <a:rPr lang="en-US" sz="2400" dirty="0" err="1"/>
              <a:t>terbaik</a:t>
            </a:r>
            <a:r>
              <a:rPr lang="en-US" sz="2400" dirty="0"/>
              <a:t> </a:t>
            </a:r>
            <a:r>
              <a:rPr lang="en-US" sz="2400" dirty="0" err="1"/>
              <a:t>dari</a:t>
            </a:r>
            <a:r>
              <a:rPr lang="en-US" sz="2400" dirty="0"/>
              <a:t> </a:t>
            </a:r>
            <a:r>
              <a:rPr lang="en-US" sz="2400" dirty="0" err="1"/>
              <a:t>sekumpulan</a:t>
            </a:r>
            <a:r>
              <a:rPr lang="en-US" sz="2400" dirty="0"/>
              <a:t> </a:t>
            </a:r>
            <a:r>
              <a:rPr lang="en-US" sz="2400" dirty="0" err="1"/>
              <a:t>hipotesis</a:t>
            </a:r>
            <a:r>
              <a:rPr lang="en-US" sz="2400" dirty="0"/>
              <a:t> yang </a:t>
            </a:r>
            <a:r>
              <a:rPr lang="en-US" sz="2400" dirty="0" err="1"/>
              <a:t>mungkin</a:t>
            </a:r>
            <a:r>
              <a:rPr lang="en-US" sz="2400" dirty="0"/>
              <a:t> </a:t>
            </a:r>
            <a:r>
              <a:rPr lang="en-US" sz="2400" dirty="0" err="1"/>
              <a:t>digunakan</a:t>
            </a:r>
            <a:r>
              <a:rPr lang="en-US" sz="2400" dirty="0"/>
              <a:t> </a:t>
            </a:r>
            <a:r>
              <a:rPr lang="en-US" sz="2400" dirty="0" err="1"/>
              <a:t>untuk</a:t>
            </a:r>
            <a:r>
              <a:rPr lang="en-US" sz="2400" dirty="0"/>
              <a:t> </a:t>
            </a:r>
            <a:r>
              <a:rPr lang="en-US" sz="2400" dirty="0" err="1"/>
              <a:t>menyelesaikan</a:t>
            </a:r>
            <a:r>
              <a:rPr lang="en-US" sz="2400" dirty="0"/>
              <a:t> </a:t>
            </a:r>
            <a:r>
              <a:rPr lang="en-US" sz="2400" dirty="0" err="1"/>
              <a:t>masalah</a:t>
            </a:r>
            <a:r>
              <a:rPr lang="en-US" sz="2400" dirty="0"/>
              <a:t>.</a:t>
            </a:r>
          </a:p>
          <a:p>
            <a:r>
              <a:rPr lang="en-US" sz="2400" b="1" dirty="0" err="1"/>
              <a:t>Pembelajaran</a:t>
            </a:r>
            <a:r>
              <a:rPr lang="en-US" sz="2400" b="1" dirty="0"/>
              <a:t> </a:t>
            </a:r>
            <a:r>
              <a:rPr lang="en-US" sz="2400" b="1" dirty="0" err="1"/>
              <a:t>Mesin</a:t>
            </a:r>
            <a:r>
              <a:rPr lang="en-US" sz="2400" b="1" dirty="0"/>
              <a:t> </a:t>
            </a:r>
            <a:r>
              <a:rPr lang="en-US" sz="2400" b="1" dirty="0" err="1"/>
              <a:t>bicara</a:t>
            </a:r>
            <a:r>
              <a:rPr lang="en-US" sz="2400" b="1" dirty="0"/>
              <a:t> </a:t>
            </a:r>
            <a:r>
              <a:rPr lang="en-US" sz="2400" b="1" dirty="0" err="1"/>
              <a:t>tentang</a:t>
            </a:r>
            <a:r>
              <a:rPr lang="en-US" sz="2400" b="1" dirty="0"/>
              <a:t> </a:t>
            </a:r>
            <a:r>
              <a:rPr lang="en-US" sz="2400" b="1" dirty="0" err="1"/>
              <a:t>algoritma</a:t>
            </a:r>
            <a:r>
              <a:rPr lang="en-US" sz="2400" b="1" dirty="0"/>
              <a:t> </a:t>
            </a:r>
            <a:r>
              <a:rPr lang="en-US" sz="2400" dirty="0"/>
              <a:t>yang </a:t>
            </a:r>
            <a:r>
              <a:rPr lang="en-US" sz="2400" dirty="0" err="1"/>
              <a:t>digunakan</a:t>
            </a:r>
            <a:r>
              <a:rPr lang="en-US" sz="2400" dirty="0"/>
              <a:t> </a:t>
            </a:r>
            <a:r>
              <a:rPr lang="en-US" sz="2400" dirty="0" err="1"/>
              <a:t>untuk</a:t>
            </a:r>
            <a:r>
              <a:rPr lang="en-US" sz="2400" dirty="0"/>
              <a:t> </a:t>
            </a:r>
            <a:r>
              <a:rPr lang="en-US" sz="2400" dirty="0" err="1"/>
              <a:t>belajar</a:t>
            </a:r>
            <a:r>
              <a:rPr lang="en-US" sz="2400" dirty="0"/>
              <a:t> </a:t>
            </a:r>
            <a:r>
              <a:rPr lang="en-US" sz="2400" dirty="0" err="1"/>
              <a:t>guna</a:t>
            </a:r>
            <a:r>
              <a:rPr lang="en-US" sz="2400" dirty="0"/>
              <a:t> </a:t>
            </a:r>
            <a:r>
              <a:rPr lang="en-US" sz="2400" dirty="0" err="1"/>
              <a:t>mendapatkan</a:t>
            </a:r>
            <a:r>
              <a:rPr lang="en-US" sz="2400" dirty="0"/>
              <a:t> </a:t>
            </a:r>
            <a:r>
              <a:rPr lang="en-US" sz="2400" dirty="0" err="1"/>
              <a:t>hipotesis</a:t>
            </a:r>
            <a:r>
              <a:rPr lang="en-US" sz="2400" dirty="0"/>
              <a:t> yang </a:t>
            </a:r>
            <a:r>
              <a:rPr lang="en-US" sz="2400" dirty="0" err="1"/>
              <a:t>terbaik</a:t>
            </a:r>
            <a:r>
              <a:rPr lang="en-US" sz="2400" dirty="0"/>
              <a:t> </a:t>
            </a:r>
            <a:r>
              <a:rPr lang="en-US" sz="2400" dirty="0" err="1"/>
              <a:t>untuk</a:t>
            </a:r>
            <a:r>
              <a:rPr lang="en-US" sz="2400" dirty="0"/>
              <a:t> </a:t>
            </a:r>
            <a:r>
              <a:rPr lang="en-US" sz="2400" dirty="0" err="1"/>
              <a:t>menyelesaikan</a:t>
            </a:r>
            <a:r>
              <a:rPr lang="en-US" sz="2400" dirty="0"/>
              <a:t> </a:t>
            </a:r>
            <a:r>
              <a:rPr lang="en-US" sz="2400" dirty="0" err="1"/>
              <a:t>suatu</a:t>
            </a:r>
            <a:r>
              <a:rPr lang="en-US" sz="2400" dirty="0"/>
              <a:t> </a:t>
            </a:r>
            <a:r>
              <a:rPr lang="en-US" sz="2400" dirty="0" err="1"/>
              <a:t>masalah</a:t>
            </a:r>
            <a:r>
              <a:rPr lang="en-US" sz="2400" dirty="0"/>
              <a:t>.</a:t>
            </a:r>
          </a:p>
          <a:p>
            <a:endParaRPr lang="en-US" sz="2400" dirty="0"/>
          </a:p>
        </p:txBody>
      </p:sp>
      <p:pic>
        <p:nvPicPr>
          <p:cNvPr id="1026" name="Picture 2" descr="Learning GIF">
            <a:extLst>
              <a:ext uri="{FF2B5EF4-FFF2-40B4-BE49-F238E27FC236}">
                <a16:creationId xmlns:a16="http://schemas.microsoft.com/office/drawing/2014/main" id="{35FD86B6-3798-4C25-BDBF-A6A34717564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tretch>
            <a:fillRect/>
          </a:stretch>
        </p:blipFill>
        <p:spPr bwMode="auto">
          <a:xfrm>
            <a:off x="290817" y="2939544"/>
            <a:ext cx="2758554" cy="260338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71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8ABA1-3844-48AA-8D25-1C10FCAACB4C}"/>
              </a:ext>
            </a:extLst>
          </p:cNvPr>
          <p:cNvSpPr>
            <a:spLocks noGrp="1"/>
          </p:cNvSpPr>
          <p:nvPr>
            <p:ph type="title"/>
          </p:nvPr>
        </p:nvSpPr>
        <p:spPr/>
        <p:txBody>
          <a:bodyPr/>
          <a:lstStyle/>
          <a:p>
            <a:r>
              <a:rPr lang="en-US" dirty="0" err="1"/>
              <a:t>Paradigma</a:t>
            </a:r>
            <a:r>
              <a:rPr lang="en-US" dirty="0"/>
              <a:t> </a:t>
            </a:r>
            <a:r>
              <a:rPr lang="en-US" dirty="0" err="1"/>
              <a:t>Pembelajaran</a:t>
            </a:r>
            <a:r>
              <a:rPr lang="en-US" dirty="0"/>
              <a:t> </a:t>
            </a:r>
            <a:r>
              <a:rPr lang="en-US" dirty="0" err="1"/>
              <a:t>Mesin</a:t>
            </a:r>
            <a:endParaRPr lang="en-US" dirty="0"/>
          </a:p>
        </p:txBody>
      </p:sp>
      <p:pic>
        <p:nvPicPr>
          <p:cNvPr id="6146" name="Picture 2" descr="Image result for Machine Learning process">
            <a:extLst>
              <a:ext uri="{FF2B5EF4-FFF2-40B4-BE49-F238E27FC236}">
                <a16:creationId xmlns:a16="http://schemas.microsoft.com/office/drawing/2014/main" id="{9D3F69AC-03B1-4012-B6A6-94BE473EA4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2202" y="1316615"/>
            <a:ext cx="8338408" cy="475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76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5233-E601-4134-8584-55580ADF55C6}"/>
              </a:ext>
            </a:extLst>
          </p:cNvPr>
          <p:cNvSpPr>
            <a:spLocks noGrp="1"/>
          </p:cNvSpPr>
          <p:nvPr>
            <p:ph type="title"/>
          </p:nvPr>
        </p:nvSpPr>
        <p:spPr/>
        <p:txBody>
          <a:bodyPr/>
          <a:lstStyle/>
          <a:p>
            <a:r>
              <a:rPr lang="en-US" dirty="0" err="1"/>
              <a:t>Materi</a:t>
            </a:r>
            <a:endParaRPr lang="en-US" dirty="0"/>
          </a:p>
        </p:txBody>
      </p:sp>
      <p:graphicFrame>
        <p:nvGraphicFramePr>
          <p:cNvPr id="5" name="Table 4">
            <a:extLst>
              <a:ext uri="{FF2B5EF4-FFF2-40B4-BE49-F238E27FC236}">
                <a16:creationId xmlns:a16="http://schemas.microsoft.com/office/drawing/2014/main" id="{EE14C95B-F63D-4F48-7FEC-FF8CA2876B64}"/>
              </a:ext>
            </a:extLst>
          </p:cNvPr>
          <p:cNvGraphicFramePr>
            <a:graphicFrameLocks noGrp="1"/>
          </p:cNvGraphicFramePr>
          <p:nvPr>
            <p:extLst>
              <p:ext uri="{D42A27DB-BD31-4B8C-83A1-F6EECF244321}">
                <p14:modId xmlns:p14="http://schemas.microsoft.com/office/powerpoint/2010/main" val="1432802002"/>
              </p:ext>
            </p:extLst>
          </p:nvPr>
        </p:nvGraphicFramePr>
        <p:xfrm>
          <a:off x="3727957" y="1537208"/>
          <a:ext cx="8128000" cy="3774440"/>
        </p:xfrm>
        <a:graphic>
          <a:graphicData uri="http://schemas.openxmlformats.org/drawingml/2006/table">
            <a:tbl>
              <a:tblPr firstRow="1" bandRow="1">
                <a:tableStyleId>{5C22544A-7EE6-4342-B048-85BDC9FD1C3A}</a:tableStyleId>
              </a:tblPr>
              <a:tblGrid>
                <a:gridCol w="3928990">
                  <a:extLst>
                    <a:ext uri="{9D8B030D-6E8A-4147-A177-3AD203B41FA5}">
                      <a16:colId xmlns:a16="http://schemas.microsoft.com/office/drawing/2014/main" val="2302289297"/>
                    </a:ext>
                  </a:extLst>
                </a:gridCol>
                <a:gridCol w="4199010">
                  <a:extLst>
                    <a:ext uri="{9D8B030D-6E8A-4147-A177-3AD203B41FA5}">
                      <a16:colId xmlns:a16="http://schemas.microsoft.com/office/drawing/2014/main" val="3943980001"/>
                    </a:ext>
                  </a:extLst>
                </a:gridCol>
              </a:tblGrid>
              <a:tr h="370840">
                <a:tc>
                  <a:txBody>
                    <a:bodyPr/>
                    <a:lstStyle/>
                    <a:p>
                      <a:pPr algn="ctr"/>
                      <a:r>
                        <a:rPr lang="en-US" dirty="0" err="1"/>
                        <a:t>Pertemuan</a:t>
                      </a:r>
                      <a:r>
                        <a:rPr lang="en-US" dirty="0"/>
                        <a:t> 1 - 7</a:t>
                      </a:r>
                      <a:endParaRPr lang="en-ID" dirty="0"/>
                    </a:p>
                  </a:txBody>
                  <a:tcPr/>
                </a:tc>
                <a:tc>
                  <a:txBody>
                    <a:bodyPr/>
                    <a:lstStyle/>
                    <a:p>
                      <a:pPr algn="ctr"/>
                      <a:r>
                        <a:rPr lang="en-US" dirty="0" err="1"/>
                        <a:t>Pertemuan</a:t>
                      </a:r>
                      <a:r>
                        <a:rPr lang="en-US" dirty="0"/>
                        <a:t> 9 - 14</a:t>
                      </a:r>
                      <a:endParaRPr lang="en-ID" dirty="0"/>
                    </a:p>
                  </a:txBody>
                  <a:tcPr/>
                </a:tc>
                <a:extLst>
                  <a:ext uri="{0D108BD9-81ED-4DB2-BD59-A6C34878D82A}">
                    <a16:rowId xmlns:a16="http://schemas.microsoft.com/office/drawing/2014/main" val="663978956"/>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dirty="0" err="1"/>
                        <a:t>Pengenalan</a:t>
                      </a:r>
                      <a:r>
                        <a:rPr lang="en-US" sz="1800" dirty="0"/>
                        <a:t> ML, Pipeline ML dan </a:t>
                      </a:r>
                      <a:r>
                        <a:rPr lang="en-US" sz="1800" dirty="0" err="1"/>
                        <a:t>konsep</a:t>
                      </a:r>
                      <a:r>
                        <a:rPr lang="en-US" sz="1800" dirty="0"/>
                        <a:t>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t>9. Clustering: K-means, DBSCAN, Hierarchical </a:t>
                      </a:r>
                    </a:p>
                  </a:txBody>
                  <a:tcPr/>
                </a:tc>
                <a:extLst>
                  <a:ext uri="{0D108BD9-81ED-4DB2-BD59-A6C34878D82A}">
                    <a16:rowId xmlns:a16="http://schemas.microsoft.com/office/drawing/2014/main" val="8996688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2.   </a:t>
                      </a:r>
                      <a:r>
                        <a:rPr lang="en-US" sz="1800" dirty="0" err="1"/>
                        <a:t>Representasi</a:t>
                      </a:r>
                      <a:r>
                        <a:rPr lang="en-US" sz="1800" dirty="0"/>
                        <a:t> data, </a:t>
                      </a:r>
                      <a:r>
                        <a:rPr lang="en-US" sz="1800" dirty="0" err="1"/>
                        <a:t>pra</a:t>
                      </a:r>
                      <a:r>
                        <a:rPr lang="en-US" sz="1800" dirty="0"/>
                        <a:t>-proses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10. Dimensionality Reduction PCA, t-SNE</a:t>
                      </a:r>
                    </a:p>
                  </a:txBody>
                  <a:tcPr/>
                </a:tc>
                <a:extLst>
                  <a:ext uri="{0D108BD9-81ED-4DB2-BD59-A6C34878D82A}">
                    <a16:rowId xmlns:a16="http://schemas.microsoft.com/office/drawing/2014/main" val="412680591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3.   </a:t>
                      </a:r>
                      <a:r>
                        <a:rPr lang="en-US" sz="1800" dirty="0" err="1"/>
                        <a:t>Regresi</a:t>
                      </a:r>
                      <a:r>
                        <a:rPr lang="en-US" sz="1800" dirty="0"/>
                        <a:t> 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Regularisasi</a:t>
                      </a:r>
                      <a:r>
                        <a:rPr lang="en-US" sz="1800" dirty="0"/>
                        <a:t> &amp; Gradient Descent</a:t>
                      </a:r>
                    </a:p>
                  </a:txBody>
                  <a:tcPr/>
                </a:tc>
                <a:extLst>
                  <a:ext uri="{0D108BD9-81ED-4DB2-BD59-A6C34878D82A}">
                    <a16:rowId xmlns:a16="http://schemas.microsoft.com/office/drawing/2014/main" val="1223514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4.   </a:t>
                      </a:r>
                      <a:r>
                        <a:rPr lang="en-US" sz="1800" dirty="0" err="1"/>
                        <a:t>Regresi</a:t>
                      </a:r>
                      <a:r>
                        <a:rPr lang="en-US" sz="1800" dirty="0"/>
                        <a:t> Logistik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11. Ensemble Learning : Bagging, Boosting (</a:t>
                      </a:r>
                      <a:r>
                        <a:rPr lang="en-US" sz="1800" dirty="0" err="1"/>
                        <a:t>Adaboost</a:t>
                      </a:r>
                      <a:r>
                        <a:rPr lang="en-US" sz="1800" dirty="0"/>
                        <a:t>, </a:t>
                      </a:r>
                      <a:r>
                        <a:rPr lang="en-US" sz="1800" dirty="0" err="1"/>
                        <a:t>XGBoost</a:t>
                      </a:r>
                      <a:r>
                        <a:rPr lang="en-US" sz="1800" dirty="0"/>
                        <a:t>), Stacking</a:t>
                      </a:r>
                    </a:p>
                  </a:txBody>
                  <a:tcPr/>
                </a:tc>
                <a:extLst>
                  <a:ext uri="{0D108BD9-81ED-4DB2-BD59-A6C34878D82A}">
                    <a16:rowId xmlns:a16="http://schemas.microsoft.com/office/drawing/2014/main" val="37474790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5.   Modified KNN (MKNN, fuzzy, NWKNN, KSVNN)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12. Neural Network - &gt; </a:t>
                      </a:r>
                      <a:r>
                        <a:rPr lang="en-US" sz="1800" dirty="0" err="1"/>
                        <a:t>Deeplearning</a:t>
                      </a:r>
                      <a:endParaRPr lang="en-US" sz="1800" dirty="0"/>
                    </a:p>
                    <a:p>
                      <a:endParaRPr lang="en-ID" dirty="0"/>
                    </a:p>
                  </a:txBody>
                  <a:tcPr/>
                </a:tc>
                <a:extLst>
                  <a:ext uri="{0D108BD9-81ED-4DB2-BD59-A6C34878D82A}">
                    <a16:rowId xmlns:a16="http://schemas.microsoft.com/office/drawing/2014/main" val="2826329234"/>
                  </a:ext>
                </a:extLst>
              </a:tr>
              <a:tr h="370840">
                <a:tc>
                  <a:txBody>
                    <a:bodyPr/>
                    <a:lstStyle/>
                    <a:p>
                      <a:pPr marL="0" indent="0">
                        <a:buFont typeface="+mj-lt"/>
                        <a:buNone/>
                      </a:pPr>
                      <a:r>
                        <a:rPr lang="en-US" sz="1800" dirty="0"/>
                        <a:t>6.   Decision Tree &amp; 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13. </a:t>
                      </a:r>
                      <a:r>
                        <a:rPr lang="en-US" sz="1800" dirty="0" err="1"/>
                        <a:t>Validasi</a:t>
                      </a:r>
                      <a:r>
                        <a:rPr lang="en-US" sz="1800" dirty="0"/>
                        <a:t> dan </a:t>
                      </a:r>
                      <a:r>
                        <a:rPr lang="en-US" sz="1800" dirty="0" err="1"/>
                        <a:t>Evaluasi</a:t>
                      </a:r>
                      <a:endParaRPr lang="en-US" sz="1800" dirty="0"/>
                    </a:p>
                  </a:txBody>
                  <a:tcPr/>
                </a:tc>
                <a:extLst>
                  <a:ext uri="{0D108BD9-81ED-4DB2-BD59-A6C34878D82A}">
                    <a16:rowId xmlns:a16="http://schemas.microsoft.com/office/drawing/2014/main" val="30973203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dirty="0"/>
                        <a:t>7.   SVM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14. Project &amp; Studi </a:t>
                      </a:r>
                      <a:r>
                        <a:rPr lang="en-US" sz="1800" dirty="0" err="1"/>
                        <a:t>kasus</a:t>
                      </a:r>
                      <a:endParaRPr lang="en-US" sz="1800" dirty="0"/>
                    </a:p>
                  </a:txBody>
                  <a:tcPr/>
                </a:tc>
                <a:extLst>
                  <a:ext uri="{0D108BD9-81ED-4DB2-BD59-A6C34878D82A}">
                    <a16:rowId xmlns:a16="http://schemas.microsoft.com/office/drawing/2014/main" val="3762340275"/>
                  </a:ext>
                </a:extLst>
              </a:tr>
            </a:tbl>
          </a:graphicData>
        </a:graphic>
      </p:graphicFrame>
    </p:spTree>
    <p:extLst>
      <p:ext uri="{BB962C8B-B14F-4D97-AF65-F5344CB8AC3E}">
        <p14:creationId xmlns:p14="http://schemas.microsoft.com/office/powerpoint/2010/main" val="1317335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Pipeline ML (Konsep)</a:t>
            </a:r>
          </a:p>
        </p:txBody>
      </p:sp>
      <p:sp>
        <p:nvSpPr>
          <p:cNvPr id="3" name="Content Placeholder 2"/>
          <p:cNvSpPr>
            <a:spLocks noGrp="1"/>
          </p:cNvSpPr>
          <p:nvPr>
            <p:ph idx="1"/>
          </p:nvPr>
        </p:nvSpPr>
        <p:spPr/>
        <p:txBody>
          <a:bodyPr/>
          <a:lstStyle/>
          <a:p>
            <a:pPr marL="0" indent="0">
              <a:buNone/>
            </a:pPr>
            <a:r>
              <a:rPr lang="en-ID" dirty="0"/>
              <a:t>Alur </a:t>
            </a:r>
            <a:r>
              <a:rPr lang="en-ID" dirty="0" err="1"/>
              <a:t>kerja</a:t>
            </a:r>
            <a:r>
              <a:rPr lang="en-ID" dirty="0"/>
              <a:t> ML </a:t>
            </a:r>
            <a:r>
              <a:rPr lang="en-ID" dirty="0" err="1"/>
              <a:t>dari</a:t>
            </a:r>
            <a:r>
              <a:rPr lang="en-ID" dirty="0"/>
              <a:t> </a:t>
            </a:r>
            <a:r>
              <a:rPr lang="en-ID" dirty="0" err="1"/>
              <a:t>awal</a:t>
            </a:r>
            <a:r>
              <a:rPr lang="en-ID" dirty="0"/>
              <a:t> </a:t>
            </a:r>
            <a:r>
              <a:rPr lang="en-ID" dirty="0" err="1"/>
              <a:t>hingga</a:t>
            </a:r>
            <a:r>
              <a:rPr lang="en-ID" dirty="0"/>
              <a:t> </a:t>
            </a:r>
            <a:r>
              <a:rPr lang="en-ID" dirty="0" err="1"/>
              <a:t>akhir</a:t>
            </a:r>
            <a:r>
              <a:rPr lang="en-ID" dirty="0"/>
              <a:t>:</a:t>
            </a:r>
          </a:p>
          <a:p>
            <a:pPr marL="457200" indent="-457200">
              <a:buFont typeface="+mj-lt"/>
              <a:buAutoNum type="arabicPeriod"/>
            </a:pPr>
            <a:r>
              <a:rPr lang="en-ID" b="1" dirty="0"/>
              <a:t>Data Collection</a:t>
            </a:r>
            <a:r>
              <a:rPr lang="en-ID" dirty="0"/>
              <a:t> → </a:t>
            </a:r>
            <a:r>
              <a:rPr lang="en-ID" dirty="0" err="1"/>
              <a:t>kumpulkan</a:t>
            </a:r>
            <a:r>
              <a:rPr lang="en-ID" dirty="0"/>
              <a:t> data (CSV, database, API).</a:t>
            </a:r>
          </a:p>
          <a:p>
            <a:pPr marL="457200" indent="-457200">
              <a:buFont typeface="+mj-lt"/>
              <a:buAutoNum type="arabicPeriod"/>
            </a:pPr>
            <a:r>
              <a:rPr lang="en-ID" b="1" dirty="0"/>
              <a:t>Data Preprocessing</a:t>
            </a:r>
            <a:r>
              <a:rPr lang="en-ID" dirty="0"/>
              <a:t> → cleaning (missing values, outlier), encoding, scaling.</a:t>
            </a:r>
          </a:p>
          <a:p>
            <a:pPr marL="457200" indent="-457200">
              <a:buFont typeface="+mj-lt"/>
              <a:buAutoNum type="arabicPeriod"/>
            </a:pPr>
            <a:r>
              <a:rPr lang="en-ID" b="1" dirty="0"/>
              <a:t>Feature Engineering/Selection</a:t>
            </a:r>
            <a:r>
              <a:rPr lang="en-ID" dirty="0"/>
              <a:t> → </a:t>
            </a:r>
            <a:r>
              <a:rPr lang="en-ID" dirty="0" err="1"/>
              <a:t>memilih</a:t>
            </a:r>
            <a:r>
              <a:rPr lang="en-ID" dirty="0"/>
              <a:t>/</a:t>
            </a:r>
            <a:r>
              <a:rPr lang="en-ID" dirty="0" err="1"/>
              <a:t>menyusun</a:t>
            </a:r>
            <a:r>
              <a:rPr lang="en-ID" dirty="0"/>
              <a:t> </a:t>
            </a:r>
            <a:r>
              <a:rPr lang="en-ID" dirty="0" err="1"/>
              <a:t>fitur</a:t>
            </a:r>
            <a:r>
              <a:rPr lang="en-ID" dirty="0"/>
              <a:t> yang </a:t>
            </a:r>
            <a:r>
              <a:rPr lang="en-ID" dirty="0" err="1"/>
              <a:t>relevan</a:t>
            </a:r>
            <a:r>
              <a:rPr lang="en-ID" dirty="0"/>
              <a:t>.</a:t>
            </a:r>
          </a:p>
          <a:p>
            <a:pPr marL="457200" indent="-457200">
              <a:buFont typeface="+mj-lt"/>
              <a:buAutoNum type="arabicPeriod"/>
            </a:pPr>
            <a:r>
              <a:rPr lang="en-ID" b="1" dirty="0"/>
              <a:t>Model Training</a:t>
            </a:r>
            <a:r>
              <a:rPr lang="en-ID" dirty="0"/>
              <a:t> → </a:t>
            </a:r>
            <a:r>
              <a:rPr lang="en-ID" dirty="0" err="1"/>
              <a:t>melatih</a:t>
            </a:r>
            <a:r>
              <a:rPr lang="en-ID" dirty="0"/>
              <a:t> model </a:t>
            </a:r>
            <a:r>
              <a:rPr lang="en-ID" dirty="0" err="1"/>
              <a:t>dengan</a:t>
            </a:r>
            <a:r>
              <a:rPr lang="en-ID" dirty="0"/>
              <a:t> </a:t>
            </a:r>
            <a:r>
              <a:rPr lang="en-ID" dirty="0" err="1"/>
              <a:t>algoritma</a:t>
            </a:r>
            <a:r>
              <a:rPr lang="en-ID" dirty="0"/>
              <a:t> </a:t>
            </a:r>
            <a:r>
              <a:rPr lang="en-ID" dirty="0" err="1"/>
              <a:t>tertentu</a:t>
            </a:r>
            <a:r>
              <a:rPr lang="en-ID" dirty="0"/>
              <a:t>.</a:t>
            </a:r>
          </a:p>
          <a:p>
            <a:pPr marL="457200" indent="-457200">
              <a:buFont typeface="+mj-lt"/>
              <a:buAutoNum type="arabicPeriod"/>
            </a:pPr>
            <a:r>
              <a:rPr lang="en-ID" b="1" dirty="0"/>
              <a:t>Model Evaluation</a:t>
            </a:r>
            <a:r>
              <a:rPr lang="en-ID" dirty="0"/>
              <a:t> → </a:t>
            </a:r>
            <a:r>
              <a:rPr lang="en-ID" dirty="0" err="1"/>
              <a:t>mengukur</a:t>
            </a:r>
            <a:r>
              <a:rPr lang="en-ID" dirty="0"/>
              <a:t> </a:t>
            </a:r>
            <a:r>
              <a:rPr lang="en-ID" dirty="0" err="1"/>
              <a:t>performa</a:t>
            </a:r>
            <a:r>
              <a:rPr lang="en-ID" dirty="0"/>
              <a:t> </a:t>
            </a:r>
            <a:r>
              <a:rPr lang="en-ID" dirty="0" err="1"/>
              <a:t>dengan</a:t>
            </a:r>
            <a:r>
              <a:rPr lang="en-ID" dirty="0"/>
              <a:t> </a:t>
            </a:r>
            <a:r>
              <a:rPr lang="en-ID" dirty="0" err="1"/>
              <a:t>metrik</a:t>
            </a:r>
            <a:r>
              <a:rPr lang="en-ID" dirty="0"/>
              <a:t> (</a:t>
            </a:r>
            <a:r>
              <a:rPr lang="en-ID" dirty="0" err="1"/>
              <a:t>akurasi</a:t>
            </a:r>
            <a:r>
              <a:rPr lang="en-ID" dirty="0"/>
              <a:t>, F1, RMSE).</a:t>
            </a:r>
          </a:p>
          <a:p>
            <a:pPr marL="457200" indent="-457200">
              <a:buFont typeface="+mj-lt"/>
              <a:buAutoNum type="arabicPeriod"/>
            </a:pPr>
            <a:r>
              <a:rPr lang="en-ID" b="1" dirty="0"/>
              <a:t>Prediction/Deployment</a:t>
            </a:r>
            <a:r>
              <a:rPr lang="en-ID" dirty="0"/>
              <a:t> → model </a:t>
            </a:r>
            <a:r>
              <a:rPr lang="en-ID" dirty="0" err="1"/>
              <a:t>dipakai</a:t>
            </a:r>
            <a:r>
              <a:rPr lang="en-ID" dirty="0"/>
              <a:t> </a:t>
            </a:r>
            <a:r>
              <a:rPr lang="en-ID" dirty="0" err="1"/>
              <a:t>untuk</a:t>
            </a:r>
            <a:r>
              <a:rPr lang="en-ID" dirty="0"/>
              <a:t> data </a:t>
            </a:r>
            <a:r>
              <a:rPr lang="en-ID" dirty="0" err="1"/>
              <a:t>baru</a:t>
            </a:r>
            <a:r>
              <a:rPr lang="en-ID" dirty="0"/>
              <a:t> / </a:t>
            </a:r>
            <a:r>
              <a:rPr lang="en-ID" dirty="0" err="1"/>
              <a:t>implementasi</a:t>
            </a:r>
            <a:r>
              <a:rPr lang="en-ID" dirty="0"/>
              <a:t> </a:t>
            </a:r>
            <a:r>
              <a:rPr lang="en-ID" dirty="0" err="1"/>
              <a:t>nyata</a:t>
            </a:r>
            <a:r>
              <a:rPr lang="en-ID"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3231-4FD8-04B5-70C6-1CA6E83C7F70}"/>
              </a:ext>
            </a:extLst>
          </p:cNvPr>
          <p:cNvSpPr>
            <a:spLocks noGrp="1"/>
          </p:cNvSpPr>
          <p:nvPr>
            <p:ph type="title"/>
          </p:nvPr>
        </p:nvSpPr>
        <p:spPr/>
        <p:txBody>
          <a:bodyPr/>
          <a:lstStyle/>
          <a:p>
            <a:r>
              <a:rPr lang="en-US" dirty="0"/>
              <a:t>LEARNING</a:t>
            </a:r>
            <a:br>
              <a:rPr lang="en-US" dirty="0"/>
            </a:br>
            <a:r>
              <a:rPr lang="en-US" dirty="0"/>
              <a:t>(human POV)</a:t>
            </a:r>
            <a:endParaRPr lang="en-ID" dirty="0"/>
          </a:p>
        </p:txBody>
      </p:sp>
      <p:sp>
        <p:nvSpPr>
          <p:cNvPr id="4" name="Rectangle 1">
            <a:extLst>
              <a:ext uri="{FF2B5EF4-FFF2-40B4-BE49-F238E27FC236}">
                <a16:creationId xmlns:a16="http://schemas.microsoft.com/office/drawing/2014/main" id="{5382A021-EF03-965A-0F5E-1DBA680F906E}"/>
              </a:ext>
            </a:extLst>
          </p:cNvPr>
          <p:cNvSpPr>
            <a:spLocks noGrp="1" noChangeArrowheads="1"/>
          </p:cNvSpPr>
          <p:nvPr>
            <p:ph idx="1"/>
          </p:nvPr>
        </p:nvSpPr>
        <p:spPr bwMode="auto">
          <a:xfrm>
            <a:off x="3869268" y="2304508"/>
            <a:ext cx="3770584" cy="223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Supervised Learning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Unsupervised Learning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Semisupervised</a:t>
            </a:r>
            <a:r>
              <a:rPr kumimoji="0" lang="en-US" altLang="en-US" sz="2400" b="0" i="0" u="none" strike="noStrike" cap="none" normalizeH="0" baseline="0" dirty="0">
                <a:ln>
                  <a:noFill/>
                </a:ln>
                <a:solidFill>
                  <a:schemeClr val="tx1"/>
                </a:solidFill>
                <a:effectLst/>
                <a:latin typeface="Arial" panose="020B0604020202020204" pitchFamily="34" charset="0"/>
              </a:rPr>
              <a:t> Learning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Reinforcement Learning</a:t>
            </a:r>
          </a:p>
        </p:txBody>
      </p:sp>
    </p:spTree>
    <p:extLst>
      <p:ext uri="{BB962C8B-B14F-4D97-AF65-F5344CB8AC3E}">
        <p14:creationId xmlns:p14="http://schemas.microsoft.com/office/powerpoint/2010/main" val="1608866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50489-3006-E825-8615-96FD3A0F17E9}"/>
              </a:ext>
            </a:extLst>
          </p:cNvPr>
          <p:cNvSpPr>
            <a:spLocks noGrp="1"/>
          </p:cNvSpPr>
          <p:nvPr>
            <p:ph type="title"/>
          </p:nvPr>
        </p:nvSpPr>
        <p:spPr/>
        <p:txBody>
          <a:bodyPr/>
          <a:lstStyle/>
          <a:p>
            <a:r>
              <a:rPr lang="en-US" dirty="0"/>
              <a:t>SUPERVISED</a:t>
            </a:r>
            <a:endParaRPr lang="en-ID" dirty="0"/>
          </a:p>
        </p:txBody>
      </p:sp>
      <p:sp>
        <p:nvSpPr>
          <p:cNvPr id="4" name="Rectangle 1">
            <a:extLst>
              <a:ext uri="{FF2B5EF4-FFF2-40B4-BE49-F238E27FC236}">
                <a16:creationId xmlns:a16="http://schemas.microsoft.com/office/drawing/2014/main" id="{2B0577BF-1F31-575B-5164-BA9BF7CFD89A}"/>
              </a:ext>
            </a:extLst>
          </p:cNvPr>
          <p:cNvSpPr>
            <a:spLocks noGrp="1" noChangeArrowheads="1"/>
          </p:cNvSpPr>
          <p:nvPr>
            <p:ph idx="1"/>
          </p:nvPr>
        </p:nvSpPr>
        <p:spPr bwMode="auto">
          <a:xfrm>
            <a:off x="3966250" y="1838898"/>
            <a:ext cx="7422187"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Arial" panose="020B0604020202020204" pitchFamily="34" charset="0"/>
              </a:rPr>
              <a:t>Definisi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belajar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dari</a:t>
            </a:r>
            <a:r>
              <a:rPr kumimoji="0" lang="en-US" altLang="en-US" sz="1800" b="0" i="0" u="none" strike="noStrike" cap="none" normalizeH="0" baseline="0" dirty="0">
                <a:ln>
                  <a:noFill/>
                </a:ln>
                <a:solidFill>
                  <a:schemeClr val="tx1"/>
                </a:solidFill>
                <a:effectLst/>
                <a:latin typeface="Arial" panose="020B0604020202020204" pitchFamily="34" charset="0"/>
              </a:rPr>
              <a:t> data </a:t>
            </a:r>
            <a:r>
              <a:rPr kumimoji="0" lang="en-US" altLang="en-US" sz="1800" b="1" i="0" u="none" strike="noStrike" cap="none" normalizeH="0" baseline="0" dirty="0" err="1">
                <a:ln>
                  <a:noFill/>
                </a:ln>
                <a:solidFill>
                  <a:schemeClr val="tx1"/>
                </a:solidFill>
                <a:effectLst/>
                <a:latin typeface="Arial" panose="020B0604020202020204" pitchFamily="34" charset="0"/>
              </a:rPr>
              <a:t>berlabel</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Tujuan: </a:t>
            </a:r>
            <a:r>
              <a:rPr kumimoji="0" lang="en-US" altLang="en-US" sz="1800" b="0" i="0" u="none" strike="noStrike" cap="none" normalizeH="0" baseline="0" dirty="0" err="1">
                <a:ln>
                  <a:noFill/>
                </a:ln>
                <a:solidFill>
                  <a:schemeClr val="tx1"/>
                </a:solidFill>
                <a:effectLst/>
                <a:latin typeface="Arial" panose="020B0604020202020204" pitchFamily="34" charset="0"/>
              </a:rPr>
              <a:t>prediksi</a:t>
            </a:r>
            <a:r>
              <a:rPr kumimoji="0" lang="en-US" altLang="en-US" sz="1800" b="0" i="0" u="none" strike="noStrike" cap="none" normalizeH="0" baseline="0" dirty="0">
                <a:ln>
                  <a:noFill/>
                </a:ln>
                <a:solidFill>
                  <a:schemeClr val="tx1"/>
                </a:solidFill>
                <a:effectLst/>
                <a:latin typeface="Arial" panose="020B0604020202020204" pitchFamily="34" charset="0"/>
              </a:rPr>
              <a:t> output/label pada data </a:t>
            </a:r>
            <a:r>
              <a:rPr kumimoji="0" lang="en-US" altLang="en-US" sz="1800" b="0" i="0" u="none" strike="noStrike" cap="none" normalizeH="0" baseline="0" dirty="0" err="1">
                <a:ln>
                  <a:noFill/>
                </a:ln>
                <a:solidFill>
                  <a:schemeClr val="tx1"/>
                </a:solidFill>
                <a:effectLst/>
                <a:latin typeface="Arial" panose="020B0604020202020204" pitchFamily="34" charset="0"/>
              </a:rPr>
              <a:t>baru</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Jenis </a:t>
            </a:r>
            <a:r>
              <a:rPr kumimoji="0" lang="en-US" altLang="en-US" sz="1800" b="0" i="0" u="none" strike="noStrike" cap="none" normalizeH="0" baseline="0" dirty="0" err="1">
                <a:ln>
                  <a:noFill/>
                </a:ln>
                <a:solidFill>
                  <a:schemeClr val="tx1"/>
                </a:solidFill>
                <a:effectLst/>
                <a:latin typeface="Arial" panose="020B0604020202020204" pitchFamily="34" charset="0"/>
              </a:rPr>
              <a:t>masalah</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1" i="0" u="none" strike="noStrike" cap="none" normalizeH="0" baseline="0" dirty="0" err="1">
                <a:ln>
                  <a:noFill/>
                </a:ln>
                <a:solidFill>
                  <a:schemeClr val="tx1"/>
                </a:solidFill>
                <a:effectLst/>
                <a:latin typeface="Arial" panose="020B0604020202020204" pitchFamily="34" charset="0"/>
              </a:rPr>
              <a:t>Regresi</a:t>
            </a:r>
            <a:r>
              <a:rPr kumimoji="0" lang="en-US" altLang="en-US" sz="1800" b="0" i="0" u="none" strike="noStrike" cap="none" normalizeH="0" baseline="0" dirty="0">
                <a:ln>
                  <a:noFill/>
                </a:ln>
                <a:solidFill>
                  <a:schemeClr val="tx1"/>
                </a:solidFill>
                <a:effectLst/>
                <a:latin typeface="Arial" panose="020B0604020202020204" pitchFamily="34" charset="0"/>
              </a:rPr>
              <a:t> (output </a:t>
            </a:r>
            <a:r>
              <a:rPr kumimoji="0" lang="en-US" altLang="en-US" sz="1800" b="0" i="0" u="none" strike="noStrike" cap="none" normalizeH="0" baseline="0" dirty="0" err="1">
                <a:ln>
                  <a:noFill/>
                </a:ln>
                <a:solidFill>
                  <a:schemeClr val="tx1"/>
                </a:solidFill>
                <a:effectLst/>
                <a:latin typeface="Arial" panose="020B0604020202020204" pitchFamily="34" charset="0"/>
              </a:rPr>
              <a:t>numerik</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1" i="0" u="none" strike="noStrike" cap="none" normalizeH="0" baseline="0" dirty="0" err="1">
                <a:ln>
                  <a:noFill/>
                </a:ln>
                <a:solidFill>
                  <a:schemeClr val="tx1"/>
                </a:solidFill>
                <a:effectLst/>
                <a:latin typeface="Arial" panose="020B0604020202020204" pitchFamily="34" charset="0"/>
              </a:rPr>
              <a:t>Klasifikasi</a:t>
            </a:r>
            <a:r>
              <a:rPr kumimoji="0" lang="en-US" altLang="en-US" sz="1800" b="0" i="0" u="none" strike="noStrike" cap="none" normalizeH="0" baseline="0" dirty="0">
                <a:ln>
                  <a:noFill/>
                </a:ln>
                <a:solidFill>
                  <a:schemeClr val="tx1"/>
                </a:solidFill>
                <a:effectLst/>
                <a:latin typeface="Arial" panose="020B0604020202020204" pitchFamily="34" charset="0"/>
              </a:rPr>
              <a:t> (output </a:t>
            </a:r>
            <a:r>
              <a:rPr kumimoji="0" lang="en-US" altLang="en-US" sz="1800" b="0" i="0" u="none" strike="noStrike" cap="none" normalizeH="0" baseline="0" dirty="0" err="1">
                <a:ln>
                  <a:noFill/>
                </a:ln>
                <a:solidFill>
                  <a:schemeClr val="tx1"/>
                </a:solidFill>
                <a:effectLst/>
                <a:latin typeface="Arial" panose="020B0604020202020204" pitchFamily="34" charset="0"/>
              </a:rPr>
              <a:t>kategori</a:t>
            </a:r>
            <a:r>
              <a:rPr kumimoji="0" lang="en-US" altLang="en-US" sz="18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5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Arial" panose="020B0604020202020204" pitchFamily="34" charset="0"/>
              </a:rPr>
              <a:t>Contoh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algoritma</a:t>
            </a:r>
            <a:r>
              <a:rPr kumimoji="0" lang="en-US" altLang="en-US" sz="1800" b="0" i="0" u="none" strike="noStrike" cap="none" normalizeH="0" baseline="0" dirty="0">
                <a:ln>
                  <a:noFill/>
                </a:ln>
                <a:solidFill>
                  <a:schemeClr val="tx1"/>
                </a:solidFill>
                <a:effectLst/>
                <a:latin typeface="Arial" panose="020B0604020202020204" pitchFamily="34" charset="0"/>
              </a:rPr>
              <a:t>: Linear Regression, Logistic Regression, Decision Tree, SVM.</a:t>
            </a:r>
          </a:p>
          <a:p>
            <a:pPr eaLnBrk="0" fontAlgn="base" hangingPunct="0">
              <a:lnSpc>
                <a:spcPct val="150000"/>
              </a:lnSpc>
              <a:spcBef>
                <a:spcPct val="0"/>
              </a:spcBef>
              <a:spcAft>
                <a:spcPct val="0"/>
              </a:spcAft>
              <a:buClrTx/>
            </a:pPr>
            <a:r>
              <a:rPr kumimoji="0" lang="en-US" altLang="en-US" sz="1800" b="0" i="0" u="none" strike="noStrike" cap="none" normalizeH="0" baseline="0" dirty="0" err="1">
                <a:ln>
                  <a:noFill/>
                </a:ln>
                <a:solidFill>
                  <a:schemeClr val="tx1"/>
                </a:solidFill>
                <a:effectLst/>
                <a:latin typeface="Arial" panose="020B0604020202020204" pitchFamily="34" charset="0"/>
              </a:rPr>
              <a:t>Contoh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kasus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Prediksi</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harga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rumah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deteksi</a:t>
            </a:r>
            <a:r>
              <a:rPr kumimoji="0" lang="en-US" altLang="en-US" sz="1800" b="0" i="0" u="none" strike="noStrike" cap="none" normalizeH="0" baseline="0" dirty="0">
                <a:ln>
                  <a:noFill/>
                </a:ln>
                <a:solidFill>
                  <a:schemeClr val="tx1"/>
                </a:solidFill>
                <a:effectLst/>
                <a:latin typeface="Arial" panose="020B0604020202020204" pitchFamily="34" charset="0"/>
              </a:rPr>
              <a:t> email spam.</a:t>
            </a:r>
          </a:p>
        </p:txBody>
      </p:sp>
    </p:spTree>
    <p:extLst>
      <p:ext uri="{BB962C8B-B14F-4D97-AF65-F5344CB8AC3E}">
        <p14:creationId xmlns:p14="http://schemas.microsoft.com/office/powerpoint/2010/main" val="3182462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CCE80-B287-D8C4-8132-655640A27E82}"/>
              </a:ext>
            </a:extLst>
          </p:cNvPr>
          <p:cNvSpPr>
            <a:spLocks noGrp="1"/>
          </p:cNvSpPr>
          <p:nvPr>
            <p:ph type="title"/>
          </p:nvPr>
        </p:nvSpPr>
        <p:spPr/>
        <p:txBody>
          <a:bodyPr>
            <a:normAutofit/>
          </a:bodyPr>
          <a:lstStyle/>
          <a:p>
            <a:r>
              <a:rPr lang="en-US" sz="3200" dirty="0"/>
              <a:t>UNSUPERVISED</a:t>
            </a:r>
            <a:endParaRPr lang="en-ID" sz="3200" dirty="0"/>
          </a:p>
        </p:txBody>
      </p:sp>
      <p:sp>
        <p:nvSpPr>
          <p:cNvPr id="4" name="Rectangle 1">
            <a:extLst>
              <a:ext uri="{FF2B5EF4-FFF2-40B4-BE49-F238E27FC236}">
                <a16:creationId xmlns:a16="http://schemas.microsoft.com/office/drawing/2014/main" id="{195D2FB0-DD38-946C-9D3F-68FACD321508}"/>
              </a:ext>
            </a:extLst>
          </p:cNvPr>
          <p:cNvSpPr>
            <a:spLocks noGrp="1" noChangeArrowheads="1"/>
          </p:cNvSpPr>
          <p:nvPr>
            <p:ph idx="1"/>
          </p:nvPr>
        </p:nvSpPr>
        <p:spPr bwMode="auto">
          <a:xfrm>
            <a:off x="3869268" y="1786289"/>
            <a:ext cx="7543412" cy="327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ClrTx/>
            </a:pPr>
            <a:r>
              <a:rPr kumimoji="0" lang="en-US" altLang="en-US" b="0" i="0" u="none" strike="noStrike" cap="none" normalizeH="0" baseline="0" dirty="0" err="1">
                <a:ln>
                  <a:noFill/>
                </a:ln>
                <a:solidFill>
                  <a:schemeClr val="tx1"/>
                </a:solidFill>
                <a:effectLst/>
              </a:rPr>
              <a:t>Definisi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belajar</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dari</a:t>
            </a:r>
            <a:r>
              <a:rPr kumimoji="0" lang="en-US" altLang="en-US" b="0" i="0" u="none" strike="noStrike" cap="none" normalizeH="0" baseline="0" dirty="0">
                <a:ln>
                  <a:noFill/>
                </a:ln>
                <a:solidFill>
                  <a:schemeClr val="tx1"/>
                </a:solidFill>
                <a:effectLst/>
              </a:rPr>
              <a:t> data </a:t>
            </a:r>
            <a:r>
              <a:rPr kumimoji="0" lang="en-US" altLang="en-US" b="1" i="0" u="none" strike="noStrike" cap="none" normalizeH="0" baseline="0" dirty="0" err="1">
                <a:ln>
                  <a:noFill/>
                </a:ln>
                <a:solidFill>
                  <a:schemeClr val="tx1"/>
                </a:solidFill>
                <a:effectLst/>
              </a:rPr>
              <a:t>tanpa</a:t>
            </a:r>
            <a:r>
              <a:rPr kumimoji="0" lang="en-US" altLang="en-US" b="1" i="0" u="none" strike="noStrike" cap="none" normalizeH="0" baseline="0" dirty="0">
                <a:ln>
                  <a:noFill/>
                </a:ln>
                <a:solidFill>
                  <a:schemeClr val="tx1"/>
                </a:solidFill>
                <a:effectLst/>
              </a:rPr>
              <a:t> label</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rPr>
              <a:t>Tujuan: </a:t>
            </a:r>
            <a:r>
              <a:rPr kumimoji="0" lang="en-US" altLang="en-US" b="0" i="0" u="none" strike="noStrike" cap="none" normalizeH="0" baseline="0" dirty="0" err="1">
                <a:ln>
                  <a:noFill/>
                </a:ln>
                <a:solidFill>
                  <a:schemeClr val="tx1"/>
                </a:solidFill>
                <a:effectLst/>
              </a:rPr>
              <a:t>temukan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pola</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atau</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struktur</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tersembunyi</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0" i="0" u="none" strike="noStrike" cap="none" normalizeH="0" baseline="0" dirty="0">
                <a:ln>
                  <a:noFill/>
                </a:ln>
                <a:solidFill>
                  <a:schemeClr val="tx1"/>
                </a:solidFill>
                <a:effectLst/>
              </a:rPr>
              <a:t>Jenis </a:t>
            </a:r>
            <a:r>
              <a:rPr kumimoji="0" lang="en-US" altLang="en-US" b="0" i="0" u="none" strike="noStrike" cap="none" normalizeH="0" baseline="0" dirty="0" err="1">
                <a:ln>
                  <a:noFill/>
                </a:ln>
                <a:solidFill>
                  <a:schemeClr val="tx1"/>
                </a:solidFill>
                <a:effectLst/>
              </a:rPr>
              <a:t>masalah</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1" i="0" u="none" strike="noStrike" cap="none" normalizeH="0" baseline="0" dirty="0">
                <a:ln>
                  <a:noFill/>
                </a:ln>
                <a:solidFill>
                  <a:schemeClr val="tx1"/>
                </a:solidFill>
                <a:effectLst/>
              </a:rPr>
              <a:t>Clustering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kelompokkan</a:t>
            </a:r>
            <a:r>
              <a:rPr kumimoji="0" lang="en-US" altLang="en-US" b="0" i="0" u="none" strike="noStrike" cap="none" normalizeH="0" baseline="0" dirty="0">
                <a:ln>
                  <a:noFill/>
                </a:ln>
                <a:solidFill>
                  <a:schemeClr val="tx1"/>
                </a:solidFill>
                <a:effectLst/>
              </a:rPr>
              <a:t> data </a:t>
            </a:r>
            <a:r>
              <a:rPr kumimoji="0" lang="en-US" altLang="en-US" b="0" i="0" u="none" strike="noStrike" cap="none" normalizeH="0" baseline="0" dirty="0" err="1">
                <a:ln>
                  <a:noFill/>
                </a:ln>
                <a:solidFill>
                  <a:schemeClr val="tx1"/>
                </a:solidFill>
                <a:effectLst/>
              </a:rPr>
              <a:t>mirip</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1" i="0" u="none" strike="noStrike" cap="none" normalizeH="0" baseline="0" dirty="0">
                <a:ln>
                  <a:noFill/>
                </a:ln>
                <a:solidFill>
                  <a:schemeClr val="tx1"/>
                </a:solidFill>
                <a:effectLst/>
              </a:rPr>
              <a:t>Dimensionality reduction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kurangi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jumlah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fitur</a:t>
            </a:r>
            <a:r>
              <a:rPr kumimoji="0" lang="en-US" altLang="en-US" b="0" i="0" u="none" strike="noStrike" cap="none" normalizeH="0" baseline="0" dirty="0">
                <a:ln>
                  <a:noFill/>
                </a:ln>
                <a:solidFill>
                  <a:schemeClr val="tx1"/>
                </a:solidFill>
                <a:effectLst/>
              </a:rPr>
              <a:t>).</a:t>
            </a:r>
          </a:p>
          <a:p>
            <a:pPr eaLnBrk="0" fontAlgn="base" hangingPunct="0">
              <a:lnSpc>
                <a:spcPct val="150000"/>
              </a:lnSpc>
              <a:spcBef>
                <a:spcPct val="0"/>
              </a:spcBef>
              <a:spcAft>
                <a:spcPct val="0"/>
              </a:spcAft>
              <a:buClrTx/>
            </a:pPr>
            <a:r>
              <a:rPr kumimoji="0" lang="en-US" altLang="en-US" b="0" i="0" u="none" strike="noStrike" cap="none" normalizeH="0" baseline="0" dirty="0" err="1">
                <a:ln>
                  <a:noFill/>
                </a:ln>
                <a:solidFill>
                  <a:schemeClr val="tx1"/>
                </a:solidFill>
                <a:effectLst/>
              </a:rPr>
              <a:t>Contoh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algoritma</a:t>
            </a:r>
            <a:r>
              <a:rPr kumimoji="0" lang="en-US" altLang="en-US" b="0" i="0" u="none" strike="noStrike" cap="none" normalizeH="0" baseline="0" dirty="0">
                <a:ln>
                  <a:noFill/>
                </a:ln>
                <a:solidFill>
                  <a:schemeClr val="tx1"/>
                </a:solidFill>
                <a:effectLst/>
              </a:rPr>
              <a:t>: k-Means, Hierarchical, DBSCAN, PCA.</a:t>
            </a:r>
          </a:p>
          <a:p>
            <a:pPr eaLnBrk="0" fontAlgn="base" hangingPunct="0">
              <a:lnSpc>
                <a:spcPct val="150000"/>
              </a:lnSpc>
              <a:spcBef>
                <a:spcPct val="0"/>
              </a:spcBef>
              <a:spcAft>
                <a:spcPct val="0"/>
              </a:spcAft>
              <a:buClrTx/>
            </a:pPr>
            <a:r>
              <a:rPr kumimoji="0" lang="en-US" altLang="en-US" b="0" i="0" u="none" strike="noStrike" cap="none" normalizeH="0" baseline="0" dirty="0" err="1">
                <a:ln>
                  <a:noFill/>
                </a:ln>
                <a:solidFill>
                  <a:schemeClr val="tx1"/>
                </a:solidFill>
                <a:effectLst/>
              </a:rPr>
              <a:t>Contoh</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kasus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segmentasi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pelanggan</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reduksi</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dimensi</a:t>
            </a:r>
            <a:r>
              <a:rPr kumimoji="0" lang="en-US" altLang="en-US" b="0" i="0" u="none" strike="noStrike" cap="none" normalizeH="0" baseline="0" dirty="0">
                <a:ln>
                  <a:noFill/>
                </a:ln>
                <a:solidFill>
                  <a:schemeClr val="tx1"/>
                </a:solidFill>
                <a:effectLst/>
              </a:rPr>
              <a:t> data </a:t>
            </a:r>
            <a:r>
              <a:rPr kumimoji="0" lang="en-US" altLang="en-US" b="0" i="0" u="none" strike="noStrike" cap="none" normalizeH="0" baseline="0" dirty="0" err="1">
                <a:ln>
                  <a:noFill/>
                </a:ln>
                <a:solidFill>
                  <a:schemeClr val="tx1"/>
                </a:solidFill>
                <a:effectLst/>
              </a:rPr>
              <a:t>gambar</a:t>
            </a:r>
            <a:r>
              <a:rPr kumimoji="0" lang="en-US" altLang="en-US"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168975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66E6-05A4-7FDA-0976-478DEFAF0B9D}"/>
              </a:ext>
            </a:extLst>
          </p:cNvPr>
          <p:cNvSpPr>
            <a:spLocks noGrp="1"/>
          </p:cNvSpPr>
          <p:nvPr>
            <p:ph type="title"/>
          </p:nvPr>
        </p:nvSpPr>
        <p:spPr>
          <a:xfrm>
            <a:off x="252919" y="1123837"/>
            <a:ext cx="2989045" cy="4601183"/>
          </a:xfrm>
        </p:spPr>
        <p:txBody>
          <a:bodyPr/>
          <a:lstStyle/>
          <a:p>
            <a:r>
              <a:rPr lang="en-US" dirty="0"/>
              <a:t>SEMI SUPERVISED </a:t>
            </a:r>
            <a:endParaRPr lang="en-ID" dirty="0"/>
          </a:p>
        </p:txBody>
      </p:sp>
      <p:sp>
        <p:nvSpPr>
          <p:cNvPr id="3" name="Content Placeholder 2">
            <a:extLst>
              <a:ext uri="{FF2B5EF4-FFF2-40B4-BE49-F238E27FC236}">
                <a16:creationId xmlns:a16="http://schemas.microsoft.com/office/drawing/2014/main" id="{8D7F8CD1-B184-A58F-9A6E-92C9688439E0}"/>
              </a:ext>
            </a:extLst>
          </p:cNvPr>
          <p:cNvSpPr>
            <a:spLocks noGrp="1"/>
          </p:cNvSpPr>
          <p:nvPr>
            <p:ph idx="1"/>
          </p:nvPr>
        </p:nvSpPr>
        <p:spPr/>
        <p:txBody>
          <a:bodyPr/>
          <a:lstStyle/>
          <a:p>
            <a:pPr eaLnBrk="0" fontAlgn="base" hangingPunct="0">
              <a:lnSpc>
                <a:spcPct val="150000"/>
              </a:lnSpc>
              <a:spcBef>
                <a:spcPct val="0"/>
              </a:spcBef>
              <a:spcAft>
                <a:spcPct val="0"/>
              </a:spcAft>
              <a:buClrTx/>
            </a:pPr>
            <a:r>
              <a:rPr lang="en-US" altLang="en-US" dirty="0" err="1">
                <a:solidFill>
                  <a:schemeClr val="tx1"/>
                </a:solidFill>
              </a:rPr>
              <a:t>Definisi</a:t>
            </a:r>
            <a:r>
              <a:rPr lang="en-US" altLang="en-US" dirty="0">
                <a:solidFill>
                  <a:schemeClr val="tx1"/>
                </a:solidFill>
              </a:rPr>
              <a:t>: </a:t>
            </a:r>
            <a:r>
              <a:rPr lang="en-US" dirty="0"/>
              <a:t>Metode </a:t>
            </a:r>
            <a:r>
              <a:rPr lang="en-US" dirty="0" err="1"/>
              <a:t>belajar</a:t>
            </a:r>
            <a:r>
              <a:rPr lang="en-US" dirty="0"/>
              <a:t> </a:t>
            </a:r>
            <a:r>
              <a:rPr lang="en-US" dirty="0" err="1"/>
              <a:t>berdasarkan</a:t>
            </a:r>
            <a:r>
              <a:rPr lang="en-US" dirty="0"/>
              <a:t> data yang </a:t>
            </a:r>
            <a:r>
              <a:rPr lang="en-US" dirty="0" err="1"/>
              <a:t>berlabel</a:t>
            </a:r>
            <a:r>
              <a:rPr lang="en-US" dirty="0"/>
              <a:t> dan </a:t>
            </a:r>
            <a:r>
              <a:rPr lang="en-US" dirty="0" err="1"/>
              <a:t>tidak</a:t>
            </a:r>
            <a:r>
              <a:rPr lang="en-US" dirty="0"/>
              <a:t> </a:t>
            </a:r>
            <a:r>
              <a:rPr lang="en-US" dirty="0" err="1"/>
              <a:t>berlabel</a:t>
            </a:r>
            <a:r>
              <a:rPr lang="en-US" dirty="0"/>
              <a:t>. Metode </a:t>
            </a:r>
            <a:r>
              <a:rPr lang="en-US" dirty="0" err="1"/>
              <a:t>ini</a:t>
            </a:r>
            <a:r>
              <a:rPr lang="en-US" dirty="0"/>
              <a:t> </a:t>
            </a:r>
            <a:r>
              <a:rPr lang="en-US" dirty="0" err="1"/>
              <a:t>mengkombinasikan</a:t>
            </a:r>
            <a:r>
              <a:rPr lang="en-US" dirty="0"/>
              <a:t> supervised dan unsupervised</a:t>
            </a:r>
          </a:p>
          <a:p>
            <a:pPr eaLnBrk="0" fontAlgn="base" hangingPunct="0">
              <a:lnSpc>
                <a:spcPct val="150000"/>
              </a:lnSpc>
              <a:spcBef>
                <a:spcPct val="0"/>
              </a:spcBef>
              <a:spcAft>
                <a:spcPct val="0"/>
              </a:spcAft>
              <a:buClrTx/>
            </a:pPr>
            <a:r>
              <a:rPr lang="en-US" altLang="en-US" dirty="0">
                <a:solidFill>
                  <a:schemeClr val="tx1"/>
                </a:solidFill>
              </a:rPr>
              <a:t>Tujuan: </a:t>
            </a:r>
            <a:r>
              <a:rPr lang="en-US" altLang="en-US" dirty="0" err="1">
                <a:solidFill>
                  <a:schemeClr val="tx1"/>
                </a:solidFill>
              </a:rPr>
              <a:t>prediksi</a:t>
            </a:r>
            <a:r>
              <a:rPr lang="en-US" altLang="en-US" dirty="0">
                <a:solidFill>
                  <a:schemeClr val="tx1"/>
                </a:solidFill>
              </a:rPr>
              <a:t> </a:t>
            </a:r>
            <a:r>
              <a:rPr lang="en-US" altLang="en-US" dirty="0" err="1">
                <a:solidFill>
                  <a:schemeClr val="tx1"/>
                </a:solidFill>
              </a:rPr>
              <a:t>atau</a:t>
            </a:r>
            <a:r>
              <a:rPr lang="en-US" altLang="en-US" dirty="0">
                <a:solidFill>
                  <a:schemeClr val="tx1"/>
                </a:solidFill>
              </a:rPr>
              <a:t> </a:t>
            </a:r>
            <a:r>
              <a:rPr lang="en-US" altLang="en-US" dirty="0" err="1">
                <a:solidFill>
                  <a:schemeClr val="tx1"/>
                </a:solidFill>
              </a:rPr>
              <a:t>klasifikasi</a:t>
            </a:r>
            <a:endParaRPr lang="en-US" altLang="en-US" dirty="0">
              <a:solidFill>
                <a:schemeClr val="tx1"/>
              </a:solidFill>
            </a:endParaRPr>
          </a:p>
          <a:p>
            <a:pPr eaLnBrk="0" fontAlgn="base" hangingPunct="0">
              <a:lnSpc>
                <a:spcPct val="150000"/>
              </a:lnSpc>
              <a:spcBef>
                <a:spcPct val="0"/>
              </a:spcBef>
              <a:spcAft>
                <a:spcPct val="0"/>
              </a:spcAft>
              <a:buClrTx/>
            </a:pPr>
            <a:r>
              <a:rPr lang="en-US" altLang="en-US" dirty="0">
                <a:solidFill>
                  <a:schemeClr val="tx1"/>
                </a:solidFill>
              </a:rPr>
              <a:t>Jenis </a:t>
            </a:r>
            <a:r>
              <a:rPr lang="en-US" altLang="en-US" dirty="0" err="1">
                <a:solidFill>
                  <a:schemeClr val="tx1"/>
                </a:solidFill>
              </a:rPr>
              <a:t>masalah</a:t>
            </a:r>
            <a:r>
              <a:rPr lang="en-US" altLang="en-US" dirty="0">
                <a:solidFill>
                  <a:schemeClr val="tx1"/>
                </a:solidFill>
              </a:rPr>
              <a:t>:</a:t>
            </a:r>
          </a:p>
          <a:p>
            <a:pPr marL="0" indent="0" eaLnBrk="0" fontAlgn="base" hangingPunct="0">
              <a:lnSpc>
                <a:spcPct val="150000"/>
              </a:lnSpc>
              <a:spcBef>
                <a:spcPct val="0"/>
              </a:spcBef>
              <a:spcAft>
                <a:spcPct val="0"/>
              </a:spcAft>
              <a:buClrTx/>
              <a:buNone/>
            </a:pPr>
            <a:r>
              <a:rPr lang="en-US" altLang="en-US" b="1" dirty="0">
                <a:solidFill>
                  <a:schemeClr val="tx1"/>
                </a:solidFill>
              </a:rPr>
              <a:t>	</a:t>
            </a:r>
            <a:r>
              <a:rPr lang="en-US" altLang="en-US" dirty="0" err="1">
                <a:solidFill>
                  <a:schemeClr val="tx1"/>
                </a:solidFill>
              </a:rPr>
              <a:t>Deteksi</a:t>
            </a:r>
            <a:r>
              <a:rPr lang="en-US" altLang="en-US" dirty="0">
                <a:solidFill>
                  <a:schemeClr val="tx1"/>
                </a:solidFill>
              </a:rPr>
              <a:t> spam </a:t>
            </a:r>
            <a:r>
              <a:rPr lang="en-US" altLang="en-US" dirty="0" err="1">
                <a:solidFill>
                  <a:schemeClr val="tx1"/>
                </a:solidFill>
              </a:rPr>
              <a:t>dengan</a:t>
            </a:r>
            <a:r>
              <a:rPr lang="en-US" altLang="en-US" dirty="0">
                <a:solidFill>
                  <a:schemeClr val="tx1"/>
                </a:solidFill>
              </a:rPr>
              <a:t> </a:t>
            </a:r>
            <a:r>
              <a:rPr lang="en-US" altLang="en-US" dirty="0" err="1">
                <a:solidFill>
                  <a:schemeClr val="tx1"/>
                </a:solidFill>
              </a:rPr>
              <a:t>sedikit</a:t>
            </a:r>
            <a:r>
              <a:rPr lang="en-US" altLang="en-US" dirty="0">
                <a:solidFill>
                  <a:schemeClr val="tx1"/>
                </a:solidFill>
              </a:rPr>
              <a:t> email </a:t>
            </a:r>
            <a:r>
              <a:rPr lang="en-US" altLang="en-US" dirty="0" err="1">
                <a:solidFill>
                  <a:schemeClr val="tx1"/>
                </a:solidFill>
              </a:rPr>
              <a:t>berlabel</a:t>
            </a:r>
            <a:r>
              <a:rPr lang="en-US" altLang="en-US" dirty="0">
                <a:solidFill>
                  <a:schemeClr val="tx1"/>
                </a:solidFill>
              </a:rPr>
              <a:t> + </a:t>
            </a:r>
            <a:r>
              <a:rPr lang="en-US" altLang="en-US" dirty="0" err="1">
                <a:solidFill>
                  <a:schemeClr val="tx1"/>
                </a:solidFill>
              </a:rPr>
              <a:t>banyak</a:t>
            </a:r>
            <a:r>
              <a:rPr lang="en-US" altLang="en-US" dirty="0">
                <a:solidFill>
                  <a:schemeClr val="tx1"/>
                </a:solidFill>
              </a:rPr>
              <a:t> 	email </a:t>
            </a:r>
            <a:r>
              <a:rPr lang="en-US" altLang="en-US" dirty="0" err="1">
                <a:solidFill>
                  <a:schemeClr val="tx1"/>
                </a:solidFill>
              </a:rPr>
              <a:t>tidak</a:t>
            </a:r>
            <a:r>
              <a:rPr lang="en-US" altLang="en-US" dirty="0">
                <a:solidFill>
                  <a:schemeClr val="tx1"/>
                </a:solidFill>
              </a:rPr>
              <a:t> </a:t>
            </a:r>
            <a:r>
              <a:rPr lang="en-US" altLang="en-US" dirty="0" err="1">
                <a:solidFill>
                  <a:schemeClr val="tx1"/>
                </a:solidFill>
              </a:rPr>
              <a:t>berlabel</a:t>
            </a:r>
            <a:endParaRPr lang="en-US" altLang="en-US" dirty="0">
              <a:solidFill>
                <a:schemeClr val="tx1"/>
              </a:solidFill>
            </a:endParaRPr>
          </a:p>
          <a:p>
            <a:pPr eaLnBrk="0" fontAlgn="base" hangingPunct="0">
              <a:lnSpc>
                <a:spcPct val="150000"/>
              </a:lnSpc>
              <a:spcBef>
                <a:spcPct val="0"/>
              </a:spcBef>
              <a:spcAft>
                <a:spcPct val="0"/>
              </a:spcAft>
              <a:buClrTx/>
            </a:pPr>
            <a:r>
              <a:rPr lang="en-ID" dirty="0" err="1">
                <a:solidFill>
                  <a:schemeClr val="tx1"/>
                </a:solidFill>
              </a:rPr>
              <a:t>Beberapa</a:t>
            </a:r>
            <a:r>
              <a:rPr lang="en-ID" dirty="0">
                <a:solidFill>
                  <a:schemeClr val="tx1"/>
                </a:solidFill>
              </a:rPr>
              <a:t> </a:t>
            </a:r>
            <a:r>
              <a:rPr lang="en-ID" dirty="0" err="1">
                <a:solidFill>
                  <a:schemeClr val="tx1"/>
                </a:solidFill>
              </a:rPr>
              <a:t>algoritma</a:t>
            </a:r>
            <a:r>
              <a:rPr lang="en-ID" dirty="0">
                <a:solidFill>
                  <a:schemeClr val="tx1"/>
                </a:solidFill>
              </a:rPr>
              <a:t> </a:t>
            </a:r>
            <a:r>
              <a:rPr lang="en-ID" dirty="0" err="1">
                <a:solidFill>
                  <a:schemeClr val="tx1"/>
                </a:solidFill>
              </a:rPr>
              <a:t>memang</a:t>
            </a:r>
            <a:r>
              <a:rPr lang="en-ID" dirty="0">
                <a:solidFill>
                  <a:schemeClr val="tx1"/>
                </a:solidFill>
              </a:rPr>
              <a:t> </a:t>
            </a:r>
            <a:r>
              <a:rPr lang="en-ID" dirty="0" err="1">
                <a:solidFill>
                  <a:schemeClr val="tx1"/>
                </a:solidFill>
              </a:rPr>
              <a:t>dirancang</a:t>
            </a:r>
            <a:r>
              <a:rPr lang="en-ID" dirty="0">
                <a:solidFill>
                  <a:schemeClr val="tx1"/>
                </a:solidFill>
              </a:rPr>
              <a:t> </a:t>
            </a:r>
            <a:r>
              <a:rPr lang="en-ID" dirty="0" err="1">
                <a:solidFill>
                  <a:schemeClr val="tx1"/>
                </a:solidFill>
              </a:rPr>
              <a:t>khusus</a:t>
            </a:r>
            <a:r>
              <a:rPr lang="en-ID" dirty="0">
                <a:solidFill>
                  <a:schemeClr val="tx1"/>
                </a:solidFill>
              </a:rPr>
              <a:t> </a:t>
            </a:r>
            <a:r>
              <a:rPr lang="en-ID" dirty="0" err="1">
                <a:solidFill>
                  <a:schemeClr val="tx1"/>
                </a:solidFill>
              </a:rPr>
              <a:t>untuk</a:t>
            </a:r>
            <a:r>
              <a:rPr lang="en-ID" dirty="0">
                <a:solidFill>
                  <a:schemeClr val="tx1"/>
                </a:solidFill>
              </a:rPr>
              <a:t> semi-supervised learning, </a:t>
            </a:r>
            <a:r>
              <a:rPr lang="en-ID" dirty="0" err="1">
                <a:solidFill>
                  <a:schemeClr val="tx1"/>
                </a:solidFill>
              </a:rPr>
              <a:t>sementara</a:t>
            </a:r>
            <a:r>
              <a:rPr lang="en-ID" dirty="0">
                <a:solidFill>
                  <a:schemeClr val="tx1"/>
                </a:solidFill>
              </a:rPr>
              <a:t> </a:t>
            </a:r>
            <a:r>
              <a:rPr lang="en-ID" dirty="0" err="1">
                <a:solidFill>
                  <a:schemeClr val="tx1"/>
                </a:solidFill>
              </a:rPr>
              <a:t>sebagian</a:t>
            </a:r>
            <a:r>
              <a:rPr lang="en-ID" dirty="0">
                <a:solidFill>
                  <a:schemeClr val="tx1"/>
                </a:solidFill>
              </a:rPr>
              <a:t> </a:t>
            </a:r>
            <a:r>
              <a:rPr lang="en-ID" dirty="0" err="1">
                <a:solidFill>
                  <a:schemeClr val="tx1"/>
                </a:solidFill>
              </a:rPr>
              <a:t>lagi</a:t>
            </a:r>
            <a:r>
              <a:rPr lang="en-ID" dirty="0">
                <a:solidFill>
                  <a:schemeClr val="tx1"/>
                </a:solidFill>
              </a:rPr>
              <a:t> </a:t>
            </a:r>
            <a:r>
              <a:rPr lang="en-ID" dirty="0" err="1">
                <a:solidFill>
                  <a:schemeClr val="tx1"/>
                </a:solidFill>
              </a:rPr>
              <a:t>adalah</a:t>
            </a:r>
            <a:r>
              <a:rPr lang="en-ID" dirty="0">
                <a:solidFill>
                  <a:schemeClr val="tx1"/>
                </a:solidFill>
              </a:rPr>
              <a:t> </a:t>
            </a:r>
            <a:r>
              <a:rPr lang="en-ID" dirty="0" err="1">
                <a:solidFill>
                  <a:schemeClr val="tx1"/>
                </a:solidFill>
              </a:rPr>
              <a:t>algoritma</a:t>
            </a:r>
            <a:r>
              <a:rPr lang="en-ID" dirty="0">
                <a:solidFill>
                  <a:schemeClr val="tx1"/>
                </a:solidFill>
              </a:rPr>
              <a:t> supervised </a:t>
            </a:r>
            <a:r>
              <a:rPr lang="en-ID" dirty="0" err="1">
                <a:solidFill>
                  <a:schemeClr val="tx1"/>
                </a:solidFill>
              </a:rPr>
              <a:t>biasa</a:t>
            </a:r>
            <a:r>
              <a:rPr lang="en-ID" dirty="0">
                <a:solidFill>
                  <a:schemeClr val="tx1"/>
                </a:solidFill>
              </a:rPr>
              <a:t> yang </a:t>
            </a:r>
            <a:r>
              <a:rPr lang="en-ID" dirty="0" err="1">
                <a:solidFill>
                  <a:schemeClr val="tx1"/>
                </a:solidFill>
              </a:rPr>
              <a:t>dimodifikasi</a:t>
            </a:r>
            <a:r>
              <a:rPr lang="en-ID" dirty="0">
                <a:solidFill>
                  <a:schemeClr val="tx1"/>
                </a:solidFill>
              </a:rPr>
              <a:t> agar </a:t>
            </a:r>
            <a:r>
              <a:rPr lang="en-ID" dirty="0" err="1">
                <a:solidFill>
                  <a:schemeClr val="tx1"/>
                </a:solidFill>
              </a:rPr>
              <a:t>bisa</a:t>
            </a:r>
            <a:r>
              <a:rPr lang="en-ID" dirty="0">
                <a:solidFill>
                  <a:schemeClr val="tx1"/>
                </a:solidFill>
              </a:rPr>
              <a:t> </a:t>
            </a:r>
            <a:r>
              <a:rPr lang="en-ID" dirty="0" err="1">
                <a:solidFill>
                  <a:schemeClr val="tx1"/>
                </a:solidFill>
              </a:rPr>
              <a:t>memanfaatkan</a:t>
            </a:r>
            <a:r>
              <a:rPr lang="en-ID" dirty="0">
                <a:solidFill>
                  <a:schemeClr val="tx1"/>
                </a:solidFill>
              </a:rPr>
              <a:t> data </a:t>
            </a:r>
            <a:r>
              <a:rPr lang="en-ID" dirty="0" err="1">
                <a:solidFill>
                  <a:schemeClr val="tx1"/>
                </a:solidFill>
              </a:rPr>
              <a:t>tidak</a:t>
            </a:r>
            <a:r>
              <a:rPr lang="en-ID" dirty="0">
                <a:solidFill>
                  <a:schemeClr val="tx1"/>
                </a:solidFill>
              </a:rPr>
              <a:t> </a:t>
            </a:r>
            <a:r>
              <a:rPr lang="en-ID" dirty="0" err="1">
                <a:solidFill>
                  <a:schemeClr val="tx1"/>
                </a:solidFill>
              </a:rPr>
              <a:t>berlabel</a:t>
            </a:r>
            <a:r>
              <a:rPr lang="en-ID" dirty="0">
                <a:solidFill>
                  <a:schemeClr val="tx1"/>
                </a:solidFill>
              </a:rPr>
              <a:t>.</a:t>
            </a:r>
            <a:endParaRPr lang="en-US" altLang="en-US" dirty="0">
              <a:solidFill>
                <a:schemeClr val="tx1"/>
              </a:solidFill>
            </a:endParaRPr>
          </a:p>
        </p:txBody>
      </p:sp>
    </p:spTree>
    <p:extLst>
      <p:ext uri="{BB962C8B-B14F-4D97-AF65-F5344CB8AC3E}">
        <p14:creationId xmlns:p14="http://schemas.microsoft.com/office/powerpoint/2010/main" val="924469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8F646-CE69-87BA-1226-E2847FBB00D6}"/>
              </a:ext>
            </a:extLst>
          </p:cNvPr>
          <p:cNvSpPr>
            <a:spLocks noGrp="1"/>
          </p:cNvSpPr>
          <p:nvPr>
            <p:ph type="title"/>
          </p:nvPr>
        </p:nvSpPr>
        <p:spPr/>
        <p:txBody>
          <a:bodyPr/>
          <a:lstStyle/>
          <a:p>
            <a:r>
              <a:rPr lang="en-ID" dirty="0"/>
              <a:t>Metode semi-supervised learning</a:t>
            </a:r>
            <a:br>
              <a:rPr lang="en-ID" dirty="0"/>
            </a:br>
            <a:endParaRPr lang="en-ID" dirty="0"/>
          </a:p>
        </p:txBody>
      </p:sp>
      <p:sp>
        <p:nvSpPr>
          <p:cNvPr id="3" name="Content Placeholder 2">
            <a:extLst>
              <a:ext uri="{FF2B5EF4-FFF2-40B4-BE49-F238E27FC236}">
                <a16:creationId xmlns:a16="http://schemas.microsoft.com/office/drawing/2014/main" id="{469840B1-1BF5-5231-D6FA-27ABA4EA48E6}"/>
              </a:ext>
            </a:extLst>
          </p:cNvPr>
          <p:cNvSpPr>
            <a:spLocks noGrp="1"/>
          </p:cNvSpPr>
          <p:nvPr>
            <p:ph idx="1"/>
          </p:nvPr>
        </p:nvSpPr>
        <p:spPr>
          <a:xfrm>
            <a:off x="3869268" y="864108"/>
            <a:ext cx="7315200" cy="5467420"/>
          </a:xfrm>
        </p:spPr>
        <p:txBody>
          <a:bodyPr>
            <a:normAutofit fontScale="92500" lnSpcReduction="10000"/>
          </a:bodyPr>
          <a:lstStyle/>
          <a:p>
            <a:r>
              <a:rPr lang="en-ID" sz="1800" b="1" dirty="0"/>
              <a:t>Self-training (Pseudo-</a:t>
            </a:r>
            <a:r>
              <a:rPr lang="en-ID" sz="1800" b="1" dirty="0" err="1"/>
              <a:t>labeling</a:t>
            </a:r>
            <a:r>
              <a:rPr lang="en-ID" sz="1800" b="1" dirty="0"/>
              <a:t>)</a:t>
            </a:r>
            <a:endParaRPr lang="en-ID" sz="1800" dirty="0"/>
          </a:p>
          <a:p>
            <a:pPr lvl="1"/>
            <a:r>
              <a:rPr lang="en-ID" sz="1600" dirty="0"/>
              <a:t>Model </a:t>
            </a:r>
            <a:r>
              <a:rPr lang="en-ID" sz="1600" dirty="0" err="1"/>
              <a:t>dilatih</a:t>
            </a:r>
            <a:r>
              <a:rPr lang="en-ID" sz="1600" dirty="0"/>
              <a:t> </a:t>
            </a:r>
            <a:r>
              <a:rPr lang="en-ID" sz="1600" dirty="0" err="1"/>
              <a:t>dengan</a:t>
            </a:r>
            <a:r>
              <a:rPr lang="en-ID" sz="1600" dirty="0"/>
              <a:t> data </a:t>
            </a:r>
            <a:r>
              <a:rPr lang="en-ID" sz="1600" dirty="0" err="1"/>
              <a:t>berlabel</a:t>
            </a:r>
            <a:r>
              <a:rPr lang="en-ID" sz="1600" dirty="0"/>
              <a:t>.</a:t>
            </a:r>
          </a:p>
          <a:p>
            <a:pPr lvl="1"/>
            <a:r>
              <a:rPr lang="en-ID" sz="1600" dirty="0"/>
              <a:t>Model </a:t>
            </a:r>
            <a:r>
              <a:rPr lang="en-ID" sz="1600" dirty="0" err="1"/>
              <a:t>memprediksi</a:t>
            </a:r>
            <a:r>
              <a:rPr lang="en-ID" sz="1600" dirty="0"/>
              <a:t> data </a:t>
            </a:r>
            <a:r>
              <a:rPr lang="en-ID" sz="1600" dirty="0" err="1"/>
              <a:t>tidak</a:t>
            </a:r>
            <a:r>
              <a:rPr lang="en-ID" sz="1600" dirty="0"/>
              <a:t> </a:t>
            </a:r>
            <a:r>
              <a:rPr lang="en-ID" sz="1600" dirty="0" err="1"/>
              <a:t>berlabel</a:t>
            </a:r>
            <a:r>
              <a:rPr lang="en-ID" sz="1600" dirty="0"/>
              <a:t> → label </a:t>
            </a:r>
            <a:r>
              <a:rPr lang="en-ID" sz="1600" dirty="0" err="1"/>
              <a:t>dengan</a:t>
            </a:r>
            <a:r>
              <a:rPr lang="en-ID" sz="1600" dirty="0"/>
              <a:t> confidence </a:t>
            </a:r>
            <a:r>
              <a:rPr lang="en-ID" sz="1600" dirty="0" err="1"/>
              <a:t>tinggi</a:t>
            </a:r>
            <a:r>
              <a:rPr lang="en-ID" sz="1600" dirty="0"/>
              <a:t> </a:t>
            </a:r>
            <a:r>
              <a:rPr lang="en-ID" sz="1600" dirty="0" err="1"/>
              <a:t>dianggap</a:t>
            </a:r>
            <a:r>
              <a:rPr lang="en-ID" sz="1600" dirty="0"/>
              <a:t> "</a:t>
            </a:r>
            <a:r>
              <a:rPr lang="en-ID" sz="1600" dirty="0" err="1"/>
              <a:t>benar</a:t>
            </a:r>
            <a:r>
              <a:rPr lang="en-ID" sz="1600" dirty="0"/>
              <a:t>" → </a:t>
            </a:r>
            <a:r>
              <a:rPr lang="en-ID" sz="1600" dirty="0" err="1"/>
              <a:t>dipakai</a:t>
            </a:r>
            <a:r>
              <a:rPr lang="en-ID" sz="1600" dirty="0"/>
              <a:t> </a:t>
            </a:r>
            <a:r>
              <a:rPr lang="en-ID" sz="1600" dirty="0" err="1"/>
              <a:t>lagi</a:t>
            </a:r>
            <a:r>
              <a:rPr lang="en-ID" sz="1600" dirty="0"/>
              <a:t> </a:t>
            </a:r>
            <a:r>
              <a:rPr lang="en-ID" sz="1600" dirty="0" err="1"/>
              <a:t>untuk</a:t>
            </a:r>
            <a:r>
              <a:rPr lang="en-ID" sz="1600" dirty="0"/>
              <a:t> </a:t>
            </a:r>
            <a:r>
              <a:rPr lang="en-ID" sz="1600" dirty="0" err="1"/>
              <a:t>melatih</a:t>
            </a:r>
            <a:r>
              <a:rPr lang="en-ID" sz="1600" dirty="0"/>
              <a:t> model.</a:t>
            </a:r>
          </a:p>
          <a:p>
            <a:r>
              <a:rPr lang="en-ID" sz="1800" b="1" dirty="0"/>
              <a:t>Co-training</a:t>
            </a:r>
            <a:endParaRPr lang="en-ID" sz="1800" dirty="0"/>
          </a:p>
          <a:p>
            <a:pPr lvl="1"/>
            <a:r>
              <a:rPr lang="en-ID" sz="1600" dirty="0" err="1"/>
              <a:t>Gunakan</a:t>
            </a:r>
            <a:r>
              <a:rPr lang="en-ID" sz="1600" dirty="0"/>
              <a:t> </a:t>
            </a:r>
            <a:r>
              <a:rPr lang="en-ID" sz="1600" b="1" dirty="0"/>
              <a:t>dua model </a:t>
            </a:r>
            <a:r>
              <a:rPr lang="en-ID" sz="1600" b="1" dirty="0" err="1"/>
              <a:t>berbeda</a:t>
            </a:r>
            <a:r>
              <a:rPr lang="en-ID" sz="1600" dirty="0"/>
              <a:t> </a:t>
            </a:r>
            <a:r>
              <a:rPr lang="en-ID" sz="1600" dirty="0" err="1"/>
              <a:t>dengan</a:t>
            </a:r>
            <a:r>
              <a:rPr lang="en-ID" sz="1600" dirty="0"/>
              <a:t> </a:t>
            </a:r>
            <a:r>
              <a:rPr lang="en-ID" sz="1600" dirty="0" err="1"/>
              <a:t>fitur</a:t>
            </a:r>
            <a:r>
              <a:rPr lang="en-ID" sz="1600" dirty="0"/>
              <a:t> </a:t>
            </a:r>
            <a:r>
              <a:rPr lang="en-ID" sz="1600" dirty="0" err="1"/>
              <a:t>berbeda</a:t>
            </a:r>
            <a:r>
              <a:rPr lang="en-ID" sz="1600" dirty="0"/>
              <a:t>.</a:t>
            </a:r>
          </a:p>
          <a:p>
            <a:pPr lvl="1"/>
            <a:r>
              <a:rPr lang="en-ID" sz="1600" dirty="0" err="1"/>
              <a:t>Keduanya</a:t>
            </a:r>
            <a:r>
              <a:rPr lang="en-ID" sz="1600" dirty="0"/>
              <a:t> </a:t>
            </a:r>
            <a:r>
              <a:rPr lang="en-ID" sz="1600" dirty="0" err="1"/>
              <a:t>saling</a:t>
            </a:r>
            <a:r>
              <a:rPr lang="en-ID" sz="1600" dirty="0"/>
              <a:t> </a:t>
            </a:r>
            <a:r>
              <a:rPr lang="en-ID" sz="1600" dirty="0" err="1"/>
              <a:t>memberi</a:t>
            </a:r>
            <a:r>
              <a:rPr lang="en-ID" sz="1600" dirty="0"/>
              <a:t> label pada data </a:t>
            </a:r>
            <a:r>
              <a:rPr lang="en-ID" sz="1600" dirty="0" err="1"/>
              <a:t>tidak</a:t>
            </a:r>
            <a:r>
              <a:rPr lang="en-ID" sz="1600" dirty="0"/>
              <a:t> </a:t>
            </a:r>
            <a:r>
              <a:rPr lang="en-ID" sz="1600" dirty="0" err="1"/>
              <a:t>berlabel</a:t>
            </a:r>
            <a:r>
              <a:rPr lang="en-ID" sz="1600" dirty="0"/>
              <a:t> yang </a:t>
            </a:r>
            <a:r>
              <a:rPr lang="en-ID" sz="1600" dirty="0" err="1"/>
              <a:t>mereka</a:t>
            </a:r>
            <a:r>
              <a:rPr lang="en-ID" sz="1600" dirty="0"/>
              <a:t> </a:t>
            </a:r>
            <a:r>
              <a:rPr lang="en-ID" sz="1600" dirty="0" err="1"/>
              <a:t>yakin</a:t>
            </a:r>
            <a:r>
              <a:rPr lang="en-ID" sz="1600" dirty="0"/>
              <a:t>.</a:t>
            </a:r>
          </a:p>
          <a:p>
            <a:r>
              <a:rPr lang="en-ID" sz="1800" b="1" dirty="0"/>
              <a:t>Graph-based methods</a:t>
            </a:r>
            <a:endParaRPr lang="en-ID" sz="1800" dirty="0"/>
          </a:p>
          <a:p>
            <a:pPr lvl="1"/>
            <a:r>
              <a:rPr lang="en-ID" sz="1600" dirty="0"/>
              <a:t>Data </a:t>
            </a:r>
            <a:r>
              <a:rPr lang="en-ID" sz="1600" dirty="0" err="1"/>
              <a:t>dipandang</a:t>
            </a:r>
            <a:r>
              <a:rPr lang="en-ID" sz="1600" dirty="0"/>
              <a:t> </a:t>
            </a:r>
            <a:r>
              <a:rPr lang="en-ID" sz="1600" dirty="0" err="1"/>
              <a:t>sebagai</a:t>
            </a:r>
            <a:r>
              <a:rPr lang="en-ID" sz="1600" dirty="0"/>
              <a:t> </a:t>
            </a:r>
            <a:r>
              <a:rPr lang="en-ID" sz="1600" dirty="0" err="1"/>
              <a:t>simpul</a:t>
            </a:r>
            <a:r>
              <a:rPr lang="en-ID" sz="1600" dirty="0"/>
              <a:t> (node) </a:t>
            </a:r>
            <a:r>
              <a:rPr lang="en-ID" sz="1600" dirty="0" err="1"/>
              <a:t>dalam</a:t>
            </a:r>
            <a:r>
              <a:rPr lang="en-ID" sz="1600" dirty="0"/>
              <a:t> </a:t>
            </a:r>
            <a:r>
              <a:rPr lang="en-ID" sz="1600" dirty="0" err="1"/>
              <a:t>graf</a:t>
            </a:r>
            <a:r>
              <a:rPr lang="en-ID" sz="1600" dirty="0"/>
              <a:t>.</a:t>
            </a:r>
          </a:p>
          <a:p>
            <a:pPr lvl="1"/>
            <a:r>
              <a:rPr lang="en-ID" sz="1600" dirty="0"/>
              <a:t>Label </a:t>
            </a:r>
            <a:r>
              <a:rPr lang="en-ID" sz="1600" dirty="0" err="1"/>
              <a:t>dari</a:t>
            </a:r>
            <a:r>
              <a:rPr lang="en-ID" sz="1600" dirty="0"/>
              <a:t> data </a:t>
            </a:r>
            <a:r>
              <a:rPr lang="en-ID" sz="1600" dirty="0" err="1"/>
              <a:t>berlabel</a:t>
            </a:r>
            <a:r>
              <a:rPr lang="en-ID" sz="1600" dirty="0"/>
              <a:t> </a:t>
            </a:r>
            <a:r>
              <a:rPr lang="en-ID" sz="1600" b="1" dirty="0" err="1"/>
              <a:t>disebarkan</a:t>
            </a:r>
            <a:r>
              <a:rPr lang="en-ID" sz="1600" b="1" dirty="0"/>
              <a:t> (propagated)</a:t>
            </a:r>
            <a:r>
              <a:rPr lang="en-ID" sz="1600" dirty="0"/>
              <a:t> </a:t>
            </a:r>
            <a:r>
              <a:rPr lang="en-ID" sz="1600" dirty="0" err="1"/>
              <a:t>ke</a:t>
            </a:r>
            <a:r>
              <a:rPr lang="en-ID" sz="1600" dirty="0"/>
              <a:t> </a:t>
            </a:r>
            <a:r>
              <a:rPr lang="en-ID" sz="1600" dirty="0" err="1"/>
              <a:t>tetangganya</a:t>
            </a:r>
            <a:r>
              <a:rPr lang="en-ID" sz="1600" dirty="0"/>
              <a:t> </a:t>
            </a:r>
            <a:r>
              <a:rPr lang="en-ID" sz="1600" dirty="0" err="1"/>
              <a:t>berdasarkan</a:t>
            </a:r>
            <a:r>
              <a:rPr lang="en-ID" sz="1600" dirty="0"/>
              <a:t> </a:t>
            </a:r>
            <a:r>
              <a:rPr lang="en-ID" sz="1600" dirty="0" err="1"/>
              <a:t>kesamaan</a:t>
            </a:r>
            <a:r>
              <a:rPr lang="en-ID" sz="1600" dirty="0"/>
              <a:t>.</a:t>
            </a:r>
          </a:p>
          <a:p>
            <a:pPr lvl="1"/>
            <a:r>
              <a:rPr lang="en-ID" sz="1600" dirty="0" err="1"/>
              <a:t>Contoh</a:t>
            </a:r>
            <a:r>
              <a:rPr lang="en-ID" sz="1600" dirty="0"/>
              <a:t>: </a:t>
            </a:r>
            <a:r>
              <a:rPr lang="en-ID" sz="1600" b="1" dirty="0"/>
              <a:t>Label Propagation</a:t>
            </a:r>
            <a:r>
              <a:rPr lang="en-ID" sz="1600" dirty="0"/>
              <a:t>, </a:t>
            </a:r>
            <a:r>
              <a:rPr lang="en-ID" sz="1600" b="1" dirty="0"/>
              <a:t>Label Spreading</a:t>
            </a:r>
            <a:r>
              <a:rPr lang="en-ID" sz="1600" dirty="0"/>
              <a:t>.</a:t>
            </a:r>
          </a:p>
          <a:p>
            <a:r>
              <a:rPr lang="en-ID" sz="1800" b="1" dirty="0"/>
              <a:t>Semi-Supervised Support Vector Machines (S3VM)</a:t>
            </a:r>
            <a:endParaRPr lang="en-ID" sz="1800" dirty="0"/>
          </a:p>
          <a:p>
            <a:pPr lvl="1"/>
            <a:r>
              <a:rPr lang="en-ID" sz="1600" dirty="0" err="1"/>
              <a:t>Perluasan</a:t>
            </a:r>
            <a:r>
              <a:rPr lang="en-ID" sz="1600" dirty="0"/>
              <a:t> </a:t>
            </a:r>
            <a:r>
              <a:rPr lang="en-ID" sz="1600" dirty="0" err="1"/>
              <a:t>dari</a:t>
            </a:r>
            <a:r>
              <a:rPr lang="en-ID" sz="1600" dirty="0"/>
              <a:t> SVM </a:t>
            </a:r>
            <a:r>
              <a:rPr lang="en-ID" sz="1600" dirty="0" err="1"/>
              <a:t>biasa</a:t>
            </a:r>
            <a:r>
              <a:rPr lang="en-ID" sz="1600" dirty="0"/>
              <a:t>.</a:t>
            </a:r>
          </a:p>
          <a:p>
            <a:pPr lvl="1"/>
            <a:r>
              <a:rPr lang="en-ID" sz="1600" dirty="0" err="1"/>
              <a:t>Memanfaatkan</a:t>
            </a:r>
            <a:r>
              <a:rPr lang="en-ID" sz="1600" dirty="0"/>
              <a:t> data </a:t>
            </a:r>
            <a:r>
              <a:rPr lang="en-ID" sz="1600" dirty="0" err="1"/>
              <a:t>tidak</a:t>
            </a:r>
            <a:r>
              <a:rPr lang="en-ID" sz="1600" dirty="0"/>
              <a:t> </a:t>
            </a:r>
            <a:r>
              <a:rPr lang="en-ID" sz="1600" dirty="0" err="1"/>
              <a:t>berlabel</a:t>
            </a:r>
            <a:r>
              <a:rPr lang="en-ID" sz="1600" dirty="0"/>
              <a:t> </a:t>
            </a:r>
            <a:r>
              <a:rPr lang="en-ID" sz="1600" dirty="0" err="1"/>
              <a:t>untuk</a:t>
            </a:r>
            <a:r>
              <a:rPr lang="en-ID" sz="1600" dirty="0"/>
              <a:t> </a:t>
            </a:r>
            <a:r>
              <a:rPr lang="en-ID" sz="1600" dirty="0" err="1"/>
              <a:t>mencari</a:t>
            </a:r>
            <a:r>
              <a:rPr lang="en-ID" sz="1600" dirty="0"/>
              <a:t> hyperplane </a:t>
            </a:r>
            <a:r>
              <a:rPr lang="en-ID" sz="1600" dirty="0" err="1"/>
              <a:t>terbaik</a:t>
            </a:r>
            <a:r>
              <a:rPr lang="en-ID" sz="1600" dirty="0"/>
              <a:t>.</a:t>
            </a:r>
          </a:p>
          <a:p>
            <a:r>
              <a:rPr lang="en-ID" sz="1800" b="1" dirty="0"/>
              <a:t>Generative Models </a:t>
            </a:r>
            <a:r>
              <a:rPr lang="en-ID" sz="1800" b="1" dirty="0" err="1"/>
              <a:t>untuk</a:t>
            </a:r>
            <a:r>
              <a:rPr lang="en-ID" sz="1800" b="1" dirty="0"/>
              <a:t> Semi-Supervised</a:t>
            </a:r>
            <a:endParaRPr lang="en-ID" sz="1800" dirty="0"/>
          </a:p>
          <a:p>
            <a:pPr lvl="1"/>
            <a:r>
              <a:rPr lang="en-ID" sz="1600" dirty="0" err="1"/>
              <a:t>Misalnya</a:t>
            </a:r>
            <a:r>
              <a:rPr lang="en-ID" sz="1600" dirty="0"/>
              <a:t> </a:t>
            </a:r>
            <a:r>
              <a:rPr lang="en-ID" sz="1600" b="1" dirty="0"/>
              <a:t>Semi-Supervised Variational Autoencoder (VAE)</a:t>
            </a:r>
            <a:r>
              <a:rPr lang="en-ID" sz="1600" dirty="0"/>
              <a:t> </a:t>
            </a:r>
            <a:r>
              <a:rPr lang="en-ID" sz="1600" dirty="0" err="1"/>
              <a:t>atau</a:t>
            </a:r>
            <a:r>
              <a:rPr lang="en-ID" sz="1600" dirty="0"/>
              <a:t> </a:t>
            </a:r>
            <a:r>
              <a:rPr lang="en-ID" sz="1600" b="1" dirty="0"/>
              <a:t>Generative Adversarial Networks (GANs)</a:t>
            </a:r>
            <a:r>
              <a:rPr lang="en-ID" sz="1600" dirty="0"/>
              <a:t>.</a:t>
            </a:r>
          </a:p>
          <a:p>
            <a:pPr lvl="1"/>
            <a:r>
              <a:rPr lang="en-ID" sz="1600" dirty="0"/>
              <a:t>Model </a:t>
            </a:r>
            <a:r>
              <a:rPr lang="en-ID" sz="1600" dirty="0" err="1"/>
              <a:t>belajar</a:t>
            </a:r>
            <a:r>
              <a:rPr lang="en-ID" sz="1600" dirty="0"/>
              <a:t> </a:t>
            </a:r>
            <a:r>
              <a:rPr lang="en-ID" sz="1600" dirty="0" err="1"/>
              <a:t>distribusi</a:t>
            </a:r>
            <a:r>
              <a:rPr lang="en-ID" sz="1600" dirty="0"/>
              <a:t> data </a:t>
            </a:r>
            <a:r>
              <a:rPr lang="en-ID" sz="1600" dirty="0" err="1"/>
              <a:t>tidak</a:t>
            </a:r>
            <a:r>
              <a:rPr lang="en-ID" sz="1600" dirty="0"/>
              <a:t> </a:t>
            </a:r>
            <a:r>
              <a:rPr lang="en-ID" sz="1600" dirty="0" err="1"/>
              <a:t>berlabel</a:t>
            </a:r>
            <a:r>
              <a:rPr lang="en-ID" sz="1600" dirty="0"/>
              <a:t> </a:t>
            </a:r>
            <a:r>
              <a:rPr lang="en-ID" sz="1600" dirty="0" err="1"/>
              <a:t>lalu</a:t>
            </a:r>
            <a:r>
              <a:rPr lang="en-ID" sz="1600" dirty="0"/>
              <a:t> </a:t>
            </a:r>
            <a:r>
              <a:rPr lang="en-ID" sz="1600" dirty="0" err="1"/>
              <a:t>menggabungkannya</a:t>
            </a:r>
            <a:r>
              <a:rPr lang="en-ID" sz="1600" dirty="0"/>
              <a:t> </a:t>
            </a:r>
            <a:r>
              <a:rPr lang="en-ID" sz="1600" dirty="0" err="1"/>
              <a:t>dengan</a:t>
            </a:r>
            <a:r>
              <a:rPr lang="en-ID" sz="1600" dirty="0"/>
              <a:t> data </a:t>
            </a:r>
            <a:r>
              <a:rPr lang="en-ID" sz="1600" dirty="0" err="1"/>
              <a:t>berlabel</a:t>
            </a:r>
            <a:r>
              <a:rPr lang="en-ID" sz="1600" dirty="0"/>
              <a:t> </a:t>
            </a:r>
            <a:r>
              <a:rPr lang="en-ID" sz="1600" dirty="0" err="1"/>
              <a:t>untuk</a:t>
            </a:r>
            <a:r>
              <a:rPr lang="en-ID" sz="1600" dirty="0"/>
              <a:t> </a:t>
            </a:r>
            <a:r>
              <a:rPr lang="en-ID" sz="1600" dirty="0" err="1"/>
              <a:t>klasifikasi</a:t>
            </a:r>
            <a:r>
              <a:rPr lang="en-ID" sz="1600" dirty="0"/>
              <a:t>.</a:t>
            </a:r>
          </a:p>
        </p:txBody>
      </p:sp>
    </p:spTree>
    <p:extLst>
      <p:ext uri="{BB962C8B-B14F-4D97-AF65-F5344CB8AC3E}">
        <p14:creationId xmlns:p14="http://schemas.microsoft.com/office/powerpoint/2010/main" val="292168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73A0F-48DD-2BA4-A13F-7E28F92E7F2C}"/>
              </a:ext>
            </a:extLst>
          </p:cNvPr>
          <p:cNvSpPr>
            <a:spLocks noGrp="1"/>
          </p:cNvSpPr>
          <p:nvPr>
            <p:ph type="title"/>
          </p:nvPr>
        </p:nvSpPr>
        <p:spPr/>
        <p:txBody>
          <a:bodyPr/>
          <a:lstStyle/>
          <a:p>
            <a:r>
              <a:rPr lang="en-ID" dirty="0" err="1"/>
              <a:t>Algoritma</a:t>
            </a:r>
            <a:r>
              <a:rPr lang="en-ID" dirty="0"/>
              <a:t> supervised yang </a:t>
            </a:r>
            <a:r>
              <a:rPr lang="en-ID" dirty="0" err="1"/>
              <a:t>sering</a:t>
            </a:r>
            <a:r>
              <a:rPr lang="en-ID" dirty="0"/>
              <a:t> </a:t>
            </a:r>
            <a:r>
              <a:rPr lang="en-ID" dirty="0" err="1"/>
              <a:t>dipakai</a:t>
            </a:r>
            <a:r>
              <a:rPr lang="en-ID" dirty="0"/>
              <a:t> </a:t>
            </a:r>
            <a:r>
              <a:rPr lang="en-ID" dirty="0" err="1"/>
              <a:t>dalam</a:t>
            </a:r>
            <a:r>
              <a:rPr lang="en-ID" dirty="0"/>
              <a:t> semi-supervised</a:t>
            </a:r>
            <a:br>
              <a:rPr lang="en-ID" dirty="0"/>
            </a:br>
            <a:endParaRPr lang="en-ID" dirty="0"/>
          </a:p>
        </p:txBody>
      </p:sp>
      <p:sp>
        <p:nvSpPr>
          <p:cNvPr id="3" name="Content Placeholder 2">
            <a:extLst>
              <a:ext uri="{FF2B5EF4-FFF2-40B4-BE49-F238E27FC236}">
                <a16:creationId xmlns:a16="http://schemas.microsoft.com/office/drawing/2014/main" id="{17B3C16B-B9BB-BC5B-1251-E1029954506D}"/>
              </a:ext>
            </a:extLst>
          </p:cNvPr>
          <p:cNvSpPr>
            <a:spLocks noGrp="1"/>
          </p:cNvSpPr>
          <p:nvPr>
            <p:ph idx="1"/>
          </p:nvPr>
        </p:nvSpPr>
        <p:spPr/>
        <p:txBody>
          <a:bodyPr/>
          <a:lstStyle/>
          <a:p>
            <a:r>
              <a:rPr lang="en-ID" b="1" dirty="0"/>
              <a:t>KNN (k-Nearest </a:t>
            </a:r>
            <a:r>
              <a:rPr lang="en-ID" b="1" dirty="0" err="1"/>
              <a:t>Neighbor</a:t>
            </a:r>
            <a:r>
              <a:rPr lang="en-ID" b="1" dirty="0"/>
              <a:t>)</a:t>
            </a:r>
            <a:r>
              <a:rPr lang="en-ID" dirty="0"/>
              <a:t> → </a:t>
            </a:r>
            <a:r>
              <a:rPr lang="en-ID" dirty="0" err="1"/>
              <a:t>bisa</a:t>
            </a:r>
            <a:r>
              <a:rPr lang="en-ID" dirty="0"/>
              <a:t> </a:t>
            </a:r>
            <a:r>
              <a:rPr lang="en-ID" dirty="0" err="1"/>
              <a:t>dikombinasikan</a:t>
            </a:r>
            <a:r>
              <a:rPr lang="en-ID" dirty="0"/>
              <a:t> </a:t>
            </a:r>
            <a:r>
              <a:rPr lang="en-ID" dirty="0" err="1"/>
              <a:t>dengan</a:t>
            </a:r>
            <a:r>
              <a:rPr lang="en-ID" dirty="0"/>
              <a:t> label propagation.</a:t>
            </a:r>
          </a:p>
          <a:p>
            <a:r>
              <a:rPr lang="en-ID" b="1" dirty="0"/>
              <a:t>Decision Tree / Random Forest</a:t>
            </a:r>
            <a:r>
              <a:rPr lang="en-ID" dirty="0"/>
              <a:t> → </a:t>
            </a:r>
            <a:r>
              <a:rPr lang="en-ID" dirty="0" err="1"/>
              <a:t>dipadukan</a:t>
            </a:r>
            <a:r>
              <a:rPr lang="en-ID" dirty="0"/>
              <a:t> </a:t>
            </a:r>
            <a:r>
              <a:rPr lang="en-ID" dirty="0" err="1"/>
              <a:t>dengan</a:t>
            </a:r>
            <a:r>
              <a:rPr lang="en-ID" dirty="0"/>
              <a:t> pseudo-</a:t>
            </a:r>
            <a:r>
              <a:rPr lang="en-ID" dirty="0" err="1"/>
              <a:t>labeling</a:t>
            </a:r>
            <a:r>
              <a:rPr lang="en-ID" dirty="0"/>
              <a:t>.</a:t>
            </a:r>
          </a:p>
          <a:p>
            <a:r>
              <a:rPr lang="en-ID" b="1" dirty="0"/>
              <a:t>Neural Networks</a:t>
            </a:r>
            <a:r>
              <a:rPr lang="en-ID" dirty="0"/>
              <a:t> → </a:t>
            </a:r>
            <a:r>
              <a:rPr lang="en-ID" dirty="0" err="1"/>
              <a:t>dengan</a:t>
            </a:r>
            <a:r>
              <a:rPr lang="en-ID" dirty="0"/>
              <a:t> </a:t>
            </a:r>
            <a:r>
              <a:rPr lang="en-ID" b="1" dirty="0"/>
              <a:t>consistency regularization</a:t>
            </a:r>
            <a:r>
              <a:rPr lang="en-ID" dirty="0"/>
              <a:t> (</a:t>
            </a:r>
            <a:r>
              <a:rPr lang="en-ID" dirty="0" err="1"/>
              <a:t>misalnya</a:t>
            </a:r>
            <a:r>
              <a:rPr lang="en-ID" dirty="0"/>
              <a:t> </a:t>
            </a:r>
            <a:r>
              <a:rPr lang="en-ID" dirty="0" err="1"/>
              <a:t>metode</a:t>
            </a:r>
            <a:r>
              <a:rPr lang="en-ID" dirty="0"/>
              <a:t> </a:t>
            </a:r>
            <a:r>
              <a:rPr lang="en-ID" dirty="0" err="1"/>
              <a:t>FixMatch</a:t>
            </a:r>
            <a:r>
              <a:rPr lang="en-ID" dirty="0"/>
              <a:t>, </a:t>
            </a:r>
            <a:r>
              <a:rPr lang="en-ID" dirty="0" err="1"/>
              <a:t>MixMatch</a:t>
            </a:r>
            <a:r>
              <a:rPr lang="en-ID" dirty="0"/>
              <a:t>).</a:t>
            </a:r>
          </a:p>
          <a:p>
            <a:endParaRPr lang="en-ID" dirty="0"/>
          </a:p>
        </p:txBody>
      </p:sp>
    </p:spTree>
    <p:extLst>
      <p:ext uri="{BB962C8B-B14F-4D97-AF65-F5344CB8AC3E}">
        <p14:creationId xmlns:p14="http://schemas.microsoft.com/office/powerpoint/2010/main" val="869107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71F89-BC43-F8C7-4D68-40ADE3C56B50}"/>
              </a:ext>
            </a:extLst>
          </p:cNvPr>
          <p:cNvSpPr>
            <a:spLocks noGrp="1"/>
          </p:cNvSpPr>
          <p:nvPr>
            <p:ph type="title"/>
          </p:nvPr>
        </p:nvSpPr>
        <p:spPr/>
        <p:txBody>
          <a:bodyPr>
            <a:normAutofit/>
          </a:bodyPr>
          <a:lstStyle/>
          <a:p>
            <a:r>
              <a:rPr lang="en-US" sz="2800" dirty="0"/>
              <a:t>REINFORCEMENT LEARNING</a:t>
            </a:r>
            <a:endParaRPr lang="en-ID" sz="2800" dirty="0"/>
          </a:p>
        </p:txBody>
      </p:sp>
      <p:sp>
        <p:nvSpPr>
          <p:cNvPr id="3" name="Content Placeholder 2">
            <a:extLst>
              <a:ext uri="{FF2B5EF4-FFF2-40B4-BE49-F238E27FC236}">
                <a16:creationId xmlns:a16="http://schemas.microsoft.com/office/drawing/2014/main" id="{80CB04BB-2D8A-BE79-ADDC-B39035D9B9EB}"/>
              </a:ext>
            </a:extLst>
          </p:cNvPr>
          <p:cNvSpPr>
            <a:spLocks noGrp="1"/>
          </p:cNvSpPr>
          <p:nvPr>
            <p:ph idx="1"/>
          </p:nvPr>
        </p:nvSpPr>
        <p:spPr/>
        <p:txBody>
          <a:bodyPr>
            <a:normAutofit lnSpcReduction="10000"/>
          </a:bodyPr>
          <a:lstStyle/>
          <a:p>
            <a:r>
              <a:rPr lang="en-ID" dirty="0" err="1">
                <a:solidFill>
                  <a:schemeClr val="tx1"/>
                </a:solidFill>
              </a:rPr>
              <a:t>Definisi</a:t>
            </a:r>
            <a:r>
              <a:rPr lang="en-ID" dirty="0">
                <a:solidFill>
                  <a:schemeClr val="tx1"/>
                </a:solidFill>
              </a:rPr>
              <a:t>: RL </a:t>
            </a:r>
            <a:r>
              <a:rPr lang="en-ID" dirty="0" err="1">
                <a:solidFill>
                  <a:schemeClr val="tx1"/>
                </a:solidFill>
              </a:rPr>
              <a:t>adalah</a:t>
            </a:r>
            <a:r>
              <a:rPr lang="en-ID" dirty="0">
                <a:solidFill>
                  <a:schemeClr val="tx1"/>
                </a:solidFill>
              </a:rPr>
              <a:t> </a:t>
            </a:r>
            <a:r>
              <a:rPr lang="en-ID" dirty="0" err="1">
                <a:solidFill>
                  <a:schemeClr val="tx1"/>
                </a:solidFill>
              </a:rPr>
              <a:t>cabang</a:t>
            </a:r>
            <a:r>
              <a:rPr lang="en-ID" dirty="0">
                <a:solidFill>
                  <a:schemeClr val="tx1"/>
                </a:solidFill>
              </a:rPr>
              <a:t> </a:t>
            </a:r>
            <a:r>
              <a:rPr lang="en-ID" dirty="0" err="1">
                <a:solidFill>
                  <a:schemeClr val="tx1"/>
                </a:solidFill>
              </a:rPr>
              <a:t>pembelajaran</a:t>
            </a:r>
            <a:r>
              <a:rPr lang="en-ID" dirty="0">
                <a:solidFill>
                  <a:schemeClr val="tx1"/>
                </a:solidFill>
              </a:rPr>
              <a:t> </a:t>
            </a:r>
            <a:r>
              <a:rPr lang="en-ID" dirty="0" err="1">
                <a:solidFill>
                  <a:schemeClr val="tx1"/>
                </a:solidFill>
              </a:rPr>
              <a:t>mesin</a:t>
            </a:r>
            <a:r>
              <a:rPr lang="en-ID" dirty="0">
                <a:solidFill>
                  <a:schemeClr val="tx1"/>
                </a:solidFill>
              </a:rPr>
              <a:t> di mana </a:t>
            </a:r>
            <a:r>
              <a:rPr lang="en-ID" dirty="0" err="1">
                <a:solidFill>
                  <a:schemeClr val="tx1"/>
                </a:solidFill>
              </a:rPr>
              <a:t>agen</a:t>
            </a:r>
            <a:r>
              <a:rPr lang="en-ID" dirty="0">
                <a:solidFill>
                  <a:schemeClr val="tx1"/>
                </a:solidFill>
              </a:rPr>
              <a:t> </a:t>
            </a:r>
            <a:r>
              <a:rPr lang="en-ID" dirty="0" err="1">
                <a:solidFill>
                  <a:schemeClr val="tx1"/>
                </a:solidFill>
              </a:rPr>
              <a:t>belajar</a:t>
            </a:r>
            <a:r>
              <a:rPr lang="en-ID" dirty="0">
                <a:solidFill>
                  <a:schemeClr val="tx1"/>
                </a:solidFill>
              </a:rPr>
              <a:t> </a:t>
            </a:r>
            <a:r>
              <a:rPr lang="en-ID" dirty="0" err="1">
                <a:solidFill>
                  <a:schemeClr val="tx1"/>
                </a:solidFill>
              </a:rPr>
              <a:t>mengambil</a:t>
            </a:r>
            <a:r>
              <a:rPr lang="en-ID" dirty="0">
                <a:solidFill>
                  <a:schemeClr val="tx1"/>
                </a:solidFill>
              </a:rPr>
              <a:t> </a:t>
            </a:r>
            <a:r>
              <a:rPr lang="en-ID" dirty="0" err="1">
                <a:solidFill>
                  <a:schemeClr val="tx1"/>
                </a:solidFill>
              </a:rPr>
              <a:t>aksi</a:t>
            </a:r>
            <a:r>
              <a:rPr lang="en-ID" dirty="0">
                <a:solidFill>
                  <a:schemeClr val="tx1"/>
                </a:solidFill>
              </a:rPr>
              <a:t> </a:t>
            </a:r>
            <a:r>
              <a:rPr lang="en-ID" dirty="0" err="1">
                <a:solidFill>
                  <a:schemeClr val="tx1"/>
                </a:solidFill>
              </a:rPr>
              <a:t>dalam</a:t>
            </a:r>
            <a:r>
              <a:rPr lang="en-ID" dirty="0">
                <a:solidFill>
                  <a:schemeClr val="tx1"/>
                </a:solidFill>
              </a:rPr>
              <a:t> </a:t>
            </a:r>
            <a:r>
              <a:rPr lang="en-ID" dirty="0" err="1">
                <a:solidFill>
                  <a:schemeClr val="tx1"/>
                </a:solidFill>
              </a:rPr>
              <a:t>suatu</a:t>
            </a:r>
            <a:r>
              <a:rPr lang="en-ID" dirty="0">
                <a:solidFill>
                  <a:schemeClr val="tx1"/>
                </a:solidFill>
              </a:rPr>
              <a:t> </a:t>
            </a:r>
            <a:r>
              <a:rPr lang="en-ID" dirty="0" err="1">
                <a:solidFill>
                  <a:schemeClr val="tx1"/>
                </a:solidFill>
              </a:rPr>
              <a:t>lingkungan</a:t>
            </a:r>
            <a:r>
              <a:rPr lang="en-ID" dirty="0">
                <a:solidFill>
                  <a:schemeClr val="tx1"/>
                </a:solidFill>
              </a:rPr>
              <a:t> </a:t>
            </a:r>
            <a:r>
              <a:rPr lang="en-ID" dirty="0" err="1">
                <a:solidFill>
                  <a:schemeClr val="tx1"/>
                </a:solidFill>
              </a:rPr>
              <a:t>untuk</a:t>
            </a:r>
            <a:r>
              <a:rPr lang="en-ID" dirty="0">
                <a:solidFill>
                  <a:schemeClr val="tx1"/>
                </a:solidFill>
              </a:rPr>
              <a:t> </a:t>
            </a:r>
            <a:r>
              <a:rPr lang="en-ID" dirty="0" err="1">
                <a:solidFill>
                  <a:schemeClr val="tx1"/>
                </a:solidFill>
              </a:rPr>
              <a:t>memaksimalkan</a:t>
            </a:r>
            <a:r>
              <a:rPr lang="en-ID" dirty="0">
                <a:solidFill>
                  <a:schemeClr val="tx1"/>
                </a:solidFill>
              </a:rPr>
              <a:t> reward </a:t>
            </a:r>
            <a:r>
              <a:rPr lang="en-ID" dirty="0" err="1">
                <a:solidFill>
                  <a:schemeClr val="tx1"/>
                </a:solidFill>
              </a:rPr>
              <a:t>jangka</a:t>
            </a:r>
            <a:r>
              <a:rPr lang="en-ID" dirty="0">
                <a:solidFill>
                  <a:schemeClr val="tx1"/>
                </a:solidFill>
              </a:rPr>
              <a:t> </a:t>
            </a:r>
            <a:r>
              <a:rPr lang="en-ID" dirty="0" err="1">
                <a:solidFill>
                  <a:schemeClr val="tx1"/>
                </a:solidFill>
              </a:rPr>
              <a:t>panjang</a:t>
            </a:r>
            <a:r>
              <a:rPr lang="en-ID" dirty="0">
                <a:solidFill>
                  <a:schemeClr val="tx1"/>
                </a:solidFill>
              </a:rPr>
              <a:t>.</a:t>
            </a:r>
          </a:p>
          <a:p>
            <a:r>
              <a:rPr lang="en-ID" dirty="0" err="1">
                <a:solidFill>
                  <a:schemeClr val="tx1"/>
                </a:solidFill>
              </a:rPr>
              <a:t>Komponen</a:t>
            </a:r>
            <a:r>
              <a:rPr lang="en-ID" dirty="0">
                <a:solidFill>
                  <a:schemeClr val="tx1"/>
                </a:solidFill>
              </a:rPr>
              <a:t> Utama RL</a:t>
            </a:r>
          </a:p>
          <a:p>
            <a:pPr lvl="1"/>
            <a:r>
              <a:rPr lang="en-ID" sz="2000" dirty="0">
                <a:solidFill>
                  <a:schemeClr val="tx1"/>
                </a:solidFill>
              </a:rPr>
              <a:t>Agen (Agent): </a:t>
            </a:r>
            <a:r>
              <a:rPr lang="en-ID" sz="2000" dirty="0" err="1">
                <a:solidFill>
                  <a:schemeClr val="tx1"/>
                </a:solidFill>
              </a:rPr>
              <a:t>pihak</a:t>
            </a:r>
            <a:r>
              <a:rPr lang="en-ID" sz="2000" dirty="0">
                <a:solidFill>
                  <a:schemeClr val="tx1"/>
                </a:solidFill>
              </a:rPr>
              <a:t> yang </a:t>
            </a:r>
            <a:r>
              <a:rPr lang="en-ID" sz="2000" dirty="0" err="1">
                <a:solidFill>
                  <a:schemeClr val="tx1"/>
                </a:solidFill>
              </a:rPr>
              <a:t>belajar</a:t>
            </a:r>
            <a:r>
              <a:rPr lang="en-ID" sz="2000" dirty="0">
                <a:solidFill>
                  <a:schemeClr val="tx1"/>
                </a:solidFill>
              </a:rPr>
              <a:t> dan </a:t>
            </a:r>
            <a:r>
              <a:rPr lang="en-ID" sz="2000" dirty="0" err="1">
                <a:solidFill>
                  <a:schemeClr val="tx1"/>
                </a:solidFill>
              </a:rPr>
              <a:t>mengambil</a:t>
            </a:r>
            <a:r>
              <a:rPr lang="en-ID" sz="2000" dirty="0">
                <a:solidFill>
                  <a:schemeClr val="tx1"/>
                </a:solidFill>
              </a:rPr>
              <a:t> </a:t>
            </a:r>
            <a:r>
              <a:rPr lang="en-ID" sz="2000" dirty="0" err="1">
                <a:solidFill>
                  <a:schemeClr val="tx1"/>
                </a:solidFill>
              </a:rPr>
              <a:t>keputusan</a:t>
            </a:r>
            <a:r>
              <a:rPr lang="en-ID" sz="2000" dirty="0">
                <a:solidFill>
                  <a:schemeClr val="tx1"/>
                </a:solidFill>
              </a:rPr>
              <a:t>.</a:t>
            </a:r>
          </a:p>
          <a:p>
            <a:pPr lvl="1"/>
            <a:r>
              <a:rPr lang="en-ID" sz="2000" dirty="0" err="1">
                <a:solidFill>
                  <a:schemeClr val="tx1"/>
                </a:solidFill>
              </a:rPr>
              <a:t>Lingkungan</a:t>
            </a:r>
            <a:r>
              <a:rPr lang="en-ID" sz="2000" dirty="0">
                <a:solidFill>
                  <a:schemeClr val="tx1"/>
                </a:solidFill>
              </a:rPr>
              <a:t> (Environment): dunia </a:t>
            </a:r>
            <a:r>
              <a:rPr lang="en-ID" sz="2000" dirty="0" err="1">
                <a:solidFill>
                  <a:schemeClr val="tx1"/>
                </a:solidFill>
              </a:rPr>
              <a:t>tempat</a:t>
            </a:r>
            <a:r>
              <a:rPr lang="en-ID" sz="2000" dirty="0">
                <a:solidFill>
                  <a:schemeClr val="tx1"/>
                </a:solidFill>
              </a:rPr>
              <a:t> </a:t>
            </a:r>
            <a:r>
              <a:rPr lang="en-ID" sz="2000" dirty="0" err="1">
                <a:solidFill>
                  <a:schemeClr val="tx1"/>
                </a:solidFill>
              </a:rPr>
              <a:t>agen</a:t>
            </a:r>
            <a:r>
              <a:rPr lang="en-ID" sz="2000" dirty="0">
                <a:solidFill>
                  <a:schemeClr val="tx1"/>
                </a:solidFill>
              </a:rPr>
              <a:t> </a:t>
            </a:r>
            <a:r>
              <a:rPr lang="en-ID" sz="2000" dirty="0" err="1">
                <a:solidFill>
                  <a:schemeClr val="tx1"/>
                </a:solidFill>
              </a:rPr>
              <a:t>berinteraksi</a:t>
            </a:r>
            <a:r>
              <a:rPr lang="en-ID" sz="2000" dirty="0">
                <a:solidFill>
                  <a:schemeClr val="tx1"/>
                </a:solidFill>
              </a:rPr>
              <a:t>.</a:t>
            </a:r>
          </a:p>
          <a:p>
            <a:pPr lvl="1"/>
            <a:r>
              <a:rPr lang="en-ID" sz="2000" dirty="0">
                <a:solidFill>
                  <a:schemeClr val="tx1"/>
                </a:solidFill>
              </a:rPr>
              <a:t>State (S): </a:t>
            </a:r>
            <a:r>
              <a:rPr lang="en-ID" sz="2000" dirty="0" err="1">
                <a:solidFill>
                  <a:schemeClr val="tx1"/>
                </a:solidFill>
              </a:rPr>
              <a:t>kondisi</a:t>
            </a:r>
            <a:r>
              <a:rPr lang="en-ID" sz="2000" dirty="0">
                <a:solidFill>
                  <a:schemeClr val="tx1"/>
                </a:solidFill>
              </a:rPr>
              <a:t> </a:t>
            </a:r>
            <a:r>
              <a:rPr lang="en-ID" sz="2000" dirty="0" err="1">
                <a:solidFill>
                  <a:schemeClr val="tx1"/>
                </a:solidFill>
              </a:rPr>
              <a:t>lingkungan</a:t>
            </a:r>
            <a:r>
              <a:rPr lang="en-ID" sz="2000" dirty="0">
                <a:solidFill>
                  <a:schemeClr val="tx1"/>
                </a:solidFill>
              </a:rPr>
              <a:t> </a:t>
            </a:r>
            <a:r>
              <a:rPr lang="en-ID" sz="2000" dirty="0" err="1">
                <a:solidFill>
                  <a:schemeClr val="tx1"/>
                </a:solidFill>
              </a:rPr>
              <a:t>saat</a:t>
            </a:r>
            <a:r>
              <a:rPr lang="en-ID" sz="2000" dirty="0">
                <a:solidFill>
                  <a:schemeClr val="tx1"/>
                </a:solidFill>
              </a:rPr>
              <a:t> </a:t>
            </a:r>
            <a:r>
              <a:rPr lang="en-ID" sz="2000" dirty="0" err="1">
                <a:solidFill>
                  <a:schemeClr val="tx1"/>
                </a:solidFill>
              </a:rPr>
              <a:t>ini</a:t>
            </a:r>
            <a:r>
              <a:rPr lang="en-ID" sz="2000" dirty="0">
                <a:solidFill>
                  <a:schemeClr val="tx1"/>
                </a:solidFill>
              </a:rPr>
              <a:t>.</a:t>
            </a:r>
          </a:p>
          <a:p>
            <a:pPr lvl="1"/>
            <a:r>
              <a:rPr lang="en-ID" sz="2000" dirty="0">
                <a:solidFill>
                  <a:schemeClr val="tx1"/>
                </a:solidFill>
              </a:rPr>
              <a:t>Action (A): </a:t>
            </a:r>
            <a:r>
              <a:rPr lang="en-ID" sz="2000" dirty="0" err="1">
                <a:solidFill>
                  <a:schemeClr val="tx1"/>
                </a:solidFill>
              </a:rPr>
              <a:t>pilihan</a:t>
            </a:r>
            <a:r>
              <a:rPr lang="en-ID" sz="2000" dirty="0">
                <a:solidFill>
                  <a:schemeClr val="tx1"/>
                </a:solidFill>
              </a:rPr>
              <a:t> </a:t>
            </a:r>
            <a:r>
              <a:rPr lang="en-ID" sz="2000" dirty="0" err="1">
                <a:solidFill>
                  <a:schemeClr val="tx1"/>
                </a:solidFill>
              </a:rPr>
              <a:t>langkah</a:t>
            </a:r>
            <a:r>
              <a:rPr lang="en-ID" sz="2000" dirty="0">
                <a:solidFill>
                  <a:schemeClr val="tx1"/>
                </a:solidFill>
              </a:rPr>
              <a:t> yang </a:t>
            </a:r>
            <a:r>
              <a:rPr lang="en-ID" sz="2000" dirty="0" err="1">
                <a:solidFill>
                  <a:schemeClr val="tx1"/>
                </a:solidFill>
              </a:rPr>
              <a:t>bisa</a:t>
            </a:r>
            <a:r>
              <a:rPr lang="en-ID" sz="2000" dirty="0">
                <a:solidFill>
                  <a:schemeClr val="tx1"/>
                </a:solidFill>
              </a:rPr>
              <a:t> </a:t>
            </a:r>
            <a:r>
              <a:rPr lang="en-ID" sz="2000" dirty="0" err="1">
                <a:solidFill>
                  <a:schemeClr val="tx1"/>
                </a:solidFill>
              </a:rPr>
              <a:t>diambil</a:t>
            </a:r>
            <a:r>
              <a:rPr lang="en-ID" sz="2000" dirty="0">
                <a:solidFill>
                  <a:schemeClr val="tx1"/>
                </a:solidFill>
              </a:rPr>
              <a:t> </a:t>
            </a:r>
            <a:r>
              <a:rPr lang="en-ID" sz="2000" dirty="0" err="1">
                <a:solidFill>
                  <a:schemeClr val="tx1"/>
                </a:solidFill>
              </a:rPr>
              <a:t>agen</a:t>
            </a:r>
            <a:r>
              <a:rPr lang="en-ID" sz="2000" dirty="0">
                <a:solidFill>
                  <a:schemeClr val="tx1"/>
                </a:solidFill>
              </a:rPr>
              <a:t>.</a:t>
            </a:r>
          </a:p>
          <a:p>
            <a:pPr lvl="1"/>
            <a:r>
              <a:rPr lang="en-ID" sz="2000" dirty="0">
                <a:solidFill>
                  <a:schemeClr val="tx1"/>
                </a:solidFill>
              </a:rPr>
              <a:t>Reward (R): </a:t>
            </a:r>
            <a:r>
              <a:rPr lang="en-ID" sz="2000" dirty="0" err="1">
                <a:solidFill>
                  <a:schemeClr val="tx1"/>
                </a:solidFill>
              </a:rPr>
              <a:t>umpan</a:t>
            </a:r>
            <a:r>
              <a:rPr lang="en-ID" sz="2000" dirty="0">
                <a:solidFill>
                  <a:schemeClr val="tx1"/>
                </a:solidFill>
              </a:rPr>
              <a:t> </a:t>
            </a:r>
            <a:r>
              <a:rPr lang="en-ID" sz="2000" dirty="0" err="1">
                <a:solidFill>
                  <a:schemeClr val="tx1"/>
                </a:solidFill>
              </a:rPr>
              <a:t>balik</a:t>
            </a:r>
            <a:r>
              <a:rPr lang="en-ID" sz="2000" dirty="0">
                <a:solidFill>
                  <a:schemeClr val="tx1"/>
                </a:solidFill>
              </a:rPr>
              <a:t> </a:t>
            </a:r>
            <a:r>
              <a:rPr lang="en-ID" sz="2000" dirty="0" err="1">
                <a:solidFill>
                  <a:schemeClr val="tx1"/>
                </a:solidFill>
              </a:rPr>
              <a:t>dari</a:t>
            </a:r>
            <a:r>
              <a:rPr lang="en-ID" sz="2000" dirty="0">
                <a:solidFill>
                  <a:schemeClr val="tx1"/>
                </a:solidFill>
              </a:rPr>
              <a:t> </a:t>
            </a:r>
            <a:r>
              <a:rPr lang="en-ID" sz="2000" dirty="0" err="1">
                <a:solidFill>
                  <a:schemeClr val="tx1"/>
                </a:solidFill>
              </a:rPr>
              <a:t>lingkungan</a:t>
            </a:r>
            <a:r>
              <a:rPr lang="en-ID" sz="2000" dirty="0">
                <a:solidFill>
                  <a:schemeClr val="tx1"/>
                </a:solidFill>
              </a:rPr>
              <a:t> </a:t>
            </a:r>
            <a:r>
              <a:rPr lang="en-ID" sz="2000" dirty="0" err="1">
                <a:solidFill>
                  <a:schemeClr val="tx1"/>
                </a:solidFill>
              </a:rPr>
              <a:t>setelah</a:t>
            </a:r>
            <a:r>
              <a:rPr lang="en-ID" sz="2000" dirty="0">
                <a:solidFill>
                  <a:schemeClr val="tx1"/>
                </a:solidFill>
              </a:rPr>
              <a:t> </a:t>
            </a:r>
            <a:r>
              <a:rPr lang="en-ID" sz="2000" dirty="0" err="1">
                <a:solidFill>
                  <a:schemeClr val="tx1"/>
                </a:solidFill>
              </a:rPr>
              <a:t>agen</a:t>
            </a:r>
            <a:r>
              <a:rPr lang="en-ID" sz="2000" dirty="0">
                <a:solidFill>
                  <a:schemeClr val="tx1"/>
                </a:solidFill>
              </a:rPr>
              <a:t> </a:t>
            </a:r>
            <a:r>
              <a:rPr lang="en-ID" sz="2000" dirty="0" err="1">
                <a:solidFill>
                  <a:schemeClr val="tx1"/>
                </a:solidFill>
              </a:rPr>
              <a:t>melakukan</a:t>
            </a:r>
            <a:r>
              <a:rPr lang="en-ID" sz="2000" dirty="0">
                <a:solidFill>
                  <a:schemeClr val="tx1"/>
                </a:solidFill>
              </a:rPr>
              <a:t> </a:t>
            </a:r>
            <a:r>
              <a:rPr lang="en-ID" sz="2000" dirty="0" err="1">
                <a:solidFill>
                  <a:schemeClr val="tx1"/>
                </a:solidFill>
              </a:rPr>
              <a:t>aksi</a:t>
            </a:r>
            <a:r>
              <a:rPr lang="en-ID" sz="2000" dirty="0">
                <a:solidFill>
                  <a:schemeClr val="tx1"/>
                </a:solidFill>
              </a:rPr>
              <a:t>.</a:t>
            </a:r>
          </a:p>
          <a:p>
            <a:pPr lvl="1"/>
            <a:r>
              <a:rPr lang="en-ID" sz="2000" dirty="0">
                <a:solidFill>
                  <a:schemeClr val="tx1"/>
                </a:solidFill>
              </a:rPr>
              <a:t>Policy (</a:t>
            </a:r>
            <a:r>
              <a:rPr lang="el-GR" sz="2000" dirty="0">
                <a:solidFill>
                  <a:schemeClr val="tx1"/>
                </a:solidFill>
              </a:rPr>
              <a:t>π): </a:t>
            </a:r>
            <a:r>
              <a:rPr lang="en-ID" sz="2000" dirty="0">
                <a:solidFill>
                  <a:schemeClr val="tx1"/>
                </a:solidFill>
              </a:rPr>
              <a:t>strategi </a:t>
            </a:r>
            <a:r>
              <a:rPr lang="en-ID" sz="2000" dirty="0" err="1">
                <a:solidFill>
                  <a:schemeClr val="tx1"/>
                </a:solidFill>
              </a:rPr>
              <a:t>agen</a:t>
            </a:r>
            <a:r>
              <a:rPr lang="en-ID" sz="2000" dirty="0">
                <a:solidFill>
                  <a:schemeClr val="tx1"/>
                </a:solidFill>
              </a:rPr>
              <a:t> </a:t>
            </a:r>
            <a:r>
              <a:rPr lang="en-ID" sz="2000" dirty="0" err="1">
                <a:solidFill>
                  <a:schemeClr val="tx1"/>
                </a:solidFill>
              </a:rPr>
              <a:t>dalam</a:t>
            </a:r>
            <a:r>
              <a:rPr lang="en-ID" sz="2000" dirty="0">
                <a:solidFill>
                  <a:schemeClr val="tx1"/>
                </a:solidFill>
              </a:rPr>
              <a:t> </a:t>
            </a:r>
            <a:r>
              <a:rPr lang="en-ID" sz="2000" dirty="0" err="1">
                <a:solidFill>
                  <a:schemeClr val="tx1"/>
                </a:solidFill>
              </a:rPr>
              <a:t>memilih</a:t>
            </a:r>
            <a:r>
              <a:rPr lang="en-ID" sz="2000" dirty="0">
                <a:solidFill>
                  <a:schemeClr val="tx1"/>
                </a:solidFill>
              </a:rPr>
              <a:t> </a:t>
            </a:r>
            <a:r>
              <a:rPr lang="en-ID" sz="2000" dirty="0" err="1">
                <a:solidFill>
                  <a:schemeClr val="tx1"/>
                </a:solidFill>
              </a:rPr>
              <a:t>aksi</a:t>
            </a:r>
            <a:r>
              <a:rPr lang="en-ID" sz="2000" dirty="0">
                <a:solidFill>
                  <a:schemeClr val="tx1"/>
                </a:solidFill>
              </a:rPr>
              <a:t> </a:t>
            </a:r>
            <a:r>
              <a:rPr lang="en-ID" sz="2000" dirty="0" err="1">
                <a:solidFill>
                  <a:schemeClr val="tx1"/>
                </a:solidFill>
              </a:rPr>
              <a:t>berdasarkan</a:t>
            </a:r>
            <a:r>
              <a:rPr lang="en-ID" sz="2000" dirty="0">
                <a:solidFill>
                  <a:schemeClr val="tx1"/>
                </a:solidFill>
              </a:rPr>
              <a:t> state.</a:t>
            </a:r>
          </a:p>
          <a:p>
            <a:pPr lvl="1"/>
            <a:r>
              <a:rPr lang="en-ID" sz="2000" dirty="0">
                <a:solidFill>
                  <a:schemeClr val="tx1"/>
                </a:solidFill>
              </a:rPr>
              <a:t>Value Function (V/Q): </a:t>
            </a:r>
            <a:r>
              <a:rPr lang="en-ID" sz="2000" dirty="0" err="1">
                <a:solidFill>
                  <a:schemeClr val="tx1"/>
                </a:solidFill>
              </a:rPr>
              <a:t>perkiraan</a:t>
            </a:r>
            <a:r>
              <a:rPr lang="en-ID" sz="2000" dirty="0">
                <a:solidFill>
                  <a:schemeClr val="tx1"/>
                </a:solidFill>
              </a:rPr>
              <a:t> </a:t>
            </a:r>
            <a:r>
              <a:rPr lang="en-ID" sz="2000" dirty="0" err="1">
                <a:solidFill>
                  <a:schemeClr val="tx1"/>
                </a:solidFill>
              </a:rPr>
              <a:t>keuntungan</a:t>
            </a:r>
            <a:r>
              <a:rPr lang="en-ID" sz="2000" dirty="0">
                <a:solidFill>
                  <a:schemeClr val="tx1"/>
                </a:solidFill>
              </a:rPr>
              <a:t> </a:t>
            </a:r>
            <a:r>
              <a:rPr lang="en-ID" sz="2000" dirty="0" err="1">
                <a:solidFill>
                  <a:schemeClr val="tx1"/>
                </a:solidFill>
              </a:rPr>
              <a:t>jangka</a:t>
            </a:r>
            <a:r>
              <a:rPr lang="en-ID" sz="2000" dirty="0">
                <a:solidFill>
                  <a:schemeClr val="tx1"/>
                </a:solidFill>
              </a:rPr>
              <a:t> </a:t>
            </a:r>
            <a:r>
              <a:rPr lang="en-ID" sz="2000" dirty="0" err="1">
                <a:solidFill>
                  <a:schemeClr val="tx1"/>
                </a:solidFill>
              </a:rPr>
              <a:t>panjang</a:t>
            </a:r>
            <a:r>
              <a:rPr lang="en-ID" sz="2000" dirty="0">
                <a:solidFill>
                  <a:schemeClr val="tx1"/>
                </a:solidFill>
              </a:rPr>
              <a:t> </a:t>
            </a:r>
            <a:r>
              <a:rPr lang="en-ID" sz="2000" dirty="0" err="1">
                <a:solidFill>
                  <a:schemeClr val="tx1"/>
                </a:solidFill>
              </a:rPr>
              <a:t>dari</a:t>
            </a:r>
            <a:r>
              <a:rPr lang="en-ID" sz="2000" dirty="0">
                <a:solidFill>
                  <a:schemeClr val="tx1"/>
                </a:solidFill>
              </a:rPr>
              <a:t> </a:t>
            </a:r>
            <a:r>
              <a:rPr lang="en-ID" sz="2000" dirty="0" err="1">
                <a:solidFill>
                  <a:schemeClr val="tx1"/>
                </a:solidFill>
              </a:rPr>
              <a:t>suatu</a:t>
            </a:r>
            <a:r>
              <a:rPr lang="en-ID" sz="2000" dirty="0">
                <a:solidFill>
                  <a:schemeClr val="tx1"/>
                </a:solidFill>
              </a:rPr>
              <a:t> state </a:t>
            </a:r>
            <a:r>
              <a:rPr lang="en-ID" sz="2000" dirty="0" err="1">
                <a:solidFill>
                  <a:schemeClr val="tx1"/>
                </a:solidFill>
              </a:rPr>
              <a:t>atau</a:t>
            </a:r>
            <a:r>
              <a:rPr lang="en-ID" sz="2000" dirty="0">
                <a:solidFill>
                  <a:schemeClr val="tx1"/>
                </a:solidFill>
              </a:rPr>
              <a:t> </a:t>
            </a:r>
            <a:r>
              <a:rPr lang="en-ID" sz="2000" dirty="0" err="1">
                <a:solidFill>
                  <a:schemeClr val="tx1"/>
                </a:solidFill>
              </a:rPr>
              <a:t>aksi</a:t>
            </a:r>
            <a:r>
              <a:rPr lang="en-ID" sz="2000" dirty="0">
                <a:solidFill>
                  <a:schemeClr val="tx1"/>
                </a:solidFill>
              </a:rPr>
              <a:t>.</a:t>
            </a:r>
          </a:p>
          <a:p>
            <a:r>
              <a:rPr lang="en-ID" dirty="0">
                <a:solidFill>
                  <a:schemeClr val="tx1"/>
                </a:solidFill>
              </a:rPr>
              <a:t>Tujuan </a:t>
            </a:r>
            <a:r>
              <a:rPr lang="en-ID" dirty="0" err="1">
                <a:solidFill>
                  <a:schemeClr val="tx1"/>
                </a:solidFill>
              </a:rPr>
              <a:t>RLAgen</a:t>
            </a:r>
            <a:r>
              <a:rPr lang="en-ID" dirty="0">
                <a:solidFill>
                  <a:schemeClr val="tx1"/>
                </a:solidFill>
              </a:rPr>
              <a:t> </a:t>
            </a:r>
            <a:r>
              <a:rPr lang="en-ID" dirty="0" err="1">
                <a:solidFill>
                  <a:schemeClr val="tx1"/>
                </a:solidFill>
              </a:rPr>
              <a:t>harus</a:t>
            </a:r>
            <a:r>
              <a:rPr lang="en-ID" dirty="0">
                <a:solidFill>
                  <a:schemeClr val="tx1"/>
                </a:solidFill>
              </a:rPr>
              <a:t> </a:t>
            </a:r>
            <a:r>
              <a:rPr lang="en-ID" dirty="0" err="1">
                <a:solidFill>
                  <a:schemeClr val="tx1"/>
                </a:solidFill>
              </a:rPr>
              <a:t>belajar</a:t>
            </a:r>
            <a:r>
              <a:rPr lang="en-ID" dirty="0">
                <a:solidFill>
                  <a:schemeClr val="tx1"/>
                </a:solidFill>
              </a:rPr>
              <a:t> policy optimal </a:t>
            </a:r>
            <a:r>
              <a:rPr lang="en-ID" dirty="0" err="1">
                <a:solidFill>
                  <a:schemeClr val="tx1"/>
                </a:solidFill>
              </a:rPr>
              <a:t>untuk</a:t>
            </a:r>
            <a:r>
              <a:rPr lang="en-ID" dirty="0">
                <a:solidFill>
                  <a:schemeClr val="tx1"/>
                </a:solidFill>
              </a:rPr>
              <a:t> </a:t>
            </a:r>
            <a:r>
              <a:rPr lang="en-ID" dirty="0" err="1">
                <a:solidFill>
                  <a:schemeClr val="tx1"/>
                </a:solidFill>
              </a:rPr>
              <a:t>memaksimalkan</a:t>
            </a:r>
            <a:r>
              <a:rPr lang="en-ID" dirty="0">
                <a:solidFill>
                  <a:schemeClr val="tx1"/>
                </a:solidFill>
              </a:rPr>
              <a:t> reward </a:t>
            </a:r>
            <a:r>
              <a:rPr lang="en-ID" dirty="0" err="1">
                <a:solidFill>
                  <a:schemeClr val="tx1"/>
                </a:solidFill>
              </a:rPr>
              <a:t>kumulatif</a:t>
            </a:r>
            <a:r>
              <a:rPr lang="en-ID" dirty="0">
                <a:solidFill>
                  <a:schemeClr val="tx1"/>
                </a:solidFill>
              </a:rPr>
              <a:t>.</a:t>
            </a:r>
          </a:p>
        </p:txBody>
      </p:sp>
    </p:spTree>
    <p:extLst>
      <p:ext uri="{BB962C8B-B14F-4D97-AF65-F5344CB8AC3E}">
        <p14:creationId xmlns:p14="http://schemas.microsoft.com/office/powerpoint/2010/main" val="490492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9234E-EAC1-BD40-56A7-075DDFDC6D53}"/>
              </a:ext>
            </a:extLst>
          </p:cNvPr>
          <p:cNvSpPr>
            <a:spLocks noGrp="1"/>
          </p:cNvSpPr>
          <p:nvPr>
            <p:ph type="title"/>
          </p:nvPr>
        </p:nvSpPr>
        <p:spPr/>
        <p:txBody>
          <a:bodyPr/>
          <a:lstStyle/>
          <a:p>
            <a:r>
              <a:rPr lang="en-US" dirty="0" err="1"/>
              <a:t>Ilustrasi</a:t>
            </a:r>
            <a:br>
              <a:rPr lang="en-US" dirty="0"/>
            </a:br>
            <a:endParaRPr lang="en-ID" dirty="0"/>
          </a:p>
        </p:txBody>
      </p:sp>
      <p:sp>
        <p:nvSpPr>
          <p:cNvPr id="3" name="Content Placeholder 2">
            <a:extLst>
              <a:ext uri="{FF2B5EF4-FFF2-40B4-BE49-F238E27FC236}">
                <a16:creationId xmlns:a16="http://schemas.microsoft.com/office/drawing/2014/main" id="{EEE2E088-072B-21AD-5760-0488891E07B9}"/>
              </a:ext>
            </a:extLst>
          </p:cNvPr>
          <p:cNvSpPr>
            <a:spLocks noGrp="1"/>
          </p:cNvSpPr>
          <p:nvPr>
            <p:ph idx="1"/>
          </p:nvPr>
        </p:nvSpPr>
        <p:spPr/>
        <p:txBody>
          <a:bodyPr/>
          <a:lstStyle/>
          <a:p>
            <a:endParaRPr lang="en-ID" dirty="0"/>
          </a:p>
        </p:txBody>
      </p:sp>
      <p:pic>
        <p:nvPicPr>
          <p:cNvPr id="2050" name="Picture 2" descr="source: Aneek Das in Becoming Human: Artificial Intelligence Magazine">
            <a:extLst>
              <a:ext uri="{FF2B5EF4-FFF2-40B4-BE49-F238E27FC236}">
                <a16:creationId xmlns:a16="http://schemas.microsoft.com/office/drawing/2014/main" id="{D951D568-ABD5-5A56-279F-B4BF2842B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8" y="715675"/>
            <a:ext cx="6686550" cy="47339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2581BC-56C3-5EE7-DCC2-52CC674DD4C8}"/>
              </a:ext>
            </a:extLst>
          </p:cNvPr>
          <p:cNvSpPr txBox="1"/>
          <p:nvPr/>
        </p:nvSpPr>
        <p:spPr>
          <a:xfrm>
            <a:off x="4161080" y="5591106"/>
            <a:ext cx="7023388" cy="369332"/>
          </a:xfrm>
          <a:prstGeom prst="rect">
            <a:avLst/>
          </a:prstGeom>
          <a:noFill/>
        </p:spPr>
        <p:txBody>
          <a:bodyPr wrap="square">
            <a:spAutoFit/>
          </a:bodyPr>
          <a:lstStyle/>
          <a:p>
            <a:r>
              <a:rPr lang="en-US" b="0" i="0" dirty="0">
                <a:effectLst/>
                <a:latin typeface="-apple-system"/>
              </a:rPr>
              <a:t>source: Aneek Das in Becoming Human: Artificial Intelligence Magazine</a:t>
            </a:r>
            <a:endParaRPr lang="en-ID" dirty="0"/>
          </a:p>
        </p:txBody>
      </p:sp>
    </p:spTree>
    <p:extLst>
      <p:ext uri="{BB962C8B-B14F-4D97-AF65-F5344CB8AC3E}">
        <p14:creationId xmlns:p14="http://schemas.microsoft.com/office/powerpoint/2010/main" val="2329194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769D-7B9F-9FDC-149E-92CB46E5BBC5}"/>
              </a:ext>
            </a:extLst>
          </p:cNvPr>
          <p:cNvSpPr>
            <a:spLocks noGrp="1"/>
          </p:cNvSpPr>
          <p:nvPr>
            <p:ph type="title"/>
          </p:nvPr>
        </p:nvSpPr>
        <p:spPr/>
        <p:txBody>
          <a:bodyPr/>
          <a:lstStyle/>
          <a:p>
            <a:r>
              <a:rPr lang="en-US" dirty="0"/>
              <a:t>LEARNING</a:t>
            </a:r>
            <a:br>
              <a:rPr lang="en-US" dirty="0"/>
            </a:br>
            <a:r>
              <a:rPr lang="en-US" dirty="0"/>
              <a:t>(Data POV)</a:t>
            </a:r>
            <a:endParaRPr lang="en-ID" dirty="0"/>
          </a:p>
        </p:txBody>
      </p:sp>
      <p:sp>
        <p:nvSpPr>
          <p:cNvPr id="3" name="Content Placeholder 2">
            <a:extLst>
              <a:ext uri="{FF2B5EF4-FFF2-40B4-BE49-F238E27FC236}">
                <a16:creationId xmlns:a16="http://schemas.microsoft.com/office/drawing/2014/main" id="{FB75832D-080E-A509-9527-088590A68E4E}"/>
              </a:ext>
            </a:extLst>
          </p:cNvPr>
          <p:cNvSpPr>
            <a:spLocks noGrp="1"/>
          </p:cNvSpPr>
          <p:nvPr>
            <p:ph idx="1"/>
          </p:nvPr>
        </p:nvSpPr>
        <p:spPr/>
        <p:txBody>
          <a:bodyPr/>
          <a:lstStyle/>
          <a:p>
            <a:endParaRPr lang="en-ID" dirty="0"/>
          </a:p>
        </p:txBody>
      </p:sp>
      <p:pic>
        <p:nvPicPr>
          <p:cNvPr id="4" name="Picture 3">
            <a:extLst>
              <a:ext uri="{FF2B5EF4-FFF2-40B4-BE49-F238E27FC236}">
                <a16:creationId xmlns:a16="http://schemas.microsoft.com/office/drawing/2014/main" id="{88320E1E-CFA0-2B51-9347-CF073D169047}"/>
              </a:ext>
            </a:extLst>
          </p:cNvPr>
          <p:cNvPicPr>
            <a:picLocks noChangeAspect="1"/>
          </p:cNvPicPr>
          <p:nvPr/>
        </p:nvPicPr>
        <p:blipFill>
          <a:blip r:embed="rId2"/>
          <a:stretch>
            <a:fillRect/>
          </a:stretch>
        </p:blipFill>
        <p:spPr>
          <a:xfrm>
            <a:off x="3643745" y="423874"/>
            <a:ext cx="8011022" cy="6010251"/>
          </a:xfrm>
          <a:prstGeom prst="rect">
            <a:avLst/>
          </a:prstGeom>
        </p:spPr>
      </p:pic>
      <p:sp>
        <p:nvSpPr>
          <p:cNvPr id="6" name="TextBox 5">
            <a:extLst>
              <a:ext uri="{FF2B5EF4-FFF2-40B4-BE49-F238E27FC236}">
                <a16:creationId xmlns:a16="http://schemas.microsoft.com/office/drawing/2014/main" id="{D204F1CC-56DC-B0BB-4D1D-7B4A49FF5393}"/>
              </a:ext>
            </a:extLst>
          </p:cNvPr>
          <p:cNvSpPr txBox="1"/>
          <p:nvPr/>
        </p:nvSpPr>
        <p:spPr>
          <a:xfrm>
            <a:off x="3869268" y="6271093"/>
            <a:ext cx="7785499" cy="307777"/>
          </a:xfrm>
          <a:prstGeom prst="rect">
            <a:avLst/>
          </a:prstGeom>
          <a:noFill/>
        </p:spPr>
        <p:txBody>
          <a:bodyPr wrap="square">
            <a:spAutoFit/>
          </a:bodyPr>
          <a:lstStyle/>
          <a:p>
            <a:r>
              <a:rPr lang="en-ID" sz="1400" b="0" i="0" u="sng" dirty="0">
                <a:effectLst/>
                <a:latin typeface="sohne"/>
                <a:hlinkClick r:id="rId3"/>
              </a:rPr>
              <a:t>https://www.analyticsvidhya.com/blog/2015/01/introduction-online-machine-learning-simplified-2/</a:t>
            </a:r>
            <a:endParaRPr lang="en-ID" sz="1400" dirty="0"/>
          </a:p>
        </p:txBody>
      </p:sp>
    </p:spTree>
    <p:extLst>
      <p:ext uri="{BB962C8B-B14F-4D97-AF65-F5344CB8AC3E}">
        <p14:creationId xmlns:p14="http://schemas.microsoft.com/office/powerpoint/2010/main" val="175649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F806-CA15-440D-B7BE-FFA31AB00737}"/>
              </a:ext>
            </a:extLst>
          </p:cNvPr>
          <p:cNvSpPr>
            <a:spLocks noGrp="1"/>
          </p:cNvSpPr>
          <p:nvPr>
            <p:ph type="title"/>
          </p:nvPr>
        </p:nvSpPr>
        <p:spPr/>
        <p:txBody>
          <a:bodyPr/>
          <a:lstStyle/>
          <a:p>
            <a:r>
              <a:rPr lang="en-US" dirty="0" err="1"/>
              <a:t>Tujuan</a:t>
            </a:r>
            <a:r>
              <a:rPr lang="en-US" dirty="0"/>
              <a:t> </a:t>
            </a:r>
            <a:r>
              <a:rPr lang="en-US" dirty="0" err="1"/>
              <a:t>Perkuliahan</a:t>
            </a:r>
            <a:endParaRPr lang="en-US" dirty="0"/>
          </a:p>
        </p:txBody>
      </p:sp>
      <p:sp>
        <p:nvSpPr>
          <p:cNvPr id="3" name="Content Placeholder 2">
            <a:extLst>
              <a:ext uri="{FF2B5EF4-FFF2-40B4-BE49-F238E27FC236}">
                <a16:creationId xmlns:a16="http://schemas.microsoft.com/office/drawing/2014/main" id="{E05789D4-0865-4507-8116-FBE6020B1EA2}"/>
              </a:ext>
            </a:extLst>
          </p:cNvPr>
          <p:cNvSpPr>
            <a:spLocks noGrp="1"/>
          </p:cNvSpPr>
          <p:nvPr>
            <p:ph idx="1"/>
          </p:nvPr>
        </p:nvSpPr>
        <p:spPr/>
        <p:txBody>
          <a:bodyPr/>
          <a:lstStyle/>
          <a:p>
            <a:r>
              <a:rPr lang="en-US" dirty="0" err="1"/>
              <a:t>Tugas</a:t>
            </a:r>
            <a:r>
              <a:rPr lang="en-US" dirty="0"/>
              <a:t> Kecil </a:t>
            </a:r>
          </a:p>
          <a:p>
            <a:pPr lvl="1"/>
            <a:r>
              <a:rPr lang="en-US" dirty="0" err="1"/>
              <a:t>Dikerjakan</a:t>
            </a:r>
            <a:r>
              <a:rPr lang="en-US" dirty="0"/>
              <a:t> </a:t>
            </a:r>
            <a:r>
              <a:rPr lang="en-US" dirty="0" err="1"/>
              <a:t>individu</a:t>
            </a:r>
            <a:r>
              <a:rPr lang="en-US" dirty="0"/>
              <a:t> / </a:t>
            </a:r>
            <a:r>
              <a:rPr lang="en-US" dirty="0" err="1"/>
              <a:t>kelompok</a:t>
            </a:r>
            <a:endParaRPr lang="en-US" dirty="0"/>
          </a:p>
          <a:p>
            <a:pPr lvl="1"/>
            <a:r>
              <a:rPr lang="en-US" dirty="0" err="1"/>
              <a:t>Diunggah</a:t>
            </a:r>
            <a:r>
              <a:rPr lang="en-US" dirty="0"/>
              <a:t> / </a:t>
            </a:r>
            <a:r>
              <a:rPr lang="en-US" dirty="0" err="1"/>
              <a:t>dikumpulkan</a:t>
            </a:r>
            <a:r>
              <a:rPr lang="en-US" dirty="0"/>
              <a:t> </a:t>
            </a:r>
            <a:r>
              <a:rPr lang="en-US" dirty="0" err="1"/>
              <a:t>fisik</a:t>
            </a:r>
            <a:endParaRPr lang="en-US" dirty="0"/>
          </a:p>
          <a:p>
            <a:pPr lvl="1"/>
            <a:r>
              <a:rPr lang="en-US" dirty="0" err="1"/>
              <a:t>Diinformasikan</a:t>
            </a:r>
            <a:r>
              <a:rPr lang="en-US" dirty="0"/>
              <a:t> </a:t>
            </a:r>
            <a:r>
              <a:rPr lang="en-US" dirty="0" err="1"/>
              <a:t>saat</a:t>
            </a:r>
            <a:r>
              <a:rPr lang="en-US" dirty="0"/>
              <a:t> </a:t>
            </a:r>
            <a:r>
              <a:rPr lang="en-US" dirty="0" err="1"/>
              <a:t>setelah</a:t>
            </a:r>
            <a:r>
              <a:rPr lang="en-US" dirty="0"/>
              <a:t> </a:t>
            </a:r>
            <a:r>
              <a:rPr lang="en-US" dirty="0" err="1"/>
              <a:t>materi</a:t>
            </a:r>
            <a:r>
              <a:rPr lang="en-US" dirty="0"/>
              <a:t> </a:t>
            </a:r>
            <a:r>
              <a:rPr lang="en-US" dirty="0" err="1"/>
              <a:t>terkait</a:t>
            </a:r>
            <a:endParaRPr lang="en-US" dirty="0"/>
          </a:p>
          <a:p>
            <a:r>
              <a:rPr lang="en-US" dirty="0" err="1"/>
              <a:t>Tugas</a:t>
            </a:r>
            <a:r>
              <a:rPr lang="en-US" dirty="0"/>
              <a:t> </a:t>
            </a:r>
            <a:r>
              <a:rPr lang="en-US" dirty="0" err="1"/>
              <a:t>Besar</a:t>
            </a:r>
            <a:endParaRPr lang="en-US" dirty="0"/>
          </a:p>
          <a:p>
            <a:pPr lvl="1"/>
            <a:r>
              <a:rPr lang="en-US" dirty="0" err="1"/>
              <a:t>Dikerjakan</a:t>
            </a:r>
            <a:r>
              <a:rPr lang="en-US" dirty="0"/>
              <a:t> </a:t>
            </a:r>
            <a:r>
              <a:rPr lang="en-US" dirty="0" err="1"/>
              <a:t>berkelompok</a:t>
            </a:r>
            <a:endParaRPr lang="en-US" dirty="0"/>
          </a:p>
          <a:p>
            <a:pPr lvl="1"/>
            <a:r>
              <a:rPr lang="en-US" dirty="0" err="1"/>
              <a:t>Dibahas</a:t>
            </a:r>
            <a:r>
              <a:rPr lang="en-US" dirty="0"/>
              <a:t> dan </a:t>
            </a:r>
            <a:r>
              <a:rPr lang="en-US" dirty="0" err="1"/>
              <a:t>dikerjakan</a:t>
            </a:r>
            <a:r>
              <a:rPr lang="en-US" dirty="0"/>
              <a:t> </a:t>
            </a:r>
            <a:r>
              <a:rPr lang="en-US" dirty="0" err="1"/>
              <a:t>setelah</a:t>
            </a:r>
            <a:r>
              <a:rPr lang="en-US" dirty="0"/>
              <a:t> UTS</a:t>
            </a:r>
          </a:p>
          <a:p>
            <a:pPr lvl="1"/>
            <a:r>
              <a:rPr lang="en-US" dirty="0" err="1"/>
              <a:t>Bentuk</a:t>
            </a:r>
            <a:r>
              <a:rPr lang="en-US" dirty="0"/>
              <a:t> </a:t>
            </a:r>
            <a:r>
              <a:rPr lang="en-US" dirty="0" err="1"/>
              <a:t>tugas</a:t>
            </a:r>
            <a:r>
              <a:rPr lang="en-US" dirty="0"/>
              <a:t> : </a:t>
            </a:r>
            <a:r>
              <a:rPr lang="en-US" dirty="0" err="1"/>
              <a:t>mengimplementasikan</a:t>
            </a:r>
            <a:r>
              <a:rPr lang="en-US" dirty="0"/>
              <a:t> salah </a:t>
            </a:r>
            <a:r>
              <a:rPr lang="en-US" dirty="0" err="1"/>
              <a:t>satu</a:t>
            </a:r>
            <a:r>
              <a:rPr lang="en-US" dirty="0"/>
              <a:t> </a:t>
            </a:r>
            <a:r>
              <a:rPr lang="en-US" dirty="0" err="1"/>
              <a:t>algoritma</a:t>
            </a:r>
            <a:r>
              <a:rPr lang="en-US" dirty="0"/>
              <a:t> </a:t>
            </a:r>
            <a:r>
              <a:rPr lang="en-US" dirty="0" err="1"/>
              <a:t>pembelajaran</a:t>
            </a:r>
            <a:r>
              <a:rPr lang="en-US" dirty="0"/>
              <a:t> </a:t>
            </a:r>
            <a:r>
              <a:rPr lang="en-US" dirty="0" err="1"/>
              <a:t>mesin</a:t>
            </a:r>
            <a:r>
              <a:rPr lang="en-US" dirty="0"/>
              <a:t> </a:t>
            </a:r>
            <a:r>
              <a:rPr lang="en-US" dirty="0" err="1"/>
              <a:t>terhadap</a:t>
            </a:r>
            <a:r>
              <a:rPr lang="en-US" dirty="0"/>
              <a:t> </a:t>
            </a:r>
            <a:r>
              <a:rPr lang="en-US" dirty="0" err="1"/>
              <a:t>suatu</a:t>
            </a:r>
            <a:r>
              <a:rPr lang="en-US" dirty="0"/>
              <a:t> </a:t>
            </a:r>
            <a:r>
              <a:rPr lang="en-US" dirty="0" err="1"/>
              <a:t>kasus</a:t>
            </a:r>
            <a:endParaRPr lang="en-US" dirty="0"/>
          </a:p>
        </p:txBody>
      </p:sp>
    </p:spTree>
    <p:extLst>
      <p:ext uri="{BB962C8B-B14F-4D97-AF65-F5344CB8AC3E}">
        <p14:creationId xmlns:p14="http://schemas.microsoft.com/office/powerpoint/2010/main" val="2469391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92967-B2D9-0C56-E210-145C92C84443}"/>
              </a:ext>
            </a:extLst>
          </p:cNvPr>
          <p:cNvSpPr>
            <a:spLocks noGrp="1"/>
          </p:cNvSpPr>
          <p:nvPr>
            <p:ph type="title"/>
          </p:nvPr>
        </p:nvSpPr>
        <p:spPr/>
        <p:txBody>
          <a:bodyPr>
            <a:normAutofit/>
          </a:bodyPr>
          <a:lstStyle/>
          <a:p>
            <a:r>
              <a:rPr lang="en-US" sz="3200" dirty="0"/>
              <a:t>Batch Learning/offline learning</a:t>
            </a:r>
            <a:endParaRPr lang="en-ID" sz="3200" dirty="0"/>
          </a:p>
        </p:txBody>
      </p:sp>
      <p:sp>
        <p:nvSpPr>
          <p:cNvPr id="3" name="Content Placeholder 2">
            <a:extLst>
              <a:ext uri="{FF2B5EF4-FFF2-40B4-BE49-F238E27FC236}">
                <a16:creationId xmlns:a16="http://schemas.microsoft.com/office/drawing/2014/main" id="{32D7E92B-96E3-2D4E-7F8D-323EC0ABBD60}"/>
              </a:ext>
            </a:extLst>
          </p:cNvPr>
          <p:cNvSpPr>
            <a:spLocks noGrp="1"/>
          </p:cNvSpPr>
          <p:nvPr>
            <p:ph idx="1"/>
          </p:nvPr>
        </p:nvSpPr>
        <p:spPr/>
        <p:txBody>
          <a:bodyPr/>
          <a:lstStyle/>
          <a:p>
            <a:pPr marL="342900" indent="-342900">
              <a:buFont typeface="Arial" panose="020B0604020202020204" pitchFamily="34" charset="0"/>
              <a:buChar char="•"/>
            </a:pPr>
            <a:r>
              <a:rPr lang="en-US" dirty="0" err="1"/>
              <a:t>Sistem</a:t>
            </a:r>
            <a:r>
              <a:rPr lang="en-US" dirty="0"/>
              <a:t> </a:t>
            </a:r>
            <a:r>
              <a:rPr lang="en-US" dirty="0" err="1"/>
              <a:t>tidak</a:t>
            </a:r>
            <a:r>
              <a:rPr lang="en-US" dirty="0"/>
              <a:t> </a:t>
            </a:r>
            <a:r>
              <a:rPr lang="en-US" dirty="0" err="1"/>
              <a:t>mampu</a:t>
            </a:r>
            <a:r>
              <a:rPr lang="en-US" dirty="0"/>
              <a:t> </a:t>
            </a:r>
            <a:r>
              <a:rPr lang="en-US" dirty="0" err="1"/>
              <a:t>belajar</a:t>
            </a:r>
            <a:r>
              <a:rPr lang="en-US" dirty="0"/>
              <a:t> </a:t>
            </a:r>
            <a:r>
              <a:rPr lang="en-US" dirty="0" err="1"/>
              <a:t>secara</a:t>
            </a:r>
            <a:r>
              <a:rPr lang="en-US" dirty="0"/>
              <a:t> </a:t>
            </a:r>
            <a:r>
              <a:rPr lang="en-US" dirty="0" err="1"/>
              <a:t>bertahap</a:t>
            </a:r>
            <a:r>
              <a:rPr lang="en-US" dirty="0"/>
              <a:t>: </a:t>
            </a:r>
            <a:r>
              <a:rPr lang="en-US" dirty="0" err="1"/>
              <a:t>sistem</a:t>
            </a:r>
            <a:r>
              <a:rPr lang="en-US" dirty="0"/>
              <a:t> </a:t>
            </a:r>
            <a:r>
              <a:rPr lang="en-US" dirty="0" err="1"/>
              <a:t>harus</a:t>
            </a:r>
            <a:r>
              <a:rPr lang="en-US" dirty="0"/>
              <a:t> </a:t>
            </a:r>
            <a:r>
              <a:rPr lang="en-US" dirty="0" err="1"/>
              <a:t>dilatih</a:t>
            </a:r>
            <a:r>
              <a:rPr lang="en-US" dirty="0"/>
              <a:t> </a:t>
            </a:r>
            <a:r>
              <a:rPr lang="en-US" dirty="0" err="1"/>
              <a:t>menggunakan</a:t>
            </a:r>
            <a:r>
              <a:rPr lang="en-US" dirty="0"/>
              <a:t> </a:t>
            </a:r>
            <a:r>
              <a:rPr lang="en-US" dirty="0" err="1"/>
              <a:t>semua</a:t>
            </a:r>
            <a:r>
              <a:rPr lang="en-US" dirty="0"/>
              <a:t> data.</a:t>
            </a:r>
          </a:p>
          <a:p>
            <a:pPr marL="342900" indent="-342900">
              <a:buFont typeface="Arial" panose="020B0604020202020204" pitchFamily="34" charset="0"/>
              <a:buChar char="•"/>
            </a:pPr>
            <a:r>
              <a:rPr lang="en-US" dirty="0" err="1"/>
              <a:t>Kekurangannya</a:t>
            </a:r>
            <a:r>
              <a:rPr lang="en-US" dirty="0"/>
              <a:t>: </a:t>
            </a:r>
            <a:r>
              <a:rPr lang="en-US" dirty="0" err="1"/>
              <a:t>akan</a:t>
            </a:r>
            <a:r>
              <a:rPr lang="en-US" dirty="0"/>
              <a:t> </a:t>
            </a:r>
            <a:r>
              <a:rPr lang="en-US" dirty="0" err="1"/>
              <a:t>memakan</a:t>
            </a:r>
            <a:r>
              <a:rPr lang="en-US" dirty="0"/>
              <a:t> </a:t>
            </a:r>
            <a:r>
              <a:rPr lang="en-US" dirty="0" err="1"/>
              <a:t>waktu</a:t>
            </a:r>
            <a:r>
              <a:rPr lang="en-US" dirty="0"/>
              <a:t> lama dan </a:t>
            </a:r>
            <a:r>
              <a:rPr lang="en-US" dirty="0" err="1"/>
              <a:t>membutuhkan</a:t>
            </a:r>
            <a:r>
              <a:rPr lang="en-US" dirty="0"/>
              <a:t> resources computer yang </a:t>
            </a:r>
            <a:r>
              <a:rPr lang="en-US" dirty="0" err="1"/>
              <a:t>cukup</a:t>
            </a:r>
            <a:r>
              <a:rPr lang="en-US" dirty="0"/>
              <a:t> </a:t>
            </a:r>
            <a:r>
              <a:rPr lang="en-US" dirty="0" err="1"/>
              <a:t>besar</a:t>
            </a:r>
            <a:endParaRPr lang="en-US" dirty="0"/>
          </a:p>
          <a:p>
            <a:pPr marL="342900" indent="-342900">
              <a:buFont typeface="Arial" panose="020B0604020202020204" pitchFamily="34" charset="0"/>
              <a:buChar char="•"/>
            </a:pPr>
            <a:r>
              <a:rPr lang="en-US" dirty="0" err="1"/>
              <a:t>Biasanya</a:t>
            </a:r>
            <a:r>
              <a:rPr lang="en-US" dirty="0"/>
              <a:t> </a:t>
            </a:r>
            <a:r>
              <a:rPr lang="en-US" dirty="0" err="1"/>
              <a:t>dilakukan</a:t>
            </a:r>
            <a:r>
              <a:rPr lang="en-US" dirty="0"/>
              <a:t> </a:t>
            </a:r>
            <a:r>
              <a:rPr lang="en-US" dirty="0" err="1"/>
              <a:t>secara</a:t>
            </a:r>
            <a:r>
              <a:rPr lang="en-US" dirty="0"/>
              <a:t> offline</a:t>
            </a:r>
          </a:p>
          <a:p>
            <a:pPr marL="342900" indent="-342900">
              <a:buFont typeface="Arial" panose="020B0604020202020204" pitchFamily="34" charset="0"/>
              <a:buChar char="•"/>
            </a:pPr>
            <a:r>
              <a:rPr lang="en-US" dirty="0"/>
              <a:t>Hasil yang </a:t>
            </a:r>
            <a:r>
              <a:rPr lang="en-US" dirty="0" err="1"/>
              <a:t>dikeluarkan</a:t>
            </a:r>
            <a:r>
              <a:rPr lang="en-US" dirty="0"/>
              <a:t> </a:t>
            </a:r>
            <a:r>
              <a:rPr lang="en-US" dirty="0" err="1"/>
              <a:t>hanya</a:t>
            </a:r>
            <a:r>
              <a:rPr lang="en-US" dirty="0"/>
              <a:t> pada </a:t>
            </a:r>
            <a:r>
              <a:rPr lang="en-US" dirty="0" err="1"/>
              <a:t>saat</a:t>
            </a:r>
            <a:r>
              <a:rPr lang="en-US" dirty="0"/>
              <a:t> </a:t>
            </a:r>
            <a:r>
              <a:rPr lang="en-US" dirty="0" err="1"/>
              <a:t>itu</a:t>
            </a:r>
            <a:r>
              <a:rPr lang="en-US" dirty="0"/>
              <a:t> </a:t>
            </a:r>
            <a:r>
              <a:rPr lang="en-US" dirty="0" err="1"/>
              <a:t>saja</a:t>
            </a:r>
            <a:r>
              <a:rPr lang="en-US" dirty="0"/>
              <a:t>, </a:t>
            </a:r>
            <a:r>
              <a:rPr lang="en-US" dirty="0" err="1"/>
              <a:t>tidak</a:t>
            </a:r>
            <a:r>
              <a:rPr lang="en-US" dirty="0"/>
              <a:t> </a:t>
            </a:r>
            <a:r>
              <a:rPr lang="en-US" dirty="0" err="1"/>
              <a:t>ada</a:t>
            </a:r>
            <a:r>
              <a:rPr lang="en-US" dirty="0"/>
              <a:t> proses </a:t>
            </a:r>
            <a:r>
              <a:rPr lang="en-US" dirty="0" err="1"/>
              <a:t>belajar</a:t>
            </a:r>
            <a:r>
              <a:rPr lang="en-US" dirty="0"/>
              <a:t> </a:t>
            </a:r>
            <a:r>
              <a:rPr lang="en-US" dirty="0" err="1"/>
              <a:t>lagi</a:t>
            </a:r>
            <a:r>
              <a:rPr lang="en-US" dirty="0"/>
              <a:t>, </a:t>
            </a:r>
            <a:r>
              <a:rPr lang="en-US" dirty="0" err="1"/>
              <a:t>hasil</a:t>
            </a:r>
            <a:r>
              <a:rPr lang="en-US" dirty="0"/>
              <a:t> </a:t>
            </a:r>
            <a:r>
              <a:rPr lang="en-US" dirty="0" err="1"/>
              <a:t>langsung</a:t>
            </a:r>
            <a:r>
              <a:rPr lang="en-US" dirty="0"/>
              <a:t> </a:t>
            </a:r>
            <a:r>
              <a:rPr lang="en-US" dirty="0" err="1"/>
              <a:t>dipakai</a:t>
            </a:r>
            <a:endParaRPr lang="en-US" dirty="0"/>
          </a:p>
          <a:p>
            <a:pPr marL="342900" indent="-342900">
              <a:buFont typeface="Arial" panose="020B0604020202020204" pitchFamily="34" charset="0"/>
              <a:buChar char="•"/>
            </a:pPr>
            <a:r>
              <a:rPr lang="en-US" dirty="0"/>
              <a:t>Ketika </a:t>
            </a:r>
            <a:r>
              <a:rPr lang="en-US" dirty="0" err="1"/>
              <a:t>ada</a:t>
            </a:r>
            <a:r>
              <a:rPr lang="en-US" dirty="0"/>
              <a:t> </a:t>
            </a:r>
            <a:r>
              <a:rPr lang="en-US" dirty="0" err="1"/>
              <a:t>tipe</a:t>
            </a:r>
            <a:r>
              <a:rPr lang="en-US" dirty="0"/>
              <a:t> data </a:t>
            </a:r>
            <a:r>
              <a:rPr lang="en-US" dirty="0" err="1"/>
              <a:t>baru</a:t>
            </a:r>
            <a:r>
              <a:rPr lang="en-US" dirty="0"/>
              <a:t>, </a:t>
            </a:r>
            <a:r>
              <a:rPr lang="en-US" dirty="0" err="1"/>
              <a:t>maka</a:t>
            </a:r>
            <a:r>
              <a:rPr lang="en-US" dirty="0"/>
              <a:t> </a:t>
            </a:r>
            <a:r>
              <a:rPr lang="en-US" dirty="0" err="1"/>
              <a:t>harus</a:t>
            </a:r>
            <a:r>
              <a:rPr lang="en-US" dirty="0"/>
              <a:t> </a:t>
            </a:r>
            <a:r>
              <a:rPr lang="en-US" dirty="0" err="1"/>
              <a:t>dilakukan</a:t>
            </a:r>
            <a:r>
              <a:rPr lang="en-US" dirty="0"/>
              <a:t> </a:t>
            </a:r>
            <a:r>
              <a:rPr lang="en-US" dirty="0" err="1"/>
              <a:t>pelatihan</a:t>
            </a:r>
            <a:r>
              <a:rPr lang="en-US" dirty="0"/>
              <a:t> </a:t>
            </a:r>
            <a:r>
              <a:rPr lang="en-US" dirty="0" err="1"/>
              <a:t>ulang</a:t>
            </a:r>
            <a:r>
              <a:rPr lang="en-US" dirty="0"/>
              <a:t> (data </a:t>
            </a:r>
            <a:r>
              <a:rPr lang="en-US" dirty="0" err="1"/>
              <a:t>baru</a:t>
            </a:r>
            <a:r>
              <a:rPr lang="en-US" dirty="0"/>
              <a:t> + data lama)</a:t>
            </a:r>
          </a:p>
          <a:p>
            <a:endParaRPr lang="en-ID" dirty="0"/>
          </a:p>
        </p:txBody>
      </p:sp>
    </p:spTree>
    <p:extLst>
      <p:ext uri="{BB962C8B-B14F-4D97-AF65-F5344CB8AC3E}">
        <p14:creationId xmlns:p14="http://schemas.microsoft.com/office/powerpoint/2010/main" val="2984552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09BE-BC78-7E90-9D0F-C01CFCB7790A}"/>
              </a:ext>
            </a:extLst>
          </p:cNvPr>
          <p:cNvSpPr>
            <a:spLocks noGrp="1"/>
          </p:cNvSpPr>
          <p:nvPr>
            <p:ph type="title"/>
          </p:nvPr>
        </p:nvSpPr>
        <p:spPr/>
        <p:txBody>
          <a:bodyPr>
            <a:normAutofit/>
          </a:bodyPr>
          <a:lstStyle/>
          <a:p>
            <a:r>
              <a:rPr lang="en-US" sz="4000" dirty="0"/>
              <a:t>Online Learning</a:t>
            </a:r>
            <a:endParaRPr lang="en-ID" sz="4000" dirty="0"/>
          </a:p>
        </p:txBody>
      </p:sp>
      <p:sp>
        <p:nvSpPr>
          <p:cNvPr id="3" name="Content Placeholder 2">
            <a:extLst>
              <a:ext uri="{FF2B5EF4-FFF2-40B4-BE49-F238E27FC236}">
                <a16:creationId xmlns:a16="http://schemas.microsoft.com/office/drawing/2014/main" id="{7A0F2AD2-B4E5-1C22-5154-106A93590B02}"/>
              </a:ext>
            </a:extLst>
          </p:cNvPr>
          <p:cNvSpPr>
            <a:spLocks noGrp="1"/>
          </p:cNvSpPr>
          <p:nvPr>
            <p:ph idx="1"/>
          </p:nvPr>
        </p:nvSpPr>
        <p:spPr/>
        <p:txBody>
          <a:bodyPr/>
          <a:lstStyle/>
          <a:p>
            <a:pPr marL="342900" indent="-342900" algn="just">
              <a:buFont typeface="Arial" panose="020B0604020202020204" pitchFamily="34" charset="0"/>
              <a:buChar char="•"/>
            </a:pPr>
            <a:r>
              <a:rPr lang="en-US" dirty="0"/>
              <a:t>Dalam </a:t>
            </a:r>
            <a:r>
              <a:rPr lang="en-US" dirty="0" err="1"/>
              <a:t>pembelajaran</a:t>
            </a:r>
            <a:r>
              <a:rPr lang="en-US" dirty="0"/>
              <a:t> online, </a:t>
            </a:r>
            <a:r>
              <a:rPr lang="en-US" dirty="0" err="1"/>
              <a:t>sistem</a:t>
            </a:r>
            <a:r>
              <a:rPr lang="en-US" dirty="0"/>
              <a:t> </a:t>
            </a:r>
            <a:r>
              <a:rPr lang="en-US" dirty="0" err="1"/>
              <a:t>dilatih</a:t>
            </a:r>
            <a:r>
              <a:rPr lang="en-US" dirty="0"/>
              <a:t> </a:t>
            </a:r>
            <a:r>
              <a:rPr lang="en-US" dirty="0" err="1"/>
              <a:t>secara</a:t>
            </a:r>
            <a:r>
              <a:rPr lang="en-US" dirty="0"/>
              <a:t> </a:t>
            </a:r>
            <a:r>
              <a:rPr lang="en-US" dirty="0" err="1"/>
              <a:t>bertahap</a:t>
            </a:r>
            <a:r>
              <a:rPr lang="en-US" dirty="0"/>
              <a:t> </a:t>
            </a:r>
            <a:r>
              <a:rPr lang="en-US" dirty="0" err="1"/>
              <a:t>dengan</a:t>
            </a:r>
            <a:r>
              <a:rPr lang="en-US" dirty="0"/>
              <a:t> </a:t>
            </a:r>
            <a:r>
              <a:rPr lang="en-US" dirty="0" err="1"/>
              <a:t>memasukkannya</a:t>
            </a:r>
            <a:r>
              <a:rPr lang="en-US" dirty="0"/>
              <a:t> </a:t>
            </a:r>
            <a:r>
              <a:rPr lang="en-US" dirty="0" err="1"/>
              <a:t>ke</a:t>
            </a:r>
            <a:r>
              <a:rPr lang="en-US" dirty="0"/>
              <a:t> data </a:t>
            </a:r>
            <a:r>
              <a:rPr lang="en-US" dirty="0" err="1"/>
              <a:t>secara</a:t>
            </a:r>
            <a:r>
              <a:rPr lang="en-US" dirty="0"/>
              <a:t> </a:t>
            </a:r>
            <a:r>
              <a:rPr lang="en-US" dirty="0" err="1"/>
              <a:t>berurutan</a:t>
            </a:r>
            <a:r>
              <a:rPr lang="en-US" dirty="0"/>
              <a:t>, </a:t>
            </a:r>
            <a:r>
              <a:rPr lang="en-US" dirty="0" err="1"/>
              <a:t>baik</a:t>
            </a:r>
            <a:r>
              <a:rPr lang="en-US" dirty="0"/>
              <a:t> </a:t>
            </a:r>
            <a:r>
              <a:rPr lang="en-US" dirty="0" err="1"/>
              <a:t>secara</a:t>
            </a:r>
            <a:r>
              <a:rPr lang="en-US" dirty="0"/>
              <a:t> </a:t>
            </a:r>
            <a:r>
              <a:rPr lang="en-US" dirty="0" err="1"/>
              <a:t>individu</a:t>
            </a:r>
            <a:r>
              <a:rPr lang="en-US" dirty="0"/>
              <a:t> </a:t>
            </a:r>
            <a:r>
              <a:rPr lang="en-US" dirty="0" err="1"/>
              <a:t>atau</a:t>
            </a:r>
            <a:r>
              <a:rPr lang="en-US" dirty="0"/>
              <a:t> oleh </a:t>
            </a:r>
            <a:r>
              <a:rPr lang="en-US" dirty="0" err="1"/>
              <a:t>kelompok</a:t>
            </a:r>
            <a:r>
              <a:rPr lang="en-US" dirty="0"/>
              <a:t> </a:t>
            </a:r>
            <a:r>
              <a:rPr lang="en-US" dirty="0" err="1"/>
              <a:t>kecil</a:t>
            </a:r>
            <a:r>
              <a:rPr lang="en-US" dirty="0"/>
              <a:t> yang </a:t>
            </a:r>
            <a:r>
              <a:rPr lang="en-US" dirty="0" err="1"/>
              <a:t>disebut</a:t>
            </a:r>
            <a:r>
              <a:rPr lang="en-US" dirty="0"/>
              <a:t> mini-batch</a:t>
            </a:r>
          </a:p>
          <a:p>
            <a:pPr marL="342900" indent="-342900" algn="just">
              <a:buFont typeface="Arial" panose="020B0604020202020204" pitchFamily="34" charset="0"/>
              <a:buChar char="•"/>
            </a:pPr>
            <a:r>
              <a:rPr lang="en-US" dirty="0" err="1"/>
              <a:t>Setiap</a:t>
            </a:r>
            <a:r>
              <a:rPr lang="en-US" dirty="0"/>
              <a:t> Langkah </a:t>
            </a:r>
            <a:r>
              <a:rPr lang="en-US" dirty="0" err="1"/>
              <a:t>pelatihan</a:t>
            </a:r>
            <a:r>
              <a:rPr lang="en-US" dirty="0"/>
              <a:t> </a:t>
            </a:r>
            <a:r>
              <a:rPr lang="en-US" dirty="0" err="1"/>
              <a:t>akan</a:t>
            </a:r>
            <a:r>
              <a:rPr lang="en-US" dirty="0"/>
              <a:t> </a:t>
            </a:r>
            <a:r>
              <a:rPr lang="en-US" dirty="0" err="1"/>
              <a:t>lebih</a:t>
            </a:r>
            <a:r>
              <a:rPr lang="en-US" dirty="0"/>
              <a:t> </a:t>
            </a:r>
            <a:r>
              <a:rPr lang="en-US" dirty="0" err="1"/>
              <a:t>cepat</a:t>
            </a:r>
            <a:r>
              <a:rPr lang="en-US" dirty="0"/>
              <a:t> dan </a:t>
            </a:r>
            <a:r>
              <a:rPr lang="en-US" dirty="0" err="1"/>
              <a:t>lebih</a:t>
            </a:r>
            <a:r>
              <a:rPr lang="en-US" dirty="0"/>
              <a:t> </a:t>
            </a:r>
            <a:r>
              <a:rPr lang="en-US" dirty="0" err="1"/>
              <a:t>baik</a:t>
            </a:r>
            <a:r>
              <a:rPr lang="en-US" dirty="0"/>
              <a:t> </a:t>
            </a:r>
            <a:r>
              <a:rPr lang="en-US" dirty="0" err="1"/>
              <a:t>terhadap</a:t>
            </a:r>
            <a:r>
              <a:rPr lang="en-US" dirty="0"/>
              <a:t> resource computer</a:t>
            </a:r>
          </a:p>
          <a:p>
            <a:pPr marL="342900" indent="-342900" algn="just">
              <a:buFont typeface="Arial" panose="020B0604020202020204" pitchFamily="34" charset="0"/>
              <a:buChar char="•"/>
            </a:pPr>
            <a:r>
              <a:rPr lang="en-US" dirty="0"/>
              <a:t>Parameter yang </a:t>
            </a:r>
            <a:r>
              <a:rPr lang="en-US" dirty="0" err="1"/>
              <a:t>penting</a:t>
            </a:r>
            <a:r>
              <a:rPr lang="en-US" dirty="0"/>
              <a:t> </a:t>
            </a:r>
            <a:r>
              <a:rPr lang="en-US" dirty="0" err="1"/>
              <a:t>dalam</a:t>
            </a:r>
            <a:r>
              <a:rPr lang="en-US" dirty="0"/>
              <a:t> online learning </a:t>
            </a:r>
            <a:r>
              <a:rPr lang="en-US" dirty="0" err="1"/>
              <a:t>adalah</a:t>
            </a:r>
            <a:r>
              <a:rPr lang="en-US" dirty="0"/>
              <a:t> learning rate. Parameter </a:t>
            </a:r>
            <a:r>
              <a:rPr lang="en-US" dirty="0" err="1"/>
              <a:t>ini</a:t>
            </a:r>
            <a:r>
              <a:rPr lang="en-US" dirty="0"/>
              <a:t> </a:t>
            </a:r>
            <a:r>
              <a:rPr lang="en-US" dirty="0" err="1"/>
              <a:t>dapat</a:t>
            </a:r>
            <a:r>
              <a:rPr lang="en-US" dirty="0"/>
              <a:t> </a:t>
            </a:r>
            <a:r>
              <a:rPr lang="en-US" dirty="0" err="1"/>
              <a:t>menentukan</a:t>
            </a:r>
            <a:r>
              <a:rPr lang="en-US" dirty="0"/>
              <a:t> </a:t>
            </a:r>
            <a:r>
              <a:rPr lang="en-US" dirty="0" err="1"/>
              <a:t>seberapa</a:t>
            </a:r>
            <a:r>
              <a:rPr lang="en-US" dirty="0"/>
              <a:t> </a:t>
            </a:r>
            <a:r>
              <a:rPr lang="en-US" dirty="0" err="1"/>
              <a:t>cepat</a:t>
            </a:r>
            <a:r>
              <a:rPr lang="en-US" dirty="0"/>
              <a:t> system </a:t>
            </a:r>
            <a:r>
              <a:rPr lang="en-US" dirty="0" err="1"/>
              <a:t>harus</a:t>
            </a:r>
            <a:r>
              <a:rPr lang="en-US" dirty="0"/>
              <a:t> </a:t>
            </a:r>
            <a:r>
              <a:rPr lang="en-US" dirty="0" err="1"/>
              <a:t>beradaptasi</a:t>
            </a:r>
            <a:r>
              <a:rPr lang="en-US" dirty="0"/>
              <a:t> </a:t>
            </a:r>
            <a:r>
              <a:rPr lang="en-US" dirty="0" err="1"/>
              <a:t>dengan</a:t>
            </a:r>
            <a:r>
              <a:rPr lang="en-US" dirty="0"/>
              <a:t> data </a:t>
            </a:r>
            <a:r>
              <a:rPr lang="en-US" dirty="0" err="1"/>
              <a:t>baru</a:t>
            </a:r>
            <a:endParaRPr lang="en-US" dirty="0"/>
          </a:p>
          <a:p>
            <a:endParaRPr lang="en-ID" dirty="0"/>
          </a:p>
        </p:txBody>
      </p:sp>
    </p:spTree>
    <p:extLst>
      <p:ext uri="{BB962C8B-B14F-4D97-AF65-F5344CB8AC3E}">
        <p14:creationId xmlns:p14="http://schemas.microsoft.com/office/powerpoint/2010/main" val="2873124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907D-5800-5F2F-4076-2AB68B9ECCE1}"/>
              </a:ext>
            </a:extLst>
          </p:cNvPr>
          <p:cNvSpPr>
            <a:spLocks noGrp="1"/>
          </p:cNvSpPr>
          <p:nvPr>
            <p:ph type="title"/>
          </p:nvPr>
        </p:nvSpPr>
        <p:spPr/>
        <p:txBody>
          <a:bodyPr/>
          <a:lstStyle/>
          <a:p>
            <a:r>
              <a:rPr lang="en-US" dirty="0" err="1"/>
              <a:t>Berdasarkan</a:t>
            </a:r>
            <a:r>
              <a:rPr lang="en-US" dirty="0"/>
              <a:t> </a:t>
            </a:r>
            <a:r>
              <a:rPr lang="en-US" dirty="0" err="1"/>
              <a:t>Pengambilan</a:t>
            </a:r>
            <a:r>
              <a:rPr lang="en-US" dirty="0"/>
              <a:t> Keputusan</a:t>
            </a:r>
            <a:endParaRPr lang="en-ID" dirty="0"/>
          </a:p>
        </p:txBody>
      </p:sp>
      <p:sp>
        <p:nvSpPr>
          <p:cNvPr id="3" name="Content Placeholder 2">
            <a:extLst>
              <a:ext uri="{FF2B5EF4-FFF2-40B4-BE49-F238E27FC236}">
                <a16:creationId xmlns:a16="http://schemas.microsoft.com/office/drawing/2014/main" id="{75EDC31D-2C2E-D33E-FD94-61336186E060}"/>
              </a:ext>
            </a:extLst>
          </p:cNvPr>
          <p:cNvSpPr>
            <a:spLocks noGrp="1"/>
          </p:cNvSpPr>
          <p:nvPr>
            <p:ph idx="1"/>
          </p:nvPr>
        </p:nvSpPr>
        <p:spPr/>
        <p:txBody>
          <a:bodyPr/>
          <a:lstStyle/>
          <a:p>
            <a:pPr>
              <a:lnSpc>
                <a:spcPct val="150000"/>
              </a:lnSpc>
            </a:pPr>
            <a:r>
              <a:rPr lang="en-ID" b="1" dirty="0"/>
              <a:t>Instance-based learning</a:t>
            </a:r>
          </a:p>
          <a:p>
            <a:pPr lvl="1">
              <a:lnSpc>
                <a:spcPct val="150000"/>
              </a:lnSpc>
            </a:pPr>
            <a:r>
              <a:rPr lang="en-ID" dirty="0"/>
              <a:t>Tidak </a:t>
            </a:r>
            <a:r>
              <a:rPr lang="en-ID" dirty="0" err="1"/>
              <a:t>membangun</a:t>
            </a:r>
            <a:r>
              <a:rPr lang="en-ID" dirty="0"/>
              <a:t> model </a:t>
            </a:r>
            <a:r>
              <a:rPr lang="en-ID" dirty="0" err="1"/>
              <a:t>eksplisit</a:t>
            </a:r>
            <a:r>
              <a:rPr lang="en-ID" dirty="0"/>
              <a:t> </a:t>
            </a:r>
            <a:r>
              <a:rPr lang="en-ID" dirty="0" err="1"/>
              <a:t>dari</a:t>
            </a:r>
            <a:r>
              <a:rPr lang="en-ID" dirty="0"/>
              <a:t> data </a:t>
            </a:r>
            <a:r>
              <a:rPr lang="en-ID" dirty="0" err="1"/>
              <a:t>pelatihan</a:t>
            </a:r>
            <a:r>
              <a:rPr lang="en-ID" dirty="0"/>
              <a:t>. </a:t>
            </a:r>
            <a:r>
              <a:rPr lang="en-ID" dirty="0" err="1"/>
              <a:t>Algoritma</a:t>
            </a:r>
            <a:r>
              <a:rPr lang="en-ID" dirty="0"/>
              <a:t> </a:t>
            </a:r>
            <a:r>
              <a:rPr lang="en-ID" dirty="0" err="1"/>
              <a:t>hanya</a:t>
            </a:r>
            <a:r>
              <a:rPr lang="en-ID" dirty="0"/>
              <a:t> </a:t>
            </a:r>
            <a:r>
              <a:rPr lang="en-ID" b="1" dirty="0" err="1"/>
              <a:t>menyimpan</a:t>
            </a:r>
            <a:r>
              <a:rPr lang="en-ID" b="1" dirty="0"/>
              <a:t> data </a:t>
            </a:r>
            <a:r>
              <a:rPr lang="en-ID" b="1" dirty="0" err="1"/>
              <a:t>pelatihan</a:t>
            </a:r>
            <a:r>
              <a:rPr lang="en-ID" dirty="0"/>
              <a:t> dan </a:t>
            </a:r>
            <a:r>
              <a:rPr lang="en-ID" dirty="0" err="1"/>
              <a:t>menggunakan</a:t>
            </a:r>
            <a:r>
              <a:rPr lang="en-ID" dirty="0"/>
              <a:t> data </a:t>
            </a:r>
            <a:r>
              <a:rPr lang="en-ID" dirty="0" err="1"/>
              <a:t>tersebut</a:t>
            </a:r>
            <a:r>
              <a:rPr lang="en-ID" dirty="0"/>
              <a:t> </a:t>
            </a:r>
            <a:r>
              <a:rPr lang="en-ID" dirty="0" err="1"/>
              <a:t>langsung</a:t>
            </a:r>
            <a:r>
              <a:rPr lang="en-ID" dirty="0"/>
              <a:t> </a:t>
            </a:r>
            <a:r>
              <a:rPr lang="en-ID" dirty="0" err="1"/>
              <a:t>saat</a:t>
            </a:r>
            <a:r>
              <a:rPr lang="en-ID" dirty="0"/>
              <a:t> </a:t>
            </a:r>
            <a:r>
              <a:rPr lang="en-ID" dirty="0" err="1"/>
              <a:t>melakukan</a:t>
            </a:r>
            <a:r>
              <a:rPr lang="en-ID" dirty="0"/>
              <a:t> </a:t>
            </a:r>
            <a:r>
              <a:rPr lang="en-ID" dirty="0" err="1"/>
              <a:t>prediksi</a:t>
            </a:r>
            <a:r>
              <a:rPr lang="en-ID" dirty="0"/>
              <a:t>.</a:t>
            </a:r>
          </a:p>
          <a:p>
            <a:pPr>
              <a:lnSpc>
                <a:spcPct val="150000"/>
              </a:lnSpc>
            </a:pPr>
            <a:r>
              <a:rPr lang="en-ID" b="1" dirty="0"/>
              <a:t>Model-based learning</a:t>
            </a:r>
          </a:p>
          <a:p>
            <a:pPr lvl="1">
              <a:lnSpc>
                <a:spcPct val="150000"/>
              </a:lnSpc>
            </a:pPr>
            <a:r>
              <a:rPr lang="en-ID" dirty="0" err="1"/>
              <a:t>Membuat</a:t>
            </a:r>
            <a:r>
              <a:rPr lang="en-ID" dirty="0"/>
              <a:t> </a:t>
            </a:r>
            <a:r>
              <a:rPr lang="en-ID" b="1" dirty="0"/>
              <a:t>model </a:t>
            </a:r>
            <a:r>
              <a:rPr lang="en-ID" b="1" dirty="0" err="1"/>
              <a:t>generalisasi</a:t>
            </a:r>
            <a:r>
              <a:rPr lang="en-ID" dirty="0"/>
              <a:t> </a:t>
            </a:r>
            <a:r>
              <a:rPr lang="en-ID" dirty="0" err="1"/>
              <a:t>dari</a:t>
            </a:r>
            <a:r>
              <a:rPr lang="en-ID" dirty="0"/>
              <a:t> data </a:t>
            </a:r>
            <a:r>
              <a:rPr lang="en-ID" dirty="0" err="1"/>
              <a:t>pelatihan</a:t>
            </a:r>
            <a:r>
              <a:rPr lang="en-ID" dirty="0"/>
              <a:t>. Model </a:t>
            </a:r>
            <a:r>
              <a:rPr lang="en-ID" dirty="0" err="1"/>
              <a:t>ini</a:t>
            </a:r>
            <a:r>
              <a:rPr lang="en-ID" dirty="0"/>
              <a:t> </a:t>
            </a:r>
            <a:r>
              <a:rPr lang="en-ID" dirty="0" err="1"/>
              <a:t>berusaha</a:t>
            </a:r>
            <a:r>
              <a:rPr lang="en-ID" dirty="0"/>
              <a:t> </a:t>
            </a:r>
            <a:r>
              <a:rPr lang="en-ID" dirty="0" err="1"/>
              <a:t>menangkap</a:t>
            </a:r>
            <a:r>
              <a:rPr lang="en-ID" dirty="0"/>
              <a:t> </a:t>
            </a:r>
            <a:r>
              <a:rPr lang="en-ID" dirty="0" err="1"/>
              <a:t>pola</a:t>
            </a:r>
            <a:r>
              <a:rPr lang="en-ID" dirty="0"/>
              <a:t> </a:t>
            </a:r>
            <a:r>
              <a:rPr lang="en-ID" dirty="0" err="1"/>
              <a:t>atau</a:t>
            </a:r>
            <a:r>
              <a:rPr lang="en-ID" dirty="0"/>
              <a:t> </a:t>
            </a:r>
            <a:r>
              <a:rPr lang="en-ID" dirty="0" err="1"/>
              <a:t>fungsi</a:t>
            </a:r>
            <a:r>
              <a:rPr lang="en-ID" dirty="0"/>
              <a:t> yang </a:t>
            </a:r>
            <a:r>
              <a:rPr lang="en-ID" dirty="0" err="1"/>
              <a:t>mendasari</a:t>
            </a:r>
            <a:r>
              <a:rPr lang="en-ID" dirty="0"/>
              <a:t> data.</a:t>
            </a:r>
          </a:p>
          <a:p>
            <a:pPr>
              <a:lnSpc>
                <a:spcPct val="150000"/>
              </a:lnSpc>
            </a:pPr>
            <a:endParaRPr lang="en-ID" dirty="0"/>
          </a:p>
          <a:p>
            <a:pPr>
              <a:lnSpc>
                <a:spcPct val="150000"/>
              </a:lnSpc>
            </a:pPr>
            <a:endParaRPr lang="en-ID" dirty="0"/>
          </a:p>
        </p:txBody>
      </p:sp>
    </p:spTree>
    <p:extLst>
      <p:ext uri="{BB962C8B-B14F-4D97-AF65-F5344CB8AC3E}">
        <p14:creationId xmlns:p14="http://schemas.microsoft.com/office/powerpoint/2010/main" val="1653289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FCE3-7330-951D-5CE7-EE1E4957328C}"/>
              </a:ext>
            </a:extLst>
          </p:cNvPr>
          <p:cNvSpPr>
            <a:spLocks noGrp="1"/>
          </p:cNvSpPr>
          <p:nvPr>
            <p:ph type="title"/>
          </p:nvPr>
        </p:nvSpPr>
        <p:spPr/>
        <p:txBody>
          <a:bodyPr/>
          <a:lstStyle/>
          <a:p>
            <a:r>
              <a:rPr lang="en-US" dirty="0" err="1"/>
              <a:t>Perbandingan</a:t>
            </a:r>
            <a:r>
              <a:rPr lang="en-US" dirty="0"/>
              <a:t> </a:t>
            </a:r>
            <a:endParaRPr lang="en-ID" dirty="0"/>
          </a:p>
        </p:txBody>
      </p:sp>
      <p:graphicFrame>
        <p:nvGraphicFramePr>
          <p:cNvPr id="4" name="Content Placeholder 3">
            <a:extLst>
              <a:ext uri="{FF2B5EF4-FFF2-40B4-BE49-F238E27FC236}">
                <a16:creationId xmlns:a16="http://schemas.microsoft.com/office/drawing/2014/main" id="{089CF787-04C6-9E26-BD08-AB84C8CCF59A}"/>
              </a:ext>
            </a:extLst>
          </p:cNvPr>
          <p:cNvGraphicFramePr>
            <a:graphicFrameLocks noGrp="1"/>
          </p:cNvGraphicFramePr>
          <p:nvPr>
            <p:ph idx="1"/>
            <p:extLst>
              <p:ext uri="{D42A27DB-BD31-4B8C-83A1-F6EECF244321}">
                <p14:modId xmlns:p14="http://schemas.microsoft.com/office/powerpoint/2010/main" val="3838289044"/>
              </p:ext>
            </p:extLst>
          </p:nvPr>
        </p:nvGraphicFramePr>
        <p:xfrm>
          <a:off x="3948545" y="835923"/>
          <a:ext cx="7550728" cy="5121276"/>
        </p:xfrm>
        <a:graphic>
          <a:graphicData uri="http://schemas.openxmlformats.org/drawingml/2006/table">
            <a:tbl>
              <a:tblPr>
                <a:tableStyleId>{3B4B98B0-60AC-42C2-AFA5-B58CD77FA1E5}</a:tableStyleId>
              </a:tblPr>
              <a:tblGrid>
                <a:gridCol w="1672729">
                  <a:extLst>
                    <a:ext uri="{9D8B030D-6E8A-4147-A177-3AD203B41FA5}">
                      <a16:colId xmlns:a16="http://schemas.microsoft.com/office/drawing/2014/main" val="1118297803"/>
                    </a:ext>
                  </a:extLst>
                </a:gridCol>
                <a:gridCol w="2970266">
                  <a:extLst>
                    <a:ext uri="{9D8B030D-6E8A-4147-A177-3AD203B41FA5}">
                      <a16:colId xmlns:a16="http://schemas.microsoft.com/office/drawing/2014/main" val="4269881162"/>
                    </a:ext>
                  </a:extLst>
                </a:gridCol>
                <a:gridCol w="2907733">
                  <a:extLst>
                    <a:ext uri="{9D8B030D-6E8A-4147-A177-3AD203B41FA5}">
                      <a16:colId xmlns:a16="http://schemas.microsoft.com/office/drawing/2014/main" val="61094773"/>
                    </a:ext>
                  </a:extLst>
                </a:gridCol>
              </a:tblGrid>
              <a:tr h="421752">
                <a:tc>
                  <a:txBody>
                    <a:bodyPr/>
                    <a:lstStyle/>
                    <a:p>
                      <a:pPr algn="ctr">
                        <a:buNone/>
                      </a:pPr>
                      <a:r>
                        <a:rPr lang="en-ID" sz="1600" b="1" dirty="0" err="1"/>
                        <a:t>Aspek</a:t>
                      </a:r>
                      <a:endParaRPr lang="en-ID" sz="1600" b="1" dirty="0"/>
                    </a:p>
                  </a:txBody>
                  <a:tcPr marL="60250" marR="60250" marT="30125" marB="30125" anchor="ctr">
                    <a:lnB w="12700" cap="flat" cmpd="sng" algn="ctr">
                      <a:solidFill>
                        <a:schemeClr val="tx1"/>
                      </a:solidFill>
                      <a:prstDash val="solid"/>
                      <a:round/>
                      <a:headEnd type="none" w="med" len="med"/>
                      <a:tailEnd type="none" w="med" len="med"/>
                    </a:lnB>
                    <a:solidFill>
                      <a:schemeClr val="accent1"/>
                    </a:solidFill>
                  </a:tcPr>
                </a:tc>
                <a:tc>
                  <a:txBody>
                    <a:bodyPr/>
                    <a:lstStyle/>
                    <a:p>
                      <a:pPr algn="ctr">
                        <a:buNone/>
                      </a:pPr>
                      <a:r>
                        <a:rPr lang="en-ID" sz="1600" b="1"/>
                        <a:t>Instance-based Learning</a:t>
                      </a:r>
                    </a:p>
                  </a:txBody>
                  <a:tcPr marL="60250" marR="60250" marT="30125" marB="30125" anchor="ctr">
                    <a:lnB w="12700" cap="flat" cmpd="sng" algn="ctr">
                      <a:solidFill>
                        <a:schemeClr val="tx1"/>
                      </a:solidFill>
                      <a:prstDash val="solid"/>
                      <a:round/>
                      <a:headEnd type="none" w="med" len="med"/>
                      <a:tailEnd type="none" w="med" len="med"/>
                    </a:lnB>
                    <a:solidFill>
                      <a:schemeClr val="accent1"/>
                    </a:solidFill>
                  </a:tcPr>
                </a:tc>
                <a:tc>
                  <a:txBody>
                    <a:bodyPr/>
                    <a:lstStyle/>
                    <a:p>
                      <a:pPr algn="ctr">
                        <a:buNone/>
                      </a:pPr>
                      <a:r>
                        <a:rPr lang="en-ID" sz="1600" b="1" dirty="0"/>
                        <a:t>Model-based Learning</a:t>
                      </a:r>
                    </a:p>
                  </a:txBody>
                  <a:tcPr marL="60250" marR="60250" marT="30125" marB="30125" anchor="ctr">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739067966"/>
                  </a:ext>
                </a:extLst>
              </a:tr>
              <a:tr h="783254">
                <a:tc>
                  <a:txBody>
                    <a:bodyPr/>
                    <a:lstStyle/>
                    <a:p>
                      <a:pPr>
                        <a:buNone/>
                      </a:pPr>
                      <a:r>
                        <a:rPr lang="en-ID" sz="1400" b="1"/>
                        <a:t>Cara Belajar</a:t>
                      </a:r>
                      <a:endParaRPr lang="en-ID" sz="1400"/>
                    </a:p>
                  </a:txBody>
                  <a:tcPr marL="60250" marR="60250" marT="30125" marB="30125" anchor="ctr">
                    <a:lnT w="12700" cap="flat" cmpd="sng" algn="ctr">
                      <a:solidFill>
                        <a:schemeClr val="tx1"/>
                      </a:solidFill>
                      <a:prstDash val="solid"/>
                      <a:round/>
                      <a:headEnd type="none" w="med" len="med"/>
                      <a:tailEnd type="none" w="med" len="med"/>
                    </a:lnT>
                  </a:tcPr>
                </a:tc>
                <a:tc>
                  <a:txBody>
                    <a:bodyPr/>
                    <a:lstStyle/>
                    <a:p>
                      <a:pPr>
                        <a:buNone/>
                      </a:pPr>
                      <a:r>
                        <a:rPr lang="en-ID" sz="1400"/>
                        <a:t>Menyimpan data latih dan menggunakan langsung untuk prediksi</a:t>
                      </a:r>
                    </a:p>
                  </a:txBody>
                  <a:tcPr marL="60250" marR="60250" marT="30125" marB="30125" anchor="ctr">
                    <a:lnT w="12700" cap="flat" cmpd="sng" algn="ctr">
                      <a:solidFill>
                        <a:schemeClr val="tx1"/>
                      </a:solidFill>
                      <a:prstDash val="solid"/>
                      <a:round/>
                      <a:headEnd type="none" w="med" len="med"/>
                      <a:tailEnd type="none" w="med" len="med"/>
                    </a:lnT>
                  </a:tcPr>
                </a:tc>
                <a:tc>
                  <a:txBody>
                    <a:bodyPr/>
                    <a:lstStyle/>
                    <a:p>
                      <a:pPr>
                        <a:buNone/>
                      </a:pPr>
                      <a:r>
                        <a:rPr lang="it-IT" sz="1400" dirty="0"/>
                        <a:t>Membangun model dari data latih yang merepresentasikan pola/fungsi</a:t>
                      </a:r>
                    </a:p>
                  </a:txBody>
                  <a:tcPr marL="60250" marR="60250" marT="30125" marB="30125"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78023356"/>
                  </a:ext>
                </a:extLst>
              </a:tr>
              <a:tr h="783254">
                <a:tc>
                  <a:txBody>
                    <a:bodyPr/>
                    <a:lstStyle/>
                    <a:p>
                      <a:pPr>
                        <a:buNone/>
                      </a:pPr>
                      <a:r>
                        <a:rPr lang="en-ID" sz="1400" b="1"/>
                        <a:t>Prediksi</a:t>
                      </a:r>
                      <a:endParaRPr lang="en-ID" sz="1400"/>
                    </a:p>
                  </a:txBody>
                  <a:tcPr marL="60250" marR="60250" marT="30125" marB="30125" anchor="ctr"/>
                </a:tc>
                <a:tc>
                  <a:txBody>
                    <a:bodyPr/>
                    <a:lstStyle/>
                    <a:p>
                      <a:pPr>
                        <a:buNone/>
                      </a:pPr>
                      <a:r>
                        <a:rPr lang="en-ID" sz="1400"/>
                        <a:t>Membandingkan instance baru dengan data lama (misalnya hitung jarak/similaritas)</a:t>
                      </a:r>
                    </a:p>
                  </a:txBody>
                  <a:tcPr marL="60250" marR="60250" marT="30125" marB="30125" anchor="ctr"/>
                </a:tc>
                <a:tc>
                  <a:txBody>
                    <a:bodyPr/>
                    <a:lstStyle/>
                    <a:p>
                      <a:pPr>
                        <a:buNone/>
                      </a:pPr>
                      <a:r>
                        <a:rPr lang="en-ID" sz="1400" dirty="0" err="1"/>
                        <a:t>Menggunakan</a:t>
                      </a:r>
                      <a:r>
                        <a:rPr lang="en-ID" sz="1400" dirty="0"/>
                        <a:t> model </a:t>
                      </a:r>
                      <a:r>
                        <a:rPr lang="en-ID" sz="1400" dirty="0" err="1"/>
                        <a:t>terlatih</a:t>
                      </a:r>
                      <a:r>
                        <a:rPr lang="en-ID" sz="1400" dirty="0"/>
                        <a:t> </a:t>
                      </a:r>
                      <a:r>
                        <a:rPr lang="en-ID" sz="1400" dirty="0" err="1"/>
                        <a:t>untuk</a:t>
                      </a:r>
                      <a:r>
                        <a:rPr lang="en-ID" sz="1400" dirty="0"/>
                        <a:t> </a:t>
                      </a:r>
                      <a:r>
                        <a:rPr lang="en-ID" sz="1400" dirty="0" err="1"/>
                        <a:t>menghasilkan</a:t>
                      </a:r>
                      <a:r>
                        <a:rPr lang="en-ID" sz="1400" dirty="0"/>
                        <a:t> </a:t>
                      </a:r>
                      <a:r>
                        <a:rPr lang="en-ID" sz="1400" dirty="0" err="1"/>
                        <a:t>prediksi</a:t>
                      </a:r>
                      <a:endParaRPr lang="en-ID" sz="1400" dirty="0"/>
                    </a:p>
                  </a:txBody>
                  <a:tcPr marL="60250" marR="60250" marT="30125" marB="30125" anchor="ctr"/>
                </a:tc>
                <a:extLst>
                  <a:ext uri="{0D108BD9-81ED-4DB2-BD59-A6C34878D82A}">
                    <a16:rowId xmlns:a16="http://schemas.microsoft.com/office/drawing/2014/main" val="2767379656"/>
                  </a:ext>
                </a:extLst>
              </a:tr>
              <a:tr h="783254">
                <a:tc>
                  <a:txBody>
                    <a:bodyPr/>
                    <a:lstStyle/>
                    <a:p>
                      <a:pPr>
                        <a:buNone/>
                      </a:pPr>
                      <a:r>
                        <a:rPr lang="en-ID" sz="1400" b="1"/>
                        <a:t>Contoh Algoritma</a:t>
                      </a:r>
                      <a:endParaRPr lang="en-ID" sz="1400"/>
                    </a:p>
                  </a:txBody>
                  <a:tcPr marL="60250" marR="60250" marT="30125" marB="30125" anchor="ctr"/>
                </a:tc>
                <a:tc>
                  <a:txBody>
                    <a:bodyPr/>
                    <a:lstStyle/>
                    <a:p>
                      <a:pPr>
                        <a:buNone/>
                      </a:pPr>
                      <a:r>
                        <a:rPr lang="en-US" sz="1400"/>
                        <a:t>K-Nearest Neighbors (KNN), Locally Weighted Regression</a:t>
                      </a:r>
                    </a:p>
                  </a:txBody>
                  <a:tcPr marL="60250" marR="60250" marT="30125" marB="30125" anchor="ctr"/>
                </a:tc>
                <a:tc>
                  <a:txBody>
                    <a:bodyPr/>
                    <a:lstStyle/>
                    <a:p>
                      <a:pPr>
                        <a:buNone/>
                      </a:pPr>
                      <a:r>
                        <a:rPr lang="en-US" sz="1400" dirty="0"/>
                        <a:t>Logistic Regression, Decision Tree, SVM, Random Forest, Neural Networks</a:t>
                      </a:r>
                    </a:p>
                  </a:txBody>
                  <a:tcPr marL="60250" marR="60250" marT="30125" marB="30125" anchor="ctr"/>
                </a:tc>
                <a:extLst>
                  <a:ext uri="{0D108BD9-81ED-4DB2-BD59-A6C34878D82A}">
                    <a16:rowId xmlns:a16="http://schemas.microsoft.com/office/drawing/2014/main" val="2086322068"/>
                  </a:ext>
                </a:extLst>
              </a:tr>
              <a:tr h="783254">
                <a:tc>
                  <a:txBody>
                    <a:bodyPr/>
                    <a:lstStyle/>
                    <a:p>
                      <a:pPr>
                        <a:buNone/>
                      </a:pPr>
                      <a:r>
                        <a:rPr lang="en-ID" sz="1400" b="1"/>
                        <a:t>Kelebihan</a:t>
                      </a:r>
                      <a:endParaRPr lang="en-ID" sz="1400"/>
                    </a:p>
                  </a:txBody>
                  <a:tcPr marL="60250" marR="60250" marT="30125" marB="30125" anchor="ctr"/>
                </a:tc>
                <a:tc>
                  <a:txBody>
                    <a:bodyPr/>
                    <a:lstStyle/>
                    <a:p>
                      <a:pPr marL="285750" indent="-285750">
                        <a:buFontTx/>
                        <a:buChar char="-"/>
                      </a:pPr>
                      <a:r>
                        <a:rPr lang="en-ID" sz="1400" dirty="0" err="1"/>
                        <a:t>Sederhana</a:t>
                      </a:r>
                      <a:endParaRPr lang="en-ID" sz="1400" dirty="0"/>
                    </a:p>
                    <a:p>
                      <a:pPr marL="285750" indent="-285750">
                        <a:buFontTx/>
                        <a:buChar char="-"/>
                      </a:pPr>
                      <a:r>
                        <a:rPr lang="en-ID" sz="1400" dirty="0"/>
                        <a:t>Tidak </a:t>
                      </a:r>
                      <a:r>
                        <a:rPr lang="en-ID" sz="1400" dirty="0" err="1"/>
                        <a:t>perlu</a:t>
                      </a:r>
                      <a:r>
                        <a:rPr lang="en-ID" sz="1400" dirty="0"/>
                        <a:t> training lama- </a:t>
                      </a:r>
                      <a:r>
                        <a:rPr lang="en-ID" sz="1400" dirty="0" err="1"/>
                        <a:t>Fleksibel</a:t>
                      </a:r>
                      <a:r>
                        <a:rPr lang="en-ID" sz="1400" dirty="0"/>
                        <a:t> </a:t>
                      </a:r>
                      <a:r>
                        <a:rPr lang="en-ID" sz="1400" dirty="0" err="1"/>
                        <a:t>terhadap</a:t>
                      </a:r>
                      <a:r>
                        <a:rPr lang="en-ID" sz="1400" dirty="0"/>
                        <a:t> data </a:t>
                      </a:r>
                      <a:r>
                        <a:rPr lang="en-ID" sz="1400" dirty="0" err="1"/>
                        <a:t>baru</a:t>
                      </a:r>
                      <a:endParaRPr lang="en-ID" sz="1400" dirty="0"/>
                    </a:p>
                  </a:txBody>
                  <a:tcPr marL="60250" marR="60250" marT="30125" marB="30125" anchor="ctr"/>
                </a:tc>
                <a:tc>
                  <a:txBody>
                    <a:bodyPr/>
                    <a:lstStyle/>
                    <a:p>
                      <a:pPr marL="285750" indent="-285750">
                        <a:buFontTx/>
                        <a:buChar char="-"/>
                      </a:pPr>
                      <a:r>
                        <a:rPr lang="en-ID" sz="1400" dirty="0" err="1"/>
                        <a:t>Prediksi</a:t>
                      </a:r>
                      <a:r>
                        <a:rPr lang="en-ID" sz="1400" dirty="0"/>
                        <a:t> </a:t>
                      </a:r>
                      <a:r>
                        <a:rPr lang="en-ID" sz="1400" dirty="0" err="1"/>
                        <a:t>cepat</a:t>
                      </a:r>
                      <a:r>
                        <a:rPr lang="en-ID" sz="1400" dirty="0"/>
                        <a:t> </a:t>
                      </a:r>
                      <a:r>
                        <a:rPr lang="en-ID" sz="1400" dirty="0" err="1"/>
                        <a:t>setelah</a:t>
                      </a:r>
                      <a:r>
                        <a:rPr lang="en-ID" sz="1400" dirty="0"/>
                        <a:t> model </a:t>
                      </a:r>
                      <a:r>
                        <a:rPr lang="en-ID" sz="1400" dirty="0" err="1"/>
                        <a:t>jadi</a:t>
                      </a:r>
                      <a:endParaRPr lang="en-ID" sz="1400" dirty="0"/>
                    </a:p>
                    <a:p>
                      <a:pPr marL="285750" indent="-285750">
                        <a:buFontTx/>
                        <a:buChar char="-"/>
                      </a:pPr>
                      <a:r>
                        <a:rPr lang="en-ID" sz="1400" dirty="0" err="1"/>
                        <a:t>Lebih</a:t>
                      </a:r>
                      <a:r>
                        <a:rPr lang="en-ID" sz="1400" dirty="0"/>
                        <a:t> </a:t>
                      </a:r>
                      <a:r>
                        <a:rPr lang="en-ID" sz="1400" dirty="0" err="1"/>
                        <a:t>efisien</a:t>
                      </a:r>
                      <a:r>
                        <a:rPr lang="en-ID" sz="1400" dirty="0"/>
                        <a:t> </a:t>
                      </a:r>
                      <a:r>
                        <a:rPr lang="en-ID" sz="1400" dirty="0" err="1"/>
                        <a:t>memori</a:t>
                      </a:r>
                      <a:endParaRPr lang="en-ID" sz="1400" dirty="0"/>
                    </a:p>
                    <a:p>
                      <a:pPr marL="285750" indent="-285750">
                        <a:buFontTx/>
                        <a:buChar char="-"/>
                      </a:pPr>
                      <a:r>
                        <a:rPr lang="en-ID" sz="1400" dirty="0"/>
                        <a:t>Bisa </a:t>
                      </a:r>
                      <a:r>
                        <a:rPr lang="en-ID" sz="1400" dirty="0" err="1"/>
                        <a:t>generalisasi</a:t>
                      </a:r>
                      <a:r>
                        <a:rPr lang="en-ID" sz="1400" dirty="0"/>
                        <a:t> </a:t>
                      </a:r>
                      <a:r>
                        <a:rPr lang="en-ID" sz="1400" dirty="0" err="1"/>
                        <a:t>lebih</a:t>
                      </a:r>
                      <a:r>
                        <a:rPr lang="en-ID" sz="1400" dirty="0"/>
                        <a:t> </a:t>
                      </a:r>
                      <a:r>
                        <a:rPr lang="en-ID" sz="1400" dirty="0" err="1"/>
                        <a:t>baik</a:t>
                      </a:r>
                      <a:endParaRPr lang="en-ID" sz="1400" dirty="0"/>
                    </a:p>
                  </a:txBody>
                  <a:tcPr marL="60250" marR="60250" marT="30125" marB="30125" anchor="ctr"/>
                </a:tc>
                <a:extLst>
                  <a:ext uri="{0D108BD9-81ED-4DB2-BD59-A6C34878D82A}">
                    <a16:rowId xmlns:a16="http://schemas.microsoft.com/office/drawing/2014/main" val="2859341633"/>
                  </a:ext>
                </a:extLst>
              </a:tr>
              <a:tr h="783254">
                <a:tc>
                  <a:txBody>
                    <a:bodyPr/>
                    <a:lstStyle/>
                    <a:p>
                      <a:pPr>
                        <a:buNone/>
                      </a:pPr>
                      <a:r>
                        <a:rPr lang="en-ID" sz="1400" b="1"/>
                        <a:t>Kekurangan</a:t>
                      </a:r>
                      <a:endParaRPr lang="en-ID" sz="1400"/>
                    </a:p>
                  </a:txBody>
                  <a:tcPr marL="60250" marR="60250" marT="30125" marB="30125" anchor="ctr"/>
                </a:tc>
                <a:tc>
                  <a:txBody>
                    <a:bodyPr/>
                    <a:lstStyle/>
                    <a:p>
                      <a:pPr marL="285750" indent="-285750">
                        <a:buFontTx/>
                        <a:buChar char="-"/>
                      </a:pPr>
                      <a:r>
                        <a:rPr lang="en-ID" sz="1400" dirty="0" err="1"/>
                        <a:t>Prediksi</a:t>
                      </a:r>
                      <a:r>
                        <a:rPr lang="en-ID" sz="1400" dirty="0"/>
                        <a:t> </a:t>
                      </a:r>
                      <a:r>
                        <a:rPr lang="en-ID" sz="1400" dirty="0" err="1"/>
                        <a:t>lambat</a:t>
                      </a:r>
                      <a:r>
                        <a:rPr lang="en-ID" sz="1400" dirty="0"/>
                        <a:t> </a:t>
                      </a:r>
                      <a:r>
                        <a:rPr lang="en-ID" sz="1400" dirty="0" err="1"/>
                        <a:t>jika</a:t>
                      </a:r>
                      <a:r>
                        <a:rPr lang="en-ID" sz="1400" dirty="0"/>
                        <a:t> data </a:t>
                      </a:r>
                      <a:r>
                        <a:rPr lang="en-ID" sz="1400" dirty="0" err="1"/>
                        <a:t>besar</a:t>
                      </a:r>
                      <a:endParaRPr lang="en-ID" sz="1400" dirty="0"/>
                    </a:p>
                    <a:p>
                      <a:pPr marL="285750" indent="-285750">
                        <a:buFontTx/>
                        <a:buChar char="-"/>
                      </a:pPr>
                      <a:r>
                        <a:rPr lang="en-ID" sz="1400" dirty="0" err="1"/>
                        <a:t>Butuh</a:t>
                      </a:r>
                      <a:r>
                        <a:rPr lang="en-ID" sz="1400" dirty="0"/>
                        <a:t> </a:t>
                      </a:r>
                      <a:r>
                        <a:rPr lang="en-ID" sz="1400" dirty="0" err="1"/>
                        <a:t>banyak</a:t>
                      </a:r>
                      <a:r>
                        <a:rPr lang="en-ID" sz="1400" dirty="0"/>
                        <a:t> </a:t>
                      </a:r>
                      <a:r>
                        <a:rPr lang="en-ID" sz="1400" dirty="0" err="1"/>
                        <a:t>memori</a:t>
                      </a:r>
                      <a:r>
                        <a:rPr lang="en-ID" sz="1400" dirty="0"/>
                        <a:t>- </a:t>
                      </a:r>
                      <a:r>
                        <a:rPr lang="en-ID" sz="1400" dirty="0" err="1"/>
                        <a:t>Rentan</a:t>
                      </a:r>
                      <a:r>
                        <a:rPr lang="en-ID" sz="1400" dirty="0"/>
                        <a:t> noise</a:t>
                      </a:r>
                    </a:p>
                  </a:txBody>
                  <a:tcPr marL="60250" marR="60250" marT="30125" marB="30125" anchor="ctr"/>
                </a:tc>
                <a:tc>
                  <a:txBody>
                    <a:bodyPr/>
                    <a:lstStyle/>
                    <a:p>
                      <a:pPr marL="285750" indent="-285750">
                        <a:buFontTx/>
                        <a:buChar char="-"/>
                      </a:pPr>
                      <a:r>
                        <a:rPr lang="en-ID" sz="1400" dirty="0" err="1"/>
                        <a:t>Perlu</a:t>
                      </a:r>
                      <a:r>
                        <a:rPr lang="en-ID" sz="1400" dirty="0"/>
                        <a:t> training lama/</a:t>
                      </a:r>
                      <a:r>
                        <a:rPr lang="en-ID" sz="1400" dirty="0" err="1"/>
                        <a:t>rumit</a:t>
                      </a:r>
                      <a:endParaRPr lang="en-ID" sz="1400" dirty="0"/>
                    </a:p>
                    <a:p>
                      <a:pPr marL="285750" indent="-285750">
                        <a:buFontTx/>
                        <a:buChar char="-"/>
                      </a:pPr>
                      <a:r>
                        <a:rPr lang="en-ID" sz="1400" dirty="0" err="1"/>
                        <a:t>Risiko</a:t>
                      </a:r>
                      <a:r>
                        <a:rPr lang="en-ID" sz="1400" dirty="0"/>
                        <a:t> underfitting/overfitting</a:t>
                      </a:r>
                    </a:p>
                  </a:txBody>
                  <a:tcPr marL="60250" marR="60250" marT="30125" marB="30125" anchor="ctr"/>
                </a:tc>
                <a:extLst>
                  <a:ext uri="{0D108BD9-81ED-4DB2-BD59-A6C34878D82A}">
                    <a16:rowId xmlns:a16="http://schemas.microsoft.com/office/drawing/2014/main" val="1750035778"/>
                  </a:ext>
                </a:extLst>
              </a:tr>
              <a:tr h="783254">
                <a:tc>
                  <a:txBody>
                    <a:bodyPr/>
                    <a:lstStyle/>
                    <a:p>
                      <a:pPr>
                        <a:buNone/>
                      </a:pPr>
                      <a:r>
                        <a:rPr lang="en-ID" sz="1400" b="1"/>
                        <a:t>Analogi</a:t>
                      </a:r>
                      <a:endParaRPr lang="en-ID" sz="1400"/>
                    </a:p>
                  </a:txBody>
                  <a:tcPr marL="60250" marR="60250" marT="30125" marB="30125" anchor="ctr"/>
                </a:tc>
                <a:tc>
                  <a:txBody>
                    <a:bodyPr/>
                    <a:lstStyle/>
                    <a:p>
                      <a:pPr>
                        <a:buNone/>
                      </a:pPr>
                      <a:r>
                        <a:rPr lang="en-ID" sz="1400"/>
                        <a:t>Seperti mengingat semua contoh soal lalu mencari yang mirip saat ujian</a:t>
                      </a:r>
                    </a:p>
                  </a:txBody>
                  <a:tcPr marL="60250" marR="60250" marT="30125" marB="30125" anchor="ctr"/>
                </a:tc>
                <a:tc>
                  <a:txBody>
                    <a:bodyPr/>
                    <a:lstStyle/>
                    <a:p>
                      <a:pPr>
                        <a:buNone/>
                      </a:pPr>
                      <a:r>
                        <a:rPr lang="en-ID" sz="1400" dirty="0" err="1"/>
                        <a:t>Seperti</a:t>
                      </a:r>
                      <a:r>
                        <a:rPr lang="en-ID" sz="1400" dirty="0"/>
                        <a:t> </a:t>
                      </a:r>
                      <a:r>
                        <a:rPr lang="en-ID" sz="1400" dirty="0" err="1"/>
                        <a:t>belajar</a:t>
                      </a:r>
                      <a:r>
                        <a:rPr lang="en-ID" sz="1400" dirty="0"/>
                        <a:t> </a:t>
                      </a:r>
                      <a:r>
                        <a:rPr lang="en-ID" sz="1400" dirty="0" err="1"/>
                        <a:t>rumus</a:t>
                      </a:r>
                      <a:r>
                        <a:rPr lang="en-ID" sz="1400" dirty="0"/>
                        <a:t>/</a:t>
                      </a:r>
                      <a:r>
                        <a:rPr lang="en-ID" sz="1400" dirty="0" err="1"/>
                        <a:t>pola</a:t>
                      </a:r>
                      <a:r>
                        <a:rPr lang="en-ID" sz="1400" dirty="0"/>
                        <a:t> </a:t>
                      </a:r>
                      <a:r>
                        <a:rPr lang="en-ID" sz="1400" dirty="0" err="1"/>
                        <a:t>umum</a:t>
                      </a:r>
                      <a:r>
                        <a:rPr lang="en-ID" sz="1400" dirty="0"/>
                        <a:t> </a:t>
                      </a:r>
                      <a:r>
                        <a:rPr lang="en-ID" sz="1400" dirty="0" err="1"/>
                        <a:t>lalu</a:t>
                      </a:r>
                      <a:r>
                        <a:rPr lang="en-ID" sz="1400" dirty="0"/>
                        <a:t> </a:t>
                      </a:r>
                      <a:r>
                        <a:rPr lang="en-ID" sz="1400" dirty="0" err="1"/>
                        <a:t>menggunakannya</a:t>
                      </a:r>
                      <a:r>
                        <a:rPr lang="en-ID" sz="1400" dirty="0"/>
                        <a:t> </a:t>
                      </a:r>
                      <a:r>
                        <a:rPr lang="en-ID" sz="1400" dirty="0" err="1"/>
                        <a:t>untuk</a:t>
                      </a:r>
                      <a:r>
                        <a:rPr lang="en-ID" sz="1400" dirty="0"/>
                        <a:t> </a:t>
                      </a:r>
                      <a:r>
                        <a:rPr lang="en-ID" sz="1400" dirty="0" err="1"/>
                        <a:t>soal</a:t>
                      </a:r>
                      <a:r>
                        <a:rPr lang="en-ID" sz="1400" dirty="0"/>
                        <a:t> </a:t>
                      </a:r>
                      <a:r>
                        <a:rPr lang="en-ID" sz="1400" dirty="0" err="1"/>
                        <a:t>baru</a:t>
                      </a:r>
                      <a:endParaRPr lang="en-ID" sz="1400" dirty="0"/>
                    </a:p>
                  </a:txBody>
                  <a:tcPr marL="60250" marR="60250" marT="30125" marB="30125" anchor="ctr"/>
                </a:tc>
                <a:extLst>
                  <a:ext uri="{0D108BD9-81ED-4DB2-BD59-A6C34878D82A}">
                    <a16:rowId xmlns:a16="http://schemas.microsoft.com/office/drawing/2014/main" val="2999186320"/>
                  </a:ext>
                </a:extLst>
              </a:tr>
            </a:tbl>
          </a:graphicData>
        </a:graphic>
      </p:graphicFrame>
    </p:spTree>
    <p:extLst>
      <p:ext uri="{BB962C8B-B14F-4D97-AF65-F5344CB8AC3E}">
        <p14:creationId xmlns:p14="http://schemas.microsoft.com/office/powerpoint/2010/main" val="42258737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84AA-1FF8-C45E-B0AF-87326446AC7C}"/>
              </a:ext>
            </a:extLst>
          </p:cNvPr>
          <p:cNvSpPr>
            <a:spLocks noGrp="1"/>
          </p:cNvSpPr>
          <p:nvPr>
            <p:ph type="title"/>
          </p:nvPr>
        </p:nvSpPr>
        <p:spPr/>
        <p:txBody>
          <a:bodyPr/>
          <a:lstStyle/>
          <a:p>
            <a:r>
              <a:rPr lang="en-US" dirty="0" err="1"/>
              <a:t>Diskusi</a:t>
            </a:r>
            <a:endParaRPr lang="en-ID" dirty="0"/>
          </a:p>
        </p:txBody>
      </p:sp>
      <p:sp>
        <p:nvSpPr>
          <p:cNvPr id="3" name="Content Placeholder 2">
            <a:extLst>
              <a:ext uri="{FF2B5EF4-FFF2-40B4-BE49-F238E27FC236}">
                <a16:creationId xmlns:a16="http://schemas.microsoft.com/office/drawing/2014/main" id="{DC77EE96-4F3A-EE2C-53FA-DDEF10948DE5}"/>
              </a:ext>
            </a:extLst>
          </p:cNvPr>
          <p:cNvSpPr>
            <a:spLocks noGrp="1"/>
          </p:cNvSpPr>
          <p:nvPr>
            <p:ph idx="1"/>
          </p:nvPr>
        </p:nvSpPr>
        <p:spPr/>
        <p:txBody>
          <a:bodyPr/>
          <a:lstStyle/>
          <a:p>
            <a:r>
              <a:rPr lang="en-US" dirty="0"/>
              <a:t>Kasus : </a:t>
            </a:r>
            <a:r>
              <a:rPr lang="en-US" dirty="0" err="1"/>
              <a:t>Sistem</a:t>
            </a:r>
            <a:r>
              <a:rPr lang="en-US" dirty="0"/>
              <a:t> </a:t>
            </a:r>
            <a:r>
              <a:rPr lang="en-US" dirty="0" err="1"/>
              <a:t>Rekomendasi</a:t>
            </a:r>
            <a:r>
              <a:rPr lang="en-US" dirty="0"/>
              <a:t> </a:t>
            </a:r>
          </a:p>
          <a:p>
            <a:r>
              <a:rPr lang="en-US" dirty="0"/>
              <a:t>Supervised </a:t>
            </a:r>
            <a:r>
              <a:rPr lang="en-US" dirty="0" err="1"/>
              <a:t>atau</a:t>
            </a:r>
            <a:r>
              <a:rPr lang="en-US" dirty="0"/>
              <a:t> unsupervised?</a:t>
            </a:r>
          </a:p>
          <a:p>
            <a:r>
              <a:rPr lang="en-US" dirty="0" err="1"/>
              <a:t>Bagaimana</a:t>
            </a:r>
            <a:r>
              <a:rPr lang="en-US" dirty="0"/>
              <a:t> pipeline-</a:t>
            </a:r>
            <a:r>
              <a:rPr lang="en-US" dirty="0" err="1"/>
              <a:t>nya</a:t>
            </a:r>
            <a:r>
              <a:rPr lang="en-US" dirty="0"/>
              <a:t>?</a:t>
            </a:r>
          </a:p>
          <a:p>
            <a:endParaRPr lang="en-ID" dirty="0"/>
          </a:p>
        </p:txBody>
      </p:sp>
    </p:spTree>
    <p:extLst>
      <p:ext uri="{BB962C8B-B14F-4D97-AF65-F5344CB8AC3E}">
        <p14:creationId xmlns:p14="http://schemas.microsoft.com/office/powerpoint/2010/main" val="197851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F7809-AC3F-4DD7-B500-9F39041F7D6C}"/>
              </a:ext>
            </a:extLst>
          </p:cNvPr>
          <p:cNvSpPr>
            <a:spLocks noGrp="1"/>
          </p:cNvSpPr>
          <p:nvPr>
            <p:ph type="title"/>
          </p:nvPr>
        </p:nvSpPr>
        <p:spPr/>
        <p:txBody>
          <a:bodyPr/>
          <a:lstStyle/>
          <a:p>
            <a:r>
              <a:rPr lang="en-US" dirty="0" err="1"/>
              <a:t>Referensi</a:t>
            </a:r>
            <a:r>
              <a:rPr lang="en-US" dirty="0"/>
              <a:t> </a:t>
            </a:r>
            <a:r>
              <a:rPr lang="en-US" dirty="0" err="1"/>
              <a:t>Buku</a:t>
            </a:r>
            <a:endParaRPr lang="en-US" dirty="0"/>
          </a:p>
        </p:txBody>
      </p:sp>
      <p:sp>
        <p:nvSpPr>
          <p:cNvPr id="3" name="Content Placeholder 2">
            <a:extLst>
              <a:ext uri="{FF2B5EF4-FFF2-40B4-BE49-F238E27FC236}">
                <a16:creationId xmlns:a16="http://schemas.microsoft.com/office/drawing/2014/main" id="{B640F401-804C-442F-8383-8FA92D7E7565}"/>
              </a:ext>
            </a:extLst>
          </p:cNvPr>
          <p:cNvSpPr>
            <a:spLocks noGrp="1"/>
          </p:cNvSpPr>
          <p:nvPr>
            <p:ph idx="1"/>
          </p:nvPr>
        </p:nvSpPr>
        <p:spPr/>
        <p:txBody>
          <a:bodyPr/>
          <a:lstStyle/>
          <a:p>
            <a:pPr lvl="0"/>
            <a:r>
              <a:rPr lang="en-US" dirty="0"/>
              <a:t>Peter </a:t>
            </a:r>
            <a:r>
              <a:rPr lang="en-US" dirty="0" err="1"/>
              <a:t>Norvig</a:t>
            </a:r>
            <a:r>
              <a:rPr lang="en-US" dirty="0"/>
              <a:t>, Artificial Intelligence, Third Edition, Pearson, 2010</a:t>
            </a:r>
          </a:p>
          <a:p>
            <a:pPr lvl="0"/>
            <a:r>
              <a:rPr lang="en-US" dirty="0"/>
              <a:t>Tom M. </a:t>
            </a:r>
            <a:r>
              <a:rPr lang="en-US" dirty="0" err="1"/>
              <a:t>Mitcell</a:t>
            </a:r>
            <a:r>
              <a:rPr lang="en-US" dirty="0"/>
              <a:t>, Machine Learning, The McGraw-Hill, 1997 </a:t>
            </a:r>
          </a:p>
          <a:p>
            <a:r>
              <a:rPr lang="en-US" dirty="0" err="1"/>
              <a:t>Aurelien</a:t>
            </a:r>
            <a:r>
              <a:rPr lang="en-US" dirty="0"/>
              <a:t> </a:t>
            </a:r>
            <a:r>
              <a:rPr lang="en-US" dirty="0" err="1"/>
              <a:t>Geron</a:t>
            </a:r>
            <a:r>
              <a:rPr lang="en-US" dirty="0"/>
              <a:t>, Hands-on Machine Learning with Scikit-Learn, </a:t>
            </a:r>
            <a:r>
              <a:rPr lang="en-US" dirty="0" err="1"/>
              <a:t>Keras</a:t>
            </a:r>
            <a:r>
              <a:rPr lang="en-US" dirty="0"/>
              <a:t>, and TensorFlow, Second Edition, O’Reilly, 2019</a:t>
            </a:r>
          </a:p>
          <a:p>
            <a:r>
              <a:rPr lang="en-US" dirty="0">
                <a:hlinkClick r:id="rId2"/>
              </a:rPr>
              <a:t>https://www.coursera.org/learn/machine-learning/home/welcome</a:t>
            </a:r>
            <a:endParaRPr lang="en-US" dirty="0"/>
          </a:p>
          <a:p>
            <a:r>
              <a:rPr lang="en-US" dirty="0"/>
              <a:t>Materi </a:t>
            </a:r>
            <a:r>
              <a:rPr lang="en-US" dirty="0" err="1"/>
              <a:t>Terkait</a:t>
            </a:r>
            <a:r>
              <a:rPr lang="en-US" dirty="0"/>
              <a:t> Machine Learning</a:t>
            </a:r>
          </a:p>
        </p:txBody>
      </p:sp>
    </p:spTree>
    <p:extLst>
      <p:ext uri="{BB962C8B-B14F-4D97-AF65-F5344CB8AC3E}">
        <p14:creationId xmlns:p14="http://schemas.microsoft.com/office/powerpoint/2010/main" val="4197669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D737E-9F8B-40F3-BE44-7C7C2F415D3E}"/>
              </a:ext>
            </a:extLst>
          </p:cNvPr>
          <p:cNvSpPr>
            <a:spLocks noGrp="1"/>
          </p:cNvSpPr>
          <p:nvPr>
            <p:ph type="title"/>
          </p:nvPr>
        </p:nvSpPr>
        <p:spPr/>
        <p:txBody>
          <a:bodyPr/>
          <a:lstStyle/>
          <a:p>
            <a:r>
              <a:rPr lang="en-US" dirty="0" err="1"/>
              <a:t>Aturan</a:t>
            </a:r>
            <a:r>
              <a:rPr lang="en-US" dirty="0"/>
              <a:t> </a:t>
            </a:r>
            <a:r>
              <a:rPr lang="en-US" dirty="0" err="1"/>
              <a:t>Perkuliahan</a:t>
            </a:r>
            <a:endParaRPr lang="en-US" dirty="0"/>
          </a:p>
        </p:txBody>
      </p:sp>
      <p:sp>
        <p:nvSpPr>
          <p:cNvPr id="3" name="Content Placeholder 2">
            <a:extLst>
              <a:ext uri="{FF2B5EF4-FFF2-40B4-BE49-F238E27FC236}">
                <a16:creationId xmlns:a16="http://schemas.microsoft.com/office/drawing/2014/main" id="{3C5AC91E-16C7-42B0-8C1C-D161CEFEF7F0}"/>
              </a:ext>
            </a:extLst>
          </p:cNvPr>
          <p:cNvSpPr>
            <a:spLocks noGrp="1"/>
          </p:cNvSpPr>
          <p:nvPr>
            <p:ph idx="1"/>
          </p:nvPr>
        </p:nvSpPr>
        <p:spPr/>
        <p:txBody>
          <a:bodyPr>
            <a:normAutofit/>
          </a:bodyPr>
          <a:lstStyle/>
          <a:p>
            <a:pPr algn="just"/>
            <a:r>
              <a:rPr lang="en-US" dirty="0" err="1"/>
              <a:t>Tidak</a:t>
            </a:r>
            <a:r>
              <a:rPr lang="en-US" dirty="0"/>
              <a:t> </a:t>
            </a:r>
            <a:r>
              <a:rPr lang="en-US" dirty="0" err="1"/>
              <a:t>ada</a:t>
            </a:r>
            <a:r>
              <a:rPr lang="en-US" dirty="0"/>
              <a:t> </a:t>
            </a:r>
            <a:r>
              <a:rPr lang="en-US" dirty="0" err="1"/>
              <a:t>Perbaikan</a:t>
            </a:r>
            <a:r>
              <a:rPr lang="en-US" dirty="0"/>
              <a:t> </a:t>
            </a:r>
            <a:r>
              <a:rPr lang="en-US" dirty="0" err="1"/>
              <a:t>dengan</a:t>
            </a:r>
            <a:r>
              <a:rPr lang="en-US" dirty="0"/>
              <a:t> </a:t>
            </a:r>
            <a:r>
              <a:rPr lang="en-US" dirty="0" err="1"/>
              <a:t>alasan</a:t>
            </a:r>
            <a:r>
              <a:rPr lang="en-US" dirty="0"/>
              <a:t> </a:t>
            </a:r>
            <a:r>
              <a:rPr lang="en-US" dirty="0" err="1"/>
              <a:t>apapun</a:t>
            </a:r>
            <a:r>
              <a:rPr lang="en-US" dirty="0"/>
              <a:t>.</a:t>
            </a:r>
          </a:p>
          <a:p>
            <a:pPr algn="just"/>
            <a:r>
              <a:rPr lang="en-US" dirty="0" err="1"/>
              <a:t>Ujian</a:t>
            </a:r>
            <a:r>
              <a:rPr lang="en-US" dirty="0"/>
              <a:t> </a:t>
            </a:r>
            <a:r>
              <a:rPr lang="en-US" dirty="0" err="1"/>
              <a:t>susulan</a:t>
            </a:r>
            <a:r>
              <a:rPr lang="en-US" dirty="0"/>
              <a:t> </a:t>
            </a:r>
            <a:r>
              <a:rPr lang="en-US" dirty="0" err="1"/>
              <a:t>hanya</a:t>
            </a:r>
            <a:r>
              <a:rPr lang="en-US" dirty="0"/>
              <a:t> </a:t>
            </a:r>
            <a:r>
              <a:rPr lang="en-US" dirty="0" err="1"/>
              <a:t>diijinkan</a:t>
            </a:r>
            <a:r>
              <a:rPr lang="en-US" dirty="0"/>
              <a:t> </a:t>
            </a:r>
            <a:r>
              <a:rPr lang="en-US" dirty="0" err="1"/>
              <a:t>jika</a:t>
            </a:r>
            <a:r>
              <a:rPr lang="en-US" dirty="0"/>
              <a:t> </a:t>
            </a:r>
            <a:r>
              <a:rPr lang="en-US" dirty="0" err="1"/>
              <a:t>ada</a:t>
            </a:r>
            <a:r>
              <a:rPr lang="en-US" dirty="0"/>
              <a:t> </a:t>
            </a:r>
            <a:r>
              <a:rPr lang="en-US" dirty="0" err="1"/>
              <a:t>ijin</a:t>
            </a:r>
            <a:r>
              <a:rPr lang="en-US" dirty="0"/>
              <a:t> </a:t>
            </a:r>
            <a:r>
              <a:rPr lang="en-US" dirty="0" err="1"/>
              <a:t>autentik</a:t>
            </a:r>
            <a:r>
              <a:rPr lang="en-US" dirty="0"/>
              <a:t> yang </a:t>
            </a:r>
            <a:r>
              <a:rPr lang="en-US" dirty="0" err="1"/>
              <a:t>bisa</a:t>
            </a:r>
            <a:r>
              <a:rPr lang="en-US" dirty="0"/>
              <a:t> </a:t>
            </a:r>
            <a:r>
              <a:rPr lang="en-US" dirty="0" err="1"/>
              <a:t>ditunjukkan</a:t>
            </a:r>
            <a:r>
              <a:rPr lang="en-US" dirty="0"/>
              <a:t> </a:t>
            </a:r>
            <a:r>
              <a:rPr lang="en-US" dirty="0" err="1"/>
              <a:t>sebelum</a:t>
            </a:r>
            <a:r>
              <a:rPr lang="en-US" dirty="0"/>
              <a:t> </a:t>
            </a:r>
            <a:r>
              <a:rPr lang="en-US" dirty="0" err="1"/>
              <a:t>ujian</a:t>
            </a:r>
            <a:endParaRPr lang="en-US" dirty="0"/>
          </a:p>
          <a:p>
            <a:pPr algn="just"/>
            <a:r>
              <a:rPr lang="en-US" dirty="0" err="1"/>
              <a:t>Semua</a:t>
            </a:r>
            <a:r>
              <a:rPr lang="en-US" dirty="0"/>
              <a:t> </a:t>
            </a:r>
            <a:r>
              <a:rPr lang="en-US" dirty="0" err="1"/>
              <a:t>tugas</a:t>
            </a:r>
            <a:r>
              <a:rPr lang="en-US" dirty="0"/>
              <a:t> </a:t>
            </a:r>
            <a:r>
              <a:rPr lang="en-US" dirty="0" err="1"/>
              <a:t>harus</a:t>
            </a:r>
            <a:r>
              <a:rPr lang="en-US" dirty="0"/>
              <a:t> </a:t>
            </a:r>
            <a:r>
              <a:rPr lang="en-US" dirty="0" err="1"/>
              <a:t>dikerjakan</a:t>
            </a:r>
            <a:r>
              <a:rPr lang="en-US" dirty="0"/>
              <a:t> dan </a:t>
            </a:r>
            <a:r>
              <a:rPr lang="en-US" dirty="0" err="1"/>
              <a:t>diserahkan</a:t>
            </a:r>
            <a:r>
              <a:rPr lang="en-US" dirty="0"/>
              <a:t> </a:t>
            </a:r>
            <a:r>
              <a:rPr lang="en-US" dirty="0" err="1"/>
              <a:t>tepat</a:t>
            </a:r>
            <a:r>
              <a:rPr lang="en-US" dirty="0"/>
              <a:t> </a:t>
            </a:r>
            <a:r>
              <a:rPr lang="en-US" dirty="0" err="1"/>
              <a:t>waktu</a:t>
            </a:r>
            <a:endParaRPr lang="en-US" dirty="0"/>
          </a:p>
          <a:p>
            <a:pPr algn="just"/>
            <a:r>
              <a:rPr lang="en-US" dirty="0" err="1"/>
              <a:t>Kehadiran</a:t>
            </a:r>
            <a:r>
              <a:rPr lang="en-US" dirty="0"/>
              <a:t> </a:t>
            </a:r>
            <a:r>
              <a:rPr lang="en-US" dirty="0" err="1"/>
              <a:t>mahasiswa</a:t>
            </a:r>
            <a:r>
              <a:rPr lang="en-US" dirty="0"/>
              <a:t> </a:t>
            </a:r>
            <a:r>
              <a:rPr lang="en-US" dirty="0" err="1"/>
              <a:t>dilihat</a:t>
            </a:r>
            <a:r>
              <a:rPr lang="en-US" dirty="0"/>
              <a:t> </a:t>
            </a:r>
            <a:r>
              <a:rPr lang="en-US" dirty="0" err="1"/>
              <a:t>dari</a:t>
            </a:r>
            <a:r>
              <a:rPr lang="en-US" dirty="0"/>
              <a:t> </a:t>
            </a:r>
            <a:r>
              <a:rPr lang="en-US" dirty="0" err="1"/>
              <a:t>keaktifan</a:t>
            </a:r>
            <a:r>
              <a:rPr lang="en-US" dirty="0"/>
              <a:t> </a:t>
            </a:r>
            <a:r>
              <a:rPr lang="en-US" dirty="0" err="1"/>
              <a:t>mahasiswa</a:t>
            </a:r>
            <a:r>
              <a:rPr lang="en-US" dirty="0"/>
              <a:t> </a:t>
            </a:r>
            <a:r>
              <a:rPr lang="en-US" dirty="0" err="1"/>
              <a:t>memview</a:t>
            </a:r>
            <a:r>
              <a:rPr lang="en-US" dirty="0"/>
              <a:t>/</a:t>
            </a:r>
            <a:r>
              <a:rPr lang="en-US" dirty="0" err="1"/>
              <a:t>mendownload</a:t>
            </a:r>
            <a:r>
              <a:rPr lang="en-US" dirty="0"/>
              <a:t> </a:t>
            </a:r>
            <a:r>
              <a:rPr lang="en-US" dirty="0" err="1"/>
              <a:t>materi</a:t>
            </a:r>
            <a:r>
              <a:rPr lang="en-US" dirty="0"/>
              <a:t> </a:t>
            </a:r>
            <a:r>
              <a:rPr lang="en-US" dirty="0" err="1"/>
              <a:t>tiap</a:t>
            </a:r>
            <a:r>
              <a:rPr lang="en-US" dirty="0"/>
              <a:t> </a:t>
            </a:r>
            <a:r>
              <a:rPr lang="en-US" dirty="0" err="1"/>
              <a:t>pertemuan</a:t>
            </a:r>
            <a:r>
              <a:rPr lang="en-US" dirty="0"/>
              <a:t> di situs LMS </a:t>
            </a:r>
            <a:r>
              <a:rPr lang="en-US" dirty="0" err="1"/>
              <a:t>Unikom</a:t>
            </a:r>
            <a:r>
              <a:rPr lang="en-US" dirty="0"/>
              <a:t> / </a:t>
            </a:r>
            <a:r>
              <a:rPr lang="en-US" dirty="0" err="1"/>
              <a:t>dipanggil</a:t>
            </a:r>
            <a:r>
              <a:rPr lang="en-US" dirty="0"/>
              <a:t> di </a:t>
            </a:r>
            <a:r>
              <a:rPr lang="en-US" dirty="0" err="1"/>
              <a:t>kelas</a:t>
            </a:r>
            <a:endParaRPr lang="en-US" dirty="0"/>
          </a:p>
          <a:p>
            <a:pPr algn="just"/>
            <a:r>
              <a:rPr lang="en-US" dirty="0"/>
              <a:t>Dosen </a:t>
            </a:r>
            <a:r>
              <a:rPr lang="en-US" dirty="0" err="1"/>
              <a:t>pengampu</a:t>
            </a:r>
            <a:r>
              <a:rPr lang="en-US" dirty="0"/>
              <a:t> </a:t>
            </a:r>
            <a:r>
              <a:rPr lang="en-US" dirty="0" err="1"/>
              <a:t>akan</a:t>
            </a:r>
            <a:r>
              <a:rPr lang="en-US" dirty="0"/>
              <a:t> </a:t>
            </a:r>
            <a:r>
              <a:rPr lang="en-US" dirty="0" err="1"/>
              <a:t>merekap</a:t>
            </a:r>
            <a:r>
              <a:rPr lang="en-US" dirty="0"/>
              <a:t> </a:t>
            </a:r>
            <a:r>
              <a:rPr lang="en-US" dirty="0" err="1"/>
              <a:t>kehadiran</a:t>
            </a:r>
            <a:r>
              <a:rPr lang="en-US" dirty="0"/>
              <a:t> paling </a:t>
            </a:r>
            <a:r>
              <a:rPr lang="en-US" dirty="0" err="1"/>
              <a:t>lambat</a:t>
            </a:r>
            <a:r>
              <a:rPr lang="en-US" dirty="0"/>
              <a:t> 1 </a:t>
            </a:r>
            <a:r>
              <a:rPr lang="en-US" dirty="0" err="1"/>
              <a:t>minggu</a:t>
            </a:r>
            <a:r>
              <a:rPr lang="en-US" dirty="0"/>
              <a:t> </a:t>
            </a:r>
            <a:r>
              <a:rPr lang="en-US" dirty="0" err="1"/>
              <a:t>setelah</a:t>
            </a:r>
            <a:r>
              <a:rPr lang="en-US" dirty="0"/>
              <a:t>  </a:t>
            </a:r>
            <a:r>
              <a:rPr lang="en-US" dirty="0" err="1"/>
              <a:t>minggu</a:t>
            </a:r>
            <a:r>
              <a:rPr lang="en-US" dirty="0"/>
              <a:t> </a:t>
            </a:r>
            <a:r>
              <a:rPr lang="en-US" dirty="0" err="1"/>
              <a:t>perkuliahan</a:t>
            </a:r>
            <a:r>
              <a:rPr lang="en-US" dirty="0"/>
              <a:t>, </a:t>
            </a:r>
            <a:r>
              <a:rPr lang="en-US" dirty="0" err="1"/>
              <a:t>jika</a:t>
            </a:r>
            <a:r>
              <a:rPr lang="en-US" dirty="0"/>
              <a:t> </a:t>
            </a:r>
            <a:r>
              <a:rPr lang="en-US" dirty="0" err="1"/>
              <a:t>ada</a:t>
            </a:r>
            <a:r>
              <a:rPr lang="en-US" dirty="0"/>
              <a:t> yang </a:t>
            </a:r>
            <a:r>
              <a:rPr lang="en-US" dirty="0" err="1"/>
              <a:t>memview</a:t>
            </a:r>
            <a:r>
              <a:rPr lang="en-US" dirty="0"/>
              <a:t> </a:t>
            </a:r>
            <a:r>
              <a:rPr lang="en-US" dirty="0" err="1"/>
              <a:t>atau</a:t>
            </a:r>
            <a:r>
              <a:rPr lang="en-US" dirty="0"/>
              <a:t> </a:t>
            </a:r>
            <a:r>
              <a:rPr lang="en-US" dirty="0" err="1"/>
              <a:t>mendownload</a:t>
            </a:r>
            <a:r>
              <a:rPr lang="en-US" dirty="0"/>
              <a:t> </a:t>
            </a:r>
            <a:r>
              <a:rPr lang="en-US" dirty="0" err="1"/>
              <a:t>materi</a:t>
            </a:r>
            <a:r>
              <a:rPr lang="en-US" dirty="0"/>
              <a:t> </a:t>
            </a:r>
            <a:r>
              <a:rPr lang="en-US" dirty="0" err="1"/>
              <a:t>setelah</a:t>
            </a:r>
            <a:r>
              <a:rPr lang="en-US" dirty="0"/>
              <a:t> proses </a:t>
            </a:r>
            <a:r>
              <a:rPr lang="en-US" dirty="0" err="1"/>
              <a:t>rekap</a:t>
            </a:r>
            <a:r>
              <a:rPr lang="en-US" dirty="0"/>
              <a:t> </a:t>
            </a:r>
            <a:r>
              <a:rPr lang="en-US" dirty="0" err="1"/>
              <a:t>kehadiran</a:t>
            </a:r>
            <a:r>
              <a:rPr lang="en-US" dirty="0"/>
              <a:t> </a:t>
            </a:r>
            <a:r>
              <a:rPr lang="en-US" dirty="0" err="1"/>
              <a:t>maka</a:t>
            </a:r>
            <a:r>
              <a:rPr lang="en-US" dirty="0"/>
              <a:t> </a:t>
            </a:r>
            <a:r>
              <a:rPr lang="en-US" dirty="0" err="1"/>
              <a:t>dianggap</a:t>
            </a:r>
            <a:r>
              <a:rPr lang="en-US" dirty="0"/>
              <a:t> </a:t>
            </a:r>
            <a:r>
              <a:rPr lang="en-US" dirty="0" err="1"/>
              <a:t>tidak</a:t>
            </a:r>
            <a:r>
              <a:rPr lang="en-US" dirty="0"/>
              <a:t> </a:t>
            </a:r>
            <a:r>
              <a:rPr lang="en-US" dirty="0" err="1"/>
              <a:t>hadir</a:t>
            </a:r>
            <a:endParaRPr lang="en-US" dirty="0"/>
          </a:p>
          <a:p>
            <a:pPr algn="just"/>
            <a:r>
              <a:rPr lang="en-US" dirty="0" err="1"/>
              <a:t>Konfirmasi</a:t>
            </a:r>
            <a:r>
              <a:rPr lang="en-US" dirty="0"/>
              <a:t> </a:t>
            </a:r>
            <a:r>
              <a:rPr lang="en-US" dirty="0" err="1"/>
              <a:t>rekap</a:t>
            </a:r>
            <a:r>
              <a:rPr lang="en-US" dirty="0"/>
              <a:t> </a:t>
            </a:r>
            <a:r>
              <a:rPr lang="en-US" dirty="0" err="1"/>
              <a:t>absensi</a:t>
            </a:r>
            <a:r>
              <a:rPr lang="en-US" dirty="0"/>
              <a:t>  </a:t>
            </a:r>
            <a:r>
              <a:rPr lang="en-US" dirty="0" err="1"/>
              <a:t>maks</a:t>
            </a:r>
            <a:r>
              <a:rPr lang="en-US" dirty="0"/>
              <a:t>. di </a:t>
            </a:r>
            <a:r>
              <a:rPr lang="en-US" dirty="0" err="1"/>
              <a:t>minggu</a:t>
            </a:r>
            <a:r>
              <a:rPr lang="en-US" dirty="0"/>
              <a:t> yang </a:t>
            </a:r>
            <a:r>
              <a:rPr lang="en-US" dirty="0" err="1"/>
              <a:t>berikutnya</a:t>
            </a:r>
            <a:r>
              <a:rPr lang="en-US" dirty="0"/>
              <a:t> </a:t>
            </a:r>
            <a:r>
              <a:rPr lang="en-US" dirty="0" err="1"/>
              <a:t>setelah</a:t>
            </a:r>
            <a:r>
              <a:rPr lang="en-US" dirty="0"/>
              <a:t> </a:t>
            </a:r>
            <a:r>
              <a:rPr lang="en-US" dirty="0" err="1"/>
              <a:t>penarikan</a:t>
            </a:r>
            <a:r>
              <a:rPr lang="en-US" dirty="0"/>
              <a:t> </a:t>
            </a:r>
            <a:r>
              <a:rPr lang="en-US" dirty="0" err="1"/>
              <a:t>absensi</a:t>
            </a:r>
            <a:endParaRPr lang="en-US" dirty="0"/>
          </a:p>
        </p:txBody>
      </p:sp>
    </p:spTree>
    <p:extLst>
      <p:ext uri="{BB962C8B-B14F-4D97-AF65-F5344CB8AC3E}">
        <p14:creationId xmlns:p14="http://schemas.microsoft.com/office/powerpoint/2010/main" val="293528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9F47D-60F7-409A-96FC-52230286D40B}"/>
              </a:ext>
            </a:extLst>
          </p:cNvPr>
          <p:cNvSpPr>
            <a:spLocks noGrp="1"/>
          </p:cNvSpPr>
          <p:nvPr>
            <p:ph type="title"/>
          </p:nvPr>
        </p:nvSpPr>
        <p:spPr/>
        <p:txBody>
          <a:bodyPr/>
          <a:lstStyle/>
          <a:p>
            <a:r>
              <a:rPr lang="en-US" dirty="0" err="1"/>
              <a:t>Aturan</a:t>
            </a:r>
            <a:r>
              <a:rPr lang="en-US" dirty="0"/>
              <a:t> </a:t>
            </a:r>
            <a:r>
              <a:rPr lang="en-US" dirty="0" err="1"/>
              <a:t>Penilaian</a:t>
            </a:r>
            <a:endParaRPr lang="en-US" dirty="0"/>
          </a:p>
        </p:txBody>
      </p:sp>
      <p:graphicFrame>
        <p:nvGraphicFramePr>
          <p:cNvPr id="4" name="Table 4">
            <a:extLst>
              <a:ext uri="{FF2B5EF4-FFF2-40B4-BE49-F238E27FC236}">
                <a16:creationId xmlns:a16="http://schemas.microsoft.com/office/drawing/2014/main" id="{A8F7C9C1-5E65-4267-B4D0-EBD98EB9F9BD}"/>
              </a:ext>
            </a:extLst>
          </p:cNvPr>
          <p:cNvGraphicFramePr>
            <a:graphicFrameLocks noGrp="1"/>
          </p:cNvGraphicFramePr>
          <p:nvPr>
            <p:ph idx="1"/>
            <p:extLst>
              <p:ext uri="{D42A27DB-BD31-4B8C-83A1-F6EECF244321}">
                <p14:modId xmlns:p14="http://schemas.microsoft.com/office/powerpoint/2010/main" val="1018125207"/>
              </p:ext>
            </p:extLst>
          </p:nvPr>
        </p:nvGraphicFramePr>
        <p:xfrm>
          <a:off x="4648200" y="2485914"/>
          <a:ext cx="5257800" cy="3108960"/>
        </p:xfrm>
        <a:graphic>
          <a:graphicData uri="http://schemas.openxmlformats.org/drawingml/2006/table">
            <a:tbl>
              <a:tblPr firstRow="1" bandRow="1">
                <a:tableStyleId>{5C22544A-7EE6-4342-B048-85BDC9FD1C3A}</a:tableStyleId>
              </a:tblPr>
              <a:tblGrid>
                <a:gridCol w="1404740">
                  <a:extLst>
                    <a:ext uri="{9D8B030D-6E8A-4147-A177-3AD203B41FA5}">
                      <a16:colId xmlns:a16="http://schemas.microsoft.com/office/drawing/2014/main" val="3803752054"/>
                    </a:ext>
                  </a:extLst>
                </a:gridCol>
                <a:gridCol w="3853060">
                  <a:extLst>
                    <a:ext uri="{9D8B030D-6E8A-4147-A177-3AD203B41FA5}">
                      <a16:colId xmlns:a16="http://schemas.microsoft.com/office/drawing/2014/main" val="3690375739"/>
                    </a:ext>
                  </a:extLst>
                </a:gridCol>
              </a:tblGrid>
              <a:tr h="370840">
                <a:tc>
                  <a:txBody>
                    <a:bodyPr/>
                    <a:lstStyle/>
                    <a:p>
                      <a:pPr algn="ctr"/>
                      <a:r>
                        <a:rPr lang="en-US" sz="2800" dirty="0"/>
                        <a:t>Nilai</a:t>
                      </a:r>
                    </a:p>
                  </a:txBody>
                  <a:tcPr/>
                </a:tc>
                <a:tc>
                  <a:txBody>
                    <a:bodyPr/>
                    <a:lstStyle/>
                    <a:p>
                      <a:pPr algn="ctr"/>
                      <a:r>
                        <a:rPr lang="en-US" sz="2800" dirty="0" err="1"/>
                        <a:t>Syarat</a:t>
                      </a:r>
                      <a:endParaRPr lang="en-US" sz="2800" dirty="0"/>
                    </a:p>
                  </a:txBody>
                  <a:tcPr/>
                </a:tc>
                <a:extLst>
                  <a:ext uri="{0D108BD9-81ED-4DB2-BD59-A6C34878D82A}">
                    <a16:rowId xmlns:a16="http://schemas.microsoft.com/office/drawing/2014/main" val="2490594214"/>
                  </a:ext>
                </a:extLst>
              </a:tr>
              <a:tr h="370840">
                <a:tc>
                  <a:txBody>
                    <a:bodyPr/>
                    <a:lstStyle/>
                    <a:p>
                      <a:pPr algn="ctr"/>
                      <a:r>
                        <a:rPr lang="en-US" sz="2800" dirty="0"/>
                        <a:t>A</a:t>
                      </a:r>
                    </a:p>
                  </a:txBody>
                  <a:tcPr/>
                </a:tc>
                <a:tc>
                  <a:txBody>
                    <a:bodyPr/>
                    <a:lstStyle/>
                    <a:p>
                      <a:pPr algn="ctr"/>
                      <a:r>
                        <a:rPr lang="en-US" sz="2800" dirty="0"/>
                        <a:t>80 ≤ NA ≤ 100</a:t>
                      </a:r>
                    </a:p>
                  </a:txBody>
                  <a:tcPr/>
                </a:tc>
                <a:extLst>
                  <a:ext uri="{0D108BD9-81ED-4DB2-BD59-A6C34878D82A}">
                    <a16:rowId xmlns:a16="http://schemas.microsoft.com/office/drawing/2014/main" val="1933769310"/>
                  </a:ext>
                </a:extLst>
              </a:tr>
              <a:tr h="370840">
                <a:tc>
                  <a:txBody>
                    <a:bodyPr/>
                    <a:lstStyle/>
                    <a:p>
                      <a:pPr algn="ctr"/>
                      <a:r>
                        <a:rPr lang="en-US" sz="2800" dirty="0"/>
                        <a:t>B</a:t>
                      </a:r>
                    </a:p>
                  </a:txBody>
                  <a:tcPr/>
                </a:tc>
                <a:tc>
                  <a:txBody>
                    <a:bodyPr/>
                    <a:lstStyle/>
                    <a:p>
                      <a:pPr algn="ctr"/>
                      <a:r>
                        <a:rPr lang="en-US" sz="2800" dirty="0"/>
                        <a:t>68 ≤ NA &lt; 80</a:t>
                      </a:r>
                    </a:p>
                  </a:txBody>
                  <a:tcPr/>
                </a:tc>
                <a:extLst>
                  <a:ext uri="{0D108BD9-81ED-4DB2-BD59-A6C34878D82A}">
                    <a16:rowId xmlns:a16="http://schemas.microsoft.com/office/drawing/2014/main" val="1342442790"/>
                  </a:ext>
                </a:extLst>
              </a:tr>
              <a:tr h="370840">
                <a:tc>
                  <a:txBody>
                    <a:bodyPr/>
                    <a:lstStyle/>
                    <a:p>
                      <a:pPr algn="ctr"/>
                      <a:r>
                        <a:rPr lang="en-US" sz="2800" dirty="0"/>
                        <a:t>C</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56 ≤ NA &lt;68</a:t>
                      </a:r>
                    </a:p>
                  </a:txBody>
                  <a:tcPr/>
                </a:tc>
                <a:extLst>
                  <a:ext uri="{0D108BD9-81ED-4DB2-BD59-A6C34878D82A}">
                    <a16:rowId xmlns:a16="http://schemas.microsoft.com/office/drawing/2014/main" val="743895978"/>
                  </a:ext>
                </a:extLst>
              </a:tr>
              <a:tr h="370840">
                <a:tc>
                  <a:txBody>
                    <a:bodyPr/>
                    <a:lstStyle/>
                    <a:p>
                      <a:pPr algn="ctr"/>
                      <a:r>
                        <a:rPr lang="en-US" sz="2800" dirty="0"/>
                        <a:t>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40 ≤ NA &lt; 56</a:t>
                      </a:r>
                    </a:p>
                  </a:txBody>
                  <a:tcPr/>
                </a:tc>
                <a:extLst>
                  <a:ext uri="{0D108BD9-81ED-4DB2-BD59-A6C34878D82A}">
                    <a16:rowId xmlns:a16="http://schemas.microsoft.com/office/drawing/2014/main" val="1685592839"/>
                  </a:ext>
                </a:extLst>
              </a:tr>
              <a:tr h="370840">
                <a:tc>
                  <a:txBody>
                    <a:bodyPr/>
                    <a:lstStyle/>
                    <a:p>
                      <a:pPr algn="ctr"/>
                      <a:r>
                        <a:rPr lang="en-US" sz="2800" dirty="0"/>
                        <a:t>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0 ≤ NA &lt; 40</a:t>
                      </a:r>
                    </a:p>
                  </a:txBody>
                  <a:tcPr/>
                </a:tc>
                <a:extLst>
                  <a:ext uri="{0D108BD9-81ED-4DB2-BD59-A6C34878D82A}">
                    <a16:rowId xmlns:a16="http://schemas.microsoft.com/office/drawing/2014/main" val="1262049584"/>
                  </a:ext>
                </a:extLst>
              </a:tr>
            </a:tbl>
          </a:graphicData>
        </a:graphic>
      </p:graphicFrame>
      <p:sp>
        <p:nvSpPr>
          <p:cNvPr id="6" name="TextBox 5">
            <a:extLst>
              <a:ext uri="{FF2B5EF4-FFF2-40B4-BE49-F238E27FC236}">
                <a16:creationId xmlns:a16="http://schemas.microsoft.com/office/drawing/2014/main" id="{544760D6-8A04-4D86-98E7-6047F438134C}"/>
              </a:ext>
            </a:extLst>
          </p:cNvPr>
          <p:cNvSpPr txBox="1"/>
          <p:nvPr/>
        </p:nvSpPr>
        <p:spPr>
          <a:xfrm>
            <a:off x="3699164" y="1125456"/>
            <a:ext cx="7439890" cy="506292"/>
          </a:xfrm>
          <a:prstGeom prst="rect">
            <a:avLst/>
          </a:prstGeom>
          <a:noFill/>
        </p:spPr>
        <p:txBody>
          <a:bodyPr wrap="square">
            <a:spAutoFit/>
          </a:bodyPr>
          <a:lstStyle/>
          <a:p>
            <a:pPr marL="0" marR="0" indent="179705" algn="just">
              <a:lnSpc>
                <a:spcPct val="150000"/>
              </a:lnSpc>
              <a:spcBef>
                <a:spcPts val="0"/>
              </a:spcBef>
              <a:spcAft>
                <a:spcPts val="0"/>
              </a:spcAft>
            </a:pPr>
            <a:r>
              <a:rPr lang="pt-BR" sz="2000" b="1" dirty="0">
                <a:effectLst/>
                <a:ea typeface="Times New Roman" panose="02020603050405020304" pitchFamily="18" charset="0"/>
              </a:rPr>
              <a:t>NA:  10% </a:t>
            </a:r>
            <a:r>
              <a:rPr lang="id-ID" sz="2000" b="1" dirty="0">
                <a:effectLst/>
                <a:ea typeface="Times New Roman" panose="02020603050405020304" pitchFamily="18" charset="0"/>
              </a:rPr>
              <a:t>Absensi </a:t>
            </a:r>
            <a:r>
              <a:rPr lang="pt-BR" sz="2000" b="1" dirty="0">
                <a:effectLst/>
                <a:ea typeface="Times New Roman" panose="02020603050405020304" pitchFamily="18" charset="0"/>
              </a:rPr>
              <a:t> + </a:t>
            </a:r>
            <a:r>
              <a:rPr lang="id-ID" sz="2000" b="1" dirty="0">
                <a:effectLst/>
                <a:ea typeface="Times New Roman" panose="02020603050405020304" pitchFamily="18" charset="0"/>
              </a:rPr>
              <a:t>3</a:t>
            </a:r>
            <a:r>
              <a:rPr lang="en-US" sz="2000" b="1" dirty="0">
                <a:effectLst/>
                <a:ea typeface="Times New Roman" panose="02020603050405020304" pitchFamily="18" charset="0"/>
              </a:rPr>
              <a:t>5</a:t>
            </a:r>
            <a:r>
              <a:rPr lang="pt-BR" sz="2000" b="1" dirty="0">
                <a:effectLst/>
                <a:ea typeface="Times New Roman" panose="02020603050405020304" pitchFamily="18" charset="0"/>
              </a:rPr>
              <a:t>% Tugas atau Quis + 30% UTS + </a:t>
            </a:r>
            <a:r>
              <a:rPr lang="en-US" sz="2000" b="1" dirty="0">
                <a:ea typeface="Times New Roman" panose="02020603050405020304" pitchFamily="18" charset="0"/>
              </a:rPr>
              <a:t>25</a:t>
            </a:r>
            <a:r>
              <a:rPr lang="pt-BR" sz="2000" b="1" dirty="0">
                <a:effectLst/>
                <a:ea typeface="Times New Roman" panose="02020603050405020304" pitchFamily="18" charset="0"/>
              </a:rPr>
              <a:t>% Tubes</a:t>
            </a:r>
            <a:endParaRPr lang="en-US" sz="2000" b="1" dirty="0">
              <a:effectLst/>
              <a:ea typeface="Times New Roman" panose="02020603050405020304" pitchFamily="18" charset="0"/>
            </a:endParaRPr>
          </a:p>
        </p:txBody>
      </p:sp>
    </p:spTree>
    <p:extLst>
      <p:ext uri="{BB962C8B-B14F-4D97-AF65-F5344CB8AC3E}">
        <p14:creationId xmlns:p14="http://schemas.microsoft.com/office/powerpoint/2010/main" val="293123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0FD7-3230-4123-9A18-E633B95A1D39}"/>
              </a:ext>
            </a:extLst>
          </p:cNvPr>
          <p:cNvSpPr>
            <a:spLocks noGrp="1"/>
          </p:cNvSpPr>
          <p:nvPr>
            <p:ph type="ctrTitle"/>
          </p:nvPr>
        </p:nvSpPr>
        <p:spPr/>
        <p:txBody>
          <a:bodyPr/>
          <a:lstStyle/>
          <a:p>
            <a:r>
              <a:rPr lang="en-US" dirty="0" err="1"/>
              <a:t>Pengenalan</a:t>
            </a:r>
            <a:r>
              <a:rPr lang="en-US" dirty="0"/>
              <a:t> </a:t>
            </a:r>
            <a:br>
              <a:rPr lang="en-US" dirty="0"/>
            </a:br>
            <a:r>
              <a:rPr lang="en-US" dirty="0" err="1"/>
              <a:t>Pembelajaran</a:t>
            </a:r>
            <a:r>
              <a:rPr lang="en-US" dirty="0"/>
              <a:t> </a:t>
            </a:r>
            <a:r>
              <a:rPr lang="en-US" dirty="0" err="1"/>
              <a:t>Mesin</a:t>
            </a:r>
            <a:endParaRPr lang="en-US" dirty="0"/>
          </a:p>
        </p:txBody>
      </p:sp>
      <p:sp>
        <p:nvSpPr>
          <p:cNvPr id="3" name="Subtitle 2">
            <a:extLst>
              <a:ext uri="{FF2B5EF4-FFF2-40B4-BE49-F238E27FC236}">
                <a16:creationId xmlns:a16="http://schemas.microsoft.com/office/drawing/2014/main" id="{CD77B313-C901-4A86-9115-E15DB986EF43}"/>
              </a:ext>
            </a:extLst>
          </p:cNvPr>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272195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97543-5B18-46E8-9D97-243996A918A9}"/>
              </a:ext>
            </a:extLst>
          </p:cNvPr>
          <p:cNvSpPr>
            <a:spLocks noGrp="1"/>
          </p:cNvSpPr>
          <p:nvPr>
            <p:ph type="title"/>
          </p:nvPr>
        </p:nvSpPr>
        <p:spPr/>
        <p:txBody>
          <a:bodyPr/>
          <a:lstStyle/>
          <a:p>
            <a:r>
              <a:rPr lang="en-US" dirty="0" err="1"/>
              <a:t>Contoh</a:t>
            </a:r>
            <a:r>
              <a:rPr lang="en-US" dirty="0"/>
              <a:t> </a:t>
            </a:r>
            <a:r>
              <a:rPr lang="en-US" dirty="0" err="1"/>
              <a:t>Masalah</a:t>
            </a:r>
            <a:endParaRPr lang="en-US" dirty="0"/>
          </a:p>
        </p:txBody>
      </p:sp>
      <p:pic>
        <p:nvPicPr>
          <p:cNvPr id="5" name="Picture 4">
            <a:extLst>
              <a:ext uri="{FF2B5EF4-FFF2-40B4-BE49-F238E27FC236}">
                <a16:creationId xmlns:a16="http://schemas.microsoft.com/office/drawing/2014/main" id="{4CE51C69-2FF9-4DCD-B986-21374A59D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5266" y="1474892"/>
            <a:ext cx="6314613" cy="3545204"/>
          </a:xfrm>
          <a:prstGeom prst="rect">
            <a:avLst/>
          </a:prstGeom>
        </p:spPr>
      </p:pic>
      <p:sp>
        <p:nvSpPr>
          <p:cNvPr id="6" name="Arrow: Right 5">
            <a:extLst>
              <a:ext uri="{FF2B5EF4-FFF2-40B4-BE49-F238E27FC236}">
                <a16:creationId xmlns:a16="http://schemas.microsoft.com/office/drawing/2014/main" id="{7ABBBB27-E6C2-4A69-934A-9786CCC9DA18}"/>
              </a:ext>
            </a:extLst>
          </p:cNvPr>
          <p:cNvSpPr/>
          <p:nvPr/>
        </p:nvSpPr>
        <p:spPr>
          <a:xfrm>
            <a:off x="9173844" y="1828108"/>
            <a:ext cx="525780" cy="56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TextBox 6">
            <a:extLst>
              <a:ext uri="{FF2B5EF4-FFF2-40B4-BE49-F238E27FC236}">
                <a16:creationId xmlns:a16="http://schemas.microsoft.com/office/drawing/2014/main" id="{E7CC1D9A-FA7C-44FE-B885-0A4E8FE51F52}"/>
              </a:ext>
            </a:extLst>
          </p:cNvPr>
          <p:cNvSpPr txBox="1"/>
          <p:nvPr/>
        </p:nvSpPr>
        <p:spPr>
          <a:xfrm>
            <a:off x="9699624" y="1873828"/>
            <a:ext cx="2239457" cy="461665"/>
          </a:xfrm>
          <a:prstGeom prst="rect">
            <a:avLst/>
          </a:prstGeom>
          <a:noFill/>
        </p:spPr>
        <p:txBody>
          <a:bodyPr wrap="square" rtlCol="0">
            <a:spAutoFit/>
          </a:bodyPr>
          <a:lstStyle/>
          <a:p>
            <a:r>
              <a:rPr lang="en-US" sz="2400" dirty="0" err="1"/>
              <a:t>Deteksi</a:t>
            </a:r>
            <a:r>
              <a:rPr lang="en-US" sz="2400" dirty="0"/>
              <a:t> Manual</a:t>
            </a:r>
          </a:p>
        </p:txBody>
      </p:sp>
      <p:sp>
        <p:nvSpPr>
          <p:cNvPr id="8" name="Arrow: Right 7">
            <a:extLst>
              <a:ext uri="{FF2B5EF4-FFF2-40B4-BE49-F238E27FC236}">
                <a16:creationId xmlns:a16="http://schemas.microsoft.com/office/drawing/2014/main" id="{337C43FD-F47C-446B-9EBE-E6326AEC5C6B}"/>
              </a:ext>
            </a:extLst>
          </p:cNvPr>
          <p:cNvSpPr/>
          <p:nvPr/>
        </p:nvSpPr>
        <p:spPr>
          <a:xfrm>
            <a:off x="9173844" y="4042621"/>
            <a:ext cx="495300" cy="568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7C80E4D-3D9E-48A2-9014-9FE400C040FA}"/>
              </a:ext>
            </a:extLst>
          </p:cNvPr>
          <p:cNvSpPr txBox="1"/>
          <p:nvPr/>
        </p:nvSpPr>
        <p:spPr>
          <a:xfrm>
            <a:off x="9669144" y="4088341"/>
            <a:ext cx="3680460" cy="461665"/>
          </a:xfrm>
          <a:prstGeom prst="rect">
            <a:avLst/>
          </a:prstGeom>
          <a:noFill/>
        </p:spPr>
        <p:txBody>
          <a:bodyPr wrap="square" rtlCol="0">
            <a:spAutoFit/>
          </a:bodyPr>
          <a:lstStyle/>
          <a:p>
            <a:r>
              <a:rPr lang="en-US" sz="2400" dirty="0" err="1"/>
              <a:t>Deteksi</a:t>
            </a:r>
            <a:r>
              <a:rPr lang="en-US" sz="2400" dirty="0"/>
              <a:t> </a:t>
            </a:r>
            <a:r>
              <a:rPr lang="en-US" sz="2400" dirty="0" err="1"/>
              <a:t>Otomatis</a:t>
            </a:r>
            <a:endParaRPr lang="en-US" sz="2400" dirty="0"/>
          </a:p>
        </p:txBody>
      </p:sp>
      <p:sp>
        <p:nvSpPr>
          <p:cNvPr id="11" name="TextBox 10">
            <a:extLst>
              <a:ext uri="{FF2B5EF4-FFF2-40B4-BE49-F238E27FC236}">
                <a16:creationId xmlns:a16="http://schemas.microsoft.com/office/drawing/2014/main" id="{4874BA19-0204-4023-8440-00A5E81518EC}"/>
              </a:ext>
            </a:extLst>
          </p:cNvPr>
          <p:cNvSpPr txBox="1"/>
          <p:nvPr/>
        </p:nvSpPr>
        <p:spPr>
          <a:xfrm>
            <a:off x="3983182" y="5196551"/>
            <a:ext cx="6092190" cy="646331"/>
          </a:xfrm>
          <a:prstGeom prst="rect">
            <a:avLst/>
          </a:prstGeom>
          <a:noFill/>
        </p:spPr>
        <p:txBody>
          <a:bodyPr wrap="square">
            <a:spAutoFit/>
          </a:bodyPr>
          <a:lstStyle/>
          <a:p>
            <a:r>
              <a:rPr lang="en-US" dirty="0"/>
              <a:t>https://m.tribunnews.com/regional/2016/12/30/41024-pelanggaran-lalu-lintas-di-lampung-selama-2016</a:t>
            </a:r>
          </a:p>
        </p:txBody>
      </p:sp>
    </p:spTree>
    <p:extLst>
      <p:ext uri="{BB962C8B-B14F-4D97-AF65-F5344CB8AC3E}">
        <p14:creationId xmlns:p14="http://schemas.microsoft.com/office/powerpoint/2010/main" val="113357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47D-A3B5-444B-89B9-BA9D0D6DDC7F}"/>
              </a:ext>
            </a:extLst>
          </p:cNvPr>
          <p:cNvSpPr>
            <a:spLocks noGrp="1"/>
          </p:cNvSpPr>
          <p:nvPr>
            <p:ph type="title"/>
          </p:nvPr>
        </p:nvSpPr>
        <p:spPr/>
        <p:txBody>
          <a:bodyPr/>
          <a:lstStyle/>
          <a:p>
            <a:r>
              <a:rPr lang="en-US" dirty="0" err="1"/>
              <a:t>Pengertian</a:t>
            </a:r>
            <a:r>
              <a:rPr lang="en-US" dirty="0"/>
              <a:t> </a:t>
            </a:r>
            <a:r>
              <a:rPr lang="en-US" dirty="0" err="1"/>
              <a:t>Pembelajaran</a:t>
            </a:r>
            <a:r>
              <a:rPr lang="en-US" dirty="0"/>
              <a:t> </a:t>
            </a:r>
            <a:r>
              <a:rPr lang="en-US" dirty="0" err="1"/>
              <a:t>Mesin</a:t>
            </a:r>
            <a:endParaRPr lang="en-US" dirty="0"/>
          </a:p>
        </p:txBody>
      </p:sp>
      <p:sp>
        <p:nvSpPr>
          <p:cNvPr id="3" name="Content Placeholder 2">
            <a:extLst>
              <a:ext uri="{FF2B5EF4-FFF2-40B4-BE49-F238E27FC236}">
                <a16:creationId xmlns:a16="http://schemas.microsoft.com/office/drawing/2014/main" id="{EADAAF14-8B40-4DB2-8BAC-4C1CB399D7B2}"/>
              </a:ext>
            </a:extLst>
          </p:cNvPr>
          <p:cNvSpPr>
            <a:spLocks noGrp="1"/>
          </p:cNvSpPr>
          <p:nvPr>
            <p:ph idx="1"/>
          </p:nvPr>
        </p:nvSpPr>
        <p:spPr/>
        <p:txBody>
          <a:bodyPr/>
          <a:lstStyle/>
          <a:p>
            <a:pPr marL="0" indent="0">
              <a:buNone/>
            </a:pPr>
            <a:r>
              <a:rPr lang="en-US" dirty="0" err="1"/>
              <a:t>Menurut</a:t>
            </a:r>
            <a:r>
              <a:rPr lang="en-US" dirty="0"/>
              <a:t> Arthur Samuel, 1959</a:t>
            </a:r>
          </a:p>
          <a:p>
            <a:pPr algn="just"/>
            <a:r>
              <a:rPr lang="en-US" dirty="0"/>
              <a:t>[Machine Learning is the] field of study that gives computers the ability to learn without being explicitly programmed</a:t>
            </a:r>
          </a:p>
          <a:p>
            <a:pPr marL="0" indent="0" algn="just">
              <a:buNone/>
            </a:pPr>
            <a:endParaRPr lang="en-US" dirty="0"/>
          </a:p>
        </p:txBody>
      </p:sp>
    </p:spTree>
    <p:extLst>
      <p:ext uri="{BB962C8B-B14F-4D97-AF65-F5344CB8AC3E}">
        <p14:creationId xmlns:p14="http://schemas.microsoft.com/office/powerpoint/2010/main" val="209105659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3918</TotalTime>
  <Words>1756</Words>
  <Application>Microsoft Office PowerPoint</Application>
  <PresentationFormat>Widescreen</PresentationFormat>
  <Paragraphs>227</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-apple-system</vt:lpstr>
      <vt:lpstr>Arial</vt:lpstr>
      <vt:lpstr>Calibri</vt:lpstr>
      <vt:lpstr>Cambria Math</vt:lpstr>
      <vt:lpstr>Corbel</vt:lpstr>
      <vt:lpstr>sohne</vt:lpstr>
      <vt:lpstr>Times New Roman</vt:lpstr>
      <vt:lpstr>Wingdings 2</vt:lpstr>
      <vt:lpstr>Frame</vt:lpstr>
      <vt:lpstr>Kontrak Belajar &amp; Pendahuluan Teknik Informatika - unikom</vt:lpstr>
      <vt:lpstr>Materi</vt:lpstr>
      <vt:lpstr>Tujuan Perkuliahan</vt:lpstr>
      <vt:lpstr>Referensi Buku</vt:lpstr>
      <vt:lpstr>Aturan Perkuliahan</vt:lpstr>
      <vt:lpstr>Aturan Penilaian</vt:lpstr>
      <vt:lpstr>Pengenalan  Pembelajaran Mesin</vt:lpstr>
      <vt:lpstr>Contoh Masalah</vt:lpstr>
      <vt:lpstr>Pengertian Pembelajaran Mesin</vt:lpstr>
      <vt:lpstr>Contoh Kasus Pembelajaran Mesin</vt:lpstr>
      <vt:lpstr>Definisi Formal </vt:lpstr>
      <vt:lpstr>PowerPoint Presentation</vt:lpstr>
      <vt:lpstr>Kecerdasan Buatan, Pembelajaran Mesin dan Deep Learning</vt:lpstr>
      <vt:lpstr>QUIZ</vt:lpstr>
      <vt:lpstr>LEARNING (a review)</vt:lpstr>
      <vt:lpstr>Mengapa Harus Learning</vt:lpstr>
      <vt:lpstr>Paradigma Pembelajaran Mesin</vt:lpstr>
      <vt:lpstr>Paradigma Pembelajaran Mesin </vt:lpstr>
      <vt:lpstr>Paradigma Pembelajaran Mesin</vt:lpstr>
      <vt:lpstr>Pipeline ML (Konsep)</vt:lpstr>
      <vt:lpstr>LEARNING (human POV)</vt:lpstr>
      <vt:lpstr>SUPERVISED</vt:lpstr>
      <vt:lpstr>UNSUPERVISED</vt:lpstr>
      <vt:lpstr>SEMI SUPERVISED </vt:lpstr>
      <vt:lpstr>Metode semi-supervised learning </vt:lpstr>
      <vt:lpstr>Algoritma supervised yang sering dipakai dalam semi-supervised </vt:lpstr>
      <vt:lpstr>REINFORCEMENT LEARNING</vt:lpstr>
      <vt:lpstr>Ilustrasi </vt:lpstr>
      <vt:lpstr>LEARNING (Data POV)</vt:lpstr>
      <vt:lpstr>Batch Learning/offline learning</vt:lpstr>
      <vt:lpstr>Online Learning</vt:lpstr>
      <vt:lpstr>Berdasarkan Pengambilan Keputusan</vt:lpstr>
      <vt:lpstr>Perbandingan </vt:lpstr>
      <vt:lpstr>Diskusi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Pembelajaran Mesin</dc:title>
  <dc:creator>Kania Evita Dewi</dc:creator>
  <cp:lastModifiedBy>ASUS</cp:lastModifiedBy>
  <cp:revision>21</cp:revision>
  <dcterms:created xsi:type="dcterms:W3CDTF">2020-09-30T19:05:42Z</dcterms:created>
  <dcterms:modified xsi:type="dcterms:W3CDTF">2025-10-08T07:10:25Z</dcterms:modified>
</cp:coreProperties>
</file>