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9" r:id="rId6"/>
    <p:sldId id="273" r:id="rId7"/>
    <p:sldId id="283" r:id="rId8"/>
    <p:sldId id="268" r:id="rId9"/>
    <p:sldId id="284" r:id="rId10"/>
    <p:sldId id="282" r:id="rId11"/>
    <p:sldId id="269" r:id="rId12"/>
    <p:sldId id="285" r:id="rId13"/>
    <p:sldId id="286" r:id="rId14"/>
    <p:sldId id="287" r:id="rId15"/>
    <p:sldId id="288" r:id="rId16"/>
    <p:sldId id="275" r:id="rId17"/>
    <p:sldId id="265" r:id="rId18"/>
    <p:sldId id="26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B200"/>
    <a:srgbClr val="00194C"/>
    <a:srgbClr val="3F3F3F"/>
    <a:srgbClr val="014067"/>
    <a:srgbClr val="014E7D"/>
    <a:srgbClr val="013657"/>
    <a:srgbClr val="01456F"/>
    <a:srgbClr val="014B79"/>
    <a:srgbClr val="0937C9"/>
    <a:srgbClr val="0027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8" autoAdjust="0"/>
    <p:restoredTop sz="94674" autoAdjust="0"/>
  </p:normalViewPr>
  <p:slideViewPr>
    <p:cSldViewPr snapToGrid="0" showGuides="1">
      <p:cViewPr varScale="1">
        <p:scale>
          <a:sx n="86" d="100"/>
          <a:sy n="86" d="100"/>
        </p:scale>
        <p:origin x="514" y="67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US" smtClean="0"/>
              <a:t>7/24/2021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US" noProof="0" smtClean="0"/>
              <a:t>7/24/2021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9204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91791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4596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73770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606950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06597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0840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7A5C384-78D0-4088-9411-AB6790574770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A2D954-332B-47D0-BE9F-0F2BDE7795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26131" y="1979613"/>
            <a:ext cx="9139738" cy="28987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53408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AB3FE-9015-40FD-A870-D81B5A86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45720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24A5A7-66A2-7F43-9A7A-5E13F74F8C0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FB39FF5-7AF5-4963-9346-2640496A3302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9EF72CE-34D2-4581-98D2-89218BC1B4E4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AFD81C-E6E5-4292-828B-BD147E6DEAB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0A6720D-B182-4290-BD91-1D1E4D93060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09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692" r:id="rId17"/>
    <p:sldLayoutId id="2147483697" r:id="rId18"/>
    <p:sldLayoutId id="2147483716" r:id="rId19"/>
    <p:sldLayoutId id="2147483674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Building image">
            <a:extLst>
              <a:ext uri="{FF2B5EF4-FFF2-40B4-BE49-F238E27FC236}">
                <a16:creationId xmlns:a16="http://schemas.microsoft.com/office/drawing/2014/main" id="{257F6BCE-75BB-4ECD-BEA5-21C36A9CC0E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743" r="20743"/>
          <a:stretch>
            <a:fillRect/>
          </a:stretch>
        </p:blipFill>
        <p:spPr>
          <a:xfrm>
            <a:off x="1736014" y="1059106"/>
            <a:ext cx="4300374" cy="4988436"/>
          </a:xfrm>
        </p:spPr>
      </p:pic>
      <p:sp>
        <p:nvSpPr>
          <p:cNvPr id="18" name="Hexagon 17">
            <a:extLst>
              <a:ext uri="{FF2B5EF4-FFF2-40B4-BE49-F238E27FC236}">
                <a16:creationId xmlns:a16="http://schemas.microsoft.com/office/drawing/2014/main" id="{0E6B042D-E9CB-40E0-AAE9-6AD11F53E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679702" y="2600912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 dirty="0">
                <a:latin typeface="Gill Sans MT" panose="020B0502020104020203" pitchFamily="34" charset="0"/>
              </a:rPr>
              <a:t>Group11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0D5E30DA-E18E-4448-BF91-FD2AE75A1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5214" y="2924537"/>
            <a:ext cx="5565252" cy="1257574"/>
          </a:xfrm>
        </p:spPr>
        <p:txBody>
          <a:bodyPr/>
          <a:lstStyle/>
          <a:p>
            <a:r>
              <a:rPr lang="en-GB" sz="4000" dirty="0">
                <a:latin typeface="Gill Sans MT" panose="020B0502020104020203" pitchFamily="34" charset="0"/>
              </a:rPr>
              <a:t>Signal Sampling &amp; Reconstruction</a:t>
            </a:r>
            <a:endParaRPr lang="en-US" sz="4000" dirty="0">
              <a:latin typeface="Gill Sans MT" panose="020B05020201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3E2434-C052-4A32-A5F3-A53AC3661346}"/>
              </a:ext>
            </a:extLst>
          </p:cNvPr>
          <p:cNvSpPr txBox="1"/>
          <p:nvPr/>
        </p:nvSpPr>
        <p:spPr>
          <a:xfrm>
            <a:off x="6375214" y="4236334"/>
            <a:ext cx="35095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Farhan Hamid (1706175)</a:t>
            </a:r>
          </a:p>
          <a:p>
            <a:r>
              <a:rPr lang="en-US" dirty="0">
                <a:latin typeface="Gill Sans MT" panose="020B0502020104020203" pitchFamily="34" charset="0"/>
              </a:rPr>
              <a:t>Ferdous Hasan Fahim (1706180)</a:t>
            </a:r>
          </a:p>
          <a:p>
            <a:r>
              <a:rPr lang="en-US" dirty="0">
                <a:latin typeface="Gill Sans MT" panose="020B0502020104020203" pitchFamily="34" charset="0"/>
              </a:rPr>
              <a:t>Shahriar Ahmed (1706135)</a:t>
            </a:r>
          </a:p>
          <a:p>
            <a:r>
              <a:rPr lang="en-US" dirty="0">
                <a:latin typeface="Gill Sans MT" panose="020B0502020104020203" pitchFamily="34" charset="0"/>
              </a:rPr>
              <a:t>Shakhawat Ovi (1706138)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0527F0-85DD-40B2-82BF-741F03840F1C}"/>
              </a:ext>
            </a:extLst>
          </p:cNvPr>
          <p:cNvSpPr txBox="1"/>
          <p:nvPr/>
        </p:nvSpPr>
        <p:spPr>
          <a:xfrm>
            <a:off x="300753" y="412775"/>
            <a:ext cx="2870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EEE310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Project Presentation</a:t>
            </a:r>
          </a:p>
        </p:txBody>
      </p:sp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64DAA32-70EC-4B70-A56C-4C0920AB9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6848" y="5869292"/>
            <a:ext cx="6640496" cy="673551"/>
          </a:xfrm>
        </p:spPr>
        <p:txBody>
          <a:bodyPr/>
          <a:lstStyle/>
          <a:p>
            <a:pPr algn="ctr"/>
            <a:r>
              <a:rPr lang="en-US" dirty="0"/>
              <a:t>Above image shows the reconstructed signals without the addition of noise</a:t>
            </a:r>
          </a:p>
        </p:txBody>
      </p:sp>
      <p:sp>
        <p:nvSpPr>
          <p:cNvPr id="9" name="Title 13">
            <a:extLst>
              <a:ext uri="{FF2B5EF4-FFF2-40B4-BE49-F238E27FC236}">
                <a16:creationId xmlns:a16="http://schemas.microsoft.com/office/drawing/2014/main" id="{16A19627-DEDD-46B5-881F-322557CAEEFD}"/>
              </a:ext>
            </a:extLst>
          </p:cNvPr>
          <p:cNvSpPr txBox="1">
            <a:spLocks/>
          </p:cNvSpPr>
          <p:nvPr/>
        </p:nvSpPr>
        <p:spPr>
          <a:xfrm>
            <a:off x="8265111" y="523238"/>
            <a:ext cx="3926889" cy="1147969"/>
          </a:xfrm>
          <a:prstGeom prst="rect">
            <a:avLst/>
          </a:prstGeom>
        </p:spPr>
        <p:txBody>
          <a:bodyPr vert="horz" lIns="91440" tIns="45720" rIns="91440" bIns="0" rtlCol="0" anchor="b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000" b="1" kern="1200">
                <a:solidFill>
                  <a:schemeClr val="accent1"/>
                </a:solidFill>
                <a:latin typeface="+mj-lt"/>
                <a:ea typeface="+mj-ea"/>
                <a:cs typeface="Calibri Light" panose="020F0302020204030204" pitchFamily="34" charset="0"/>
              </a:defRPr>
            </a:lvl1pPr>
          </a:lstStyle>
          <a:p>
            <a:pPr algn="r"/>
            <a:r>
              <a:rPr lang="en-US" dirty="0"/>
              <a:t>SolveCase02:</a:t>
            </a:r>
            <a:br>
              <a:rPr lang="en-US" dirty="0"/>
            </a:br>
            <a:r>
              <a:rPr lang="en-US" dirty="0"/>
              <a:t>Multiple Input Signals</a:t>
            </a:r>
          </a:p>
          <a:p>
            <a:pPr algn="r"/>
            <a:r>
              <a:rPr lang="en-US" sz="3000" b="0" dirty="0"/>
              <a:t>With Different Frequencies</a:t>
            </a:r>
          </a:p>
        </p:txBody>
      </p:sp>
      <p:sp>
        <p:nvSpPr>
          <p:cNvPr id="10" name="Content Placeholder 17">
            <a:extLst>
              <a:ext uri="{FF2B5EF4-FFF2-40B4-BE49-F238E27FC236}">
                <a16:creationId xmlns:a16="http://schemas.microsoft.com/office/drawing/2014/main" id="{2BC677AA-8142-459E-B310-3E0F071E7C7D}"/>
              </a:ext>
            </a:extLst>
          </p:cNvPr>
          <p:cNvSpPr txBox="1">
            <a:spLocks/>
          </p:cNvSpPr>
          <p:nvPr/>
        </p:nvSpPr>
        <p:spPr>
          <a:xfrm>
            <a:off x="8416031" y="2024109"/>
            <a:ext cx="3530428" cy="451873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image on the left shows the reconstructed signal(yellow) for the input of 100Hz(blue) </a:t>
            </a:r>
          </a:p>
          <a:p>
            <a:pPr marL="571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image on the right shows the reconstructed signal(pink) for the input of 200Hz(green)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Every analog block adds delay for which reconstructed signals are found a bit out of phase. Even the amplitude can be seen a bit out of touch for which necessary oscilloscope voltage division was selected to adjust.  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638E54-1B16-48E9-A704-191671277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41" y="1662762"/>
            <a:ext cx="3394304" cy="36043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CE485B-C9CD-4487-9A11-F40365C9B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0817" y="1688963"/>
            <a:ext cx="3394304" cy="36043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9427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9231263-967F-4545-A04B-3B1F066EC392}"/>
              </a:ext>
            </a:extLst>
          </p:cNvPr>
          <p:cNvSpPr/>
          <p:nvPr/>
        </p:nvSpPr>
        <p:spPr>
          <a:xfrm>
            <a:off x="11007524" y="208344"/>
            <a:ext cx="879674" cy="613459"/>
          </a:xfrm>
          <a:prstGeom prst="rect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A3A642-5202-4DEB-A270-4A063B09C7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690738" y="1224942"/>
            <a:ext cx="3568283" cy="38715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2C66A53-14D1-449A-B976-B0C141B5256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483725" y="1224942"/>
            <a:ext cx="3568283" cy="38715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0485CDDA-D19F-442E-8C2B-E792CF227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8889" y="5628332"/>
            <a:ext cx="5217111" cy="728018"/>
          </a:xfrm>
        </p:spPr>
        <p:txBody>
          <a:bodyPr>
            <a:normAutofit fontScale="92500"/>
          </a:bodyPr>
          <a:lstStyle/>
          <a:p>
            <a:r>
              <a:rPr lang="en-US" sz="2000" dirty="0"/>
              <a:t>A 15V 500Hz Sinusoid was added as a noise(Blue) with the compound sampled signal(yellow). </a:t>
            </a:r>
            <a:endParaRPr lang="en-US" dirty="0"/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958663A7-64A8-4E9F-A0A7-A2AE701E6056}"/>
              </a:ext>
            </a:extLst>
          </p:cNvPr>
          <p:cNvSpPr txBox="1">
            <a:spLocks/>
          </p:cNvSpPr>
          <p:nvPr/>
        </p:nvSpPr>
        <p:spPr>
          <a:xfrm>
            <a:off x="6012930" y="5628332"/>
            <a:ext cx="4835583" cy="72801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8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The output sampled signal after the addition of noise. </a:t>
            </a:r>
            <a:endParaRPr lang="en-GB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BFE7D552-1BA1-4A92-AAD7-EE8916ED6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257" y="-163282"/>
            <a:ext cx="4980373" cy="743252"/>
          </a:xfrm>
        </p:spPr>
        <p:txBody>
          <a:bodyPr>
            <a:normAutofit/>
          </a:bodyPr>
          <a:lstStyle/>
          <a:p>
            <a:r>
              <a:rPr lang="en-US" sz="4000" i="1" u="sng" dirty="0">
                <a:latin typeface="PT Serif"/>
              </a:rPr>
              <a:t>Noise Introduction</a:t>
            </a:r>
            <a:endParaRPr lang="en-US" sz="4000" b="0" i="1" u="sng" dirty="0">
              <a:latin typeface="PT Serif"/>
            </a:endParaRPr>
          </a:p>
        </p:txBody>
      </p:sp>
    </p:spTree>
    <p:extLst>
      <p:ext uri="{BB962C8B-B14F-4D97-AF65-F5344CB8AC3E}">
        <p14:creationId xmlns:p14="http://schemas.microsoft.com/office/powerpoint/2010/main" val="2052293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64DAA32-70EC-4B70-A56C-4C0920AB9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6848" y="5869292"/>
            <a:ext cx="6640496" cy="673551"/>
          </a:xfrm>
        </p:spPr>
        <p:txBody>
          <a:bodyPr/>
          <a:lstStyle/>
          <a:p>
            <a:pPr algn="ctr"/>
            <a:r>
              <a:rPr lang="en-US" dirty="0"/>
              <a:t>Above image shows the reconstructed signals with the addition of noise</a:t>
            </a:r>
          </a:p>
        </p:txBody>
      </p:sp>
      <p:sp>
        <p:nvSpPr>
          <p:cNvPr id="9" name="Title 13">
            <a:extLst>
              <a:ext uri="{FF2B5EF4-FFF2-40B4-BE49-F238E27FC236}">
                <a16:creationId xmlns:a16="http://schemas.microsoft.com/office/drawing/2014/main" id="{16A19627-DEDD-46B5-881F-322557CAEEFD}"/>
              </a:ext>
            </a:extLst>
          </p:cNvPr>
          <p:cNvSpPr txBox="1">
            <a:spLocks/>
          </p:cNvSpPr>
          <p:nvPr/>
        </p:nvSpPr>
        <p:spPr>
          <a:xfrm>
            <a:off x="8265111" y="523238"/>
            <a:ext cx="3926889" cy="1147969"/>
          </a:xfrm>
          <a:prstGeom prst="rect">
            <a:avLst/>
          </a:prstGeom>
        </p:spPr>
        <p:txBody>
          <a:bodyPr vert="horz" lIns="91440" tIns="45720" rIns="91440" bIns="0" rtlCol="0" anchor="b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000" b="1" kern="1200">
                <a:solidFill>
                  <a:schemeClr val="accent1"/>
                </a:solidFill>
                <a:latin typeface="+mj-lt"/>
                <a:ea typeface="+mj-ea"/>
                <a:cs typeface="Calibri Light" panose="020F0302020204030204" pitchFamily="34" charset="0"/>
              </a:defRPr>
            </a:lvl1pPr>
          </a:lstStyle>
          <a:p>
            <a:pPr algn="r"/>
            <a:r>
              <a:rPr lang="en-US" dirty="0"/>
              <a:t>SolveCase02:</a:t>
            </a:r>
            <a:br>
              <a:rPr lang="en-US" dirty="0"/>
            </a:br>
            <a:r>
              <a:rPr lang="en-US" dirty="0"/>
              <a:t>Multiple Input Signals</a:t>
            </a:r>
          </a:p>
          <a:p>
            <a:pPr algn="r"/>
            <a:r>
              <a:rPr lang="en-US" sz="3000" b="0" dirty="0"/>
              <a:t>With Different Frequencies</a:t>
            </a:r>
          </a:p>
        </p:txBody>
      </p:sp>
      <p:sp>
        <p:nvSpPr>
          <p:cNvPr id="10" name="Content Placeholder 17">
            <a:extLst>
              <a:ext uri="{FF2B5EF4-FFF2-40B4-BE49-F238E27FC236}">
                <a16:creationId xmlns:a16="http://schemas.microsoft.com/office/drawing/2014/main" id="{2BC677AA-8142-459E-B310-3E0F071E7C7D}"/>
              </a:ext>
            </a:extLst>
          </p:cNvPr>
          <p:cNvSpPr txBox="1">
            <a:spLocks/>
          </p:cNvSpPr>
          <p:nvPr/>
        </p:nvSpPr>
        <p:spPr>
          <a:xfrm>
            <a:off x="8416031" y="2024109"/>
            <a:ext cx="3530428" cy="451873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image on the left shows the reconstructed signal(yellow) for the input of 100Hz(blue) </a:t>
            </a:r>
          </a:p>
          <a:p>
            <a:pPr marL="571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image on the right shows the reconstructed signal(pink) for the input of 200Hz(green)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Every analog block adds delay for which reconstructed signals are found a bit out of phase. Even the amplitude can be seen a bit out of touch for which necessary oscilloscope voltage division was selected to adjust.  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638E54-1B16-48E9-A704-191671277F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65670" y="1662762"/>
            <a:ext cx="3354045" cy="36043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CE485B-C9CD-4487-9A11-F40365C9BAB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526496" y="1688963"/>
            <a:ext cx="3362946" cy="36043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6081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9688" y="3664130"/>
            <a:ext cx="3588150" cy="41723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Fahim Ferdous(1706180)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40A3223-3DA3-4CF2-82B6-1447667547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9688" y="4379620"/>
            <a:ext cx="3952495" cy="509832"/>
          </a:xfrm>
        </p:spPr>
        <p:txBody>
          <a:bodyPr>
            <a:noAutofit/>
          </a:bodyPr>
          <a:lstStyle/>
          <a:p>
            <a:r>
              <a:rPr lang="en-US" sz="2600" dirty="0"/>
              <a:t>Shahriar Ahmed(1706135)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C955AFB3-173C-4848-B3E9-1375591B297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37333" y="3670427"/>
            <a:ext cx="7617804" cy="509832"/>
          </a:xfrm>
        </p:spPr>
        <p:txBody>
          <a:bodyPr>
            <a:normAutofit/>
          </a:bodyPr>
          <a:lstStyle/>
          <a:p>
            <a:pPr>
              <a:buClr>
                <a:schemeClr val="accent2"/>
              </a:buClr>
            </a:pPr>
            <a:r>
              <a:rPr lang="en-US" dirty="0"/>
              <a:t>Design Parameter  Assessed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2" name="Content Placeholder 17">
            <a:extLst>
              <a:ext uri="{FF2B5EF4-FFF2-40B4-BE49-F238E27FC236}">
                <a16:creationId xmlns:a16="http://schemas.microsoft.com/office/drawing/2014/main" id="{8E4CD3DD-213C-4DA4-B06E-2A9E7FFE5460}"/>
              </a:ext>
            </a:extLst>
          </p:cNvPr>
          <p:cNvSpPr txBox="1">
            <a:spLocks/>
          </p:cNvSpPr>
          <p:nvPr/>
        </p:nvSpPr>
        <p:spPr>
          <a:xfrm>
            <a:off x="4537333" y="2768929"/>
            <a:ext cx="7291741" cy="8952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/>
              </a:buClr>
            </a:pPr>
            <a:r>
              <a:rPr lang="en-US" dirty="0"/>
              <a:t>Multiple Input Signal with &amp; w/o Noise &amp; overall Analysis</a:t>
            </a:r>
          </a:p>
        </p:txBody>
      </p:sp>
      <p:sp>
        <p:nvSpPr>
          <p:cNvPr id="13" name="Content Placeholder 17">
            <a:extLst>
              <a:ext uri="{FF2B5EF4-FFF2-40B4-BE49-F238E27FC236}">
                <a16:creationId xmlns:a16="http://schemas.microsoft.com/office/drawing/2014/main" id="{C9614830-5924-438D-813B-57EE4368D2A8}"/>
              </a:ext>
            </a:extLst>
          </p:cNvPr>
          <p:cNvSpPr txBox="1">
            <a:spLocks/>
          </p:cNvSpPr>
          <p:nvPr/>
        </p:nvSpPr>
        <p:spPr>
          <a:xfrm>
            <a:off x="4537333" y="4489409"/>
            <a:ext cx="4494689" cy="50983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/>
              </a:buClr>
            </a:pPr>
            <a:r>
              <a:rPr lang="en-GB" dirty="0"/>
              <a:t>Sampling Schemes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672CBED5-1C81-40D9-B753-8BD683E34575}"/>
              </a:ext>
            </a:extLst>
          </p:cNvPr>
          <p:cNvSpPr txBox="1">
            <a:spLocks/>
          </p:cNvSpPr>
          <p:nvPr/>
        </p:nvSpPr>
        <p:spPr>
          <a:xfrm>
            <a:off x="518677" y="2799293"/>
            <a:ext cx="3490121" cy="417237"/>
          </a:xfrm>
          <a:prstGeom prst="rect">
            <a:avLst/>
          </a:prstGeom>
        </p:spPr>
        <p:txBody>
          <a:bodyPr anchor="b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8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Farhan Hamid(1706175)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4E9AC8-CC08-4A61-BE4B-98453E823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7" y="1633775"/>
            <a:ext cx="8333222" cy="681970"/>
          </a:xfrm>
        </p:spPr>
        <p:txBody>
          <a:bodyPr/>
          <a:lstStyle/>
          <a:p>
            <a:r>
              <a:rPr lang="en-US" dirty="0"/>
              <a:t>Contribution Page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6AE760-A90C-4247-9FF1-03DD6B219AA3}"/>
              </a:ext>
            </a:extLst>
          </p:cNvPr>
          <p:cNvSpPr/>
          <p:nvPr/>
        </p:nvSpPr>
        <p:spPr>
          <a:xfrm>
            <a:off x="11007524" y="208344"/>
            <a:ext cx="879674" cy="613459"/>
          </a:xfrm>
          <a:prstGeom prst="rect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CEF57186-AA8A-4FFC-8B24-3B39332D5082}"/>
              </a:ext>
            </a:extLst>
          </p:cNvPr>
          <p:cNvSpPr txBox="1">
            <a:spLocks/>
          </p:cNvSpPr>
          <p:nvPr/>
        </p:nvSpPr>
        <p:spPr>
          <a:xfrm>
            <a:off x="529688" y="4999241"/>
            <a:ext cx="3952495" cy="50983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8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Shakhawat Ovi(1706138)</a:t>
            </a:r>
          </a:p>
        </p:txBody>
      </p:sp>
      <p:sp>
        <p:nvSpPr>
          <p:cNvPr id="19" name="Content Placeholder 17">
            <a:extLst>
              <a:ext uri="{FF2B5EF4-FFF2-40B4-BE49-F238E27FC236}">
                <a16:creationId xmlns:a16="http://schemas.microsoft.com/office/drawing/2014/main" id="{986136CE-A90F-4817-92E3-2B43BEDA03A8}"/>
              </a:ext>
            </a:extLst>
          </p:cNvPr>
          <p:cNvSpPr txBox="1">
            <a:spLocks/>
          </p:cNvSpPr>
          <p:nvPr/>
        </p:nvSpPr>
        <p:spPr>
          <a:xfrm>
            <a:off x="4537333" y="5142752"/>
            <a:ext cx="7405015" cy="6974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/>
              </a:buClr>
            </a:pPr>
            <a:r>
              <a:rPr lang="en-GB" dirty="0"/>
              <a:t>Introductory Findings</a:t>
            </a:r>
          </a:p>
        </p:txBody>
      </p:sp>
    </p:spTree>
    <p:extLst>
      <p:ext uri="{BB962C8B-B14F-4D97-AF65-F5344CB8AC3E}">
        <p14:creationId xmlns:p14="http://schemas.microsoft.com/office/powerpoint/2010/main" val="159391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title="Skyline">
            <a:extLst>
              <a:ext uri="{FF2B5EF4-FFF2-40B4-BE49-F238E27FC236}">
                <a16:creationId xmlns:a16="http://schemas.microsoft.com/office/drawing/2014/main" id="{6B070BD8-8610-4F64-A93A-41F46C39ECA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9408" b="9408"/>
          <a:stretch>
            <a:fillRect/>
          </a:stretch>
        </p:blipFill>
        <p:spPr/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C92B55-1D7D-4BA2-81D6-E27E7036F43C}"/>
              </a:ext>
            </a:extLst>
          </p:cNvPr>
          <p:cNvSpPr txBox="1"/>
          <p:nvPr/>
        </p:nvSpPr>
        <p:spPr>
          <a:xfrm>
            <a:off x="2335768" y="2736501"/>
            <a:ext cx="75204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0" i="0" spc="600" dirty="0">
                <a:effectLst/>
                <a:highlight>
                  <a:srgbClr val="FFFF00"/>
                </a:highlight>
                <a:latin typeface="Tw Cen MT Condensed" panose="020B0606020104020203" pitchFamily="34" charset="0"/>
              </a:rPr>
              <a:t>"What is a soul? It's like electricity - we don't really know what it is, but it's a force that can light a room!"</a:t>
            </a:r>
            <a:endParaRPr lang="en-US" sz="3600" spc="600" dirty="0">
              <a:highlight>
                <a:srgbClr val="FFFF00"/>
              </a:highlight>
              <a:latin typeface="Tw Cen MT Condensed" panose="020B0606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224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6" title="Building image">
            <a:extLst>
              <a:ext uri="{FF2B5EF4-FFF2-40B4-BE49-F238E27FC236}">
                <a16:creationId xmlns:a16="http://schemas.microsoft.com/office/drawing/2014/main" id="{BA026684-ED32-4C82-8EFB-03E9E047EA3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743" r="20743"/>
          <a:stretch>
            <a:fillRect/>
          </a:stretch>
        </p:blipFill>
        <p:spPr>
          <a:xfrm>
            <a:off x="2319713" y="860454"/>
            <a:ext cx="4428523" cy="5137089"/>
          </a:xfrm>
        </p:spPr>
      </p:pic>
      <p:sp>
        <p:nvSpPr>
          <p:cNvPr id="19" name="Hexagon 18">
            <a:extLst>
              <a:ext uri="{FF2B5EF4-FFF2-40B4-BE49-F238E27FC236}">
                <a16:creationId xmlns:a16="http://schemas.microsoft.com/office/drawing/2014/main" id="{7CE8B54A-D8B2-498F-ACFB-31AC2DEB83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3327475" y="2388912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" name="Group 19" descr="Company initials and name in grouped text">
            <a:extLst>
              <a:ext uri="{FF2B5EF4-FFF2-40B4-BE49-F238E27FC236}">
                <a16:creationId xmlns:a16="http://schemas.microsoft.com/office/drawing/2014/main" id="{82C4EAC6-3E04-4614-86BA-A23C851754D9}"/>
              </a:ext>
            </a:extLst>
          </p:cNvPr>
          <p:cNvGrpSpPr/>
          <p:nvPr/>
        </p:nvGrpSpPr>
        <p:grpSpPr>
          <a:xfrm>
            <a:off x="3511425" y="2620872"/>
            <a:ext cx="2112053" cy="1753628"/>
            <a:chOff x="2810214" y="2954478"/>
            <a:chExt cx="2112053" cy="175362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20626FA-81E3-4C45-BF2D-D52CF6D96238}"/>
                </a:ext>
              </a:extLst>
            </p:cNvPr>
            <p:cNvSpPr txBox="1"/>
            <p:nvPr/>
          </p:nvSpPr>
          <p:spPr>
            <a:xfrm>
              <a:off x="2810214" y="2954478"/>
              <a:ext cx="21120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i="1" dirty="0">
                  <a:solidFill>
                    <a:schemeClr val="bg1"/>
                  </a:solidFill>
                  <a:latin typeface="Gill Sans MT" panose="020B0502020104020203" pitchFamily="34" charset="0"/>
                </a:rPr>
                <a:t>Group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6E86452-6AEA-4380-9682-AB26317ADB62}"/>
                </a:ext>
              </a:extLst>
            </p:cNvPr>
            <p:cNvSpPr txBox="1"/>
            <p:nvPr/>
          </p:nvSpPr>
          <p:spPr>
            <a:xfrm>
              <a:off x="3312241" y="3507777"/>
              <a:ext cx="110799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200" dirty="0">
                  <a:solidFill>
                    <a:schemeClr val="bg1"/>
                  </a:solidFill>
                  <a:latin typeface="Gill Sans MT" panose="020B0502020104020203" pitchFamily="34" charset="0"/>
                  <a:cs typeface="Calibri Light" panose="020F0302020204030204" pitchFamily="34" charset="0"/>
                </a:rPr>
                <a:t>11</a:t>
              </a:r>
            </a:p>
          </p:txBody>
        </p:sp>
      </p:grpSp>
      <p:sp>
        <p:nvSpPr>
          <p:cNvPr id="8" name="Title 7">
            <a:extLst>
              <a:ext uri="{FF2B5EF4-FFF2-40B4-BE49-F238E27FC236}">
                <a16:creationId xmlns:a16="http://schemas.microsoft.com/office/drawing/2014/main" id="{8B6C5EAB-81FF-4827-A160-22F4363C61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95358" y="2366045"/>
            <a:ext cx="4853573" cy="1616252"/>
          </a:xfrm>
        </p:spPr>
        <p:txBody>
          <a:bodyPr>
            <a:normAutofit/>
          </a:bodyPr>
          <a:lstStyle/>
          <a:p>
            <a:r>
              <a:rPr lang="en-US" sz="7200" dirty="0">
                <a:latin typeface="Maiandra GD" panose="020E0502030308020204" pitchFamily="34" charset="0"/>
              </a:rPr>
              <a:t>Thank </a:t>
            </a:r>
            <a:r>
              <a:rPr lang="en-US" sz="7200" b="0" dirty="0">
                <a:latin typeface="Maiandra GD" panose="020E0502030308020204" pitchFamily="34" charset="0"/>
              </a:rPr>
              <a:t>You.</a:t>
            </a:r>
          </a:p>
        </p:txBody>
      </p:sp>
    </p:spTree>
    <p:extLst>
      <p:ext uri="{BB962C8B-B14F-4D97-AF65-F5344CB8AC3E}">
        <p14:creationId xmlns:p14="http://schemas.microsoft.com/office/powerpoint/2010/main" val="2260955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79" y="1013622"/>
            <a:ext cx="7342622" cy="1215566"/>
          </a:xfrm>
        </p:spPr>
        <p:txBody>
          <a:bodyPr/>
          <a:lstStyle/>
          <a:p>
            <a:r>
              <a:rPr lang="en-US" dirty="0"/>
              <a:t>Assigned Tasks</a:t>
            </a:r>
            <a:endParaRPr lang="en-US" b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9575" y="2379923"/>
            <a:ext cx="6054425" cy="932898"/>
          </a:xfrm>
        </p:spPr>
        <p:txBody>
          <a:bodyPr/>
          <a:lstStyle/>
          <a:p>
            <a:r>
              <a:rPr lang="en-US" dirty="0"/>
              <a:t>For the following input signal parameters, sample &amp; reconstruct the original signal in Proteus Simulation: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9" y="3294018"/>
            <a:ext cx="4315830" cy="1334795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Single Signal</a:t>
            </a:r>
          </a:p>
          <a:p>
            <a:pPr lvl="0"/>
            <a:r>
              <a:rPr lang="en-US" dirty="0"/>
              <a:t>Multiple Signals With Different Input Frequencies</a:t>
            </a:r>
          </a:p>
        </p:txBody>
      </p:sp>
      <p:pic>
        <p:nvPicPr>
          <p:cNvPr id="13" name="Picture Placeholder 12" title="Skyline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23313" r="23313"/>
          <a:stretch/>
        </p:blipFill>
        <p:spPr>
          <a:xfrm>
            <a:off x="6604000" y="0"/>
            <a:ext cx="5588000" cy="6872249"/>
          </a:xfr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6FB45EB3-4BD9-423B-BC1C-42408878DE52}"/>
              </a:ext>
            </a:extLst>
          </p:cNvPr>
          <p:cNvSpPr txBox="1">
            <a:spLocks/>
          </p:cNvSpPr>
          <p:nvPr/>
        </p:nvSpPr>
        <p:spPr>
          <a:xfrm>
            <a:off x="531379" y="4668712"/>
            <a:ext cx="6286110" cy="149239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 spc="3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The project guideline noted that we may consider no noise in the transmission line.</a:t>
            </a:r>
          </a:p>
          <a:p>
            <a:r>
              <a:rPr lang="en-GB" dirty="0"/>
              <a:t>However, the challenge of solving the project with noise has also been dealt with in this solution presentation.</a:t>
            </a:r>
          </a:p>
        </p:txBody>
      </p:sp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</a:t>
            </a:r>
            <a:r>
              <a:rPr lang="en-US" b="0" dirty="0"/>
              <a:t>Approach to Solve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FE11F38-F66B-4F95-8224-6CCA69D576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In our upcoming sessions we’ll discuss on how the following circuits helped us to solve our task: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966" y="2104888"/>
            <a:ext cx="3588150" cy="781188"/>
          </a:xfrm>
        </p:spPr>
        <p:txBody>
          <a:bodyPr>
            <a:normAutofit/>
          </a:bodyPr>
          <a:lstStyle/>
          <a:p>
            <a:r>
              <a:rPr lang="en-US" dirty="0"/>
              <a:t>Sampling Techniques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3" name="Content Placeholder 17">
            <a:extLst>
              <a:ext uri="{FF2B5EF4-FFF2-40B4-BE49-F238E27FC236}">
                <a16:creationId xmlns:a16="http://schemas.microsoft.com/office/drawing/2014/main" id="{C9614830-5924-438D-813B-57EE4368D2A8}"/>
              </a:ext>
            </a:extLst>
          </p:cNvPr>
          <p:cNvSpPr txBox="1">
            <a:spLocks/>
          </p:cNvSpPr>
          <p:nvPr/>
        </p:nvSpPr>
        <p:spPr>
          <a:xfrm>
            <a:off x="518678" y="2948853"/>
            <a:ext cx="3451437" cy="376289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/>
              </a:buClr>
            </a:pPr>
            <a:r>
              <a:rPr lang="en-GB" dirty="0"/>
              <a:t>Basically, there are three types of sampling techniques such as:</a:t>
            </a:r>
          </a:p>
          <a:p>
            <a:pPr marL="0" indent="0">
              <a:buClr>
                <a:schemeClr val="accent2"/>
              </a:buClr>
              <a:buNone/>
            </a:pPr>
            <a:endParaRPr lang="en-GB" dirty="0"/>
          </a:p>
          <a:p>
            <a:pPr>
              <a:buClr>
                <a:schemeClr val="accent2"/>
              </a:buClr>
            </a:pPr>
            <a:r>
              <a:rPr lang="en-GB" dirty="0"/>
              <a:t>(</a:t>
            </a:r>
            <a:r>
              <a:rPr lang="en-GB" dirty="0" err="1"/>
              <a:t>i</a:t>
            </a:r>
            <a:r>
              <a:rPr lang="en-GB" dirty="0"/>
              <a:t>) Instantaneous sampling</a:t>
            </a:r>
          </a:p>
          <a:p>
            <a:pPr>
              <a:buClr>
                <a:schemeClr val="accent2"/>
              </a:buClr>
            </a:pPr>
            <a:r>
              <a:rPr lang="en-GB" dirty="0"/>
              <a:t>(ii) Natural sampling</a:t>
            </a:r>
          </a:p>
          <a:p>
            <a:pPr>
              <a:buClr>
                <a:schemeClr val="accent2"/>
              </a:buClr>
            </a:pPr>
            <a:r>
              <a:rPr lang="en-GB" dirty="0"/>
              <a:t>(iii) Flat top sampling</a:t>
            </a:r>
          </a:p>
          <a:p>
            <a:pPr>
              <a:buClr>
                <a:schemeClr val="accent2"/>
              </a:buClr>
            </a:pPr>
            <a:endParaRPr lang="en-GB" dirty="0"/>
          </a:p>
          <a:p>
            <a:pPr>
              <a:buClr>
                <a:schemeClr val="accent2"/>
              </a:buClr>
            </a:pPr>
            <a:endParaRPr lang="en-GB" dirty="0"/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C695E0CE-EED5-415C-AE52-39F08903070D}"/>
              </a:ext>
            </a:extLst>
          </p:cNvPr>
          <p:cNvSpPr txBox="1">
            <a:spLocks/>
          </p:cNvSpPr>
          <p:nvPr/>
        </p:nvSpPr>
        <p:spPr>
          <a:xfrm>
            <a:off x="5208036" y="3631121"/>
            <a:ext cx="6679161" cy="1384762"/>
          </a:xfrm>
          <a:prstGeom prst="rect">
            <a:avLst/>
          </a:prstGeom>
        </p:spPr>
        <p:txBody>
          <a:bodyPr anchor="b">
            <a:normAutofit fontScale="925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8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dirty="0">
                <a:solidFill>
                  <a:schemeClr val="bg1"/>
                </a:solidFill>
              </a:rPr>
              <a:t>Out of these three, instantaneous sampling is called ideal sampling whereas natural sampling and flat-top sampling are called practical sampling methods.</a:t>
            </a:r>
          </a:p>
          <a:p>
            <a:pPr algn="ctr"/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3546C6D-9770-41C9-8C7D-C4C60DAE4300}"/>
              </a:ext>
            </a:extLst>
          </p:cNvPr>
          <p:cNvSpPr/>
          <p:nvPr/>
        </p:nvSpPr>
        <p:spPr>
          <a:xfrm>
            <a:off x="11007524" y="208344"/>
            <a:ext cx="879674" cy="613459"/>
          </a:xfrm>
          <a:prstGeom prst="rect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1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63A021-7C19-4C85-B48B-EFEA732C1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4683" y="2151094"/>
            <a:ext cx="5228471" cy="4613690"/>
          </a:xfrm>
        </p:spPr>
        <p:txBody>
          <a:bodyPr>
            <a:normAutofit lnSpcReduction="10000"/>
          </a:bodyPr>
          <a:lstStyle/>
          <a:p>
            <a:pPr algn="l" fontAlgn="base"/>
            <a:r>
              <a:rPr lang="en-US" sz="1600" b="0" i="0" dirty="0">
                <a:solidFill>
                  <a:srgbClr val="575757"/>
                </a:solidFill>
                <a:effectLst/>
                <a:latin typeface="PT Serif"/>
              </a:rPr>
              <a:t>The top </a:t>
            </a:r>
            <a:r>
              <a:rPr lang="en-GB" sz="1600" b="0" i="0" dirty="0">
                <a:solidFill>
                  <a:srgbClr val="575757"/>
                </a:solidFill>
                <a:effectLst/>
                <a:latin typeface="PT Serif"/>
              </a:rPr>
              <a:t>circuit is known as the switching sampler. The circuit simply consists of a switch. </a:t>
            </a:r>
            <a:r>
              <a:rPr lang="en-GB" sz="1600" dirty="0">
                <a:solidFill>
                  <a:srgbClr val="575757"/>
                </a:solidFill>
                <a:latin typeface="PT Serif"/>
              </a:rPr>
              <a:t>As </a:t>
            </a:r>
            <a:r>
              <a:rPr lang="en-GB" sz="1600" b="0" i="0" dirty="0">
                <a:solidFill>
                  <a:srgbClr val="575757"/>
                </a:solidFill>
                <a:effectLst/>
                <a:latin typeface="PT Serif"/>
              </a:rPr>
              <a:t>the closing time of the switch approaches zero, then the output of this circuit will contain only instantaneous value of the input signal.</a:t>
            </a:r>
          </a:p>
          <a:p>
            <a:pPr algn="l" fontAlgn="base"/>
            <a:r>
              <a:rPr lang="en-GB" sz="1600" b="0" i="0" dirty="0">
                <a:solidFill>
                  <a:srgbClr val="575757"/>
                </a:solidFill>
                <a:effectLst/>
                <a:latin typeface="PT Serif"/>
              </a:rPr>
              <a:t>Since the width of the pulse approaches zero, the instantaneous sampling gives a train of impulses of height equal to the instantaneous value of the input signal at the sampling instant.</a:t>
            </a:r>
          </a:p>
          <a:p>
            <a:pPr marL="285750" indent="-285750" algn="l" fontAlgn="base">
              <a:buFont typeface="Wingdings" panose="05000000000000000000" pitchFamily="2" charset="2"/>
              <a:buChar char="Ø"/>
            </a:pPr>
            <a:r>
              <a:rPr lang="en-GB" sz="1600" dirty="0">
                <a:solidFill>
                  <a:srgbClr val="575757"/>
                </a:solidFill>
                <a:latin typeface="PT Serif"/>
              </a:rPr>
              <a:t>The lower left photo shows the sampled signal</a:t>
            </a:r>
            <a:r>
              <a:rPr lang="en-GB" sz="1600" dirty="0">
                <a:solidFill>
                  <a:srgbClr val="575757"/>
                </a:solidFill>
                <a:highlight>
                  <a:srgbClr val="FFFF00"/>
                </a:highlight>
                <a:latin typeface="PT Serif"/>
              </a:rPr>
              <a:t>(yellow)</a:t>
            </a:r>
          </a:p>
          <a:p>
            <a:pPr marL="285750" indent="-285750" algn="l" fontAlgn="base">
              <a:buFont typeface="Wingdings" panose="05000000000000000000" pitchFamily="2" charset="2"/>
              <a:buChar char="Ø"/>
            </a:pPr>
            <a:r>
              <a:rPr lang="en-GB" sz="1600" dirty="0">
                <a:solidFill>
                  <a:srgbClr val="575757"/>
                </a:solidFill>
                <a:latin typeface="PT Serif"/>
              </a:rPr>
              <a:t>The lower right photo shows the reconstructed signal</a:t>
            </a:r>
            <a:r>
              <a:rPr lang="en-GB" sz="1600" dirty="0">
                <a:solidFill>
                  <a:srgbClr val="575757"/>
                </a:solidFill>
                <a:highlight>
                  <a:srgbClr val="00FF00"/>
                </a:highlight>
                <a:latin typeface="PT Serif"/>
              </a:rPr>
              <a:t>(green)</a:t>
            </a:r>
            <a:r>
              <a:rPr lang="en-GB" sz="1600" dirty="0">
                <a:solidFill>
                  <a:srgbClr val="575757"/>
                </a:solidFill>
                <a:latin typeface="PT Serif"/>
              </a:rPr>
              <a:t>. For the reconstruction purpose, a 100Hz two-pole low pass Butterworth filter was used. </a:t>
            </a:r>
            <a:endParaRPr lang="en-GB" sz="1600" b="0" i="0" dirty="0">
              <a:solidFill>
                <a:srgbClr val="575757"/>
              </a:solidFill>
              <a:effectLst/>
              <a:latin typeface="PT Serif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6234C7-F87F-49DC-A454-DFE333F8E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46" y="3619500"/>
            <a:ext cx="3070860" cy="3238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87132D-54DF-410B-B7D6-87525EE4A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5064" y="3619501"/>
            <a:ext cx="3070860" cy="32384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AAF92A-E593-4899-8D58-A046C7A276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846" y="137759"/>
            <a:ext cx="6467078" cy="33866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89BE456C-9757-4DF3-B0C8-06AD0EFA35AB}"/>
              </a:ext>
            </a:extLst>
          </p:cNvPr>
          <p:cNvSpPr txBox="1">
            <a:spLocks/>
          </p:cNvSpPr>
          <p:nvPr/>
        </p:nvSpPr>
        <p:spPr>
          <a:xfrm>
            <a:off x="8691239" y="523238"/>
            <a:ext cx="3500761" cy="1147969"/>
          </a:xfrm>
          <a:prstGeom prst="rect">
            <a:avLst/>
          </a:prstGeom>
        </p:spPr>
        <p:txBody>
          <a:bodyPr vert="horz" lIns="91440" tIns="45720" rIns="91440" bIns="0" rtlCol="0" anchor="b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000" b="1" kern="1200">
                <a:solidFill>
                  <a:schemeClr val="accent1"/>
                </a:solidFill>
                <a:latin typeface="+mj-lt"/>
                <a:ea typeface="+mj-ea"/>
                <a:cs typeface="Calibri Light" panose="020F0302020204030204" pitchFamily="34" charset="0"/>
              </a:defRPr>
            </a:lvl1pPr>
          </a:lstStyle>
          <a:p>
            <a:pPr algn="r"/>
            <a:r>
              <a:rPr lang="en-US" dirty="0"/>
              <a:t>SolveCase01:</a:t>
            </a:r>
            <a:br>
              <a:rPr lang="en-US" dirty="0"/>
            </a:br>
            <a:r>
              <a:rPr lang="en-US" dirty="0"/>
              <a:t>Single Input Signal</a:t>
            </a:r>
            <a:endParaRPr lang="en-US" b="0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2DA2F3B7-8D7A-4E5F-B11F-72F03D9B42BB}"/>
              </a:ext>
            </a:extLst>
          </p:cNvPr>
          <p:cNvSpPr txBox="1">
            <a:spLocks/>
          </p:cNvSpPr>
          <p:nvPr/>
        </p:nvSpPr>
        <p:spPr>
          <a:xfrm>
            <a:off x="7372653" y="1671207"/>
            <a:ext cx="4819347" cy="479886"/>
          </a:xfrm>
          <a:prstGeom prst="rect">
            <a:avLst/>
          </a:prstGeom>
        </p:spPr>
        <p:txBody>
          <a:bodyPr anchor="b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8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Ideal Sampling &amp; Reconstruction</a:t>
            </a:r>
          </a:p>
        </p:txBody>
      </p:sp>
    </p:spTree>
    <p:extLst>
      <p:ext uri="{BB962C8B-B14F-4D97-AF65-F5344CB8AC3E}">
        <p14:creationId xmlns:p14="http://schemas.microsoft.com/office/powerpoint/2010/main" val="704671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63A021-7C19-4C85-B48B-EFEA732C1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4683" y="2151094"/>
            <a:ext cx="5228471" cy="4613690"/>
          </a:xfrm>
        </p:spPr>
        <p:txBody>
          <a:bodyPr>
            <a:normAutofit/>
          </a:bodyPr>
          <a:lstStyle/>
          <a:p>
            <a:pPr marL="285750" indent="-285750" algn="l" fontAlgn="base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575757"/>
                </a:solidFill>
                <a:latin typeface="PT Serif"/>
              </a:rPr>
              <a:t>The top photo shows our desired circuit. The circuit works on the chopping principle. </a:t>
            </a:r>
            <a:r>
              <a:rPr lang="en-GB" sz="1600" dirty="0">
                <a:solidFill>
                  <a:srgbClr val="575757"/>
                </a:solidFill>
                <a:latin typeface="PT Serif"/>
              </a:rPr>
              <a:t>A sampled signal is obtained by the multiplication of sampling function and input signal.</a:t>
            </a:r>
          </a:p>
          <a:p>
            <a:pPr marL="285750" indent="-285750" algn="l" fontAlgn="base">
              <a:buFont typeface="Wingdings" panose="05000000000000000000" pitchFamily="2" charset="2"/>
              <a:buChar char="Ø"/>
            </a:pPr>
            <a:r>
              <a:rPr lang="en-GB" sz="1600" dirty="0">
                <a:solidFill>
                  <a:srgbClr val="575757"/>
                </a:solidFill>
                <a:latin typeface="PT Serif"/>
              </a:rPr>
              <a:t>W</a:t>
            </a:r>
            <a:r>
              <a:rPr lang="en-GB" sz="1600" b="0" i="0" dirty="0">
                <a:solidFill>
                  <a:srgbClr val="575757"/>
                </a:solidFill>
                <a:effectLst/>
                <a:latin typeface="PT Serif"/>
              </a:rPr>
              <a:t>hen control signal goes high, the switch is closed and when it’s low, the switch opens between the input &amp; the output.</a:t>
            </a: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n-GB" sz="1600" dirty="0">
                <a:solidFill>
                  <a:srgbClr val="575757"/>
                </a:solidFill>
                <a:latin typeface="PT Serif"/>
              </a:rPr>
              <a:t>The lower left photo shows the sampled signal.</a:t>
            </a:r>
            <a:r>
              <a:rPr lang="en-GB" sz="1600" dirty="0">
                <a:solidFill>
                  <a:srgbClr val="575757"/>
                </a:solidFill>
                <a:highlight>
                  <a:srgbClr val="FFFF00"/>
                </a:highlight>
                <a:latin typeface="PT Serif"/>
              </a:rPr>
              <a:t> (yellow)</a:t>
            </a:r>
            <a:endParaRPr lang="en-GB" sz="1600" dirty="0">
              <a:solidFill>
                <a:srgbClr val="575757"/>
              </a:solidFill>
              <a:latin typeface="PT Serif"/>
            </a:endParaRPr>
          </a:p>
          <a:p>
            <a:pPr marL="285750" indent="-285750" algn="l" fontAlgn="base">
              <a:buFont typeface="Wingdings" panose="05000000000000000000" pitchFamily="2" charset="2"/>
              <a:buChar char="Ø"/>
            </a:pPr>
            <a:r>
              <a:rPr lang="en-GB" sz="1600" dirty="0">
                <a:solidFill>
                  <a:srgbClr val="575757"/>
                </a:solidFill>
                <a:latin typeface="PT Serif"/>
              </a:rPr>
              <a:t>The lower right photo shows the reconstructed signal</a:t>
            </a:r>
            <a:r>
              <a:rPr lang="en-GB" sz="1600" dirty="0">
                <a:solidFill>
                  <a:srgbClr val="575757"/>
                </a:solidFill>
                <a:highlight>
                  <a:srgbClr val="00FF00"/>
                </a:highlight>
                <a:latin typeface="PT Serif"/>
              </a:rPr>
              <a:t> (green)</a:t>
            </a:r>
            <a:r>
              <a:rPr lang="en-GB" sz="1600" dirty="0">
                <a:solidFill>
                  <a:srgbClr val="575757"/>
                </a:solidFill>
                <a:latin typeface="PT Serif"/>
              </a:rPr>
              <a:t>. For the reconstruction purpose, a 100Hz two-pole low pass Butterworth filter was used. </a:t>
            </a:r>
            <a:endParaRPr lang="en-GB" sz="1600" b="0" i="0" dirty="0">
              <a:solidFill>
                <a:srgbClr val="575757"/>
              </a:solidFill>
              <a:effectLst/>
              <a:latin typeface="PT Serif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6234C7-F87F-49DC-A454-DFE333F8E44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44742" y="3619500"/>
            <a:ext cx="3019068" cy="3238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87132D-54DF-410B-B7D6-87525EE4A14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551467" y="3619501"/>
            <a:ext cx="2998053" cy="32384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AAF92A-E593-4899-8D58-A046C7A276A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12791" y="137759"/>
            <a:ext cx="6079188" cy="33866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89BE456C-9757-4DF3-B0C8-06AD0EFA35AB}"/>
              </a:ext>
            </a:extLst>
          </p:cNvPr>
          <p:cNvSpPr txBox="1">
            <a:spLocks/>
          </p:cNvSpPr>
          <p:nvPr/>
        </p:nvSpPr>
        <p:spPr>
          <a:xfrm>
            <a:off x="8806649" y="523238"/>
            <a:ext cx="3385351" cy="1147969"/>
          </a:xfrm>
          <a:prstGeom prst="rect">
            <a:avLst/>
          </a:prstGeom>
        </p:spPr>
        <p:txBody>
          <a:bodyPr vert="horz" lIns="91440" tIns="45720" rIns="91440" bIns="0" rtlCol="0" anchor="b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000" b="1" kern="1200">
                <a:solidFill>
                  <a:schemeClr val="accent1"/>
                </a:solidFill>
                <a:latin typeface="+mj-lt"/>
                <a:ea typeface="+mj-ea"/>
                <a:cs typeface="Calibri Light" panose="020F0302020204030204" pitchFamily="34" charset="0"/>
              </a:defRPr>
            </a:lvl1pPr>
          </a:lstStyle>
          <a:p>
            <a:pPr algn="r"/>
            <a:r>
              <a:rPr lang="en-US" dirty="0"/>
              <a:t>SolveCase01:</a:t>
            </a:r>
            <a:br>
              <a:rPr lang="en-US" dirty="0"/>
            </a:br>
            <a:r>
              <a:rPr lang="en-US" dirty="0"/>
              <a:t>Single Input Signal</a:t>
            </a:r>
            <a:endParaRPr lang="en-US" b="0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2DA2F3B7-8D7A-4E5F-B11F-72F03D9B42BB}"/>
              </a:ext>
            </a:extLst>
          </p:cNvPr>
          <p:cNvSpPr txBox="1">
            <a:spLocks/>
          </p:cNvSpPr>
          <p:nvPr/>
        </p:nvSpPr>
        <p:spPr>
          <a:xfrm>
            <a:off x="7372653" y="1671207"/>
            <a:ext cx="4819347" cy="479886"/>
          </a:xfrm>
          <a:prstGeom prst="rect">
            <a:avLst/>
          </a:prstGeom>
        </p:spPr>
        <p:txBody>
          <a:bodyPr anchor="b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8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Natural Sampling &amp; Reconstruction</a:t>
            </a:r>
          </a:p>
        </p:txBody>
      </p:sp>
    </p:spTree>
    <p:extLst>
      <p:ext uri="{BB962C8B-B14F-4D97-AF65-F5344CB8AC3E}">
        <p14:creationId xmlns:p14="http://schemas.microsoft.com/office/powerpoint/2010/main" val="4292661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63A021-7C19-4C85-B48B-EFEA732C1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4683" y="2151094"/>
            <a:ext cx="5228471" cy="4613690"/>
          </a:xfrm>
        </p:spPr>
        <p:txBody>
          <a:bodyPr>
            <a:normAutofit lnSpcReduction="10000"/>
          </a:bodyPr>
          <a:lstStyle/>
          <a:p>
            <a:pPr marL="285750" indent="-285750" algn="l" fontAlgn="base">
              <a:buFont typeface="Wingdings" panose="05000000000000000000" pitchFamily="2" charset="2"/>
              <a:buChar char="Ø"/>
            </a:pPr>
            <a:r>
              <a:rPr lang="en-GB" sz="1600" dirty="0">
                <a:solidFill>
                  <a:srgbClr val="575757"/>
                </a:solidFill>
                <a:latin typeface="PT Serif"/>
              </a:rPr>
              <a:t>In flat-top sampling or rectangular pulse sampling, the top of the samples remains constant and is equal to the instantaneous value of the baseband signal at the start of sampling.</a:t>
            </a:r>
          </a:p>
          <a:p>
            <a:pPr marL="285750" indent="-285750" algn="l" fontAlgn="base">
              <a:buFont typeface="Wingdings" panose="05000000000000000000" pitchFamily="2" charset="2"/>
              <a:buChar char="Ø"/>
            </a:pPr>
            <a:r>
              <a:rPr lang="en-GB" sz="1600" dirty="0">
                <a:solidFill>
                  <a:srgbClr val="575757"/>
                </a:solidFill>
                <a:latin typeface="PT Serif"/>
              </a:rPr>
              <a:t>This method utilizes the sample &amp; hold configuration.</a:t>
            </a:r>
          </a:p>
          <a:p>
            <a:pPr marL="285750" indent="-285750" algn="l" fontAlgn="base">
              <a:buFont typeface="Wingdings" panose="05000000000000000000" pitchFamily="2" charset="2"/>
              <a:buChar char="Ø"/>
            </a:pPr>
            <a:r>
              <a:rPr lang="en-GB" sz="1600" b="0" i="0" dirty="0">
                <a:solidFill>
                  <a:srgbClr val="575757"/>
                </a:solidFill>
                <a:effectLst/>
                <a:latin typeface="PT Serif"/>
              </a:rPr>
              <a:t>The sampling switch samples the input &amp; the discharging switch holds the sampled value accordingly to the control signal.</a:t>
            </a: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n-GB" sz="1600" dirty="0">
                <a:solidFill>
                  <a:srgbClr val="575757"/>
                </a:solidFill>
                <a:latin typeface="PT Serif"/>
              </a:rPr>
              <a:t>The lower left photo shows the sampled signal. </a:t>
            </a:r>
            <a:r>
              <a:rPr lang="en-GB" sz="1600" dirty="0">
                <a:solidFill>
                  <a:srgbClr val="575757"/>
                </a:solidFill>
                <a:highlight>
                  <a:srgbClr val="0000FF"/>
                </a:highlight>
                <a:latin typeface="PT Serif"/>
              </a:rPr>
              <a:t>(blue)</a:t>
            </a:r>
          </a:p>
          <a:p>
            <a:pPr marL="285750" indent="-285750" algn="l" fontAlgn="base">
              <a:buFont typeface="Wingdings" panose="05000000000000000000" pitchFamily="2" charset="2"/>
              <a:buChar char="Ø"/>
            </a:pPr>
            <a:r>
              <a:rPr lang="en-GB" sz="1600" dirty="0">
                <a:solidFill>
                  <a:srgbClr val="575757"/>
                </a:solidFill>
                <a:latin typeface="PT Serif"/>
              </a:rPr>
              <a:t>The lower right photo shows the reconstructed signal</a:t>
            </a:r>
            <a:r>
              <a:rPr lang="en-GB" sz="1600" dirty="0">
                <a:solidFill>
                  <a:srgbClr val="575757"/>
                </a:solidFill>
                <a:highlight>
                  <a:srgbClr val="00FF00"/>
                </a:highlight>
                <a:latin typeface="PT Serif"/>
              </a:rPr>
              <a:t> (green)</a:t>
            </a:r>
            <a:r>
              <a:rPr lang="en-GB" sz="1600" dirty="0">
                <a:solidFill>
                  <a:srgbClr val="575757"/>
                </a:solidFill>
                <a:latin typeface="PT Serif"/>
              </a:rPr>
              <a:t>. For the reconstruction purpose, a 100Hz two-pole low pass Butterworth filter was used. </a:t>
            </a:r>
            <a:endParaRPr lang="en-GB" sz="1600" b="0" i="0" dirty="0">
              <a:solidFill>
                <a:srgbClr val="575757"/>
              </a:solidFill>
              <a:effectLst/>
              <a:latin typeface="PT Serif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6234C7-F87F-49DC-A454-DFE333F8E44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0156" y="3619500"/>
            <a:ext cx="3008239" cy="3238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87132D-54DF-410B-B7D6-87525EE4A14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551746" y="3619501"/>
            <a:ext cx="2997494" cy="32384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AAF92A-E593-4899-8D58-A046C7A276A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44743" y="137759"/>
            <a:ext cx="6404778" cy="33866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89BE456C-9757-4DF3-B0C8-06AD0EFA35AB}"/>
              </a:ext>
            </a:extLst>
          </p:cNvPr>
          <p:cNvSpPr txBox="1">
            <a:spLocks/>
          </p:cNvSpPr>
          <p:nvPr/>
        </p:nvSpPr>
        <p:spPr>
          <a:xfrm>
            <a:off x="8753383" y="523238"/>
            <a:ext cx="3438617" cy="1147969"/>
          </a:xfrm>
          <a:prstGeom prst="rect">
            <a:avLst/>
          </a:prstGeom>
        </p:spPr>
        <p:txBody>
          <a:bodyPr vert="horz" lIns="91440" tIns="45720" rIns="91440" bIns="0" rtlCol="0" anchor="b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000" b="1" kern="1200">
                <a:solidFill>
                  <a:schemeClr val="accent1"/>
                </a:solidFill>
                <a:latin typeface="+mj-lt"/>
                <a:ea typeface="+mj-ea"/>
                <a:cs typeface="Calibri Light" panose="020F0302020204030204" pitchFamily="34" charset="0"/>
              </a:defRPr>
            </a:lvl1pPr>
          </a:lstStyle>
          <a:p>
            <a:pPr algn="r"/>
            <a:r>
              <a:rPr lang="en-US" dirty="0"/>
              <a:t>SolveCase01:</a:t>
            </a:r>
            <a:br>
              <a:rPr lang="en-US" dirty="0"/>
            </a:br>
            <a:r>
              <a:rPr lang="en-US" dirty="0"/>
              <a:t>Single Input Signal</a:t>
            </a:r>
            <a:endParaRPr lang="en-US" b="0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2DA2F3B7-8D7A-4E5F-B11F-72F03D9B42BB}"/>
              </a:ext>
            </a:extLst>
          </p:cNvPr>
          <p:cNvSpPr txBox="1">
            <a:spLocks/>
          </p:cNvSpPr>
          <p:nvPr/>
        </p:nvSpPr>
        <p:spPr>
          <a:xfrm>
            <a:off x="7372653" y="1671207"/>
            <a:ext cx="4819347" cy="479886"/>
          </a:xfrm>
          <a:prstGeom prst="rect">
            <a:avLst/>
          </a:prstGeom>
        </p:spPr>
        <p:txBody>
          <a:bodyPr anchor="b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8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Flat Top Sampling &amp; Reconstruction</a:t>
            </a:r>
          </a:p>
        </p:txBody>
      </p:sp>
    </p:spTree>
    <p:extLst>
      <p:ext uri="{BB962C8B-B14F-4D97-AF65-F5344CB8AC3E}">
        <p14:creationId xmlns:p14="http://schemas.microsoft.com/office/powerpoint/2010/main" val="24148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64DAA32-70EC-4B70-A56C-4C0920AB9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6848" y="5869292"/>
            <a:ext cx="6640496" cy="673551"/>
          </a:xfrm>
        </p:spPr>
        <p:txBody>
          <a:bodyPr/>
          <a:lstStyle/>
          <a:p>
            <a:pPr algn="ctr"/>
            <a:r>
              <a:rPr lang="en-US" dirty="0"/>
              <a:t>Above image shows the total circuit both for &amp; without Noise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395747-46A1-46E7-95F9-0B7086088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41" y="171450"/>
            <a:ext cx="7949975" cy="55990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itle 13">
            <a:extLst>
              <a:ext uri="{FF2B5EF4-FFF2-40B4-BE49-F238E27FC236}">
                <a16:creationId xmlns:a16="http://schemas.microsoft.com/office/drawing/2014/main" id="{16A19627-DEDD-46B5-881F-322557CAEEFD}"/>
              </a:ext>
            </a:extLst>
          </p:cNvPr>
          <p:cNvSpPr txBox="1">
            <a:spLocks/>
          </p:cNvSpPr>
          <p:nvPr/>
        </p:nvSpPr>
        <p:spPr>
          <a:xfrm>
            <a:off x="8265111" y="523238"/>
            <a:ext cx="3926889" cy="1147969"/>
          </a:xfrm>
          <a:prstGeom prst="rect">
            <a:avLst/>
          </a:prstGeom>
        </p:spPr>
        <p:txBody>
          <a:bodyPr vert="horz" lIns="91440" tIns="45720" rIns="91440" bIns="0" rtlCol="0" anchor="b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000" b="1" kern="1200">
                <a:solidFill>
                  <a:schemeClr val="accent1"/>
                </a:solidFill>
                <a:latin typeface="+mj-lt"/>
                <a:ea typeface="+mj-ea"/>
                <a:cs typeface="Calibri Light" panose="020F0302020204030204" pitchFamily="34" charset="0"/>
              </a:defRPr>
            </a:lvl1pPr>
          </a:lstStyle>
          <a:p>
            <a:pPr algn="r"/>
            <a:r>
              <a:rPr lang="en-US" dirty="0"/>
              <a:t>SolveCase02:</a:t>
            </a:r>
            <a:br>
              <a:rPr lang="en-US" dirty="0"/>
            </a:br>
            <a:r>
              <a:rPr lang="en-US" dirty="0"/>
              <a:t>Multiple Input Signals</a:t>
            </a:r>
          </a:p>
          <a:p>
            <a:pPr algn="r"/>
            <a:r>
              <a:rPr lang="en-US" sz="3000" b="0" dirty="0"/>
              <a:t>With Different Frequencies</a:t>
            </a:r>
          </a:p>
        </p:txBody>
      </p:sp>
      <p:sp>
        <p:nvSpPr>
          <p:cNvPr id="10" name="Content Placeholder 17">
            <a:extLst>
              <a:ext uri="{FF2B5EF4-FFF2-40B4-BE49-F238E27FC236}">
                <a16:creationId xmlns:a16="http://schemas.microsoft.com/office/drawing/2014/main" id="{2BC677AA-8142-459E-B310-3E0F071E7C7D}"/>
              </a:ext>
            </a:extLst>
          </p:cNvPr>
          <p:cNvSpPr txBox="1">
            <a:spLocks/>
          </p:cNvSpPr>
          <p:nvPr/>
        </p:nvSpPr>
        <p:spPr>
          <a:xfrm>
            <a:off x="8416031" y="2024109"/>
            <a:ext cx="3530428" cy="451873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 Signal parameters:</a:t>
            </a: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00050" indent="-4000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romanUcPeriod"/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15V Amp, 100 Hz Freq (F100)</a:t>
            </a:r>
          </a:p>
          <a:p>
            <a:pPr marL="400050" indent="-4000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romanUcPeriod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15V Amp, 200 Hz Freq (F200)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input signals were added using an adder made up with operational amplifiers.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Afterwards Sampled using the natural sampling method because:</a:t>
            </a:r>
          </a:p>
          <a:p>
            <a:pPr marL="400050" indent="-4000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romanUcPeriod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Ideal sampling is impractical</a:t>
            </a:r>
          </a:p>
          <a:p>
            <a:pPr marL="400050" indent="-4000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romanUcPeriod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Flat Top sampling has very high noise interference.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969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9231263-967F-4545-A04B-3B1F066EC392}"/>
              </a:ext>
            </a:extLst>
          </p:cNvPr>
          <p:cNvSpPr/>
          <p:nvPr/>
        </p:nvSpPr>
        <p:spPr>
          <a:xfrm>
            <a:off x="11007524" y="208344"/>
            <a:ext cx="879674" cy="613459"/>
          </a:xfrm>
          <a:prstGeom prst="rect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A3A642-5202-4DEB-A270-4A063B09C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113" y="821803"/>
            <a:ext cx="4343733" cy="46778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2C66A53-14D1-449A-B976-B0C141B52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21803"/>
            <a:ext cx="4343733" cy="46778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0485CDDA-D19F-442E-8C2B-E792CF227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8889" y="5628332"/>
            <a:ext cx="5217111" cy="910580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The Blue lined signal is the compound signal made from the 100Hz(Green) &amp; 200Hz(Pink) signals.</a:t>
            </a:r>
            <a:endParaRPr lang="en-US" dirty="0"/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958663A7-64A8-4E9F-A0A7-A2AE701E6056}"/>
              </a:ext>
            </a:extLst>
          </p:cNvPr>
          <p:cNvSpPr txBox="1">
            <a:spLocks/>
          </p:cNvSpPr>
          <p:nvPr/>
        </p:nvSpPr>
        <p:spPr>
          <a:xfrm>
            <a:off x="6012930" y="5628332"/>
            <a:ext cx="5217111" cy="72801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8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The compound signal(Green) is afterwards naturally sampled.(Blue)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1516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9231263-967F-4545-A04B-3B1F066EC392}"/>
              </a:ext>
            </a:extLst>
          </p:cNvPr>
          <p:cNvSpPr/>
          <p:nvPr/>
        </p:nvSpPr>
        <p:spPr>
          <a:xfrm>
            <a:off x="11007524" y="208344"/>
            <a:ext cx="879674" cy="613459"/>
          </a:xfrm>
          <a:prstGeom prst="rect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A3A642-5202-4DEB-A270-4A063B09C7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690739" y="821803"/>
            <a:ext cx="2892480" cy="46778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2C66A53-14D1-449A-B976-B0C141B5256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96000" y="1224942"/>
            <a:ext cx="4343733" cy="38715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0485CDDA-D19F-442E-8C2B-E792CF227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8889" y="5628332"/>
            <a:ext cx="5217111" cy="728018"/>
          </a:xfrm>
        </p:spPr>
        <p:txBody>
          <a:bodyPr>
            <a:normAutofit/>
          </a:bodyPr>
          <a:lstStyle/>
          <a:p>
            <a:r>
              <a:rPr lang="en-US" sz="2000" dirty="0"/>
              <a:t>A Four Pole Low Pass Butterworth Filter was used to detect the 100Hz signal.</a:t>
            </a:r>
            <a:endParaRPr lang="en-US" dirty="0"/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958663A7-64A8-4E9F-A0A7-A2AE701E6056}"/>
              </a:ext>
            </a:extLst>
          </p:cNvPr>
          <p:cNvSpPr txBox="1">
            <a:spLocks/>
          </p:cNvSpPr>
          <p:nvPr/>
        </p:nvSpPr>
        <p:spPr>
          <a:xfrm>
            <a:off x="6012930" y="5628332"/>
            <a:ext cx="5217111" cy="72801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8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A Narrowband Bandpass Filter was used to detect the 200Hz signal.</a:t>
            </a:r>
            <a:endParaRPr lang="en-GB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BFE7D552-1BA1-4A92-AAD7-EE8916ED6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257" y="-163282"/>
            <a:ext cx="4980373" cy="743252"/>
          </a:xfrm>
        </p:spPr>
        <p:txBody>
          <a:bodyPr>
            <a:normAutofit/>
          </a:bodyPr>
          <a:lstStyle/>
          <a:p>
            <a:r>
              <a:rPr lang="en-US" sz="4000" i="1" u="sng" dirty="0">
                <a:latin typeface="PT Serif"/>
              </a:rPr>
              <a:t>Filter Introduction</a:t>
            </a:r>
            <a:endParaRPr lang="en-US" sz="4000" b="0" i="1" u="sng" dirty="0">
              <a:latin typeface="PT Serif"/>
            </a:endParaRPr>
          </a:p>
        </p:txBody>
      </p:sp>
    </p:spTree>
    <p:extLst>
      <p:ext uri="{BB962C8B-B14F-4D97-AF65-F5344CB8AC3E}">
        <p14:creationId xmlns:p14="http://schemas.microsoft.com/office/powerpoint/2010/main" val="3893490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89027928_Hexagon presentation dark_AAS_v4" id="{00715B48-F6B0-4FD0-BA2D-34714F23D55A}" vid="{445656DE-313E-4A78-B834-A775A8573B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4E38DB7618504980CED18899285455" ma:contentTypeVersion="6" ma:contentTypeDescription="Create a new document." ma:contentTypeScope="" ma:versionID="fa71e0143e386ebfb7968ad7b63d1e62">
  <xsd:schema xmlns:xsd="http://www.w3.org/2001/XMLSchema" xmlns:xs="http://www.w3.org/2001/XMLSchema" xmlns:p="http://schemas.microsoft.com/office/2006/metadata/properties" xmlns:ns2="7af7057f-2457-49be-9a03-d1b95725e8ce" xmlns:ns3="677ac6e2-fea1-46e5-9d33-bc0050acf181" targetNamespace="http://schemas.microsoft.com/office/2006/metadata/properties" ma:root="true" ma:fieldsID="65a25e77a2c48692d71e9daede35c9ce" ns2:_="" ns3:_="">
    <xsd:import namespace="7af7057f-2457-49be-9a03-d1b95725e8ce"/>
    <xsd:import namespace="677ac6e2-fea1-46e5-9d33-bc0050acf1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f7057f-2457-49be-9a03-d1b95725e8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7ac6e2-fea1-46e5-9d33-bc0050acf18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af7057f-2457-49be-9a03-d1b95725e8ce" xsi:nil="true"/>
  </documentManagement>
</p:properties>
</file>

<file path=customXml/itemProps1.xml><?xml version="1.0" encoding="utf-8"?>
<ds:datastoreItem xmlns:ds="http://schemas.openxmlformats.org/officeDocument/2006/customXml" ds:itemID="{30F1F7BF-60F9-4A72-A0D9-36D33F7056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f7057f-2457-49be-9a03-d1b95725e8ce"/>
    <ds:schemaRef ds:uri="677ac6e2-fea1-46e5-9d33-bc0050acf1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B759597-1FA4-4F46-9BA8-01240C56026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40343A-75DB-4E03-95EA-4A75BA0D7FF2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7af7057f-2457-49be-9a03-d1b95725e8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dark</Template>
  <TotalTime>0</TotalTime>
  <Words>956</Words>
  <Application>Microsoft Office PowerPoint</Application>
  <PresentationFormat>Widescreen</PresentationFormat>
  <Paragraphs>91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</vt:lpstr>
      <vt:lpstr>Arial Black</vt:lpstr>
      <vt:lpstr>Calibri</vt:lpstr>
      <vt:lpstr>Gill Sans MT</vt:lpstr>
      <vt:lpstr>Gill Sans SemiBold</vt:lpstr>
      <vt:lpstr>Maiandra GD</vt:lpstr>
      <vt:lpstr>PT Serif</vt:lpstr>
      <vt:lpstr>Times New Roman</vt:lpstr>
      <vt:lpstr>Tw Cen MT Condensed</vt:lpstr>
      <vt:lpstr>Wingdings</vt:lpstr>
      <vt:lpstr>Office Theme</vt:lpstr>
      <vt:lpstr>PowerPoint Presentation</vt:lpstr>
      <vt:lpstr>Assigned Tasks</vt:lpstr>
      <vt:lpstr>Our Approach to Solve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Filter Introduction</vt:lpstr>
      <vt:lpstr>PowerPoint Presentation</vt:lpstr>
      <vt:lpstr>Noise Introduction</vt:lpstr>
      <vt:lpstr>PowerPoint Presentation</vt:lpstr>
      <vt:lpstr>Contribution Page </vt:lpstr>
      <vt:lpstr>PowerPoint Presentation</vt:lpstr>
      <vt:lpstr>Thank You.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2021-07-23T09:04:05Z</dcterms:created>
  <dcterms:modified xsi:type="dcterms:W3CDTF">2021-07-24T20:35:06Z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0x010100AC4E38DB7618504980CED18899285455</vt:lpwstr>
  </property>
</Properties>
</file>