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9" r:id="rId7"/>
    <p:sldId id="258" r:id="rId8"/>
    <p:sldId id="285" r:id="rId9"/>
    <p:sldId id="306" r:id="rId10"/>
    <p:sldId id="302" r:id="rId11"/>
    <p:sldId id="286" r:id="rId12"/>
    <p:sldId id="289" r:id="rId13"/>
    <p:sldId id="290" r:id="rId14"/>
    <p:sldId id="300" r:id="rId15"/>
    <p:sldId id="299" r:id="rId16"/>
    <p:sldId id="301" r:id="rId17"/>
    <p:sldId id="304" r:id="rId18"/>
    <p:sldId id="262" r:id="rId19"/>
    <p:sldId id="305" r:id="rId20"/>
    <p:sldId id="267" r:id="rId21"/>
    <p:sldId id="266" r:id="rId22"/>
    <p:sldId id="303" r:id="rId23"/>
    <p:sldId id="291" r:id="rId24"/>
    <p:sldId id="292" r:id="rId25"/>
    <p:sldId id="293" r:id="rId26"/>
    <p:sldId id="294" r:id="rId27"/>
    <p:sldId id="29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7C9"/>
    <a:srgbClr val="FFFFFF"/>
    <a:srgbClr val="00194C"/>
    <a:srgbClr val="EAB200"/>
    <a:srgbClr val="3F3F3F"/>
    <a:srgbClr val="014067"/>
    <a:srgbClr val="014E7D"/>
    <a:srgbClr val="01365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74" autoAdjust="0"/>
  </p:normalViewPr>
  <p:slideViewPr>
    <p:cSldViewPr snapToGrid="0" showGuides="1">
      <p:cViewPr varScale="1">
        <p:scale>
          <a:sx n="73" d="100"/>
          <a:sy n="73" d="100"/>
        </p:scale>
        <p:origin x="606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276" y="3716213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atin typeface="Gill Sans MT" panose="020B0502020104020203" pitchFamily="34" charset="0"/>
              </a:rPr>
              <a:t>Group08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527F0-85DD-40B2-82BF-741F03840F1C}"/>
              </a:ext>
            </a:extLst>
          </p:cNvPr>
          <p:cNvSpPr txBox="1"/>
          <p:nvPr/>
        </p:nvSpPr>
        <p:spPr>
          <a:xfrm>
            <a:off x="300753" y="412775"/>
            <a:ext cx="287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EEE306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Project 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4821A-B231-4917-9D3B-24D100409959}"/>
              </a:ext>
            </a:extLst>
          </p:cNvPr>
          <p:cNvSpPr/>
          <p:nvPr/>
        </p:nvSpPr>
        <p:spPr>
          <a:xfrm>
            <a:off x="1630840" y="887163"/>
            <a:ext cx="893032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Project on: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of Low Inertia 14-BUS system and Implementation of a Zonal UFLs Scheme using PSS/E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0489D-B9B4-4EA0-980A-080A24942EB9}"/>
              </a:ext>
            </a:extLst>
          </p:cNvPr>
          <p:cNvSpPr txBox="1"/>
          <p:nvPr/>
        </p:nvSpPr>
        <p:spPr>
          <a:xfrm>
            <a:off x="3780135" y="4156135"/>
            <a:ext cx="4434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SAMIN ZAWAD                           -1706136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MAHADI HASSAN                       -1706137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MD. TAJBID ZAMAN RHYTHM -1706152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FARHAN HAMID                         -1706175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4CC8F-A268-4739-86BD-2886E3D83FF0}"/>
              </a:ext>
            </a:extLst>
          </p:cNvPr>
          <p:cNvSpPr txBox="1"/>
          <p:nvPr/>
        </p:nvSpPr>
        <p:spPr>
          <a:xfrm>
            <a:off x="7925785" y="4156135"/>
            <a:ext cx="4434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AHNAF SHAHRIYAR                  -1706176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MD. FATIN ISHRAQ FARUQUI -1706179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ZAWAD ZULFIKER                     -1706193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D00A7-3A99-42AD-8E84-00CF71B04250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5B2DD-FE6D-4B2A-B31A-1EA11E77461F}"/>
              </a:ext>
            </a:extLst>
          </p:cNvPr>
          <p:cNvSpPr txBox="1"/>
          <p:nvPr/>
        </p:nvSpPr>
        <p:spPr>
          <a:xfrm>
            <a:off x="5902325" y="6305183"/>
            <a:ext cx="62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EEE-412: Power Systems II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10846-8477-424C-B75F-E8AE91FDBDF2}"/>
              </a:ext>
            </a:extLst>
          </p:cNvPr>
          <p:cNvSpPr txBox="1"/>
          <p:nvPr/>
        </p:nvSpPr>
        <p:spPr>
          <a:xfrm>
            <a:off x="-393701" y="6360723"/>
            <a:ext cx="597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Date: 01/03/2023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55" y="45548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500235" y="3601465"/>
            <a:ext cx="199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Comparison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435006" y="3330810"/>
            <a:ext cx="2621873" cy="100297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2D44B3E-BC7A-4936-899E-EA935567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0" y="1634258"/>
            <a:ext cx="7285562" cy="43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1048E9-FE45-4886-85D9-E1A75BDA6C6F}"/>
              </a:ext>
            </a:extLst>
          </p:cNvPr>
          <p:cNvCxnSpPr>
            <a:cxnSpLocks/>
          </p:cNvCxnSpPr>
          <p:nvPr/>
        </p:nvCxnSpPr>
        <p:spPr>
          <a:xfrm>
            <a:off x="6096000" y="3151573"/>
            <a:ext cx="0" cy="973112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6D762-3F36-4553-9DF3-2A5DF9E361C6}"/>
              </a:ext>
            </a:extLst>
          </p:cNvPr>
          <p:cNvSpPr txBox="1"/>
          <p:nvPr/>
        </p:nvSpPr>
        <p:spPr>
          <a:xfrm>
            <a:off x="5237831" y="3493743"/>
            <a:ext cx="97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2.13 Hz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67CAB-541D-4C03-AAEF-E3D2DB505113}"/>
              </a:ext>
            </a:extLst>
          </p:cNvPr>
          <p:cNvCxnSpPr>
            <a:cxnSpLocks/>
          </p:cNvCxnSpPr>
          <p:nvPr/>
        </p:nvCxnSpPr>
        <p:spPr>
          <a:xfrm>
            <a:off x="6096000" y="4124685"/>
            <a:ext cx="1485530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3F3EE-D4A5-4CF6-B637-0E0F4392B8CE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8542CF-945F-40F9-B6D1-CC37916A478D}"/>
              </a:ext>
            </a:extLst>
          </p:cNvPr>
          <p:cNvGrpSpPr/>
          <p:nvPr/>
        </p:nvGrpSpPr>
        <p:grpSpPr>
          <a:xfrm>
            <a:off x="4470400" y="108635"/>
            <a:ext cx="7141485" cy="6616620"/>
            <a:chOff x="591307" y="205479"/>
            <a:chExt cx="11927574" cy="6408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6884A-2E32-45AF-A2FC-FBCA2653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1307" y="205479"/>
              <a:ext cx="7637320" cy="640893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45AF69-436B-46AC-B808-8D1B30C43C82}"/>
                </a:ext>
              </a:extLst>
            </p:cNvPr>
            <p:cNvSpPr/>
            <p:nvPr/>
          </p:nvSpPr>
          <p:spPr>
            <a:xfrm>
              <a:off x="990601" y="1399512"/>
              <a:ext cx="576262" cy="20955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9CCD8B-B19E-4D9C-A35D-B31502106DC8}"/>
                </a:ext>
              </a:extLst>
            </p:cNvPr>
            <p:cNvSpPr/>
            <p:nvPr/>
          </p:nvSpPr>
          <p:spPr>
            <a:xfrm>
              <a:off x="904875" y="542925"/>
              <a:ext cx="419100" cy="20955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97061E-3FBB-4AAB-BAA2-5C844EF47ED0}"/>
                </a:ext>
              </a:extLst>
            </p:cNvPr>
            <p:cNvSpPr/>
            <p:nvPr/>
          </p:nvSpPr>
          <p:spPr>
            <a:xfrm>
              <a:off x="3752850" y="4242569"/>
              <a:ext cx="485775" cy="23024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905DC7-2047-4D99-8D43-6F13B1C4FC9E}"/>
                </a:ext>
              </a:extLst>
            </p:cNvPr>
            <p:cNvSpPr/>
            <p:nvPr/>
          </p:nvSpPr>
          <p:spPr>
            <a:xfrm>
              <a:off x="3719512" y="5408390"/>
              <a:ext cx="552450" cy="23024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778CFC-CBD0-4E4C-B341-B2C4F4711A22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75" y="660505"/>
              <a:ext cx="7018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E53F71-8ACE-48A0-8C32-3E0D920FFA3B}"/>
                </a:ext>
              </a:extLst>
            </p:cNvPr>
            <p:cNvCxnSpPr>
              <a:cxnSpLocks/>
            </p:cNvCxnSpPr>
            <p:nvPr/>
          </p:nvCxnSpPr>
          <p:spPr>
            <a:xfrm>
              <a:off x="1566862" y="1509049"/>
              <a:ext cx="677530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997D9F-E953-4DB8-878B-3DDB602AADB6}"/>
                </a:ext>
              </a:extLst>
            </p:cNvPr>
            <p:cNvCxnSpPr>
              <a:cxnSpLocks/>
            </p:cNvCxnSpPr>
            <p:nvPr/>
          </p:nvCxnSpPr>
          <p:spPr>
            <a:xfrm>
              <a:off x="8115084" y="3346728"/>
              <a:ext cx="227086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B6D889-ADBB-426E-8DDD-DA01D4C7698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238625" y="4357689"/>
              <a:ext cx="410354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F78305-D79E-4304-962F-8EE5BE917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2" y="5523510"/>
              <a:ext cx="407020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D9421-9FFD-4903-AD85-E4DE56A7E553}"/>
                </a:ext>
              </a:extLst>
            </p:cNvPr>
            <p:cNvSpPr txBox="1"/>
            <p:nvPr/>
          </p:nvSpPr>
          <p:spPr>
            <a:xfrm>
              <a:off x="8448669" y="454012"/>
              <a:ext cx="2718585" cy="406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Selected Bus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DA392-BC4F-4503-9DDF-77BC61533E8F}"/>
                </a:ext>
              </a:extLst>
            </p:cNvPr>
            <p:cNvSpPr txBox="1"/>
            <p:nvPr/>
          </p:nvSpPr>
          <p:spPr>
            <a:xfrm>
              <a:off x="8448673" y="1324382"/>
              <a:ext cx="3278899" cy="406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Tap Adjustment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D68B6-AE3A-477D-87F3-002C982F6CF7}"/>
                </a:ext>
              </a:extLst>
            </p:cNvPr>
            <p:cNvSpPr txBox="1"/>
            <p:nvPr/>
          </p:nvSpPr>
          <p:spPr>
            <a:xfrm>
              <a:off x="8448671" y="3150724"/>
              <a:ext cx="3716645" cy="406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Various Setpoints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C45F36-7A60-4142-B022-8C20AC491BFB}"/>
                </a:ext>
              </a:extLst>
            </p:cNvPr>
            <p:cNvSpPr txBox="1"/>
            <p:nvPr/>
          </p:nvSpPr>
          <p:spPr>
            <a:xfrm>
              <a:off x="8448673" y="4173023"/>
              <a:ext cx="3716643" cy="406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DFX File Loading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E18F41-7701-498D-A3CD-06FBCFBC9761}"/>
                </a:ext>
              </a:extLst>
            </p:cNvPr>
            <p:cNvSpPr txBox="1"/>
            <p:nvPr/>
          </p:nvSpPr>
          <p:spPr>
            <a:xfrm>
              <a:off x="8448673" y="5349854"/>
              <a:ext cx="4070208" cy="406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Output File Loading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36CE9E6-5B2D-47E2-A7EB-BCEE653EB91D}"/>
                </a:ext>
              </a:extLst>
            </p:cNvPr>
            <p:cNvSpPr/>
            <p:nvPr/>
          </p:nvSpPr>
          <p:spPr>
            <a:xfrm>
              <a:off x="5257800" y="2705100"/>
              <a:ext cx="2876550" cy="128325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F63AC110-B0B4-4A10-BDA8-E1E2A14DC249}"/>
              </a:ext>
            </a:extLst>
          </p:cNvPr>
          <p:cNvSpPr txBox="1">
            <a:spLocks/>
          </p:cNvSpPr>
          <p:nvPr/>
        </p:nvSpPr>
        <p:spPr>
          <a:xfrm>
            <a:off x="887890" y="2658046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Q-V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7AE27A-ACCE-44CF-9D6A-1673E099B120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7EA3D8-48F6-4AFB-A78E-730A1D3E2B3D}"/>
              </a:ext>
            </a:extLst>
          </p:cNvPr>
          <p:cNvSpPr txBox="1">
            <a:spLocks/>
          </p:cNvSpPr>
          <p:nvPr/>
        </p:nvSpPr>
        <p:spPr>
          <a:xfrm>
            <a:off x="1929389" y="-134454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Q-V Analysis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BB80E7-2BAF-42B4-8A57-3750673BEC0F}"/>
              </a:ext>
            </a:extLst>
          </p:cNvPr>
          <p:cNvGrpSpPr/>
          <p:nvPr/>
        </p:nvGrpSpPr>
        <p:grpSpPr>
          <a:xfrm>
            <a:off x="5283200" y="1348509"/>
            <a:ext cx="5892799" cy="5136376"/>
            <a:chOff x="4068904" y="373115"/>
            <a:chExt cx="7205009" cy="61117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4A9DCF-499A-4DD9-B481-C429853A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904" y="373115"/>
              <a:ext cx="4054191" cy="6111770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86FC5A-5E29-4D3E-A10B-95B88A2BD24C}"/>
                </a:ext>
              </a:extLst>
            </p:cNvPr>
            <p:cNvSpPr/>
            <p:nvPr/>
          </p:nvSpPr>
          <p:spPr>
            <a:xfrm>
              <a:off x="6096000" y="2390775"/>
              <a:ext cx="485775" cy="21907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956403-6E3B-469A-805B-B5F07BD42993}"/>
                </a:ext>
              </a:extLst>
            </p:cNvPr>
            <p:cNvSpPr/>
            <p:nvPr/>
          </p:nvSpPr>
          <p:spPr>
            <a:xfrm>
              <a:off x="5514975" y="1733550"/>
              <a:ext cx="209550" cy="10477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7BCCC9-45DB-4720-B2F2-3CA9667D3061}"/>
                </a:ext>
              </a:extLst>
            </p:cNvPr>
            <p:cNvSpPr/>
            <p:nvPr/>
          </p:nvSpPr>
          <p:spPr>
            <a:xfrm>
              <a:off x="5514975" y="3198760"/>
              <a:ext cx="2524125" cy="23024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258AB6-BF6F-411B-966B-DB9B90B5CFB5}"/>
                </a:ext>
              </a:extLst>
            </p:cNvPr>
            <p:cNvSpPr/>
            <p:nvPr/>
          </p:nvSpPr>
          <p:spPr>
            <a:xfrm>
              <a:off x="6096000" y="4067175"/>
              <a:ext cx="485775" cy="23024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17789E-3FE1-4FD8-AD7F-A352AE4428E3}"/>
                </a:ext>
              </a:extLst>
            </p:cNvPr>
            <p:cNvSpPr/>
            <p:nvPr/>
          </p:nvSpPr>
          <p:spPr>
            <a:xfrm>
              <a:off x="6096000" y="5715000"/>
              <a:ext cx="552450" cy="23024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DFE475-2204-4A33-84E9-D5B4F0125B9F}"/>
                </a:ext>
              </a:extLst>
            </p:cNvPr>
            <p:cNvCxnSpPr>
              <a:cxnSpLocks/>
            </p:cNvCxnSpPr>
            <p:nvPr/>
          </p:nvCxnSpPr>
          <p:spPr>
            <a:xfrm>
              <a:off x="5722795" y="1793980"/>
              <a:ext cx="261937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826BAF9-3DDF-4528-ACF8-7048E2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581775" y="2525765"/>
              <a:ext cx="17603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8D5FDA-48AC-43D5-A88E-273A2F00DF3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3335390"/>
              <a:ext cx="3030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811CB-96CD-46B5-AC22-BE31E3473405}"/>
                </a:ext>
              </a:extLst>
            </p:cNvPr>
            <p:cNvCxnSpPr>
              <a:cxnSpLocks/>
            </p:cNvCxnSpPr>
            <p:nvPr/>
          </p:nvCxnSpPr>
          <p:spPr>
            <a:xfrm>
              <a:off x="6581775" y="4173590"/>
              <a:ext cx="17603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91BB85-B1F0-4852-8F33-4C4A075574F5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50" y="5849990"/>
              <a:ext cx="169372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5263E3-6FC0-4397-8BE1-1201CA129BCA}"/>
                </a:ext>
              </a:extLst>
            </p:cNvPr>
            <p:cNvSpPr txBox="1"/>
            <p:nvPr/>
          </p:nvSpPr>
          <p:spPr>
            <a:xfrm>
              <a:off x="8448675" y="1601271"/>
              <a:ext cx="2383214" cy="4099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Subsystem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0C875-2AC0-41EC-928E-B32155351EE5}"/>
                </a:ext>
              </a:extLst>
            </p:cNvPr>
            <p:cNvSpPr txBox="1"/>
            <p:nvPr/>
          </p:nvSpPr>
          <p:spPr>
            <a:xfrm>
              <a:off x="8448675" y="2315646"/>
              <a:ext cx="2593176" cy="4099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SUB File Generation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6C3F0A-414D-4A1A-9754-B4FA4D9D11E2}"/>
                </a:ext>
              </a:extLst>
            </p:cNvPr>
            <p:cNvSpPr txBox="1"/>
            <p:nvPr/>
          </p:nvSpPr>
          <p:spPr>
            <a:xfrm>
              <a:off x="8448673" y="3150724"/>
              <a:ext cx="2028825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Voltage Limit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6BAB3-64F1-472C-8855-C3E8A1A1616B}"/>
                </a:ext>
              </a:extLst>
            </p:cNvPr>
            <p:cNvSpPr txBox="1"/>
            <p:nvPr/>
          </p:nvSpPr>
          <p:spPr>
            <a:xfrm>
              <a:off x="8448671" y="3988357"/>
              <a:ext cx="2825242" cy="4099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.MON File Generation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33CA2-D80E-4C6D-B364-28842DB03D30}"/>
                </a:ext>
              </a:extLst>
            </p:cNvPr>
            <p:cNvSpPr txBox="1"/>
            <p:nvPr/>
          </p:nvSpPr>
          <p:spPr>
            <a:xfrm>
              <a:off x="8448672" y="5665324"/>
              <a:ext cx="2825240" cy="4099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.CON File Generation</a:t>
              </a:r>
            </a:p>
          </p:txBody>
        </p:sp>
      </p:grp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F173BD9-4094-404E-B253-EFA18D18A81F}"/>
              </a:ext>
            </a:extLst>
          </p:cNvPr>
          <p:cNvSpPr/>
          <p:nvPr/>
        </p:nvSpPr>
        <p:spPr>
          <a:xfrm>
            <a:off x="1447808" y="3169261"/>
            <a:ext cx="2004291" cy="819965"/>
          </a:xfrm>
          <a:prstGeom prst="homePlat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File Generation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A6063C-4209-4F77-B972-4812F1A98D2D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7EA3D8-48F6-4AFB-A78E-730A1D3E2B3D}"/>
              </a:ext>
            </a:extLst>
          </p:cNvPr>
          <p:cNvSpPr txBox="1">
            <a:spLocks/>
          </p:cNvSpPr>
          <p:nvPr/>
        </p:nvSpPr>
        <p:spPr>
          <a:xfrm>
            <a:off x="671078" y="3614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656560-04D3-4146-9E87-EB52879B3996}"/>
              </a:ext>
            </a:extLst>
          </p:cNvPr>
          <p:cNvGrpSpPr/>
          <p:nvPr/>
        </p:nvGrpSpPr>
        <p:grpSpPr>
          <a:xfrm>
            <a:off x="4861349" y="293196"/>
            <a:ext cx="6659573" cy="6188478"/>
            <a:chOff x="4445962" y="67691"/>
            <a:chExt cx="7110076" cy="66071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5E4A67-73D8-4419-8367-2B28BA8E6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962" y="67691"/>
              <a:ext cx="7110076" cy="6607113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A65942-DD2C-4E38-BC72-F798C40D5965}"/>
                </a:ext>
              </a:extLst>
            </p:cNvPr>
            <p:cNvCxnSpPr/>
            <p:nvPr/>
          </p:nvCxnSpPr>
          <p:spPr>
            <a:xfrm flipV="1">
              <a:off x="7996767" y="3373967"/>
              <a:ext cx="0" cy="2082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93007B-78D6-4235-8F2C-CA1B79BFB1E0}"/>
                </a:ext>
              </a:extLst>
            </p:cNvPr>
            <p:cNvSpPr txBox="1"/>
            <p:nvPr/>
          </p:nvSpPr>
          <p:spPr>
            <a:xfrm>
              <a:off x="4613924" y="4326467"/>
              <a:ext cx="2951044" cy="6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Reactive Power Margin (RPM) = 648.10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F5C991-471F-45B1-9AC1-A8004F2628EE}"/>
              </a:ext>
            </a:extLst>
          </p:cNvPr>
          <p:cNvSpPr txBox="1"/>
          <p:nvPr/>
        </p:nvSpPr>
        <p:spPr>
          <a:xfrm>
            <a:off x="1020574" y="2971936"/>
            <a:ext cx="2820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BUS 507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D3AC6-4566-4988-98AC-36920216A59B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7EA3D8-48F6-4AFB-A78E-730A1D3E2B3D}"/>
              </a:ext>
            </a:extLst>
          </p:cNvPr>
          <p:cNvSpPr txBox="1">
            <a:spLocks/>
          </p:cNvSpPr>
          <p:nvPr/>
        </p:nvSpPr>
        <p:spPr>
          <a:xfrm>
            <a:off x="671078" y="3614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D3AC6-4566-4988-98AC-36920216A59B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92BD31-E7CF-4012-8854-F51A346BD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79062"/>
              </p:ext>
            </p:extLst>
          </p:nvPr>
        </p:nvGraphicFramePr>
        <p:xfrm>
          <a:off x="2271252" y="2713703"/>
          <a:ext cx="7256206" cy="2375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218">
                  <a:extLst>
                    <a:ext uri="{9D8B030D-6E8A-4147-A177-3AD203B41FA5}">
                      <a16:colId xmlns:a16="http://schemas.microsoft.com/office/drawing/2014/main" val="1051474999"/>
                    </a:ext>
                  </a:extLst>
                </a:gridCol>
                <a:gridCol w="2418994">
                  <a:extLst>
                    <a:ext uri="{9D8B030D-6E8A-4147-A177-3AD203B41FA5}">
                      <a16:colId xmlns:a16="http://schemas.microsoft.com/office/drawing/2014/main" val="1771078734"/>
                    </a:ext>
                  </a:extLst>
                </a:gridCol>
                <a:gridCol w="2418994">
                  <a:extLst>
                    <a:ext uri="{9D8B030D-6E8A-4147-A177-3AD203B41FA5}">
                      <a16:colId xmlns:a16="http://schemas.microsoft.com/office/drawing/2014/main" val="755734875"/>
                    </a:ext>
                  </a:extLst>
                </a:gridCol>
              </a:tblGrid>
              <a:tr h="45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Bus ID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Reactive power margin (RPM)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Strength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033856"/>
                  </a:ext>
                </a:extLst>
              </a:tr>
              <a:tr h="45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504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745.08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971008"/>
                  </a:ext>
                </a:extLst>
              </a:tr>
              <a:tr h="45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507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648.10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089418"/>
                  </a:ext>
                </a:extLst>
              </a:tr>
              <a:tr h="45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508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874.04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111877"/>
                  </a:ext>
                </a:extLst>
              </a:tr>
              <a:tr h="45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509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270.73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9343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C55D32-5EA7-4C0E-878E-A067E088C785}"/>
              </a:ext>
            </a:extLst>
          </p:cNvPr>
          <p:cNvSpPr txBox="1"/>
          <p:nvPr/>
        </p:nvSpPr>
        <p:spPr>
          <a:xfrm>
            <a:off x="2271252" y="1224495"/>
            <a:ext cx="710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937C9"/>
                </a:solidFill>
              </a:rPr>
              <a:t>Strength Index of the load busses</a:t>
            </a:r>
          </a:p>
        </p:txBody>
      </p:sp>
    </p:spTree>
    <p:extLst>
      <p:ext uri="{BB962C8B-B14F-4D97-AF65-F5344CB8AC3E}">
        <p14:creationId xmlns:p14="http://schemas.microsoft.com/office/powerpoint/2010/main" val="220827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B1C3-10F6-6BD3-9184-A47683DB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Load Shed Percentage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FA231-0B91-45CD-672D-9FEFA310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1" y="1958839"/>
            <a:ext cx="3444538" cy="9769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9DE82-8C97-D923-FC75-107D2D9EF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1" y="3593438"/>
            <a:ext cx="1396654" cy="3791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31E1EF-C453-AFFC-188E-CB63A7EE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01" y="5412669"/>
            <a:ext cx="4229467" cy="27434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D3B8D4-2D90-951A-8DC3-C1710EE5C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01" y="4498473"/>
            <a:ext cx="3261643" cy="28958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30930A-940C-A255-903D-175152AFC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041" y="2520677"/>
            <a:ext cx="2301439" cy="39627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CD042E-B83B-3F1D-2608-BD853132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0041" y="3506373"/>
            <a:ext cx="2034716" cy="3581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C0159-1AB0-417E-916C-8DEC74E164FC}"/>
              </a:ext>
            </a:extLst>
          </p:cNvPr>
          <p:cNvSpPr txBox="1"/>
          <p:nvPr/>
        </p:nvSpPr>
        <p:spPr>
          <a:xfrm>
            <a:off x="700001" y="1634836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Reactive margin factor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F1EA1-266E-4D14-82F5-42EEF74973C2}"/>
              </a:ext>
            </a:extLst>
          </p:cNvPr>
          <p:cNvSpPr txBox="1"/>
          <p:nvPr/>
        </p:nvSpPr>
        <p:spPr>
          <a:xfrm>
            <a:off x="622476" y="3242331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First Load Shed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38D36-23B4-4B45-9D3C-24470A169D43}"/>
              </a:ext>
            </a:extLst>
          </p:cNvPr>
          <p:cNvSpPr txBox="1"/>
          <p:nvPr/>
        </p:nvSpPr>
        <p:spPr>
          <a:xfrm>
            <a:off x="611042" y="4945148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Third Load Shed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E2A2-395B-414C-B098-B8D1551AE8A7}"/>
              </a:ext>
            </a:extLst>
          </p:cNvPr>
          <p:cNvSpPr txBox="1"/>
          <p:nvPr/>
        </p:nvSpPr>
        <p:spPr>
          <a:xfrm>
            <a:off x="611042" y="4082534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Second Load Shed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EB6B0-01C1-4C00-9650-13BAE6B4D7F2}"/>
              </a:ext>
            </a:extLst>
          </p:cNvPr>
          <p:cNvSpPr txBox="1"/>
          <p:nvPr/>
        </p:nvSpPr>
        <p:spPr>
          <a:xfrm>
            <a:off x="7524460" y="2159849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Nth Load Shed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2B1529-E3A9-43F7-90CA-95CFDE05AFEF}"/>
              </a:ext>
            </a:extLst>
          </p:cNvPr>
          <p:cNvSpPr txBox="1"/>
          <p:nvPr/>
        </p:nvSpPr>
        <p:spPr>
          <a:xfrm>
            <a:off x="7524460" y="3098360"/>
            <a:ext cx="28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Load Shedding Factor</a:t>
            </a:r>
          </a:p>
          <a:p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A14B7-5782-4847-89F4-0E918FCDBC22}"/>
              </a:ext>
            </a:extLst>
          </p:cNvPr>
          <p:cNvSpPr txBox="1"/>
          <p:nvPr/>
        </p:nvSpPr>
        <p:spPr>
          <a:xfrm>
            <a:off x="6451821" y="4318024"/>
            <a:ext cx="4800157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Load Shed= Load Shedding Factor x Initial Load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3ED2E8-5B30-45F6-9211-EBAA76F38F99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B1C3-10F6-6BD3-9184-A47683DB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Pascal Triangle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3ED2E8-5B30-45F6-9211-EBAA76F38F99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292AF-BF42-44C3-B233-88D48831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2" y="1566026"/>
            <a:ext cx="5670755" cy="4410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546CF-70D1-42D5-BCBC-4280834A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61" y="1905113"/>
            <a:ext cx="5749413" cy="487103"/>
          </a:xfrm>
          <a:prstGeom prst="rect">
            <a:avLst/>
          </a:prstGeo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4445093-10D6-4D9D-82F1-7261303855C9}"/>
              </a:ext>
            </a:extLst>
          </p:cNvPr>
          <p:cNvSpPr/>
          <p:nvPr/>
        </p:nvSpPr>
        <p:spPr>
          <a:xfrm rot="2079699">
            <a:off x="6569809" y="2573721"/>
            <a:ext cx="836936" cy="21937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9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38FC39-2FBB-4F53-9D7A-97F16C0B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87794"/>
              </p:ext>
            </p:extLst>
          </p:nvPr>
        </p:nvGraphicFramePr>
        <p:xfrm>
          <a:off x="2364507" y="2300760"/>
          <a:ext cx="87968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3">
                  <a:extLst>
                    <a:ext uri="{9D8B030D-6E8A-4147-A177-3AD203B41FA5}">
                      <a16:colId xmlns:a16="http://schemas.microsoft.com/office/drawing/2014/main" val="1009422692"/>
                    </a:ext>
                  </a:extLst>
                </a:gridCol>
                <a:gridCol w="1767311">
                  <a:extLst>
                    <a:ext uri="{9D8B030D-6E8A-4147-A177-3AD203B41FA5}">
                      <a16:colId xmlns:a16="http://schemas.microsoft.com/office/drawing/2014/main" val="1208998617"/>
                    </a:ext>
                  </a:extLst>
                </a:gridCol>
                <a:gridCol w="1767311">
                  <a:extLst>
                    <a:ext uri="{9D8B030D-6E8A-4147-A177-3AD203B41FA5}">
                      <a16:colId xmlns:a16="http://schemas.microsoft.com/office/drawing/2014/main" val="1808928765"/>
                    </a:ext>
                  </a:extLst>
                </a:gridCol>
                <a:gridCol w="1767311">
                  <a:extLst>
                    <a:ext uri="{9D8B030D-6E8A-4147-A177-3AD203B41FA5}">
                      <a16:colId xmlns:a16="http://schemas.microsoft.com/office/drawing/2014/main" val="248314652"/>
                    </a:ext>
                  </a:extLst>
                </a:gridCol>
                <a:gridCol w="1767311">
                  <a:extLst>
                    <a:ext uri="{9D8B030D-6E8A-4147-A177-3AD203B41FA5}">
                      <a16:colId xmlns:a16="http://schemas.microsoft.com/office/drawing/2014/main" val="1323729443"/>
                    </a:ext>
                  </a:extLst>
                </a:gridCol>
              </a:tblGrid>
              <a:tr h="1168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 ID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Reactive power margin(MVAr)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Reactive power margin(</a:t>
                      </a:r>
                      <a:r>
                        <a:rPr lang="en-US" dirty="0" err="1"/>
                        <a:t>p.u</a:t>
                      </a:r>
                      <a:r>
                        <a:rPr lang="en-US" dirty="0"/>
                        <a:t> on 100 MVA System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Inverse of reactive power margin(</a:t>
                      </a:r>
                      <a:r>
                        <a:rPr lang="en-US" dirty="0" err="1"/>
                        <a:t>p.u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Reactive margin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14187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035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55406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16380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8442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44FCDB9-D65B-4147-8EE7-8F01C6BCD97F}"/>
              </a:ext>
            </a:extLst>
          </p:cNvPr>
          <p:cNvSpPr txBox="1">
            <a:spLocks/>
          </p:cNvSpPr>
          <p:nvPr/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Reactive Power Margin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FCF8F-9687-478A-B8F8-C4BE6D33BD9A}"/>
              </a:ext>
            </a:extLst>
          </p:cNvPr>
          <p:cNvSpPr/>
          <p:nvPr/>
        </p:nvSpPr>
        <p:spPr>
          <a:xfrm>
            <a:off x="1930400" y="3497330"/>
            <a:ext cx="360218" cy="3140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CFC80B-4AD4-4ADB-A790-0AB03182987E}"/>
              </a:ext>
            </a:extLst>
          </p:cNvPr>
          <p:cNvSpPr/>
          <p:nvPr/>
        </p:nvSpPr>
        <p:spPr>
          <a:xfrm>
            <a:off x="1930398" y="3899227"/>
            <a:ext cx="360218" cy="3140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7009C-2546-4678-AE0F-020BA06CFF0C}"/>
              </a:ext>
            </a:extLst>
          </p:cNvPr>
          <p:cNvSpPr/>
          <p:nvPr/>
        </p:nvSpPr>
        <p:spPr>
          <a:xfrm>
            <a:off x="1930398" y="4264180"/>
            <a:ext cx="360218" cy="3140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EEA521-D5CE-4F1C-B346-9671D27113BA}"/>
              </a:ext>
            </a:extLst>
          </p:cNvPr>
          <p:cNvSpPr/>
          <p:nvPr/>
        </p:nvSpPr>
        <p:spPr>
          <a:xfrm>
            <a:off x="1930398" y="4638484"/>
            <a:ext cx="360218" cy="3140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AC1FAF4-F8F3-4C13-8DB7-A02FD3EDFFCA}"/>
              </a:ext>
            </a:extLst>
          </p:cNvPr>
          <p:cNvSpPr/>
          <p:nvPr/>
        </p:nvSpPr>
        <p:spPr>
          <a:xfrm>
            <a:off x="1673863" y="3497330"/>
            <a:ext cx="146393" cy="145519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6F448-29E3-4077-957C-ED4A01BA3E33}"/>
              </a:ext>
            </a:extLst>
          </p:cNvPr>
          <p:cNvSpPr txBox="1"/>
          <p:nvPr/>
        </p:nvSpPr>
        <p:spPr>
          <a:xfrm>
            <a:off x="418410" y="3705612"/>
            <a:ext cx="114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 Strength Sequence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E9B94-FCCA-40B7-8C95-FD88DAC89CA9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ADEA0-0127-4005-A97C-CE60D48A6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4159"/>
              </p:ext>
            </p:extLst>
          </p:nvPr>
        </p:nvGraphicFramePr>
        <p:xfrm>
          <a:off x="2138981" y="2367266"/>
          <a:ext cx="8418184" cy="258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84">
                  <a:extLst>
                    <a:ext uri="{9D8B030D-6E8A-4147-A177-3AD203B41FA5}">
                      <a16:colId xmlns:a16="http://schemas.microsoft.com/office/drawing/2014/main" val="1009422692"/>
                    </a:ext>
                  </a:extLst>
                </a:gridCol>
                <a:gridCol w="1905636">
                  <a:extLst>
                    <a:ext uri="{9D8B030D-6E8A-4147-A177-3AD203B41FA5}">
                      <a16:colId xmlns:a16="http://schemas.microsoft.com/office/drawing/2014/main" val="1208998617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1808928765"/>
                    </a:ext>
                  </a:extLst>
                </a:gridCol>
                <a:gridCol w="2678546">
                  <a:extLst>
                    <a:ext uri="{9D8B030D-6E8A-4147-A177-3AD203B41FA5}">
                      <a16:colId xmlns:a16="http://schemas.microsoft.com/office/drawing/2014/main" val="248314652"/>
                    </a:ext>
                  </a:extLst>
                </a:gridCol>
              </a:tblGrid>
              <a:tr h="4807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 ID  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shedding factor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14187"/>
                  </a:ext>
                </a:extLst>
              </a:tr>
              <a:tr h="48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r>
                        <a:rPr lang="en-US" b="1" baseline="30000" dirty="0"/>
                        <a:t>st</a:t>
                      </a:r>
                      <a:r>
                        <a:rPr lang="en-US" b="1" dirty="0"/>
                        <a:t> stage</a:t>
                      </a:r>
                    </a:p>
                    <a:p>
                      <a:pPr algn="ctr"/>
                      <a:r>
                        <a:rPr lang="en-US" b="1" dirty="0"/>
                        <a:t>( 49.25 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stage</a:t>
                      </a:r>
                    </a:p>
                    <a:p>
                      <a:pPr algn="ctr"/>
                      <a:r>
                        <a:rPr lang="en-US" b="1" dirty="0"/>
                        <a:t>(48.75 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r>
                        <a:rPr lang="en-US" b="1" baseline="30000" dirty="0"/>
                        <a:t>rd</a:t>
                      </a:r>
                      <a:r>
                        <a:rPr lang="en-US" b="1" dirty="0"/>
                        <a:t> stage</a:t>
                      </a:r>
                    </a:p>
                    <a:p>
                      <a:pPr algn="ctr"/>
                      <a:r>
                        <a:rPr lang="en-US" b="1" dirty="0"/>
                        <a:t>(48.25 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61348"/>
                  </a:ext>
                </a:extLst>
              </a:tr>
              <a:tr h="295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035"/>
                  </a:ext>
                </a:extLst>
              </a:tr>
              <a:tr h="295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55406"/>
                  </a:ext>
                </a:extLst>
              </a:tr>
              <a:tr h="295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16380"/>
                  </a:ext>
                </a:extLst>
              </a:tr>
              <a:tr h="295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844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87EA3D8-48F6-4AFB-A78E-730A1D3E2B3D}"/>
              </a:ext>
            </a:extLst>
          </p:cNvPr>
          <p:cNvSpPr txBox="1">
            <a:spLocks/>
          </p:cNvSpPr>
          <p:nvPr/>
        </p:nvSpPr>
        <p:spPr>
          <a:xfrm>
            <a:off x="1929389" y="361428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% Load Shed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AF810-D148-445A-8115-C1328BF05C4E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F98E1-285B-48A5-98B2-9466A967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81" y="5185128"/>
            <a:ext cx="722947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6B09D-222B-4F18-AAC9-92CB488CBC2C}"/>
              </a:ext>
            </a:extLst>
          </p:cNvPr>
          <p:cNvSpPr txBox="1"/>
          <p:nvPr/>
        </p:nvSpPr>
        <p:spPr>
          <a:xfrm>
            <a:off x="426111" y="5678343"/>
            <a:ext cx="21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0138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83272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488271" y="3393428"/>
            <a:ext cx="261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UFLS</a:t>
            </a:r>
          </a:p>
          <a:p>
            <a:pPr algn="ctr"/>
            <a:r>
              <a:rPr lang="en-US" sz="2400" dirty="0"/>
              <a:t>(Trivial)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98989" y="3404987"/>
            <a:ext cx="2299317" cy="83099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1383436" y="4783557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48.85 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10F9E-228E-454A-8F73-7A4771B3AE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58" y="2264857"/>
            <a:ext cx="5715000" cy="384048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3098306" y="4971333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16FA1-1E31-4216-9C2E-7885D876E135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6EEF1-224D-4D1C-A03D-5172CC147BE0}"/>
              </a:ext>
            </a:extLst>
          </p:cNvPr>
          <p:cNvGrpSpPr/>
          <p:nvPr/>
        </p:nvGrpSpPr>
        <p:grpSpPr>
          <a:xfrm>
            <a:off x="5284786" y="83128"/>
            <a:ext cx="6284820" cy="6632421"/>
            <a:chOff x="449954" y="0"/>
            <a:chExt cx="6107532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2C31CC-FD22-4084-AAD4-5E8958770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954" y="0"/>
              <a:ext cx="6107532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0DC73C-8FAB-49ED-8BAD-261F99D802C5}"/>
                </a:ext>
              </a:extLst>
            </p:cNvPr>
            <p:cNvSpPr/>
            <p:nvPr/>
          </p:nvSpPr>
          <p:spPr>
            <a:xfrm>
              <a:off x="559294" y="284084"/>
              <a:ext cx="2592280" cy="418138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1DFD63-DF7E-42F9-A6AF-941DF7476FB5}"/>
                </a:ext>
              </a:extLst>
            </p:cNvPr>
            <p:cNvSpPr/>
            <p:nvPr/>
          </p:nvSpPr>
          <p:spPr>
            <a:xfrm>
              <a:off x="559294" y="2787588"/>
              <a:ext cx="745723" cy="40837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E139DD-ADB1-434C-83B1-FA01123826F9}"/>
                </a:ext>
              </a:extLst>
            </p:cNvPr>
            <p:cNvSpPr/>
            <p:nvPr/>
          </p:nvSpPr>
          <p:spPr>
            <a:xfrm>
              <a:off x="896644" y="5013662"/>
              <a:ext cx="745723" cy="40837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5ED7511-6BB2-46F3-8EC4-FC9B1E497A86}"/>
                </a:ext>
              </a:extLst>
            </p:cNvPr>
            <p:cNvSpPr/>
            <p:nvPr/>
          </p:nvSpPr>
          <p:spPr>
            <a:xfrm>
              <a:off x="2246050" y="3826276"/>
              <a:ext cx="124288" cy="124287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FEC9137-C52E-4334-A5B1-F5A6F72AFE73}"/>
              </a:ext>
            </a:extLst>
          </p:cNvPr>
          <p:cNvSpPr txBox="1">
            <a:spLocks/>
          </p:cNvSpPr>
          <p:nvPr/>
        </p:nvSpPr>
        <p:spPr>
          <a:xfrm>
            <a:off x="310332" y="2584471"/>
            <a:ext cx="4164391" cy="932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South Australian 14 Bus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CC348-ACA6-4C38-8146-58D30C713C8F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68192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389951" y="3201132"/>
            <a:ext cx="261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UFLS</a:t>
            </a:r>
          </a:p>
          <a:p>
            <a:pPr algn="ctr"/>
            <a:r>
              <a:rPr lang="en-US" sz="2400" dirty="0"/>
              <a:t>(Proposed)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00669" y="3193590"/>
            <a:ext cx="2299317" cy="83099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2027881" y="4659270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49.19Hz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EA8025-4E6D-47C4-8D24-84E321E826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3" y="2084033"/>
            <a:ext cx="5486400" cy="365760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3828594" y="4847046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CFC39-BB2F-4687-81D2-70BAD532D004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D300E4-ADA1-4732-8D37-9F5C5A89C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92" y="1392409"/>
            <a:ext cx="6400800" cy="4572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76" y="-200395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500235" y="3601465"/>
            <a:ext cx="199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Comparison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435006" y="3330810"/>
            <a:ext cx="2621873" cy="100297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1048E9-FE45-4886-85D9-E1A75BDA6C6F}"/>
              </a:ext>
            </a:extLst>
          </p:cNvPr>
          <p:cNvCxnSpPr>
            <a:cxnSpLocks/>
          </p:cNvCxnSpPr>
          <p:nvPr/>
        </p:nvCxnSpPr>
        <p:spPr>
          <a:xfrm>
            <a:off x="5777473" y="3601465"/>
            <a:ext cx="0" cy="52322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6D762-3F36-4553-9DF3-2A5DF9E361C6}"/>
              </a:ext>
            </a:extLst>
          </p:cNvPr>
          <p:cNvSpPr txBox="1"/>
          <p:nvPr/>
        </p:nvSpPr>
        <p:spPr>
          <a:xfrm>
            <a:off x="5104131" y="3812363"/>
            <a:ext cx="105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0.34 Hz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67CAB-541D-4C03-AAEF-E3D2DB505113}"/>
              </a:ext>
            </a:extLst>
          </p:cNvPr>
          <p:cNvCxnSpPr>
            <a:cxnSpLocks/>
          </p:cNvCxnSpPr>
          <p:nvPr/>
        </p:nvCxnSpPr>
        <p:spPr>
          <a:xfrm>
            <a:off x="5777473" y="4107101"/>
            <a:ext cx="1236956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BBFFF-8EB7-43C4-80C7-199BE0C0B559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4F824B-F2E6-45F8-A9CD-19A4A96C64DC}"/>
              </a:ext>
            </a:extLst>
          </p:cNvPr>
          <p:cNvCxnSpPr>
            <a:cxnSpLocks/>
          </p:cNvCxnSpPr>
          <p:nvPr/>
        </p:nvCxnSpPr>
        <p:spPr>
          <a:xfrm>
            <a:off x="5737909" y="3592673"/>
            <a:ext cx="1236956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5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00FAB1-E325-4EFD-B50A-7A1B8B5372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80" y="2071396"/>
            <a:ext cx="5715000" cy="3886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92114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488271" y="3393428"/>
            <a:ext cx="261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UFLS</a:t>
            </a:r>
          </a:p>
          <a:p>
            <a:pPr algn="ctr"/>
            <a:r>
              <a:rPr lang="en-US" sz="2400" dirty="0"/>
              <a:t>(Trivial)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98989" y="3404987"/>
            <a:ext cx="2299317" cy="83099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2027881" y="4508350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48.49 Hz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3746376" y="4696126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ED63A-C8BB-4616-85BC-F27AD367D008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9FEBE6-D1DB-41D5-AAB7-61005AAF83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6" y="1888387"/>
            <a:ext cx="5715000" cy="387035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83128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488271" y="3393428"/>
            <a:ext cx="261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UFLS</a:t>
            </a:r>
          </a:p>
          <a:p>
            <a:pPr algn="ctr"/>
            <a:r>
              <a:rPr lang="en-US" sz="2400" dirty="0"/>
              <a:t>(Proposed)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98989" y="3404987"/>
            <a:ext cx="2299317" cy="83099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2126200" y="4623760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48.71 Hz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3835152" y="4811536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81D9A-7784-4EEB-98C2-537E2727D4FE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C63251A-9E87-4B0A-99A0-A6F7823B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20" y="1512162"/>
            <a:ext cx="7111892" cy="4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490" y="-56549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500235" y="3601465"/>
            <a:ext cx="199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Comparison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435006" y="3330810"/>
            <a:ext cx="2621873" cy="100297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1048E9-FE45-4886-85D9-E1A75BDA6C6F}"/>
              </a:ext>
            </a:extLst>
          </p:cNvPr>
          <p:cNvCxnSpPr>
            <a:cxnSpLocks/>
          </p:cNvCxnSpPr>
          <p:nvPr/>
        </p:nvCxnSpPr>
        <p:spPr>
          <a:xfrm>
            <a:off x="7493610" y="4079525"/>
            <a:ext cx="0" cy="211655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6D762-3F36-4553-9DF3-2A5DF9E361C6}"/>
              </a:ext>
            </a:extLst>
          </p:cNvPr>
          <p:cNvSpPr txBox="1"/>
          <p:nvPr/>
        </p:nvSpPr>
        <p:spPr>
          <a:xfrm>
            <a:off x="7481897" y="4046852"/>
            <a:ext cx="111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0.22 Hz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67CAB-541D-4C03-AAEF-E3D2DB505113}"/>
              </a:ext>
            </a:extLst>
          </p:cNvPr>
          <p:cNvCxnSpPr>
            <a:cxnSpLocks/>
          </p:cNvCxnSpPr>
          <p:nvPr/>
        </p:nvCxnSpPr>
        <p:spPr>
          <a:xfrm>
            <a:off x="6079101" y="4282120"/>
            <a:ext cx="1414509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6981B7-8D41-4134-A36A-4A8BC83F6941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164AC0-EEAC-47D5-B9DE-15145EC072AF}"/>
              </a:ext>
            </a:extLst>
          </p:cNvPr>
          <p:cNvCxnSpPr>
            <a:cxnSpLocks/>
          </p:cNvCxnSpPr>
          <p:nvPr/>
        </p:nvCxnSpPr>
        <p:spPr>
          <a:xfrm>
            <a:off x="6090815" y="4079525"/>
            <a:ext cx="1414509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2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2319713" y="860454"/>
            <a:ext cx="4428523" cy="5137089"/>
          </a:xfr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27475" y="238891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511425" y="2620872"/>
            <a:ext cx="2112053" cy="1753628"/>
            <a:chOff x="2810214" y="2954478"/>
            <a:chExt cx="2112053" cy="17536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810214" y="2954478"/>
              <a:ext cx="21120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Group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312242" y="3507777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Gill Sans MT" panose="020B0502020104020203" pitchFamily="34" charset="0"/>
                  <a:cs typeface="Calibri Light" panose="020F0302020204030204" pitchFamily="34" charset="0"/>
                </a:rPr>
                <a:t>08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5358" y="2366045"/>
            <a:ext cx="4853573" cy="161625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Maiandra GD" panose="020E0502030308020204" pitchFamily="34" charset="0"/>
              </a:rPr>
              <a:t>Thank </a:t>
            </a:r>
            <a:r>
              <a:rPr lang="en-US" sz="7200" b="0" dirty="0">
                <a:latin typeface="Maiandra GD" panose="020E0502030308020204" pitchFamily="34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689" y="582178"/>
            <a:ext cx="7342622" cy="1215566"/>
          </a:xfrm>
        </p:spPr>
        <p:txBody>
          <a:bodyPr/>
          <a:lstStyle/>
          <a:p>
            <a:pPr algn="ctr"/>
            <a:r>
              <a:rPr lang="en-US" dirty="0"/>
              <a:t>Base Case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575" y="2379923"/>
            <a:ext cx="7618322" cy="9328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initial base case of the power system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consisted of the following elements: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75" y="3463556"/>
            <a:ext cx="4315830" cy="230759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14 Buses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15 Lines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9 Transformers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6 Sync Gen, 2 SVC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 WTG ( 40% Renewable Penetration)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C1C5E-EF88-4B34-BE07-9E8B6989CDA4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B303-C58C-C2E5-B362-FFD21D5B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Load 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4E542-C3CB-EA8B-8F87-959F5197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014" y="1488177"/>
            <a:ext cx="8016935" cy="1120237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68FFA4D-86FE-4655-9DD5-C012E14D2DED}"/>
              </a:ext>
            </a:extLst>
          </p:cNvPr>
          <p:cNvSpPr/>
          <p:nvPr/>
        </p:nvSpPr>
        <p:spPr>
          <a:xfrm>
            <a:off x="800051" y="1605763"/>
            <a:ext cx="1994170" cy="5440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NSM=6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F27E83-DE9F-487A-A68F-BAEBB5153CEF}"/>
              </a:ext>
            </a:extLst>
          </p:cNvPr>
          <p:cNvSpPr/>
          <p:nvPr/>
        </p:nvSpPr>
        <p:spPr>
          <a:xfrm>
            <a:off x="800051" y="3382632"/>
            <a:ext cx="1994170" cy="54129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NSM=5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B317A8-6CAE-4E64-9DF4-33DDFA25D540}"/>
              </a:ext>
            </a:extLst>
          </p:cNvPr>
          <p:cNvSpPr/>
          <p:nvPr/>
        </p:nvSpPr>
        <p:spPr>
          <a:xfrm>
            <a:off x="800051" y="5267281"/>
            <a:ext cx="1994170" cy="61284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NSM=4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A169630C-0F2E-4EA1-94BE-7F372F56A961}"/>
              </a:ext>
            </a:extLst>
          </p:cNvPr>
          <p:cNvSpPr/>
          <p:nvPr/>
        </p:nvSpPr>
        <p:spPr>
          <a:xfrm>
            <a:off x="309278" y="2157082"/>
            <a:ext cx="418800" cy="1216152"/>
          </a:xfrm>
          <a:prstGeom prst="curv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24370FE-C19E-456E-B77D-933214CE8887}"/>
              </a:ext>
            </a:extLst>
          </p:cNvPr>
          <p:cNvSpPr/>
          <p:nvPr/>
        </p:nvSpPr>
        <p:spPr>
          <a:xfrm>
            <a:off x="309278" y="3991103"/>
            <a:ext cx="418800" cy="1216152"/>
          </a:xfrm>
          <a:prstGeom prst="curved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E5026-DBDC-42DC-923A-DB31303FC7EC}"/>
              </a:ext>
            </a:extLst>
          </p:cNvPr>
          <p:cNvSpPr/>
          <p:nvPr/>
        </p:nvSpPr>
        <p:spPr>
          <a:xfrm>
            <a:off x="380424" y="2549422"/>
            <a:ext cx="561092" cy="3414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42FE9-0A53-4B91-98B3-897F45ED019B}"/>
              </a:ext>
            </a:extLst>
          </p:cNvPr>
          <p:cNvSpPr txBox="1"/>
          <p:nvPr/>
        </p:nvSpPr>
        <p:spPr>
          <a:xfrm>
            <a:off x="330468" y="2581780"/>
            <a:ext cx="70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- 502_4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CCB253-EBB4-4BE7-B13B-0E68DD25C81E}"/>
              </a:ext>
            </a:extLst>
          </p:cNvPr>
          <p:cNvSpPr/>
          <p:nvPr/>
        </p:nvSpPr>
        <p:spPr>
          <a:xfrm>
            <a:off x="424814" y="4445662"/>
            <a:ext cx="561092" cy="34148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5D47-0D3D-4173-9272-8B7D349048E5}"/>
              </a:ext>
            </a:extLst>
          </p:cNvPr>
          <p:cNvSpPr txBox="1"/>
          <p:nvPr/>
        </p:nvSpPr>
        <p:spPr>
          <a:xfrm>
            <a:off x="374858" y="4478020"/>
            <a:ext cx="70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- 502_3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986BE-3483-4320-AB7B-1B336121B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/>
          <a:stretch/>
        </p:blipFill>
        <p:spPr>
          <a:xfrm>
            <a:off x="3444536" y="3429000"/>
            <a:ext cx="7881087" cy="6731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92E4A4-010E-4E52-9E31-08742308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14" y="5213339"/>
            <a:ext cx="7448933" cy="666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4E4523-7746-4C75-8F9E-DF8BE07A19B8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87A-E4BF-BF50-4474-FBF29AF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9"/>
            <a:ext cx="8333222" cy="565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DYR File (Sync. Gen.)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D43EA-EC63-474D-A425-F2BC1896C748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7A53A-9608-4F4B-8437-F3E1E6B4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75" y="881113"/>
            <a:ext cx="7487445" cy="2526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D6313-44EC-4B37-9A80-25602FFFD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8"/>
          <a:stretch/>
        </p:blipFill>
        <p:spPr>
          <a:xfrm>
            <a:off x="7609103" y="3273849"/>
            <a:ext cx="4433998" cy="3337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8AD748-C544-4B2E-9FC8-0F5F6EFDB0B9}"/>
              </a:ext>
            </a:extLst>
          </p:cNvPr>
          <p:cNvSpPr/>
          <p:nvPr/>
        </p:nvSpPr>
        <p:spPr>
          <a:xfrm>
            <a:off x="3209760" y="883688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23A329-617F-410E-93CC-DE231EBEA66B}"/>
              </a:ext>
            </a:extLst>
          </p:cNvPr>
          <p:cNvSpPr/>
          <p:nvPr/>
        </p:nvSpPr>
        <p:spPr>
          <a:xfrm>
            <a:off x="3215399" y="1481107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5603AE-EBE7-4B20-B481-92FBEB43D5EB}"/>
              </a:ext>
            </a:extLst>
          </p:cNvPr>
          <p:cNvSpPr/>
          <p:nvPr/>
        </p:nvSpPr>
        <p:spPr>
          <a:xfrm>
            <a:off x="3189999" y="2284147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B0BDD4-F2C0-4B4D-83BA-BF5B634DFF88}"/>
              </a:ext>
            </a:extLst>
          </p:cNvPr>
          <p:cNvSpPr/>
          <p:nvPr/>
        </p:nvSpPr>
        <p:spPr>
          <a:xfrm>
            <a:off x="3209760" y="2897215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CF764-47A4-47E6-9894-B51E5DE07846}"/>
              </a:ext>
            </a:extLst>
          </p:cNvPr>
          <p:cNvSpPr txBox="1"/>
          <p:nvPr/>
        </p:nvSpPr>
        <p:spPr>
          <a:xfrm>
            <a:off x="1473752" y="757394"/>
            <a:ext cx="18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6680-59D2-4D03-BCB5-DE5E982BECF0}"/>
              </a:ext>
            </a:extLst>
          </p:cNvPr>
          <p:cNvSpPr txBox="1"/>
          <p:nvPr/>
        </p:nvSpPr>
        <p:spPr>
          <a:xfrm>
            <a:off x="1580064" y="1358561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Stabilizer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F1086-468A-4B03-86CE-B2FBCDC1636E}"/>
              </a:ext>
            </a:extLst>
          </p:cNvPr>
          <p:cNvSpPr txBox="1"/>
          <p:nvPr/>
        </p:nvSpPr>
        <p:spPr>
          <a:xfrm>
            <a:off x="772002" y="2779093"/>
            <a:ext cx="25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Turbine Governor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03BE4-080D-4F00-ADE0-6AF51608515C}"/>
              </a:ext>
            </a:extLst>
          </p:cNvPr>
          <p:cNvSpPr txBox="1"/>
          <p:nvPr/>
        </p:nvSpPr>
        <p:spPr>
          <a:xfrm>
            <a:off x="1742561" y="2160905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Exciter Model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98B46FF-E2BB-4F6D-8661-0E05142B0340}"/>
              </a:ext>
            </a:extLst>
          </p:cNvPr>
          <p:cNvSpPr/>
          <p:nvPr/>
        </p:nvSpPr>
        <p:spPr>
          <a:xfrm rot="5400000">
            <a:off x="9863773" y="1592202"/>
            <a:ext cx="2141889" cy="970558"/>
          </a:xfrm>
          <a:prstGeom prst="bentArrow">
            <a:avLst>
              <a:gd name="adj1" fmla="val 7989"/>
              <a:gd name="adj2" fmla="val 12569"/>
              <a:gd name="adj3" fmla="val 14532"/>
              <a:gd name="adj4" fmla="val 8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60" name="Picture 12" descr="Excitation Control System | Emerson CN">
            <a:extLst>
              <a:ext uri="{FF2B5EF4-FFF2-40B4-BE49-F238E27FC236}">
                <a16:creationId xmlns:a16="http://schemas.microsoft.com/office/drawing/2014/main" id="{02F4E762-7794-4EBD-A8CD-A834AFF5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3" y="4546075"/>
            <a:ext cx="3389737" cy="19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87A-E4BF-BF50-4474-FBF29AF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9"/>
            <a:ext cx="8333222" cy="565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DYR File (Wind Turbine Gen.)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D43EA-EC63-474D-A425-F2BC1896C748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8AD748-C544-4B2E-9FC8-0F5F6EFDB0B9}"/>
              </a:ext>
            </a:extLst>
          </p:cNvPr>
          <p:cNvSpPr/>
          <p:nvPr/>
        </p:nvSpPr>
        <p:spPr>
          <a:xfrm>
            <a:off x="3209760" y="883688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23A329-617F-410E-93CC-DE231EBEA66B}"/>
              </a:ext>
            </a:extLst>
          </p:cNvPr>
          <p:cNvSpPr/>
          <p:nvPr/>
        </p:nvSpPr>
        <p:spPr>
          <a:xfrm>
            <a:off x="3215399" y="1481107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5603AE-EBE7-4B20-B481-92FBEB43D5EB}"/>
              </a:ext>
            </a:extLst>
          </p:cNvPr>
          <p:cNvSpPr/>
          <p:nvPr/>
        </p:nvSpPr>
        <p:spPr>
          <a:xfrm>
            <a:off x="3189999" y="3146293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B0BDD4-F2C0-4B4D-83BA-BF5B634DFF88}"/>
              </a:ext>
            </a:extLst>
          </p:cNvPr>
          <p:cNvSpPr/>
          <p:nvPr/>
        </p:nvSpPr>
        <p:spPr>
          <a:xfrm>
            <a:off x="3209760" y="3759361"/>
            <a:ext cx="482600" cy="1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CF764-47A4-47E6-9894-B51E5DE07846}"/>
              </a:ext>
            </a:extLst>
          </p:cNvPr>
          <p:cNvSpPr txBox="1"/>
          <p:nvPr/>
        </p:nvSpPr>
        <p:spPr>
          <a:xfrm>
            <a:off x="834509" y="770457"/>
            <a:ext cx="247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Type 3 Generator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6680-59D2-4D03-BCB5-DE5E982BECF0}"/>
              </a:ext>
            </a:extLst>
          </p:cNvPr>
          <p:cNvSpPr txBox="1"/>
          <p:nvPr/>
        </p:nvSpPr>
        <p:spPr>
          <a:xfrm>
            <a:off x="848540" y="1358561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Electrical Control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F1086-468A-4B03-86CE-B2FBCDC1636E}"/>
              </a:ext>
            </a:extLst>
          </p:cNvPr>
          <p:cNvSpPr txBox="1"/>
          <p:nvPr/>
        </p:nvSpPr>
        <p:spPr>
          <a:xfrm>
            <a:off x="772002" y="3641239"/>
            <a:ext cx="25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Pitch Control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03BE4-080D-4F00-ADE0-6AF51608515C}"/>
              </a:ext>
            </a:extLst>
          </p:cNvPr>
          <p:cNvSpPr txBox="1"/>
          <p:nvPr/>
        </p:nvSpPr>
        <p:spPr>
          <a:xfrm>
            <a:off x="1292757" y="3023051"/>
            <a:ext cx="19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Mechanical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4E65-67D4-4EC0-881B-F5E28F7A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92" y="807358"/>
            <a:ext cx="7134225" cy="3629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64EDD-9A85-49CA-8A7E-851AC47A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55" y="4436383"/>
            <a:ext cx="5284114" cy="2141890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998B46FF-E2BB-4F6D-8661-0E05142B0340}"/>
              </a:ext>
            </a:extLst>
          </p:cNvPr>
          <p:cNvSpPr/>
          <p:nvPr/>
        </p:nvSpPr>
        <p:spPr>
          <a:xfrm rot="5400000">
            <a:off x="8786796" y="2160573"/>
            <a:ext cx="3429849" cy="1121777"/>
          </a:xfrm>
          <a:prstGeom prst="bentArrow">
            <a:avLst>
              <a:gd name="adj1" fmla="val 7989"/>
              <a:gd name="adj2" fmla="val 12569"/>
              <a:gd name="adj3" fmla="val 14532"/>
              <a:gd name="adj4" fmla="val 8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Wind energy - Free industry icons">
            <a:extLst>
              <a:ext uri="{FF2B5EF4-FFF2-40B4-BE49-F238E27FC236}">
                <a16:creationId xmlns:a16="http://schemas.microsoft.com/office/drawing/2014/main" id="{52F35DF1-EF3D-424C-941B-3D316C51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4884596"/>
            <a:ext cx="1706858" cy="17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87A-E4BF-BF50-4474-FBF29AF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60" y="592539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Plotting COF (Load Bus)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1E23C-9513-44CE-A1BE-28C2B5E0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57" y="2333048"/>
            <a:ext cx="3318243" cy="194117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984BE9-67B0-43C7-89EF-9A086B151C73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991C54-57CF-44FB-A60D-7045ED2E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83" y="4654999"/>
            <a:ext cx="11891233" cy="17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67175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EC9B3-BC59-6EDD-C2A9-DBA4A093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69" y="2005682"/>
            <a:ext cx="5669280" cy="38863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728091" y="3476473"/>
            <a:ext cx="261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Without UFLS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28091" y="3429000"/>
            <a:ext cx="2716319" cy="679722"/>
          </a:xfrm>
          <a:prstGeom prst="homePlat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3781887" y="5175681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2086251" y="4987905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46.72 Hz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2613E-79C5-4592-A446-2DF7504CEE13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D8-A586-7B57-7CDA-B51EF3B7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83272"/>
            <a:ext cx="8333222" cy="11479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Dynamic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E894-30AA-40EC-B810-E6A1C175F578}"/>
              </a:ext>
            </a:extLst>
          </p:cNvPr>
          <p:cNvSpPr txBox="1"/>
          <p:nvPr/>
        </p:nvSpPr>
        <p:spPr>
          <a:xfrm>
            <a:off x="488271" y="3014601"/>
            <a:ext cx="261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UFLS</a:t>
            </a:r>
          </a:p>
          <a:p>
            <a:pPr algn="ctr"/>
            <a:r>
              <a:rPr lang="en-US" sz="2400" dirty="0"/>
              <a:t>(Trivial)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329211D-0199-4E19-BD53-D44EACB94CA2}"/>
              </a:ext>
            </a:extLst>
          </p:cNvPr>
          <p:cNvSpPr/>
          <p:nvPr/>
        </p:nvSpPr>
        <p:spPr>
          <a:xfrm>
            <a:off x="798989" y="3026160"/>
            <a:ext cx="2299317" cy="830997"/>
          </a:xfrm>
          <a:prstGeom prst="homePlate">
            <a:avLst>
              <a:gd name="adj" fmla="val 5961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704E7-05CF-4315-8678-9DD7B2995B63}"/>
              </a:ext>
            </a:extLst>
          </p:cNvPr>
          <p:cNvSpPr txBox="1"/>
          <p:nvPr/>
        </p:nvSpPr>
        <p:spPr>
          <a:xfrm>
            <a:off x="158464" y="4404730"/>
            <a:ext cx="194421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Nadir = 48.85 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10F9E-228E-454A-8F73-7A4771B3AE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28" y="1886030"/>
            <a:ext cx="5715000" cy="384048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1C19A-1501-41C9-A26B-2AF83D6DB555}"/>
              </a:ext>
            </a:extLst>
          </p:cNvPr>
          <p:cNvCxnSpPr>
            <a:cxnSpLocks/>
          </p:cNvCxnSpPr>
          <p:nvPr/>
        </p:nvCxnSpPr>
        <p:spPr>
          <a:xfrm>
            <a:off x="1805076" y="4592506"/>
            <a:ext cx="31338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16FA1-1E31-4216-9C2E-7885D876E135}"/>
              </a:ext>
            </a:extLst>
          </p:cNvPr>
          <p:cNvSpPr/>
          <p:nvPr/>
        </p:nvSpPr>
        <p:spPr>
          <a:xfrm>
            <a:off x="0" y="-1"/>
            <a:ext cx="12192000" cy="6774873"/>
          </a:xfrm>
          <a:prstGeom prst="rect">
            <a:avLst/>
          </a:prstGeom>
          <a:noFill/>
          <a:ln w="158750" cmpd="thickThin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91636"/>
                      <a:gd name="connsiteY0" fmla="*/ 0 h 6604000"/>
                      <a:gd name="connsiteX1" fmla="*/ 11591636 w 11591636"/>
                      <a:gd name="connsiteY1" fmla="*/ 0 h 6604000"/>
                      <a:gd name="connsiteX2" fmla="*/ 11591636 w 11591636"/>
                      <a:gd name="connsiteY2" fmla="*/ 6604000 h 6604000"/>
                      <a:gd name="connsiteX3" fmla="*/ 0 w 11591636"/>
                      <a:gd name="connsiteY3" fmla="*/ 6604000 h 6604000"/>
                      <a:gd name="connsiteX4" fmla="*/ 0 w 11591636"/>
                      <a:gd name="connsiteY4" fmla="*/ 0 h 660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91636" h="6604000" extrusionOk="0">
                        <a:moveTo>
                          <a:pt x="0" y="0"/>
                        </a:moveTo>
                        <a:cubicBezTo>
                          <a:pt x="4428645" y="118645"/>
                          <a:pt x="10208588" y="116012"/>
                          <a:pt x="11591636" y="0"/>
                        </a:cubicBezTo>
                        <a:cubicBezTo>
                          <a:pt x="11458754" y="2158498"/>
                          <a:pt x="11676587" y="5186732"/>
                          <a:pt x="11591636" y="6604000"/>
                        </a:cubicBezTo>
                        <a:cubicBezTo>
                          <a:pt x="8114586" y="6738600"/>
                          <a:pt x="4867150" y="6446804"/>
                          <a:pt x="0" y="6604000"/>
                        </a:cubicBezTo>
                        <a:cubicBezTo>
                          <a:pt x="-20187" y="4649942"/>
                          <a:pt x="-152480" y="1847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AE4DB0C4-44CC-4C4C-BF1B-11ABFA3C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55672"/>
              </p:ext>
            </p:extLst>
          </p:nvPr>
        </p:nvGraphicFramePr>
        <p:xfrm>
          <a:off x="9064912" y="1886030"/>
          <a:ext cx="2847703" cy="28346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03296">
                  <a:extLst>
                    <a:ext uri="{9D8B030D-6E8A-4147-A177-3AD203B41FA5}">
                      <a16:colId xmlns:a16="http://schemas.microsoft.com/office/drawing/2014/main" val="307643280"/>
                    </a:ext>
                  </a:extLst>
                </a:gridCol>
                <a:gridCol w="1644407">
                  <a:extLst>
                    <a:ext uri="{9D8B030D-6E8A-4147-A177-3AD203B41FA5}">
                      <a16:colId xmlns:a16="http://schemas.microsoft.com/office/drawing/2014/main" val="2892126655"/>
                    </a:ext>
                  </a:extLst>
                </a:gridCol>
              </a:tblGrid>
              <a:tr h="9085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Stage and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Load shedding factor (%)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(ALL PQ BUS)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765228"/>
                  </a:ext>
                </a:extLst>
              </a:tr>
              <a:tr h="6359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Stage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(49.25 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72925"/>
                  </a:ext>
                </a:extLst>
              </a:tr>
              <a:tr h="6359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Stage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(48.75 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76844"/>
                  </a:ext>
                </a:extLst>
              </a:tr>
              <a:tr h="59394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3rd Stage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(49.75 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34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0EC63BD4A794CB34A86F1C7F8B840" ma:contentTypeVersion="12" ma:contentTypeDescription="Create a new document." ma:contentTypeScope="" ma:versionID="8c8f4d39efc55338ac1a8908f1f42c31">
  <xsd:schema xmlns:xsd="http://www.w3.org/2001/XMLSchema" xmlns:xs="http://www.w3.org/2001/XMLSchema" xmlns:p="http://schemas.microsoft.com/office/2006/metadata/properties" xmlns:ns2="0497f907-6b61-49ef-b4c5-e26325cbe9d2" xmlns:ns3="58e5df4b-d10a-42ac-80ae-84197316d176" targetNamespace="http://schemas.microsoft.com/office/2006/metadata/properties" ma:root="true" ma:fieldsID="eb9745c5d3a17e5447549b34640c28f3" ns2:_="" ns3:_="">
    <xsd:import namespace="0497f907-6b61-49ef-b4c5-e26325cbe9d2"/>
    <xsd:import namespace="58e5df4b-d10a-42ac-80ae-84197316d1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7f907-6b61-49ef-b4c5-e26325cbe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5df4b-d10a-42ac-80ae-84197316d1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6eb13ca-57c6-4def-875c-788ab7d12661}" ma:internalName="TaxCatchAll" ma:showField="CatchAllData" ma:web="58e5df4b-d10a-42ac-80ae-84197316d1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97f907-6b61-49ef-b4c5-e26325cbe9d2">
      <Terms xmlns="http://schemas.microsoft.com/office/infopath/2007/PartnerControls"/>
    </lcf76f155ced4ddcb4097134ff3c332f>
    <TaxCatchAll xmlns="58e5df4b-d10a-42ac-80ae-84197316d176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D4386D-88B5-4A63-9E89-90DA1A1BB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7f907-6b61-49ef-b4c5-e26325cbe9d2"/>
    <ds:schemaRef ds:uri="58e5df4b-d10a-42ac-80ae-84197316d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7af7057f-2457-49be-9a03-d1b95725e8ce"/>
    <ds:schemaRef ds:uri="0497f907-6b61-49ef-b4c5-e26325cbe9d2"/>
    <ds:schemaRef ds:uri="58e5df4b-d10a-42ac-80ae-84197316d17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494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Gill Sans MT</vt:lpstr>
      <vt:lpstr>Gill Sans SemiBold</vt:lpstr>
      <vt:lpstr>Maiandra GD</vt:lpstr>
      <vt:lpstr>Times New Roman</vt:lpstr>
      <vt:lpstr>Wingdings</vt:lpstr>
      <vt:lpstr>Office Theme</vt:lpstr>
      <vt:lpstr>PowerPoint Presentation</vt:lpstr>
      <vt:lpstr>PowerPoint Presentation</vt:lpstr>
      <vt:lpstr>Base Case</vt:lpstr>
      <vt:lpstr>Load Flow </vt:lpstr>
      <vt:lpstr>DYR File (Sync. Gen.)</vt:lpstr>
      <vt:lpstr>DYR File (Wind Turbine Gen.)</vt:lpstr>
      <vt:lpstr>Plotting COF (Load Bus)</vt:lpstr>
      <vt:lpstr>Dynamic Analysis</vt:lpstr>
      <vt:lpstr>Dynamic Analysis</vt:lpstr>
      <vt:lpstr>Dynamic Analysis</vt:lpstr>
      <vt:lpstr>PowerPoint Presentation</vt:lpstr>
      <vt:lpstr>PowerPoint Presentation</vt:lpstr>
      <vt:lpstr>PowerPoint Presentation</vt:lpstr>
      <vt:lpstr>PowerPoint Presentation</vt:lpstr>
      <vt:lpstr>Load Shed Percentage Calculation</vt:lpstr>
      <vt:lpstr>Pascal Triangle</vt:lpstr>
      <vt:lpstr>PowerPoint Presentation</vt:lpstr>
      <vt:lpstr>PowerPoint Presentation</vt:lpstr>
      <vt:lpstr>Dynamic Analysis</vt:lpstr>
      <vt:lpstr>Dynamic Analysis</vt:lpstr>
      <vt:lpstr>Dynamic Analysis</vt:lpstr>
      <vt:lpstr>Dynamic Analysis</vt:lpstr>
      <vt:lpstr>Dynamic Analysis</vt:lpstr>
      <vt:lpstr>Dynamic Analysis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2021-07-23T09:04:05Z</dcterms:created>
  <dcterms:modified xsi:type="dcterms:W3CDTF">2023-03-01T04:55:46Z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0x010100FBD0EC63BD4A794CB34A86F1C7F8B840</vt:lpwstr>
  </property>
</Properties>
</file>