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9" r:id="rId6"/>
    <p:sldId id="260" r:id="rId7"/>
    <p:sldId id="274" r:id="rId8"/>
    <p:sldId id="281" r:id="rId9"/>
    <p:sldId id="272" r:id="rId10"/>
    <p:sldId id="27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AB200"/>
    <a:srgbClr val="00194C"/>
    <a:srgbClr val="3F3F3F"/>
    <a:srgbClr val="014067"/>
    <a:srgbClr val="014E7D"/>
    <a:srgbClr val="013657"/>
    <a:srgbClr val="01456F"/>
    <a:srgbClr val="014B79"/>
    <a:srgbClr val="093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74" autoAdjust="0"/>
  </p:normalViewPr>
  <p:slideViewPr>
    <p:cSldViewPr snapToGrid="0" showGuides="1">
      <p:cViewPr varScale="1">
        <p:scale>
          <a:sx n="86" d="100"/>
          <a:sy n="86" d="100"/>
        </p:scale>
        <p:origin x="514" y="67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D228-32CC-4EFA-B047-B5129B79DB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A325E8-78E0-41C9-86AF-D81EBBF3C198}">
      <dgm:prSet phldrT="[Text]" custT="1"/>
      <dgm:spPr/>
      <dgm:t>
        <a:bodyPr/>
        <a:lstStyle/>
        <a:p>
          <a:r>
            <a:rPr lang="en-US" sz="4000" dirty="0"/>
            <a:t>Charging: (+)ve value </a:t>
          </a:r>
        </a:p>
      </dgm:t>
    </dgm:pt>
    <dgm:pt modelId="{7ED33FD0-FC85-487C-ABF0-3FE17A543AC5}" type="parTrans" cxnId="{3199292F-C916-48D5-BEE1-63CE0E78A7D8}">
      <dgm:prSet/>
      <dgm:spPr/>
      <dgm:t>
        <a:bodyPr/>
        <a:lstStyle/>
        <a:p>
          <a:endParaRPr lang="en-US"/>
        </a:p>
      </dgm:t>
    </dgm:pt>
    <dgm:pt modelId="{7C56BE71-5603-4AB3-8492-388724E9B9D1}" type="sibTrans" cxnId="{3199292F-C916-48D5-BEE1-63CE0E78A7D8}">
      <dgm:prSet/>
      <dgm:spPr/>
      <dgm:t>
        <a:bodyPr/>
        <a:lstStyle/>
        <a:p>
          <a:endParaRPr lang="en-US"/>
        </a:p>
      </dgm:t>
    </dgm:pt>
    <dgm:pt modelId="{73E23874-A412-4DC6-B616-FEA49E9914C4}">
      <dgm:prSet phldrT="[Text]" custT="1"/>
      <dgm:spPr/>
      <dgm:t>
        <a:bodyPr/>
        <a:lstStyle/>
        <a:p>
          <a:r>
            <a:rPr lang="en-US" sz="2000" dirty="0"/>
            <a:t>Positive reference value of current will operate the circuit in buck operation &amp; charge the battery. </a:t>
          </a:r>
        </a:p>
      </dgm:t>
    </dgm:pt>
    <dgm:pt modelId="{4B545760-8810-4F6F-8035-03270CF7CA45}" type="parTrans" cxnId="{C1352009-131F-4D26-B35E-B245EBE2BFE7}">
      <dgm:prSet/>
      <dgm:spPr/>
      <dgm:t>
        <a:bodyPr/>
        <a:lstStyle/>
        <a:p>
          <a:endParaRPr lang="en-US"/>
        </a:p>
      </dgm:t>
    </dgm:pt>
    <dgm:pt modelId="{C4D0769D-CF85-45DF-BECA-64DB8D864BE4}" type="sibTrans" cxnId="{C1352009-131F-4D26-B35E-B245EBE2BFE7}">
      <dgm:prSet/>
      <dgm:spPr/>
      <dgm:t>
        <a:bodyPr/>
        <a:lstStyle/>
        <a:p>
          <a:endParaRPr lang="en-US"/>
        </a:p>
      </dgm:t>
    </dgm:pt>
    <dgm:pt modelId="{9A46C4ED-23E1-4A6F-9E8B-F471A95DCEB5}">
      <dgm:prSet phldrT="[Text]" custT="1"/>
      <dgm:spPr/>
      <dgm:t>
        <a:bodyPr/>
        <a:lstStyle/>
        <a:p>
          <a:r>
            <a:rPr lang="en-US" sz="4000" dirty="0"/>
            <a:t>Discharging: (-)ve value</a:t>
          </a:r>
          <a:r>
            <a:rPr lang="en-US" sz="4000" dirty="0">
              <a:sym typeface="Wingdings" panose="05000000000000000000" pitchFamily="2" charset="2"/>
            </a:rPr>
            <a:t> </a:t>
          </a:r>
          <a:r>
            <a:rPr lang="en-US" sz="4000" dirty="0"/>
            <a:t> </a:t>
          </a:r>
        </a:p>
      </dgm:t>
    </dgm:pt>
    <dgm:pt modelId="{2A621214-712A-4736-9FF9-21889D4691F1}" type="parTrans" cxnId="{C9BA2826-C474-4262-97CF-09B2DD482E5D}">
      <dgm:prSet/>
      <dgm:spPr/>
      <dgm:t>
        <a:bodyPr/>
        <a:lstStyle/>
        <a:p>
          <a:endParaRPr lang="en-US"/>
        </a:p>
      </dgm:t>
    </dgm:pt>
    <dgm:pt modelId="{B8CB34C3-2D91-4269-9BBC-41A72D05D038}" type="sibTrans" cxnId="{C9BA2826-C474-4262-97CF-09B2DD482E5D}">
      <dgm:prSet/>
      <dgm:spPr/>
      <dgm:t>
        <a:bodyPr/>
        <a:lstStyle/>
        <a:p>
          <a:endParaRPr lang="en-US"/>
        </a:p>
      </dgm:t>
    </dgm:pt>
    <dgm:pt modelId="{D1BF73E8-2AED-428D-81AA-E2942ADEA3CC}">
      <dgm:prSet phldrT="[Text]" custT="1"/>
      <dgm:spPr/>
      <dgm:t>
        <a:bodyPr/>
        <a:lstStyle/>
        <a:p>
          <a:r>
            <a:rPr lang="en-US" sz="2000" dirty="0"/>
            <a:t>Negative reference value of current will operate the circuit in boost operation &amp; discharge the battery. </a:t>
          </a:r>
        </a:p>
      </dgm:t>
    </dgm:pt>
    <dgm:pt modelId="{F58ECAE0-4D07-4562-851F-9D441B382805}" type="parTrans" cxnId="{755298EE-F304-4FCB-B41E-08DD2EC7FE87}">
      <dgm:prSet/>
      <dgm:spPr/>
      <dgm:t>
        <a:bodyPr/>
        <a:lstStyle/>
        <a:p>
          <a:endParaRPr lang="en-US"/>
        </a:p>
      </dgm:t>
    </dgm:pt>
    <dgm:pt modelId="{55D41C4C-8F0D-46CE-85B4-C2BF205FEE3C}" type="sibTrans" cxnId="{755298EE-F304-4FCB-B41E-08DD2EC7FE87}">
      <dgm:prSet/>
      <dgm:spPr/>
      <dgm:t>
        <a:bodyPr/>
        <a:lstStyle/>
        <a:p>
          <a:endParaRPr lang="en-US"/>
        </a:p>
      </dgm:t>
    </dgm:pt>
    <dgm:pt modelId="{940FCA46-BA6A-4B12-8746-E514D1B73EF5}" type="pres">
      <dgm:prSet presAssocID="{573BD228-32CC-4EFA-B047-B5129B79DB4F}" presName="linear" presStyleCnt="0">
        <dgm:presLayoutVars>
          <dgm:animLvl val="lvl"/>
          <dgm:resizeHandles val="exact"/>
        </dgm:presLayoutVars>
      </dgm:prSet>
      <dgm:spPr/>
    </dgm:pt>
    <dgm:pt modelId="{BDCA02D4-E3D2-4242-BAC1-4B1BBF6A5806}" type="pres">
      <dgm:prSet presAssocID="{64A325E8-78E0-41C9-86AF-D81EBBF3C19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3D7FC19-39DE-4799-9DB3-E366C243F2E7}" type="pres">
      <dgm:prSet presAssocID="{64A325E8-78E0-41C9-86AF-D81EBBF3C198}" presName="childText" presStyleLbl="revTx" presStyleIdx="0" presStyleCnt="2">
        <dgm:presLayoutVars>
          <dgm:bulletEnabled val="1"/>
        </dgm:presLayoutVars>
      </dgm:prSet>
      <dgm:spPr/>
    </dgm:pt>
    <dgm:pt modelId="{DDF6C845-56D5-4E08-B453-016D8FDDB347}" type="pres">
      <dgm:prSet presAssocID="{9A46C4ED-23E1-4A6F-9E8B-F471A95DCEB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BA7EC4F-D976-4C36-9036-8E58DCBDCFC6}" type="pres">
      <dgm:prSet presAssocID="{9A46C4ED-23E1-4A6F-9E8B-F471A95DCEB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E3E57E00-4A4E-42DA-8C9B-6B8F648E03F7}" type="presOf" srcId="{D1BF73E8-2AED-428D-81AA-E2942ADEA3CC}" destId="{3BA7EC4F-D976-4C36-9036-8E58DCBDCFC6}" srcOrd="0" destOrd="0" presId="urn:microsoft.com/office/officeart/2005/8/layout/vList2"/>
    <dgm:cxn modelId="{D4A0A808-1DFC-45BA-BF4E-F29C2CC4D069}" type="presOf" srcId="{573BD228-32CC-4EFA-B047-B5129B79DB4F}" destId="{940FCA46-BA6A-4B12-8746-E514D1B73EF5}" srcOrd="0" destOrd="0" presId="urn:microsoft.com/office/officeart/2005/8/layout/vList2"/>
    <dgm:cxn modelId="{C1352009-131F-4D26-B35E-B245EBE2BFE7}" srcId="{64A325E8-78E0-41C9-86AF-D81EBBF3C198}" destId="{73E23874-A412-4DC6-B616-FEA49E9914C4}" srcOrd="0" destOrd="0" parTransId="{4B545760-8810-4F6F-8035-03270CF7CA45}" sibTransId="{C4D0769D-CF85-45DF-BECA-64DB8D864BE4}"/>
    <dgm:cxn modelId="{C9BA2826-C474-4262-97CF-09B2DD482E5D}" srcId="{573BD228-32CC-4EFA-B047-B5129B79DB4F}" destId="{9A46C4ED-23E1-4A6F-9E8B-F471A95DCEB5}" srcOrd="1" destOrd="0" parTransId="{2A621214-712A-4736-9FF9-21889D4691F1}" sibTransId="{B8CB34C3-2D91-4269-9BBC-41A72D05D038}"/>
    <dgm:cxn modelId="{3199292F-C916-48D5-BEE1-63CE0E78A7D8}" srcId="{573BD228-32CC-4EFA-B047-B5129B79DB4F}" destId="{64A325E8-78E0-41C9-86AF-D81EBBF3C198}" srcOrd="0" destOrd="0" parTransId="{7ED33FD0-FC85-487C-ABF0-3FE17A543AC5}" sibTransId="{7C56BE71-5603-4AB3-8492-388724E9B9D1}"/>
    <dgm:cxn modelId="{59167394-71BE-4129-8AA4-682C4AFC850E}" type="presOf" srcId="{64A325E8-78E0-41C9-86AF-D81EBBF3C198}" destId="{BDCA02D4-E3D2-4242-BAC1-4B1BBF6A5806}" srcOrd="0" destOrd="0" presId="urn:microsoft.com/office/officeart/2005/8/layout/vList2"/>
    <dgm:cxn modelId="{4CBC70B9-3196-4BBF-B133-8CB40236EECA}" type="presOf" srcId="{73E23874-A412-4DC6-B616-FEA49E9914C4}" destId="{C3D7FC19-39DE-4799-9DB3-E366C243F2E7}" srcOrd="0" destOrd="0" presId="urn:microsoft.com/office/officeart/2005/8/layout/vList2"/>
    <dgm:cxn modelId="{CE7CD7C0-EDE1-4061-B822-5F7B3F07628C}" type="presOf" srcId="{9A46C4ED-23E1-4A6F-9E8B-F471A95DCEB5}" destId="{DDF6C845-56D5-4E08-B453-016D8FDDB347}" srcOrd="0" destOrd="0" presId="urn:microsoft.com/office/officeart/2005/8/layout/vList2"/>
    <dgm:cxn modelId="{755298EE-F304-4FCB-B41E-08DD2EC7FE87}" srcId="{9A46C4ED-23E1-4A6F-9E8B-F471A95DCEB5}" destId="{D1BF73E8-2AED-428D-81AA-E2942ADEA3CC}" srcOrd="0" destOrd="0" parTransId="{F58ECAE0-4D07-4562-851F-9D441B382805}" sibTransId="{55D41C4C-8F0D-46CE-85B4-C2BF205FEE3C}"/>
    <dgm:cxn modelId="{A5370FC5-909F-424A-A76E-72D10E3850B8}" type="presParOf" srcId="{940FCA46-BA6A-4B12-8746-E514D1B73EF5}" destId="{BDCA02D4-E3D2-4242-BAC1-4B1BBF6A5806}" srcOrd="0" destOrd="0" presId="urn:microsoft.com/office/officeart/2005/8/layout/vList2"/>
    <dgm:cxn modelId="{3035C5D4-0E65-4E28-9C89-C06B4B66D21D}" type="presParOf" srcId="{940FCA46-BA6A-4B12-8746-E514D1B73EF5}" destId="{C3D7FC19-39DE-4799-9DB3-E366C243F2E7}" srcOrd="1" destOrd="0" presId="urn:microsoft.com/office/officeart/2005/8/layout/vList2"/>
    <dgm:cxn modelId="{07F3760D-B241-4985-ACED-5F058A4C784D}" type="presParOf" srcId="{940FCA46-BA6A-4B12-8746-E514D1B73EF5}" destId="{DDF6C845-56D5-4E08-B453-016D8FDDB347}" srcOrd="2" destOrd="0" presId="urn:microsoft.com/office/officeart/2005/8/layout/vList2"/>
    <dgm:cxn modelId="{945E4B19-7A4A-472D-9234-1746400EE826}" type="presParOf" srcId="{940FCA46-BA6A-4B12-8746-E514D1B73EF5}" destId="{3BA7EC4F-D976-4C36-9036-8E58DCBDCFC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A02D4-E3D2-4242-BAC1-4B1BBF6A5806}">
      <dsp:nvSpPr>
        <dsp:cNvPr id="0" name=""/>
        <dsp:cNvSpPr/>
      </dsp:nvSpPr>
      <dsp:spPr>
        <a:xfrm>
          <a:off x="0" y="2439"/>
          <a:ext cx="6119147" cy="102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Charging: (+)ve value </a:t>
          </a:r>
        </a:p>
      </dsp:txBody>
      <dsp:txXfrm>
        <a:off x="50261" y="52700"/>
        <a:ext cx="6018625" cy="929078"/>
      </dsp:txXfrm>
    </dsp:sp>
    <dsp:sp modelId="{C3D7FC19-39DE-4799-9DB3-E366C243F2E7}">
      <dsp:nvSpPr>
        <dsp:cNvPr id="0" name=""/>
        <dsp:cNvSpPr/>
      </dsp:nvSpPr>
      <dsp:spPr>
        <a:xfrm>
          <a:off x="0" y="1032039"/>
          <a:ext cx="6119147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28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Positive reference value of current will operate the circuit in buck operation &amp; charge the battery. </a:t>
          </a:r>
        </a:p>
      </dsp:txBody>
      <dsp:txXfrm>
        <a:off x="0" y="1032039"/>
        <a:ext cx="6119147" cy="910800"/>
      </dsp:txXfrm>
    </dsp:sp>
    <dsp:sp modelId="{DDF6C845-56D5-4E08-B453-016D8FDDB347}">
      <dsp:nvSpPr>
        <dsp:cNvPr id="0" name=""/>
        <dsp:cNvSpPr/>
      </dsp:nvSpPr>
      <dsp:spPr>
        <a:xfrm>
          <a:off x="0" y="1942839"/>
          <a:ext cx="6119147" cy="1029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Discharging: (-)ve value</a:t>
          </a:r>
          <a:r>
            <a:rPr lang="en-US" sz="4000" kern="1200" dirty="0">
              <a:sym typeface="Wingdings" panose="05000000000000000000" pitchFamily="2" charset="2"/>
            </a:rPr>
            <a:t> </a:t>
          </a:r>
          <a:r>
            <a:rPr lang="en-US" sz="4000" kern="1200" dirty="0"/>
            <a:t> </a:t>
          </a:r>
        </a:p>
      </dsp:txBody>
      <dsp:txXfrm>
        <a:off x="50261" y="1993100"/>
        <a:ext cx="6018625" cy="929078"/>
      </dsp:txXfrm>
    </dsp:sp>
    <dsp:sp modelId="{3BA7EC4F-D976-4C36-9036-8E58DCBDCFC6}">
      <dsp:nvSpPr>
        <dsp:cNvPr id="0" name=""/>
        <dsp:cNvSpPr/>
      </dsp:nvSpPr>
      <dsp:spPr>
        <a:xfrm>
          <a:off x="0" y="2972439"/>
          <a:ext cx="6119147" cy="910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283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Negative reference value of current will operate the circuit in boost operation &amp; discharge the battery. </a:t>
          </a:r>
        </a:p>
      </dsp:txBody>
      <dsp:txXfrm>
        <a:off x="0" y="2972439"/>
        <a:ext cx="6119147" cy="910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2/20/2022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2/20/2022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920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17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4596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7377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28600" lvl="0" indent="-228600"/>
            <a:r>
              <a:rPr lang="en-US" noProof="0"/>
              <a:t>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0695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0659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1099AB-ABB9-4706-9E38-357EC2AB403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840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7A5C384-78D0-4088-9411-AB6790574770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5BB0367-1AFD-4191-AB6F-E9815D136F6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604A2-C574-42DB-B0C4-99715CAA1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8330184" cy="114796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A2D954-332B-47D0-BE9F-0F2BDE7795D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6131" y="1979613"/>
            <a:ext cx="9139738" cy="2898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534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3B31A5E-1244-4689-B513-C78E3C4E53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B3FE-9015-40FD-A870-D81B5A86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45720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29540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496102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241109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24A5A7-66A2-7F43-9A7A-5E13F74F8C0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9111EB29-9262-4594-8717-356AB3816AA6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  <a:lvl3pP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IN" dirty="0">
                <a:solidFill>
                  <a:schemeClr val="bg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FB39FF5-7AF5-4963-9346-2640496A3302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9EF72CE-34D2-4581-98D2-89218BC1B4E4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bg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AFD81C-E6E5-4292-828B-BD147E6DEA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0A6720D-B182-4290-BD91-1D1E4D9306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09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692" r:id="rId17"/>
    <p:sldLayoutId id="2147483697" r:id="rId18"/>
    <p:sldLayoutId id="2147483716" r:id="rId19"/>
    <p:sldLayoutId id="2147483674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descr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>
          <a:xfrm>
            <a:off x="1736014" y="1059106"/>
            <a:ext cx="4300374" cy="4988436"/>
          </a:xfrm>
        </p:spPr>
      </p:pic>
      <p:sp>
        <p:nvSpPr>
          <p:cNvPr id="18" name="Hexagon 17">
            <a:extLst>
              <a:ext uri="{FF2B5EF4-FFF2-40B4-BE49-F238E27FC236}">
                <a16:creationId xmlns:a16="http://schemas.microsoft.com/office/drawing/2014/main" id="{0E6B042D-E9CB-40E0-AAE9-6AD11F53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79702" y="2600912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i="1" dirty="0">
                <a:latin typeface="Gill Sans MT" panose="020B0502020104020203" pitchFamily="34" charset="0"/>
              </a:rPr>
              <a:t>Group02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D5E30DA-E18E-4448-BF91-FD2AE75A1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214" y="2600912"/>
            <a:ext cx="4516563" cy="1257574"/>
          </a:xfrm>
        </p:spPr>
        <p:txBody>
          <a:bodyPr/>
          <a:lstStyle/>
          <a:p>
            <a:r>
              <a:rPr lang="en-GB" dirty="0">
                <a:latin typeface="Gill Sans MT" panose="020B0502020104020203" pitchFamily="34" charset="0"/>
              </a:rPr>
              <a:t>Battery Charger with Variable DC Output Using A Buck-Boost Converter with Auto Cut-off Feature   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E2434-C052-4A32-A5F3-A53AC3661346}"/>
              </a:ext>
            </a:extLst>
          </p:cNvPr>
          <p:cNvSpPr txBox="1"/>
          <p:nvPr/>
        </p:nvSpPr>
        <p:spPr>
          <a:xfrm>
            <a:off x="6375214" y="4236334"/>
            <a:ext cx="35095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0"/>
              </a:rPr>
              <a:t>Farhan Hamid (1706175)</a:t>
            </a:r>
          </a:p>
          <a:p>
            <a:r>
              <a:rPr lang="en-US" dirty="0">
                <a:latin typeface="Gill Sans MT" panose="020B0502020104020203" pitchFamily="34" charset="0"/>
              </a:rPr>
              <a:t>Taki Tazwoar Ali (1706181)</a:t>
            </a:r>
          </a:p>
          <a:p>
            <a:r>
              <a:rPr lang="en-US" dirty="0">
                <a:latin typeface="Gill Sans MT" panose="020B0502020104020203" pitchFamily="34" charset="0"/>
              </a:rPr>
              <a:t>Shariyar Kabir (1706184)</a:t>
            </a:r>
          </a:p>
          <a:p>
            <a:r>
              <a:rPr lang="en-US" dirty="0">
                <a:latin typeface="Gill Sans MT" panose="020B0502020104020203" pitchFamily="34" charset="0"/>
              </a:rPr>
              <a:t>Md. Fardin Islam Alvi (1706183)</a:t>
            </a:r>
          </a:p>
          <a:p>
            <a:r>
              <a:rPr lang="en-US" dirty="0">
                <a:latin typeface="Gill Sans MT" panose="020B0502020104020203" pitchFamily="34" charset="0"/>
              </a:rPr>
              <a:t>Ferdous Hasan Fahim (1706180)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0527F0-85DD-40B2-82BF-741F03840F1C}"/>
              </a:ext>
            </a:extLst>
          </p:cNvPr>
          <p:cNvSpPr txBox="1"/>
          <p:nvPr/>
        </p:nvSpPr>
        <p:spPr>
          <a:xfrm>
            <a:off x="300753" y="412775"/>
            <a:ext cx="2870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EEE316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Gill Sans MT" panose="020B0502020104020203" pitchFamily="34" charset="0"/>
              </a:rPr>
              <a:t>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911" y="1192179"/>
            <a:ext cx="7342622" cy="1215566"/>
          </a:xfrm>
        </p:spPr>
        <p:txBody>
          <a:bodyPr/>
          <a:lstStyle/>
          <a:p>
            <a:r>
              <a:rPr lang="en-US" dirty="0"/>
              <a:t>Case Summary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7911" y="2642288"/>
            <a:ext cx="7618322" cy="932898"/>
          </a:xfrm>
        </p:spPr>
        <p:txBody>
          <a:bodyPr/>
          <a:lstStyle/>
          <a:p>
            <a:r>
              <a:rPr lang="en-US" dirty="0"/>
              <a:t>The case summary of our power electronics</a:t>
            </a:r>
          </a:p>
          <a:p>
            <a:r>
              <a:rPr lang="en-US" dirty="0"/>
              <a:t>project highlights the following incidents: 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11" y="3737902"/>
            <a:ext cx="4315830" cy="230759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A 12-volt battery management system</a:t>
            </a:r>
          </a:p>
          <a:p>
            <a:pPr lvl="0"/>
            <a:r>
              <a:rPr lang="en-US" dirty="0"/>
              <a:t>An auto cutoff mechanism</a:t>
            </a:r>
          </a:p>
          <a:p>
            <a:pPr lvl="0"/>
            <a:r>
              <a:rPr lang="en-US" dirty="0"/>
              <a:t>DC to DC converter implementation</a:t>
            </a:r>
          </a:p>
          <a:p>
            <a:pPr lvl="0"/>
            <a:r>
              <a:rPr lang="en-US" dirty="0"/>
              <a:t>Overall Simulink simulation</a:t>
            </a:r>
          </a:p>
          <a:p>
            <a:pPr lvl="0"/>
            <a:endParaRPr lang="en-US" dirty="0"/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78" y="908132"/>
            <a:ext cx="7342622" cy="1215566"/>
          </a:xfrm>
        </p:spPr>
        <p:txBody>
          <a:bodyPr/>
          <a:lstStyle/>
          <a:p>
            <a:r>
              <a:rPr lang="en-US" dirty="0"/>
              <a:t>Approach </a:t>
            </a:r>
            <a:endParaRPr lang="en-US" b="0" dirty="0"/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1379" y="2309900"/>
            <a:ext cx="7342621" cy="744809"/>
          </a:xfrm>
        </p:spPr>
        <p:txBody>
          <a:bodyPr/>
          <a:lstStyle/>
          <a:p>
            <a:r>
              <a:rPr lang="en-US" dirty="0"/>
              <a:t>Following are the approaches which were </a:t>
            </a:r>
          </a:p>
          <a:p>
            <a:r>
              <a:rPr lang="en-US" dirty="0"/>
              <a:t>taken to perform the simulation: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240911"/>
            <a:ext cx="6021821" cy="3115439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 bidirectional dc to dc buck-boost converter was designed to implement the battery management system</a:t>
            </a:r>
          </a:p>
          <a:p>
            <a:pPr lvl="0"/>
            <a:r>
              <a:rPr lang="en-US" dirty="0"/>
              <a:t>An ideal switching was implemented with respect to the voltage capacity of the battery</a:t>
            </a:r>
          </a:p>
          <a:p>
            <a:pPr lvl="0"/>
            <a:r>
              <a:rPr lang="en-US" dirty="0"/>
              <a:t>A reference current value was taken to initiate either charging or discharging of battery  </a:t>
            </a:r>
          </a:p>
          <a:p>
            <a:pPr lvl="0"/>
            <a:r>
              <a:rPr lang="en-US" dirty="0"/>
              <a:t>A PI controller was introduced to reduce the steady state error of the feedback along with gaining overall stability of the circuit 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712C55-5BF1-45E6-BB65-A0AE61258463}"/>
              </a:ext>
            </a:extLst>
          </p:cNvPr>
          <p:cNvSpPr/>
          <p:nvPr/>
        </p:nvSpPr>
        <p:spPr>
          <a:xfrm>
            <a:off x="11007524" y="208344"/>
            <a:ext cx="879674" cy="613459"/>
          </a:xfrm>
          <a:prstGeom prst="rect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1008234"/>
            <a:ext cx="8333222" cy="1433125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Bidirectional DC to DC Converter</a:t>
            </a:r>
            <a:br>
              <a:rPr lang="en-US" dirty="0"/>
            </a:br>
            <a:endParaRPr lang="en-US" b="0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32916F-9F41-45E6-A39E-DE10B2CE7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726" t="18838" r="24775" b="6339"/>
          <a:stretch/>
        </p:blipFill>
        <p:spPr>
          <a:xfrm>
            <a:off x="7272053" y="1969772"/>
            <a:ext cx="4615145" cy="32236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B669D2-F144-4503-A25F-A5FF3BB63A57}"/>
              </a:ext>
            </a:extLst>
          </p:cNvPr>
          <p:cNvSpPr/>
          <p:nvPr/>
        </p:nvSpPr>
        <p:spPr>
          <a:xfrm>
            <a:off x="11007524" y="208344"/>
            <a:ext cx="879674" cy="613459"/>
          </a:xfrm>
          <a:prstGeom prst="rect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6F845B1C-0F86-48AC-9F86-AD6116ED4000}"/>
              </a:ext>
            </a:extLst>
          </p:cNvPr>
          <p:cNvSpPr txBox="1">
            <a:spLocks/>
          </p:cNvSpPr>
          <p:nvPr/>
        </p:nvSpPr>
        <p:spPr>
          <a:xfrm>
            <a:off x="589699" y="2570083"/>
            <a:ext cx="6761011" cy="133165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 spc="3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None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FF00"/>
                </a:solidFill>
              </a:rPr>
              <a:t>The circuit works as a buck converter when the battery is charging &amp; works as a boost converter when the battery is discharging. </a:t>
            </a:r>
          </a:p>
        </p:txBody>
      </p:sp>
    </p:spTree>
    <p:extLst>
      <p:ext uri="{BB962C8B-B14F-4D97-AF65-F5344CB8AC3E}">
        <p14:creationId xmlns:p14="http://schemas.microsoft.com/office/powerpoint/2010/main" val="2558868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57" y="1196060"/>
            <a:ext cx="8333222" cy="1495020"/>
          </a:xfrm>
        </p:spPr>
        <p:txBody>
          <a:bodyPr>
            <a:normAutofit/>
          </a:bodyPr>
          <a:lstStyle/>
          <a:p>
            <a:r>
              <a:rPr lang="en-US" dirty="0"/>
              <a:t>Bidirectional Operations</a:t>
            </a:r>
            <a:br>
              <a:rPr lang="en-US" dirty="0"/>
            </a:br>
            <a:endParaRPr lang="en-US" b="0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87AB43-DD88-4761-AF2B-0F9F04DAF2D3}"/>
              </a:ext>
            </a:extLst>
          </p:cNvPr>
          <p:cNvSpPr/>
          <p:nvPr/>
        </p:nvSpPr>
        <p:spPr>
          <a:xfrm>
            <a:off x="11007524" y="208344"/>
            <a:ext cx="879674" cy="613459"/>
          </a:xfrm>
          <a:prstGeom prst="rect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16">
            <a:extLst>
              <a:ext uri="{FF2B5EF4-FFF2-40B4-BE49-F238E27FC236}">
                <a16:creationId xmlns:a16="http://schemas.microsoft.com/office/drawing/2014/main" id="{54CBF8F4-C13E-453F-83D7-6732E5CFF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130674"/>
              </p:ext>
            </p:extLst>
          </p:nvPr>
        </p:nvGraphicFramePr>
        <p:xfrm>
          <a:off x="1187557" y="2663874"/>
          <a:ext cx="9816885" cy="234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2295">
                  <a:extLst>
                    <a:ext uri="{9D8B030D-6E8A-4147-A177-3AD203B41FA5}">
                      <a16:colId xmlns:a16="http://schemas.microsoft.com/office/drawing/2014/main" val="3666938398"/>
                    </a:ext>
                  </a:extLst>
                </a:gridCol>
                <a:gridCol w="3272295">
                  <a:extLst>
                    <a:ext uri="{9D8B030D-6E8A-4147-A177-3AD203B41FA5}">
                      <a16:colId xmlns:a16="http://schemas.microsoft.com/office/drawing/2014/main" val="30363443"/>
                    </a:ext>
                  </a:extLst>
                </a:gridCol>
                <a:gridCol w="3272295">
                  <a:extLst>
                    <a:ext uri="{9D8B030D-6E8A-4147-A177-3AD203B41FA5}">
                      <a16:colId xmlns:a16="http://schemas.microsoft.com/office/drawing/2014/main" val="2447936961"/>
                    </a:ext>
                  </a:extLst>
                </a:gridCol>
              </a:tblGrid>
              <a:tr h="447895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Battery Operation</a:t>
                      </a:r>
                    </a:p>
                  </a:txBody>
                  <a:tcPr marL="110440" marR="110440" marT="55220" marB="552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Mos01 ON,Mos02 OFF</a:t>
                      </a:r>
                    </a:p>
                  </a:txBody>
                  <a:tcPr marL="110440" marR="110440" marT="55220" marB="552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Mos01 OFF,Mos02 ON</a:t>
                      </a:r>
                    </a:p>
                  </a:txBody>
                  <a:tcPr marL="110440" marR="110440" marT="55220" marB="55220"/>
                </a:tc>
                <a:extLst>
                  <a:ext uri="{0D108BD9-81ED-4DB2-BD59-A6C34878D82A}">
                    <a16:rowId xmlns:a16="http://schemas.microsoft.com/office/drawing/2014/main" val="527462030"/>
                  </a:ext>
                </a:extLst>
              </a:tr>
              <a:tr h="110440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Charging</a:t>
                      </a:r>
                    </a:p>
                  </a:txBody>
                  <a:tcPr marL="110440" marR="110440" marT="55220" marB="552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Charges via the source</a:t>
                      </a:r>
                    </a:p>
                  </a:txBody>
                  <a:tcPr marL="110440" marR="110440" marT="55220" marB="552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Charges vis the current source made up from inductor</a:t>
                      </a:r>
                    </a:p>
                  </a:txBody>
                  <a:tcPr marL="110440" marR="110440" marT="55220" marB="55220"/>
                </a:tc>
                <a:extLst>
                  <a:ext uri="{0D108BD9-81ED-4DB2-BD59-A6C34878D82A}">
                    <a16:rowId xmlns:a16="http://schemas.microsoft.com/office/drawing/2014/main" val="2474551748"/>
                  </a:ext>
                </a:extLst>
              </a:tr>
              <a:tr h="77308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Discharging</a:t>
                      </a:r>
                    </a:p>
                  </a:txBody>
                  <a:tcPr marL="110440" marR="110440" marT="55220" marB="552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Discharges via the load</a:t>
                      </a:r>
                    </a:p>
                  </a:txBody>
                  <a:tcPr marL="110440" marR="110440" marT="55220" marB="552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Discharges via the internal loop impedances</a:t>
                      </a:r>
                    </a:p>
                  </a:txBody>
                  <a:tcPr marL="110440" marR="110440" marT="55220" marB="55220"/>
                </a:tc>
                <a:extLst>
                  <a:ext uri="{0D108BD9-81ED-4DB2-BD59-A6C34878D82A}">
                    <a16:rowId xmlns:a16="http://schemas.microsoft.com/office/drawing/2014/main" val="2914562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78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>
          <a:xfrm>
            <a:off x="6604000" y="0"/>
            <a:ext cx="5588000" cy="6872249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7D17D0F-1FBC-4100-BB2F-000155D7DD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1026597"/>
              </p:ext>
            </p:extLst>
          </p:nvPr>
        </p:nvGraphicFramePr>
        <p:xfrm>
          <a:off x="304802" y="2835797"/>
          <a:ext cx="6119147" cy="3885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3">
            <a:extLst>
              <a:ext uri="{FF2B5EF4-FFF2-40B4-BE49-F238E27FC236}">
                <a16:creationId xmlns:a16="http://schemas.microsoft.com/office/drawing/2014/main" id="{D9284F9D-9002-44B0-B2E5-9E78F6A7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2" y="1461227"/>
            <a:ext cx="5038743" cy="1147969"/>
          </a:xfrm>
        </p:spPr>
        <p:txBody>
          <a:bodyPr>
            <a:noAutofit/>
          </a:bodyPr>
          <a:lstStyle/>
          <a:p>
            <a:r>
              <a:rPr lang="en-US" dirty="0"/>
              <a:t>Reference Current Value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5442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6BF2FE7-23A2-495A-B267-9F6FF65C0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5" t="844" r="1905" b="6847"/>
          <a:stretch/>
        </p:blipFill>
        <p:spPr>
          <a:xfrm>
            <a:off x="1819922" y="994299"/>
            <a:ext cx="8629095" cy="457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002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43" r="20743"/>
          <a:stretch>
            <a:fillRect/>
          </a:stretch>
        </p:blipFill>
        <p:spPr>
          <a:xfrm>
            <a:off x="2319713" y="860454"/>
            <a:ext cx="4428523" cy="5137089"/>
          </a:xfrm>
        </p:spPr>
      </p:pic>
      <p:sp>
        <p:nvSpPr>
          <p:cNvPr id="19" name="Hexagon 18">
            <a:extLst>
              <a:ext uri="{FF2B5EF4-FFF2-40B4-BE49-F238E27FC236}">
                <a16:creationId xmlns:a16="http://schemas.microsoft.com/office/drawing/2014/main" id="{7CE8B54A-D8B2-498F-ACFB-31AC2DEB8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3327475" y="2388912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3511425" y="2620872"/>
            <a:ext cx="2112053" cy="1753628"/>
            <a:chOff x="2810214" y="2954478"/>
            <a:chExt cx="2112053" cy="17536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2810214" y="2954478"/>
              <a:ext cx="211205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i="1" dirty="0">
                  <a:solidFill>
                    <a:schemeClr val="bg1"/>
                  </a:solidFill>
                  <a:latin typeface="Gill Sans MT" panose="020B0502020104020203" pitchFamily="34" charset="0"/>
                </a:rPr>
                <a:t>Group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3312242" y="3507777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200" dirty="0">
                  <a:solidFill>
                    <a:schemeClr val="bg1"/>
                  </a:solidFill>
                  <a:latin typeface="Gill Sans MT" panose="020B0502020104020203" pitchFamily="34" charset="0"/>
                  <a:cs typeface="Calibri Light" panose="020F0302020204030204" pitchFamily="34" charset="0"/>
                </a:rPr>
                <a:t>02</a:t>
              </a: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5358" y="2366045"/>
            <a:ext cx="4853573" cy="1616252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Maiandra GD" panose="020E0502030308020204" pitchFamily="34" charset="0"/>
              </a:rPr>
              <a:t>Thank </a:t>
            </a:r>
            <a:r>
              <a:rPr lang="en-US" sz="7200" b="0" dirty="0">
                <a:latin typeface="Maiandra GD" panose="020E0502030308020204" pitchFamily="34" charset="0"/>
              </a:rPr>
              <a:t>You.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027928_Hexagon presentation dark_AAS_v4" id="{00715B48-F6B0-4FD0-BA2D-34714F23D55A}" vid="{445656DE-313E-4A78-B834-A775A8573B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af7057f-2457-49be-9a03-d1b95725e8c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4E38DB7618504980CED18899285455" ma:contentTypeVersion="10" ma:contentTypeDescription="Create a new document." ma:contentTypeScope="" ma:versionID="37ae907d1a790c211fe74dbfc251168a">
  <xsd:schema xmlns:xsd="http://www.w3.org/2001/XMLSchema" xmlns:xs="http://www.w3.org/2001/XMLSchema" xmlns:p="http://schemas.microsoft.com/office/2006/metadata/properties" xmlns:ns2="7af7057f-2457-49be-9a03-d1b95725e8ce" xmlns:ns3="677ac6e2-fea1-46e5-9d33-bc0050acf181" targetNamespace="http://schemas.microsoft.com/office/2006/metadata/properties" ma:root="true" ma:fieldsID="8c5f98680385f01f4b512e72a8467c39" ns2:_="" ns3:_="">
    <xsd:import namespace="7af7057f-2457-49be-9a03-d1b95725e8ce"/>
    <xsd:import namespace="677ac6e2-fea1-46e5-9d33-bc0050acf1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f7057f-2457-49be-9a03-d1b95725e8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7ac6e2-fea1-46e5-9d33-bc0050acf18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759597-1FA4-4F46-9BA8-01240C5602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40343A-75DB-4E03-95EA-4A75BA0D7FF2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7af7057f-2457-49be-9a03-d1b95725e8ce"/>
  </ds:schemaRefs>
</ds:datastoreItem>
</file>

<file path=customXml/itemProps3.xml><?xml version="1.0" encoding="utf-8"?>
<ds:datastoreItem xmlns:ds="http://schemas.openxmlformats.org/officeDocument/2006/customXml" ds:itemID="{18CC3428-C442-4351-9AF1-E109D2297C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f7057f-2457-49be-9a03-d1b95725e8ce"/>
    <ds:schemaRef ds:uri="677ac6e2-fea1-46e5-9d33-bc0050acf1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0</TotalTime>
  <Words>285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Calibri</vt:lpstr>
      <vt:lpstr>Gill Sans MT</vt:lpstr>
      <vt:lpstr>Gill Sans SemiBold</vt:lpstr>
      <vt:lpstr>Maiandra GD</vt:lpstr>
      <vt:lpstr>Times New Roman</vt:lpstr>
      <vt:lpstr>Wingdings</vt:lpstr>
      <vt:lpstr>Office Theme</vt:lpstr>
      <vt:lpstr>PowerPoint Presentation</vt:lpstr>
      <vt:lpstr>Case Summary</vt:lpstr>
      <vt:lpstr>Approach </vt:lpstr>
      <vt:lpstr>Bidirectional DC to DC Converter </vt:lpstr>
      <vt:lpstr>Bidirectional Operations </vt:lpstr>
      <vt:lpstr>Reference Current Value</vt:lpstr>
      <vt:lpstr>PowerPoint Presentation</vt:lpstr>
      <vt:lpstr>Thank You.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2021-07-23T09:04:05Z</dcterms:created>
  <dcterms:modified xsi:type="dcterms:W3CDTF">2022-02-20T17:23:07Z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0x010100AC4E38DB7618504980CED18899285455</vt:lpwstr>
  </property>
</Properties>
</file>