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4"/>
  </p:notesMasterIdLst>
  <p:handoutMasterIdLst>
    <p:handoutMasterId r:id="rId25"/>
  </p:handoutMasterIdLst>
  <p:sldIdLst>
    <p:sldId id="256" r:id="rId5"/>
    <p:sldId id="282" r:id="rId6"/>
    <p:sldId id="259" r:id="rId7"/>
    <p:sldId id="268" r:id="rId8"/>
    <p:sldId id="271" r:id="rId9"/>
    <p:sldId id="260" r:id="rId10"/>
    <p:sldId id="273" r:id="rId11"/>
    <p:sldId id="274" r:id="rId12"/>
    <p:sldId id="281" r:id="rId13"/>
    <p:sldId id="272" r:id="rId14"/>
    <p:sldId id="269" r:id="rId15"/>
    <p:sldId id="276" r:id="rId16"/>
    <p:sldId id="279" r:id="rId17"/>
    <p:sldId id="277" r:id="rId18"/>
    <p:sldId id="278" r:id="rId19"/>
    <p:sldId id="280" r:id="rId20"/>
    <p:sldId id="270" r:id="rId21"/>
    <p:sldId id="265" r:id="rId22"/>
    <p:sldId id="2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B200"/>
    <a:srgbClr val="00194C"/>
    <a:srgbClr val="3F3F3F"/>
    <a:srgbClr val="014067"/>
    <a:srgbClr val="014E7D"/>
    <a:srgbClr val="013657"/>
    <a:srgbClr val="01456F"/>
    <a:srgbClr val="014B79"/>
    <a:srgbClr val="0937C9"/>
    <a:srgbClr val="0027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8" autoAdjust="0"/>
    <p:restoredTop sz="94674" autoAdjust="0"/>
  </p:normalViewPr>
  <p:slideViewPr>
    <p:cSldViewPr snapToGrid="0" showGuides="1">
      <p:cViewPr varScale="1">
        <p:scale>
          <a:sx n="85" d="100"/>
          <a:sy n="85" d="100"/>
        </p:scale>
        <p:origin x="547" y="62"/>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3BD228-32CC-4EFA-B047-B5129B79DB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4A325E8-78E0-41C9-86AF-D81EBBF3C198}">
      <dgm:prSet phldrT="[Text]"/>
      <dgm:spPr/>
      <dgm:t>
        <a:bodyPr/>
        <a:lstStyle/>
        <a:p>
          <a:r>
            <a:rPr lang="en-US" dirty="0"/>
            <a:t>Static VAR Compensator </a:t>
          </a:r>
        </a:p>
      </dgm:t>
    </dgm:pt>
    <dgm:pt modelId="{7ED33FD0-FC85-487C-ABF0-3FE17A543AC5}" type="parTrans" cxnId="{3199292F-C916-48D5-BEE1-63CE0E78A7D8}">
      <dgm:prSet/>
      <dgm:spPr/>
      <dgm:t>
        <a:bodyPr/>
        <a:lstStyle/>
        <a:p>
          <a:endParaRPr lang="en-US"/>
        </a:p>
      </dgm:t>
    </dgm:pt>
    <dgm:pt modelId="{7C56BE71-5603-4AB3-8492-388724E9B9D1}" type="sibTrans" cxnId="{3199292F-C916-48D5-BEE1-63CE0E78A7D8}">
      <dgm:prSet/>
      <dgm:spPr/>
      <dgm:t>
        <a:bodyPr/>
        <a:lstStyle/>
        <a:p>
          <a:endParaRPr lang="en-US"/>
        </a:p>
      </dgm:t>
    </dgm:pt>
    <dgm:pt modelId="{73E23874-A412-4DC6-B616-FEA49E9914C4}">
      <dgm:prSet phldrT="[Text]" custT="1"/>
      <dgm:spPr/>
      <dgm:t>
        <a:bodyPr/>
        <a:lstStyle/>
        <a:p>
          <a:r>
            <a:rPr lang="en-US" sz="2000" dirty="0"/>
            <a:t>In Solve Case 01 , we added a total of five SVC’s to solve the three out of reactive limit generators case &amp; to keep the bus voltages in their limits. </a:t>
          </a:r>
        </a:p>
      </dgm:t>
    </dgm:pt>
    <dgm:pt modelId="{4B545760-8810-4F6F-8035-03270CF7CA45}" type="parTrans" cxnId="{C1352009-131F-4D26-B35E-B245EBE2BFE7}">
      <dgm:prSet/>
      <dgm:spPr/>
      <dgm:t>
        <a:bodyPr/>
        <a:lstStyle/>
        <a:p>
          <a:endParaRPr lang="en-US"/>
        </a:p>
      </dgm:t>
    </dgm:pt>
    <dgm:pt modelId="{C4D0769D-CF85-45DF-BECA-64DB8D864BE4}" type="sibTrans" cxnId="{C1352009-131F-4D26-B35E-B245EBE2BFE7}">
      <dgm:prSet/>
      <dgm:spPr/>
      <dgm:t>
        <a:bodyPr/>
        <a:lstStyle/>
        <a:p>
          <a:endParaRPr lang="en-US"/>
        </a:p>
      </dgm:t>
    </dgm:pt>
    <dgm:pt modelId="{9A46C4ED-23E1-4A6F-9E8B-F471A95DCEB5}">
      <dgm:prSet phldrT="[Text]"/>
      <dgm:spPr/>
      <dgm:t>
        <a:bodyPr/>
        <a:lstStyle/>
        <a:p>
          <a:r>
            <a:rPr lang="en-US" dirty="0"/>
            <a:t>Shunt Capacitor</a:t>
          </a:r>
        </a:p>
      </dgm:t>
    </dgm:pt>
    <dgm:pt modelId="{2A621214-712A-4736-9FF9-21889D4691F1}" type="parTrans" cxnId="{C9BA2826-C474-4262-97CF-09B2DD482E5D}">
      <dgm:prSet/>
      <dgm:spPr/>
      <dgm:t>
        <a:bodyPr/>
        <a:lstStyle/>
        <a:p>
          <a:endParaRPr lang="en-US"/>
        </a:p>
      </dgm:t>
    </dgm:pt>
    <dgm:pt modelId="{B8CB34C3-2D91-4269-9BBC-41A72D05D038}" type="sibTrans" cxnId="{C9BA2826-C474-4262-97CF-09B2DD482E5D}">
      <dgm:prSet/>
      <dgm:spPr/>
      <dgm:t>
        <a:bodyPr/>
        <a:lstStyle/>
        <a:p>
          <a:endParaRPr lang="en-US"/>
        </a:p>
      </dgm:t>
    </dgm:pt>
    <dgm:pt modelId="{D1BF73E8-2AED-428D-81AA-E2942ADEA3CC}">
      <dgm:prSet phldrT="[Text]" custT="1"/>
      <dgm:spPr/>
      <dgm:t>
        <a:bodyPr/>
        <a:lstStyle/>
        <a:p>
          <a:r>
            <a:rPr lang="en-US" sz="2000" dirty="0"/>
            <a:t>In Solve Case 02 , we added a total of five SC’s to solve the three out of reactive limit generators case &amp; to keep the bus voltages in their limits. </a:t>
          </a:r>
        </a:p>
      </dgm:t>
    </dgm:pt>
    <dgm:pt modelId="{F58ECAE0-4D07-4562-851F-9D441B382805}" type="parTrans" cxnId="{755298EE-F304-4FCB-B41E-08DD2EC7FE87}">
      <dgm:prSet/>
      <dgm:spPr/>
      <dgm:t>
        <a:bodyPr/>
        <a:lstStyle/>
        <a:p>
          <a:endParaRPr lang="en-US"/>
        </a:p>
      </dgm:t>
    </dgm:pt>
    <dgm:pt modelId="{55D41C4C-8F0D-46CE-85B4-C2BF205FEE3C}" type="sibTrans" cxnId="{755298EE-F304-4FCB-B41E-08DD2EC7FE87}">
      <dgm:prSet/>
      <dgm:spPr/>
      <dgm:t>
        <a:bodyPr/>
        <a:lstStyle/>
        <a:p>
          <a:endParaRPr lang="en-US"/>
        </a:p>
      </dgm:t>
    </dgm:pt>
    <dgm:pt modelId="{940FCA46-BA6A-4B12-8746-E514D1B73EF5}" type="pres">
      <dgm:prSet presAssocID="{573BD228-32CC-4EFA-B047-B5129B79DB4F}" presName="linear" presStyleCnt="0">
        <dgm:presLayoutVars>
          <dgm:animLvl val="lvl"/>
          <dgm:resizeHandles val="exact"/>
        </dgm:presLayoutVars>
      </dgm:prSet>
      <dgm:spPr/>
    </dgm:pt>
    <dgm:pt modelId="{BDCA02D4-E3D2-4242-BAC1-4B1BBF6A5806}" type="pres">
      <dgm:prSet presAssocID="{64A325E8-78E0-41C9-86AF-D81EBBF3C198}" presName="parentText" presStyleLbl="node1" presStyleIdx="0" presStyleCnt="2">
        <dgm:presLayoutVars>
          <dgm:chMax val="0"/>
          <dgm:bulletEnabled val="1"/>
        </dgm:presLayoutVars>
      </dgm:prSet>
      <dgm:spPr/>
    </dgm:pt>
    <dgm:pt modelId="{C3D7FC19-39DE-4799-9DB3-E366C243F2E7}" type="pres">
      <dgm:prSet presAssocID="{64A325E8-78E0-41C9-86AF-D81EBBF3C198}" presName="childText" presStyleLbl="revTx" presStyleIdx="0" presStyleCnt="2">
        <dgm:presLayoutVars>
          <dgm:bulletEnabled val="1"/>
        </dgm:presLayoutVars>
      </dgm:prSet>
      <dgm:spPr/>
    </dgm:pt>
    <dgm:pt modelId="{DDF6C845-56D5-4E08-B453-016D8FDDB347}" type="pres">
      <dgm:prSet presAssocID="{9A46C4ED-23E1-4A6F-9E8B-F471A95DCEB5}" presName="parentText" presStyleLbl="node1" presStyleIdx="1" presStyleCnt="2">
        <dgm:presLayoutVars>
          <dgm:chMax val="0"/>
          <dgm:bulletEnabled val="1"/>
        </dgm:presLayoutVars>
      </dgm:prSet>
      <dgm:spPr/>
    </dgm:pt>
    <dgm:pt modelId="{3BA7EC4F-D976-4C36-9036-8E58DCBDCFC6}" type="pres">
      <dgm:prSet presAssocID="{9A46C4ED-23E1-4A6F-9E8B-F471A95DCEB5}" presName="childText" presStyleLbl="revTx" presStyleIdx="1" presStyleCnt="2">
        <dgm:presLayoutVars>
          <dgm:bulletEnabled val="1"/>
        </dgm:presLayoutVars>
      </dgm:prSet>
      <dgm:spPr/>
    </dgm:pt>
  </dgm:ptLst>
  <dgm:cxnLst>
    <dgm:cxn modelId="{E3E57E00-4A4E-42DA-8C9B-6B8F648E03F7}" type="presOf" srcId="{D1BF73E8-2AED-428D-81AA-E2942ADEA3CC}" destId="{3BA7EC4F-D976-4C36-9036-8E58DCBDCFC6}" srcOrd="0" destOrd="0" presId="urn:microsoft.com/office/officeart/2005/8/layout/vList2"/>
    <dgm:cxn modelId="{D4A0A808-1DFC-45BA-BF4E-F29C2CC4D069}" type="presOf" srcId="{573BD228-32CC-4EFA-B047-B5129B79DB4F}" destId="{940FCA46-BA6A-4B12-8746-E514D1B73EF5}" srcOrd="0" destOrd="0" presId="urn:microsoft.com/office/officeart/2005/8/layout/vList2"/>
    <dgm:cxn modelId="{C1352009-131F-4D26-B35E-B245EBE2BFE7}" srcId="{64A325E8-78E0-41C9-86AF-D81EBBF3C198}" destId="{73E23874-A412-4DC6-B616-FEA49E9914C4}" srcOrd="0" destOrd="0" parTransId="{4B545760-8810-4F6F-8035-03270CF7CA45}" sibTransId="{C4D0769D-CF85-45DF-BECA-64DB8D864BE4}"/>
    <dgm:cxn modelId="{C9BA2826-C474-4262-97CF-09B2DD482E5D}" srcId="{573BD228-32CC-4EFA-B047-B5129B79DB4F}" destId="{9A46C4ED-23E1-4A6F-9E8B-F471A95DCEB5}" srcOrd="1" destOrd="0" parTransId="{2A621214-712A-4736-9FF9-21889D4691F1}" sibTransId="{B8CB34C3-2D91-4269-9BBC-41A72D05D038}"/>
    <dgm:cxn modelId="{3199292F-C916-48D5-BEE1-63CE0E78A7D8}" srcId="{573BD228-32CC-4EFA-B047-B5129B79DB4F}" destId="{64A325E8-78E0-41C9-86AF-D81EBBF3C198}" srcOrd="0" destOrd="0" parTransId="{7ED33FD0-FC85-487C-ABF0-3FE17A543AC5}" sibTransId="{7C56BE71-5603-4AB3-8492-388724E9B9D1}"/>
    <dgm:cxn modelId="{59167394-71BE-4129-8AA4-682C4AFC850E}" type="presOf" srcId="{64A325E8-78E0-41C9-86AF-D81EBBF3C198}" destId="{BDCA02D4-E3D2-4242-BAC1-4B1BBF6A5806}" srcOrd="0" destOrd="0" presId="urn:microsoft.com/office/officeart/2005/8/layout/vList2"/>
    <dgm:cxn modelId="{4CBC70B9-3196-4BBF-B133-8CB40236EECA}" type="presOf" srcId="{73E23874-A412-4DC6-B616-FEA49E9914C4}" destId="{C3D7FC19-39DE-4799-9DB3-E366C243F2E7}" srcOrd="0" destOrd="0" presId="urn:microsoft.com/office/officeart/2005/8/layout/vList2"/>
    <dgm:cxn modelId="{CE7CD7C0-EDE1-4061-B822-5F7B3F07628C}" type="presOf" srcId="{9A46C4ED-23E1-4A6F-9E8B-F471A95DCEB5}" destId="{DDF6C845-56D5-4E08-B453-016D8FDDB347}" srcOrd="0" destOrd="0" presId="urn:microsoft.com/office/officeart/2005/8/layout/vList2"/>
    <dgm:cxn modelId="{755298EE-F304-4FCB-B41E-08DD2EC7FE87}" srcId="{9A46C4ED-23E1-4A6F-9E8B-F471A95DCEB5}" destId="{D1BF73E8-2AED-428D-81AA-E2942ADEA3CC}" srcOrd="0" destOrd="0" parTransId="{F58ECAE0-4D07-4562-851F-9D441B382805}" sibTransId="{55D41C4C-8F0D-46CE-85B4-C2BF205FEE3C}"/>
    <dgm:cxn modelId="{A5370FC5-909F-424A-A76E-72D10E3850B8}" type="presParOf" srcId="{940FCA46-BA6A-4B12-8746-E514D1B73EF5}" destId="{BDCA02D4-E3D2-4242-BAC1-4B1BBF6A5806}" srcOrd="0" destOrd="0" presId="urn:microsoft.com/office/officeart/2005/8/layout/vList2"/>
    <dgm:cxn modelId="{3035C5D4-0E65-4E28-9C89-C06B4B66D21D}" type="presParOf" srcId="{940FCA46-BA6A-4B12-8746-E514D1B73EF5}" destId="{C3D7FC19-39DE-4799-9DB3-E366C243F2E7}" srcOrd="1" destOrd="0" presId="urn:microsoft.com/office/officeart/2005/8/layout/vList2"/>
    <dgm:cxn modelId="{07F3760D-B241-4985-ACED-5F058A4C784D}" type="presParOf" srcId="{940FCA46-BA6A-4B12-8746-E514D1B73EF5}" destId="{DDF6C845-56D5-4E08-B453-016D8FDDB347}" srcOrd="2" destOrd="0" presId="urn:microsoft.com/office/officeart/2005/8/layout/vList2"/>
    <dgm:cxn modelId="{945E4B19-7A4A-472D-9234-1746400EE826}" type="presParOf" srcId="{940FCA46-BA6A-4B12-8746-E514D1B73EF5}" destId="{3BA7EC4F-D976-4C36-9036-8E58DCBDCFC6}"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CA02D4-E3D2-4242-BAC1-4B1BBF6A5806}">
      <dsp:nvSpPr>
        <dsp:cNvPr id="0" name=""/>
        <dsp:cNvSpPr/>
      </dsp:nvSpPr>
      <dsp:spPr>
        <a:xfrm>
          <a:off x="0" y="21384"/>
          <a:ext cx="6119147" cy="103135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a:t>Static VAR Compensator </a:t>
          </a:r>
        </a:p>
      </dsp:txBody>
      <dsp:txXfrm>
        <a:off x="50347" y="71731"/>
        <a:ext cx="6018453" cy="930660"/>
      </dsp:txXfrm>
    </dsp:sp>
    <dsp:sp modelId="{C3D7FC19-39DE-4799-9DB3-E366C243F2E7}">
      <dsp:nvSpPr>
        <dsp:cNvPr id="0" name=""/>
        <dsp:cNvSpPr/>
      </dsp:nvSpPr>
      <dsp:spPr>
        <a:xfrm>
          <a:off x="0" y="1052738"/>
          <a:ext cx="6119147" cy="890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28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In Solve Case 01 , we added a total of five SVC’s to solve the three out of reactive limit generators case &amp; to keep the bus voltages in their limits. </a:t>
          </a:r>
        </a:p>
      </dsp:txBody>
      <dsp:txXfrm>
        <a:off x="0" y="1052738"/>
        <a:ext cx="6119147" cy="890100"/>
      </dsp:txXfrm>
    </dsp:sp>
    <dsp:sp modelId="{DDF6C845-56D5-4E08-B453-016D8FDDB347}">
      <dsp:nvSpPr>
        <dsp:cNvPr id="0" name=""/>
        <dsp:cNvSpPr/>
      </dsp:nvSpPr>
      <dsp:spPr>
        <a:xfrm>
          <a:off x="0" y="1942839"/>
          <a:ext cx="6119147" cy="103135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a:t>Shunt Capacitor</a:t>
          </a:r>
        </a:p>
      </dsp:txBody>
      <dsp:txXfrm>
        <a:off x="50347" y="1993186"/>
        <a:ext cx="6018453" cy="930660"/>
      </dsp:txXfrm>
    </dsp:sp>
    <dsp:sp modelId="{3BA7EC4F-D976-4C36-9036-8E58DCBDCFC6}">
      <dsp:nvSpPr>
        <dsp:cNvPr id="0" name=""/>
        <dsp:cNvSpPr/>
      </dsp:nvSpPr>
      <dsp:spPr>
        <a:xfrm>
          <a:off x="0" y="2974194"/>
          <a:ext cx="6119147" cy="890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28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In Solve Case 02 , we added a total of five SC’s to solve the three out of reactive limit generators case &amp; to keep the bus voltages in their limits. </a:t>
          </a:r>
        </a:p>
      </dsp:txBody>
      <dsp:txXfrm>
        <a:off x="0" y="2974194"/>
        <a:ext cx="6119147" cy="8901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11/23/2024</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11/23/2024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89179159"/>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endParaRPr lang="en-US" noProof="0" dirty="0"/>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745963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endParaRPr lang="en-US" noProof="0" dirty="0"/>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473770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endParaRPr lang="en-US" noProof="0" dirty="0"/>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bg1"/>
                </a:solidFill>
              </a:defRPr>
            </a:lvl1pPr>
          </a:lstStyle>
          <a:p>
            <a:pPr marL="228600" lvl="0" indent="-228600"/>
            <a:r>
              <a:rPr lang="en-US" noProof="0"/>
              <a:t>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606950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0065975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3390840366"/>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endParaRPr lang="en-US" noProof="0" dirty="0"/>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endParaRPr lang="en-US" noProof="0" dirty="0"/>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endParaRPr lang="en-US" noProof="0" dirty="0"/>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
        <p:nvSpPr>
          <p:cNvPr id="6" name="Text Placeholder 5">
            <a:extLst>
              <a:ext uri="{FF2B5EF4-FFF2-40B4-BE49-F238E27FC236}">
                <a16:creationId xmlns:a16="http://schemas.microsoft.com/office/drawing/2014/main" id="{C0A2D954-332B-47D0-BE9F-0F2BDE7795D8}"/>
              </a:ext>
            </a:extLst>
          </p:cNvPr>
          <p:cNvSpPr>
            <a:spLocks noGrp="1"/>
          </p:cNvSpPr>
          <p:nvPr>
            <p:ph type="body" sz="quarter" idx="12"/>
          </p:nvPr>
        </p:nvSpPr>
        <p:spPr>
          <a:xfrm>
            <a:off x="1526131" y="1979613"/>
            <a:ext cx="9139738" cy="2898775"/>
          </a:xfrm>
          <a:prstGeom prst="rect">
            <a:avLst/>
          </a:prstGeom>
        </p:spPr>
        <p:txBody>
          <a:bodyPr anchor="ctr"/>
          <a:lstStyle>
            <a:lvl1pPr marL="0" indent="0" algn="ctr">
              <a:buNone/>
              <a:defRPr sz="6000">
                <a:solidFill>
                  <a:schemeClr val="bg1"/>
                </a:solidFill>
              </a:defRPr>
            </a:lvl1pPr>
            <a:lvl2pPr marL="457200" indent="0">
              <a:buNone/>
              <a:defRPr/>
            </a:lvl2pPr>
          </a:lstStyle>
          <a:p>
            <a:pPr lvl="0"/>
            <a:r>
              <a:rPr lang="en-US" noProof="0"/>
              <a:t>Edit Master text styles</a:t>
            </a:r>
          </a:p>
        </p:txBody>
      </p:sp>
    </p:spTree>
    <p:extLst>
      <p:ext uri="{BB962C8B-B14F-4D97-AF65-F5344CB8AC3E}">
        <p14:creationId xmlns:p14="http://schemas.microsoft.com/office/powerpoint/2010/main" val="66534080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B3FE-9015-40FD-A870-D81B5A86A5D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891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bg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endParaRPr lang="en-US" noProof="0" dirty="0"/>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endParaRPr lang="en-US" noProof="0" dirty="0"/>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
        <p:nvSpPr>
          <p:cNvPr id="15" name="TextBox 14">
            <a:extLst>
              <a:ext uri="{FF2B5EF4-FFF2-40B4-BE49-F238E27FC236}">
                <a16:creationId xmlns:a16="http://schemas.microsoft.com/office/drawing/2014/main" id="{5E24A5A7-66A2-7F43-9A7A-5E13F74F8C0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endParaRPr lang="en-US" noProof="0" dirty="0"/>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endParaRPr lang="en-US" noProof="0" dirty="0"/>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bg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endParaRPr lang="en-US" noProof="0" dirty="0"/>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bg1"/>
                </a:solidFill>
                <a:latin typeface="+mn-lt"/>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oAutofit/>
          </a:bodyPr>
          <a:lstStyle>
            <a:lvl1pPr marL="0" indent="0">
              <a:buNone/>
              <a:defRPr>
                <a:solidFill>
                  <a:schemeClr val="bg1"/>
                </a:solidFill>
              </a:defRPr>
            </a:lvl1pPr>
          </a:lstStyle>
          <a:p>
            <a:r>
              <a:rPr lang="en-US" noProof="0"/>
              <a:t>Click icon to add picture</a:t>
            </a:r>
            <a:endParaRPr lang="en-US" noProof="0" dirty="0"/>
          </a:p>
        </p:txBody>
      </p: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endParaRPr lang="en-US" noProof="0" dirty="0"/>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716" r:id="rId19"/>
    <p:sldLayoutId id="2147483674" r:id="rId20"/>
  </p:sldLayoutIdLst>
  <p:hf hdr="0" ftr="0" dt="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5.xml"/><Relationship Id="rId5" Type="http://schemas.openxmlformats.org/officeDocument/2006/relationships/image" Target="../media/image20.jpg"/><Relationship Id="rId4" Type="http://schemas.openxmlformats.org/officeDocument/2006/relationships/image" Target="../media/image19.JPG"/></Relationships>
</file>

<file path=ppt/slides/_rels/slide1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5.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s>
</file>

<file path=ppt/slides/_rels/slide1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17.JPG"/><Relationship Id="rId1" Type="http://schemas.openxmlformats.org/officeDocument/2006/relationships/slideLayout" Target="../slideLayouts/slideLayout5.xml"/><Relationship Id="rId5" Type="http://schemas.openxmlformats.org/officeDocument/2006/relationships/image" Target="../media/image29.jpg"/><Relationship Id="rId4" Type="http://schemas.openxmlformats.org/officeDocument/2006/relationships/image" Target="../media/image19.JPG"/></Relationships>
</file>

<file path=ppt/slides/_rels/slide1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1.JPG"/><Relationship Id="rId1" Type="http://schemas.openxmlformats.org/officeDocument/2006/relationships/slideLayout" Target="../slideLayouts/slideLayout5.xml"/><Relationship Id="rId6" Type="http://schemas.openxmlformats.org/officeDocument/2006/relationships/image" Target="../media/image32.jpg"/><Relationship Id="rId5" Type="http://schemas.openxmlformats.org/officeDocument/2006/relationships/image" Target="../media/image31.jpg"/><Relationship Id="rId4" Type="http://schemas.openxmlformats.org/officeDocument/2006/relationships/image" Target="../media/image30.jpg"/></Relationships>
</file>

<file path=ppt/slides/_rels/slide16.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5.xml"/><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5.xml"/><Relationship Id="rId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Building image">
            <a:extLst>
              <a:ext uri="{FF2B5EF4-FFF2-40B4-BE49-F238E27FC236}">
                <a16:creationId xmlns:a16="http://schemas.microsoft.com/office/drawing/2014/main" id="{257F6BCE-75BB-4ECD-BEA5-21C36A9CC0E9}"/>
              </a:ext>
              <a:ext uri="{C183D7F6-B498-43B3-948B-1728B52AA6E4}">
                <adec:decorative xmlns:adec="http://schemas.microsoft.com/office/drawing/2017/decorative" val="0"/>
              </a:ext>
            </a:extLst>
          </p:cNvPr>
          <p:cNvPicPr>
            <a:picLocks noGrp="1" noChangeAspect="1"/>
          </p:cNvPicPr>
          <p:nvPr>
            <p:ph type="pic" sz="quarter" idx="13"/>
          </p:nvPr>
        </p:nvPicPr>
        <p:blipFill>
          <a:blip r:embed="rId2"/>
          <a:srcRect l="20743" r="20743"/>
          <a:stretch>
            <a:fillRect/>
          </a:stretch>
        </p:blipFill>
        <p:spPr>
          <a:xfrm>
            <a:off x="1736014" y="1059106"/>
            <a:ext cx="4300374" cy="4988436"/>
          </a:xfrm>
        </p:spPr>
      </p:pic>
      <p:sp>
        <p:nvSpPr>
          <p:cNvPr id="18" name="Hexagon 17">
            <a:extLst>
              <a:ext uri="{FF2B5EF4-FFF2-40B4-BE49-F238E27FC236}">
                <a16:creationId xmlns:a16="http://schemas.microsoft.com/office/drawing/2014/main" id="{0E6B042D-E9CB-40E0-AAE9-6AD11F53E044}"/>
              </a:ext>
              <a:ext uri="{C183D7F6-B498-43B3-948B-1728B52AA6E4}">
                <adec:decorative xmlns:adec="http://schemas.microsoft.com/office/drawing/2017/decorative" val="1"/>
              </a:ext>
            </a:extLst>
          </p:cNvPr>
          <p:cNvSpPr/>
          <p:nvPr/>
        </p:nvSpPr>
        <p:spPr>
          <a:xfrm>
            <a:off x="2679702" y="2600912"/>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i="1" dirty="0">
                <a:latin typeface="Gill Sans MT" panose="020B0502020104020203" pitchFamily="34" charset="0"/>
              </a:rPr>
              <a:t>Group05</a:t>
            </a:r>
          </a:p>
        </p:txBody>
      </p:sp>
      <p:sp>
        <p:nvSpPr>
          <p:cNvPr id="8" name="Subtitle 7">
            <a:extLst>
              <a:ext uri="{FF2B5EF4-FFF2-40B4-BE49-F238E27FC236}">
                <a16:creationId xmlns:a16="http://schemas.microsoft.com/office/drawing/2014/main" id="{0D5E30DA-E18E-4448-BF91-FD2AE75A1162}"/>
              </a:ext>
            </a:extLst>
          </p:cNvPr>
          <p:cNvSpPr>
            <a:spLocks noGrp="1"/>
          </p:cNvSpPr>
          <p:nvPr>
            <p:ph type="subTitle" idx="1"/>
          </p:nvPr>
        </p:nvSpPr>
        <p:spPr>
          <a:xfrm>
            <a:off x="6375214" y="2600912"/>
            <a:ext cx="4516563" cy="1257574"/>
          </a:xfrm>
        </p:spPr>
        <p:txBody>
          <a:bodyPr/>
          <a:lstStyle/>
          <a:p>
            <a:r>
              <a:rPr lang="en-GB" dirty="0">
                <a:latin typeface="Gill Sans MT" panose="020B0502020104020203" pitchFamily="34" charset="0"/>
              </a:rPr>
              <a:t>Investigating The Effect of HVDC Connection &amp; Large Industrial Loads in IEEE 39-Bus Network</a:t>
            </a:r>
            <a:endParaRPr lang="en-US" dirty="0">
              <a:latin typeface="Gill Sans MT" panose="020B0502020104020203" pitchFamily="34" charset="0"/>
            </a:endParaRPr>
          </a:p>
        </p:txBody>
      </p:sp>
      <p:sp>
        <p:nvSpPr>
          <p:cNvPr id="9" name="TextBox 8">
            <a:extLst>
              <a:ext uri="{FF2B5EF4-FFF2-40B4-BE49-F238E27FC236}">
                <a16:creationId xmlns:a16="http://schemas.microsoft.com/office/drawing/2014/main" id="{933E2434-C052-4A32-A5F3-A53AC3661346}"/>
              </a:ext>
            </a:extLst>
          </p:cNvPr>
          <p:cNvSpPr txBox="1"/>
          <p:nvPr/>
        </p:nvSpPr>
        <p:spPr>
          <a:xfrm>
            <a:off x="6375214" y="4236334"/>
            <a:ext cx="3509566" cy="1200329"/>
          </a:xfrm>
          <a:prstGeom prst="rect">
            <a:avLst/>
          </a:prstGeom>
          <a:noFill/>
        </p:spPr>
        <p:txBody>
          <a:bodyPr wrap="square" rtlCol="0">
            <a:spAutoFit/>
          </a:bodyPr>
          <a:lstStyle/>
          <a:p>
            <a:r>
              <a:rPr lang="en-US" dirty="0">
                <a:latin typeface="Gill Sans MT" panose="020B0502020104020203" pitchFamily="34" charset="0"/>
              </a:rPr>
              <a:t>Farhan Hamid (1706175)</a:t>
            </a:r>
          </a:p>
          <a:p>
            <a:r>
              <a:rPr lang="en-US" dirty="0">
                <a:latin typeface="Gill Sans MT" panose="020B0502020104020203" pitchFamily="34" charset="0"/>
              </a:rPr>
              <a:t>Nausin Tabassum Kudrot (1706158)</a:t>
            </a:r>
          </a:p>
          <a:p>
            <a:r>
              <a:rPr lang="en-US" dirty="0">
                <a:latin typeface="Gill Sans MT" panose="020B0502020104020203" pitchFamily="34" charset="0"/>
              </a:rPr>
              <a:t>Ferdous Hasan Fahim (1706180)</a:t>
            </a:r>
          </a:p>
          <a:p>
            <a:r>
              <a:rPr lang="en-US" dirty="0">
                <a:latin typeface="Gill Sans MT" panose="020B0502020104020203" pitchFamily="34" charset="0"/>
              </a:rPr>
              <a:t>Fariha Ferdousi (1706143)</a:t>
            </a:r>
          </a:p>
        </p:txBody>
      </p:sp>
      <p:sp>
        <p:nvSpPr>
          <p:cNvPr id="10" name="TextBox 9">
            <a:extLst>
              <a:ext uri="{FF2B5EF4-FFF2-40B4-BE49-F238E27FC236}">
                <a16:creationId xmlns:a16="http://schemas.microsoft.com/office/drawing/2014/main" id="{610527F0-85DD-40B2-82BF-741F03840F1C}"/>
              </a:ext>
            </a:extLst>
          </p:cNvPr>
          <p:cNvSpPr txBox="1"/>
          <p:nvPr/>
        </p:nvSpPr>
        <p:spPr>
          <a:xfrm>
            <a:off x="300753" y="412775"/>
            <a:ext cx="2870521" cy="646331"/>
          </a:xfrm>
          <a:prstGeom prst="rect">
            <a:avLst/>
          </a:prstGeom>
          <a:noFill/>
        </p:spPr>
        <p:txBody>
          <a:bodyPr wrap="square" rtlCol="0">
            <a:spAutoFit/>
          </a:bodyPr>
          <a:lstStyle/>
          <a:p>
            <a:pPr algn="ctr"/>
            <a:r>
              <a:rPr lang="en-US" dirty="0">
                <a:solidFill>
                  <a:schemeClr val="bg1"/>
                </a:solidFill>
                <a:latin typeface="Gill Sans MT" panose="020B0502020104020203" pitchFamily="34" charset="0"/>
              </a:rPr>
              <a:t>EEE306</a:t>
            </a:r>
          </a:p>
          <a:p>
            <a:pPr algn="ctr"/>
            <a:r>
              <a:rPr lang="en-US" dirty="0">
                <a:solidFill>
                  <a:schemeClr val="bg1"/>
                </a:solidFill>
                <a:latin typeface="Gill Sans MT" panose="020B0502020104020203" pitchFamily="34" charset="0"/>
              </a:rPr>
              <a:t>Project Presentation</a:t>
            </a:r>
          </a:p>
        </p:txBody>
      </p:sp>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title="Skyline">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rotWithShape="1">
          <a:blip r:embed="rId2"/>
          <a:srcRect l="23313" r="23313"/>
          <a:stretch/>
        </p:blipFill>
        <p:spPr>
          <a:xfrm>
            <a:off x="6604000" y="0"/>
            <a:ext cx="5588000" cy="6872249"/>
          </a:xfrm>
        </p:spPr>
      </p:pic>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10</a:t>
            </a:fld>
            <a:endParaRPr lang="en-US" dirty="0"/>
          </a:p>
        </p:txBody>
      </p:sp>
      <p:graphicFrame>
        <p:nvGraphicFramePr>
          <p:cNvPr id="14" name="Diagram 13">
            <a:extLst>
              <a:ext uri="{FF2B5EF4-FFF2-40B4-BE49-F238E27FC236}">
                <a16:creationId xmlns:a16="http://schemas.microsoft.com/office/drawing/2014/main" id="{57D17D0F-1FBC-4100-BB2F-000155D7DD3E}"/>
              </a:ext>
            </a:extLst>
          </p:cNvPr>
          <p:cNvGraphicFramePr/>
          <p:nvPr>
            <p:extLst>
              <p:ext uri="{D42A27DB-BD31-4B8C-83A1-F6EECF244321}">
                <p14:modId xmlns:p14="http://schemas.microsoft.com/office/powerpoint/2010/main" val="659325282"/>
              </p:ext>
            </p:extLst>
          </p:nvPr>
        </p:nvGraphicFramePr>
        <p:xfrm>
          <a:off x="304802" y="2835797"/>
          <a:ext cx="6119147" cy="38856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ext Placeholder 18">
            <a:extLst>
              <a:ext uri="{FF2B5EF4-FFF2-40B4-BE49-F238E27FC236}">
                <a16:creationId xmlns:a16="http://schemas.microsoft.com/office/drawing/2014/main" id="{EDFC8FA5-80BF-4106-B996-D452D5CD1E44}"/>
              </a:ext>
            </a:extLst>
          </p:cNvPr>
          <p:cNvSpPr txBox="1">
            <a:spLocks/>
          </p:cNvSpPr>
          <p:nvPr/>
        </p:nvSpPr>
        <p:spPr>
          <a:xfrm>
            <a:off x="304802" y="983393"/>
            <a:ext cx="3838935" cy="1713508"/>
          </a:xfrm>
          <a:prstGeom prst="rect">
            <a:avLst/>
          </a:prstGeom>
        </p:spPr>
        <p:txBody>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rest of the abnormalities were solved using two methods alternatively as we were instructed to:</a:t>
            </a:r>
          </a:p>
        </p:txBody>
      </p:sp>
    </p:spTree>
    <p:extLst>
      <p:ext uri="{BB962C8B-B14F-4D97-AF65-F5344CB8AC3E}">
        <p14:creationId xmlns:p14="http://schemas.microsoft.com/office/powerpoint/2010/main" val="2654427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fontScale="90000"/>
          </a:bodyPr>
          <a:lstStyle/>
          <a:p>
            <a:r>
              <a:rPr lang="en-US" dirty="0"/>
              <a:t>SolveCase01:</a:t>
            </a:r>
            <a:br>
              <a:rPr lang="en-US" dirty="0"/>
            </a:br>
            <a:r>
              <a:rPr lang="en-US" dirty="0"/>
              <a:t>Static VAR Compensator</a:t>
            </a:r>
            <a:endParaRPr lang="en-US" b="0" dirty="0"/>
          </a:p>
        </p:txBody>
      </p:sp>
      <p:sp>
        <p:nvSpPr>
          <p:cNvPr id="19" name="Text Placeholder 18">
            <a:extLst>
              <a:ext uri="{FF2B5EF4-FFF2-40B4-BE49-F238E27FC236}">
                <a16:creationId xmlns:a16="http://schemas.microsoft.com/office/drawing/2014/main" id="{DFE11F38-F66B-4F95-8224-6CCA69D57617}"/>
              </a:ext>
            </a:extLst>
          </p:cNvPr>
          <p:cNvSpPr>
            <a:spLocks noGrp="1"/>
          </p:cNvSpPr>
          <p:nvPr>
            <p:ph type="body" sz="quarter" idx="16"/>
          </p:nvPr>
        </p:nvSpPr>
        <p:spPr>
          <a:xfrm>
            <a:off x="520493" y="1376932"/>
            <a:ext cx="7368596" cy="370845"/>
          </a:xfrm>
        </p:spPr>
        <p:txBody>
          <a:bodyPr/>
          <a:lstStyle/>
          <a:p>
            <a:r>
              <a:rPr lang="en-US" dirty="0"/>
              <a:t>Following are the two applications in this regards: </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11</a:t>
            </a:fld>
            <a:endParaRPr lang="en-US" dirty="0"/>
          </a:p>
        </p:txBody>
      </p:sp>
      <p:sp>
        <p:nvSpPr>
          <p:cNvPr id="12" name="Content Placeholder 17">
            <a:extLst>
              <a:ext uri="{FF2B5EF4-FFF2-40B4-BE49-F238E27FC236}">
                <a16:creationId xmlns:a16="http://schemas.microsoft.com/office/drawing/2014/main" id="{8E4CD3DD-213C-4DA4-B06E-2A9E7FFE5460}"/>
              </a:ext>
            </a:extLst>
          </p:cNvPr>
          <p:cNvSpPr txBox="1">
            <a:spLocks/>
          </p:cNvSpPr>
          <p:nvPr/>
        </p:nvSpPr>
        <p:spPr>
          <a:xfrm>
            <a:off x="578276" y="2776016"/>
            <a:ext cx="4107012" cy="3762896"/>
          </a:xfrm>
          <a:prstGeom prst="rect">
            <a:avLst/>
          </a:prstGeom>
        </p:spPr>
        <p:txBody>
          <a:bodyPr>
            <a:normAutofit/>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bg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bg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bg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branch data ,</a:t>
            </a:r>
          </a:p>
          <a:p>
            <a:pPr marL="0" marR="0" indent="0">
              <a:lnSpc>
                <a:spcPct val="107000"/>
              </a:lnSpc>
              <a:spcBef>
                <a:spcPts val="0"/>
              </a:spcBef>
              <a:spcAft>
                <a:spcPts val="800"/>
              </a:spcAft>
              <a:buNone/>
            </a:pPr>
            <a:r>
              <a:rPr lang="en-US" sz="1800" dirty="0">
                <a:latin typeface="Calibri" panose="020F0502020204030204" pitchFamily="34" charset="0"/>
                <a:ea typeface="Calibri" panose="020F0502020204030204" pitchFamily="34" charset="0"/>
                <a:cs typeface="Times New Roman" panose="02020603050405020304" pitchFamily="18" charset="0"/>
              </a:rPr>
              <a:t>R</a:t>
            </a:r>
            <a:r>
              <a:rPr lang="en-US" sz="1800" dirty="0">
                <a:effectLst/>
                <a:latin typeface="Calibri" panose="020F0502020204030204" pitchFamily="34" charset="0"/>
                <a:ea typeface="Calibri" panose="020F0502020204030204" pitchFamily="34" charset="0"/>
                <a:cs typeface="Times New Roman" panose="02020603050405020304" pitchFamily="18" charset="0"/>
              </a:rPr>
              <a:t>eactive power requirements for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B5 &gt; 483 MVAR</a:t>
            </a:r>
            <a:r>
              <a:rPr lang="en-US" sz="1800" dirty="0">
                <a:effectLst/>
                <a:latin typeface="Calibri" panose="020F0502020204030204" pitchFamily="34" charset="0"/>
                <a:ea typeface="Calibri" panose="020F0502020204030204" pitchFamily="34" charset="0"/>
                <a:cs typeface="Times New Roman" panose="02020603050405020304" pitchFamily="18" charset="0"/>
              </a:rPr>
              <a:t>                                                  Reactive power requirements for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B7 &gt; 381.5 MVAR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SVC 4 and SVC 5</a:t>
            </a:r>
            <a:r>
              <a:rPr lang="en-US" sz="1800" dirty="0">
                <a:effectLst/>
                <a:latin typeface="Calibri" panose="020F0502020204030204" pitchFamily="34" charset="0"/>
                <a:ea typeface="Calibri" panose="020F0502020204030204" pitchFamily="34" charset="0"/>
                <a:cs typeface="Times New Roman" panose="02020603050405020304" pitchFamily="18" charset="0"/>
              </a:rPr>
              <a:t> are connected at bus B5 and B7 respectively with ratings around 550 MVAR &amp; 450 MVAR respectively in order to compensate the reactive power requirements of bus B5 and B7.</a:t>
            </a:r>
          </a:p>
        </p:txBody>
      </p:sp>
      <p:sp>
        <p:nvSpPr>
          <p:cNvPr id="22" name="Text Placeholder 14">
            <a:extLst>
              <a:ext uri="{FF2B5EF4-FFF2-40B4-BE49-F238E27FC236}">
                <a16:creationId xmlns:a16="http://schemas.microsoft.com/office/drawing/2014/main" id="{672CBED5-1C81-40D9-B753-8BD683E34575}"/>
              </a:ext>
            </a:extLst>
          </p:cNvPr>
          <p:cNvSpPr txBox="1">
            <a:spLocks/>
          </p:cNvSpPr>
          <p:nvPr/>
        </p:nvSpPr>
        <p:spPr>
          <a:xfrm>
            <a:off x="578276" y="1767712"/>
            <a:ext cx="4144195" cy="781188"/>
          </a:xfrm>
          <a:prstGeom prst="rect">
            <a:avLst/>
          </a:prstGeom>
        </p:spPr>
        <p:txBody>
          <a:bodyPr anchor="b">
            <a:normAutofit fontScale="92500" lnSpcReduction="20000"/>
          </a:bodyPr>
          <a:lstStyle>
            <a:lvl1pPr marL="0" indent="0" algn="l" defTabSz="914400" rtl="0" eaLnBrk="1" latinLnBrk="0" hangingPunct="1">
              <a:lnSpc>
                <a:spcPct val="100000"/>
              </a:lnSpc>
              <a:spcBef>
                <a:spcPts val="0"/>
              </a:spcBef>
              <a:buClr>
                <a:srgbClr val="2E7A40"/>
              </a:buClr>
              <a:buFont typeface="Arial" panose="020B0604020202020204" pitchFamily="34" charset="0"/>
              <a:buNone/>
              <a:defRPr lang="en-US" sz="2800" b="1" kern="1200">
                <a:solidFill>
                  <a:schemeClr val="accent2"/>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Buses Outside Voltage Limit Resolved</a:t>
            </a:r>
          </a:p>
        </p:txBody>
      </p:sp>
      <p:pic>
        <p:nvPicPr>
          <p:cNvPr id="11" name="Picture 10">
            <a:extLst>
              <a:ext uri="{FF2B5EF4-FFF2-40B4-BE49-F238E27FC236}">
                <a16:creationId xmlns:a16="http://schemas.microsoft.com/office/drawing/2014/main" id="{915E51C3-9C40-4C59-94C0-3F62F5D3F267}"/>
              </a:ext>
            </a:extLst>
          </p:cNvPr>
          <p:cNvPicPr>
            <a:picLocks noChangeAspect="1"/>
          </p:cNvPicPr>
          <p:nvPr/>
        </p:nvPicPr>
        <p:blipFill rotWithShape="1">
          <a:blip r:embed="rId2"/>
          <a:srcRect l="6789"/>
          <a:stretch/>
        </p:blipFill>
        <p:spPr>
          <a:xfrm>
            <a:off x="4685288" y="1838169"/>
            <a:ext cx="6832729" cy="1737360"/>
          </a:xfrm>
          <a:prstGeom prst="rect">
            <a:avLst/>
          </a:prstGeom>
        </p:spPr>
      </p:pic>
      <p:pic>
        <p:nvPicPr>
          <p:cNvPr id="26" name="Picture 25">
            <a:extLst>
              <a:ext uri="{FF2B5EF4-FFF2-40B4-BE49-F238E27FC236}">
                <a16:creationId xmlns:a16="http://schemas.microsoft.com/office/drawing/2014/main" id="{813DFCBF-BBB7-49A7-937E-7DF0888EA12F}"/>
              </a:ext>
            </a:extLst>
          </p:cNvPr>
          <p:cNvPicPr>
            <a:picLocks noChangeAspect="1"/>
          </p:cNvPicPr>
          <p:nvPr/>
        </p:nvPicPr>
        <p:blipFill rotWithShape="1">
          <a:blip r:embed="rId3"/>
          <a:srcRect l="294" t="4930" r="35004" b="50000"/>
          <a:stretch/>
        </p:blipFill>
        <p:spPr>
          <a:xfrm>
            <a:off x="8397543" y="3784922"/>
            <a:ext cx="3165744" cy="2117118"/>
          </a:xfrm>
          <a:prstGeom prst="rect">
            <a:avLst/>
          </a:prstGeom>
        </p:spPr>
      </p:pic>
      <p:pic>
        <p:nvPicPr>
          <p:cNvPr id="28" name="Picture 27">
            <a:extLst>
              <a:ext uri="{FF2B5EF4-FFF2-40B4-BE49-F238E27FC236}">
                <a16:creationId xmlns:a16="http://schemas.microsoft.com/office/drawing/2014/main" id="{5A31B2B5-1F06-4554-975A-D414AAA671F2}"/>
              </a:ext>
            </a:extLst>
          </p:cNvPr>
          <p:cNvPicPr>
            <a:picLocks noChangeAspect="1"/>
          </p:cNvPicPr>
          <p:nvPr/>
        </p:nvPicPr>
        <p:blipFill rotWithShape="1">
          <a:blip r:embed="rId4"/>
          <a:srcRect l="5484" t="17859"/>
          <a:stretch/>
        </p:blipFill>
        <p:spPr>
          <a:xfrm>
            <a:off x="4685288" y="6111432"/>
            <a:ext cx="6928435" cy="625918"/>
          </a:xfrm>
          <a:prstGeom prst="rect">
            <a:avLst/>
          </a:prstGeom>
        </p:spPr>
      </p:pic>
      <p:sp>
        <p:nvSpPr>
          <p:cNvPr id="29" name="Rectangle 28">
            <a:extLst>
              <a:ext uri="{FF2B5EF4-FFF2-40B4-BE49-F238E27FC236}">
                <a16:creationId xmlns:a16="http://schemas.microsoft.com/office/drawing/2014/main" id="{09231263-967F-4545-A04B-3B1F066EC392}"/>
              </a:ext>
            </a:extLst>
          </p:cNvPr>
          <p:cNvSpPr/>
          <p:nvPr/>
        </p:nvSpPr>
        <p:spPr>
          <a:xfrm>
            <a:off x="11007524" y="208344"/>
            <a:ext cx="879674" cy="613459"/>
          </a:xfrm>
          <a:prstGeom prst="rect">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87D6F31F-1D28-4B04-8150-555990ADF72C}"/>
              </a:ext>
            </a:extLst>
          </p:cNvPr>
          <p:cNvPicPr>
            <a:picLocks noChangeAspect="1"/>
          </p:cNvPicPr>
          <p:nvPr/>
        </p:nvPicPr>
        <p:blipFill rotWithShape="1">
          <a:blip r:embed="rId5"/>
          <a:srcRect t="5750" r="35534" b="46690"/>
          <a:stretch/>
        </p:blipFill>
        <p:spPr>
          <a:xfrm>
            <a:off x="4722471" y="3784921"/>
            <a:ext cx="3165744" cy="2105544"/>
          </a:xfrm>
          <a:prstGeom prst="rect">
            <a:avLst/>
          </a:prstGeom>
        </p:spPr>
      </p:pic>
    </p:spTree>
    <p:extLst>
      <p:ext uri="{BB962C8B-B14F-4D97-AF65-F5344CB8AC3E}">
        <p14:creationId xmlns:p14="http://schemas.microsoft.com/office/powerpoint/2010/main" val="3891516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fontScale="90000"/>
          </a:bodyPr>
          <a:lstStyle/>
          <a:p>
            <a:r>
              <a:rPr lang="en-US" dirty="0"/>
              <a:t>SolveCase01:</a:t>
            </a:r>
            <a:br>
              <a:rPr lang="en-US" dirty="0"/>
            </a:br>
            <a:r>
              <a:rPr lang="en-US" dirty="0"/>
              <a:t>Static VAR Compensator</a:t>
            </a:r>
            <a:endParaRPr lang="en-US" b="0" dirty="0"/>
          </a:p>
        </p:txBody>
      </p:sp>
      <p:sp>
        <p:nvSpPr>
          <p:cNvPr id="19" name="Text Placeholder 18">
            <a:extLst>
              <a:ext uri="{FF2B5EF4-FFF2-40B4-BE49-F238E27FC236}">
                <a16:creationId xmlns:a16="http://schemas.microsoft.com/office/drawing/2014/main" id="{DFE11F38-F66B-4F95-8224-6CCA69D57617}"/>
              </a:ext>
            </a:extLst>
          </p:cNvPr>
          <p:cNvSpPr>
            <a:spLocks noGrp="1"/>
          </p:cNvSpPr>
          <p:nvPr>
            <p:ph type="body" sz="quarter" idx="16"/>
          </p:nvPr>
        </p:nvSpPr>
        <p:spPr>
          <a:xfrm>
            <a:off x="520493" y="1376932"/>
            <a:ext cx="7368596" cy="370845"/>
          </a:xfrm>
        </p:spPr>
        <p:txBody>
          <a:bodyPr/>
          <a:lstStyle/>
          <a:p>
            <a:r>
              <a:rPr lang="en-US" dirty="0"/>
              <a:t>Following are the two applications in this regards: </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12</a:t>
            </a:fld>
            <a:endParaRPr lang="en-US" dirty="0"/>
          </a:p>
        </p:txBody>
      </p:sp>
      <p:sp>
        <p:nvSpPr>
          <p:cNvPr id="12" name="Content Placeholder 17">
            <a:extLst>
              <a:ext uri="{FF2B5EF4-FFF2-40B4-BE49-F238E27FC236}">
                <a16:creationId xmlns:a16="http://schemas.microsoft.com/office/drawing/2014/main" id="{8E4CD3DD-213C-4DA4-B06E-2A9E7FFE5460}"/>
              </a:ext>
            </a:extLst>
          </p:cNvPr>
          <p:cNvSpPr txBox="1">
            <a:spLocks/>
          </p:cNvSpPr>
          <p:nvPr/>
        </p:nvSpPr>
        <p:spPr>
          <a:xfrm>
            <a:off x="578276" y="2776016"/>
            <a:ext cx="3833537" cy="3762896"/>
          </a:xfrm>
          <a:prstGeom prst="rect">
            <a:avLst/>
          </a:prstGeom>
        </p:spPr>
        <p:txBody>
          <a:bodyPr>
            <a:normAutofit fontScale="92500"/>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bg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bg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bg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Maximum reactive power limit of SVC,</a:t>
            </a:r>
          </a:p>
          <a:p>
            <a:pPr marL="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Q</a:t>
            </a:r>
            <a:r>
              <a:rPr lang="en-US" sz="1800" b="1" baseline="-25000" dirty="0">
                <a:effectLst/>
                <a:latin typeface="Calibri" panose="020F0502020204030204" pitchFamily="34" charset="0"/>
                <a:ea typeface="Calibri" panose="020F0502020204030204" pitchFamily="34" charset="0"/>
                <a:cs typeface="Times New Roman" panose="02020603050405020304" pitchFamily="18" charset="0"/>
              </a:rPr>
              <a:t>max</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(SVC) &gt; {Q</a:t>
            </a:r>
            <a:r>
              <a:rPr lang="en-US" sz="1800" b="1" baseline="-25000" dirty="0">
                <a:effectLst/>
                <a:latin typeface="Calibri" panose="020F0502020204030204" pitchFamily="34" charset="0"/>
                <a:ea typeface="Calibri" panose="020F0502020204030204" pitchFamily="34" charset="0"/>
                <a:cs typeface="Times New Roman" panose="02020603050405020304" pitchFamily="18" charset="0"/>
              </a:rPr>
              <a:t>MVAR,Generator</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|Q</a:t>
            </a:r>
            <a:r>
              <a:rPr lang="en-US" sz="1800" b="1" baseline="-25000" dirty="0">
                <a:effectLst/>
                <a:latin typeface="Calibri" panose="020F0502020204030204" pitchFamily="34" charset="0"/>
                <a:ea typeface="Calibri" panose="020F0502020204030204" pitchFamily="34" charset="0"/>
                <a:cs typeface="Times New Roman" panose="02020603050405020304" pitchFamily="18" charset="0"/>
              </a:rPr>
              <a:t>min,SVC</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t>
            </a:r>
          </a:p>
          <a:p>
            <a:pPr mar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Minimum reactive power limit of SVC,</a:t>
            </a: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|Q</a:t>
            </a:r>
            <a:r>
              <a:rPr lang="en-US" sz="1800" b="1" baseline="-25000" dirty="0">
                <a:effectLst/>
                <a:latin typeface="Calibri" panose="020F0502020204030204" pitchFamily="34" charset="0"/>
                <a:ea typeface="Calibri" panose="020F0502020204030204" pitchFamily="34" charset="0"/>
                <a:cs typeface="Times New Roman" panose="02020603050405020304" pitchFamily="18" charset="0"/>
              </a:rPr>
              <a:t>min,SVC</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&gt; {Q</a:t>
            </a:r>
            <a:r>
              <a:rPr lang="en-US" sz="1800" b="1" baseline="-25000" dirty="0">
                <a:effectLst/>
                <a:latin typeface="Calibri" panose="020F0502020204030204" pitchFamily="34" charset="0"/>
                <a:ea typeface="Calibri" panose="020F0502020204030204" pitchFamily="34" charset="0"/>
                <a:cs typeface="Times New Roman" panose="02020603050405020304" pitchFamily="18" charset="0"/>
              </a:rPr>
              <a:t>MVAR,Generator</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Q</a:t>
            </a:r>
            <a:r>
              <a:rPr lang="en-US" sz="1800" b="1" baseline="-25000" dirty="0">
                <a:effectLst/>
                <a:latin typeface="Calibri" panose="020F0502020204030204" pitchFamily="34" charset="0"/>
                <a:ea typeface="Calibri" panose="020F0502020204030204" pitchFamily="34" charset="0"/>
                <a:cs typeface="Times New Roman" panose="02020603050405020304" pitchFamily="18" charset="0"/>
              </a:rPr>
              <a:t>max,SVC</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Q</a:t>
            </a:r>
            <a:r>
              <a:rPr lang="en-US" sz="1800" b="1" baseline="-25000" dirty="0">
                <a:effectLst/>
                <a:latin typeface="Calibri" panose="020F0502020204030204" pitchFamily="34" charset="0"/>
                <a:ea typeface="Calibri" panose="020F0502020204030204" pitchFamily="34" charset="0"/>
                <a:cs typeface="Times New Roman" panose="02020603050405020304" pitchFamily="18" charset="0"/>
              </a:rPr>
              <a:t>max,</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Q</a:t>
            </a:r>
            <a:r>
              <a:rPr lang="en-US" sz="1800" b="1" baseline="-25000" dirty="0">
                <a:effectLst/>
                <a:latin typeface="Calibri" panose="020F0502020204030204" pitchFamily="34" charset="0"/>
                <a:ea typeface="Calibri" panose="020F0502020204030204" pitchFamily="34" charset="0"/>
                <a:cs typeface="Times New Roman" panose="02020603050405020304" pitchFamily="18" charset="0"/>
              </a:rPr>
              <a:t>min</a:t>
            </a:r>
            <a:r>
              <a:rPr lang="en-US" sz="1800" dirty="0">
                <a:effectLst/>
                <a:latin typeface="Calibri" panose="020F0502020204030204" pitchFamily="34" charset="0"/>
                <a:ea typeface="Calibri" panose="020F0502020204030204" pitchFamily="34" charset="0"/>
                <a:cs typeface="Times New Roman" panose="02020603050405020304" pitchFamily="18" charset="0"/>
              </a:rPr>
              <a:t> of SVC 1 ,SVC 2, and</a:t>
            </a: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SVC 3 are accordingly. These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Q</a:t>
            </a:r>
            <a:r>
              <a:rPr lang="en-US" sz="1800" b="1" baseline="-25000" dirty="0">
                <a:effectLst/>
                <a:latin typeface="Calibri" panose="020F0502020204030204" pitchFamily="34" charset="0"/>
                <a:ea typeface="Calibri" panose="020F0502020204030204" pitchFamily="34" charset="0"/>
                <a:cs typeface="Times New Roman" panose="02020603050405020304" pitchFamily="18" charset="0"/>
              </a:rPr>
              <a:t>max,</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Q</a:t>
            </a:r>
            <a:r>
              <a:rPr lang="en-US" sz="1800" b="1" baseline="-25000" dirty="0">
                <a:effectLst/>
                <a:latin typeface="Calibri" panose="020F0502020204030204" pitchFamily="34" charset="0"/>
                <a:ea typeface="Calibri" panose="020F0502020204030204" pitchFamily="34" charset="0"/>
                <a:cs typeface="Times New Roman" panose="02020603050405020304" pitchFamily="18" charset="0"/>
              </a:rPr>
              <a:t>min </a:t>
            </a:r>
            <a:r>
              <a:rPr lang="en-US" sz="1800" dirty="0">
                <a:effectLst/>
                <a:latin typeface="Calibri" panose="020F0502020204030204" pitchFamily="34" charset="0"/>
                <a:ea typeface="Calibri" panose="020F0502020204030204" pitchFamily="34" charset="0"/>
                <a:cs typeface="Times New Roman" panose="02020603050405020304" pitchFamily="18" charset="0"/>
              </a:rPr>
              <a:t>values are selected greater than the critical values so that SVC can also compensate the power losses of the buses.</a:t>
            </a:r>
            <a:endParaRPr lang="en-US" dirty="0"/>
          </a:p>
        </p:txBody>
      </p:sp>
      <p:sp>
        <p:nvSpPr>
          <p:cNvPr id="22" name="Text Placeholder 14">
            <a:extLst>
              <a:ext uri="{FF2B5EF4-FFF2-40B4-BE49-F238E27FC236}">
                <a16:creationId xmlns:a16="http://schemas.microsoft.com/office/drawing/2014/main" id="{672CBED5-1C81-40D9-B753-8BD683E34575}"/>
              </a:ext>
            </a:extLst>
          </p:cNvPr>
          <p:cNvSpPr txBox="1">
            <a:spLocks/>
          </p:cNvSpPr>
          <p:nvPr/>
        </p:nvSpPr>
        <p:spPr>
          <a:xfrm>
            <a:off x="578276" y="1767712"/>
            <a:ext cx="4144195" cy="781188"/>
          </a:xfrm>
          <a:prstGeom prst="rect">
            <a:avLst/>
          </a:prstGeom>
        </p:spPr>
        <p:txBody>
          <a:bodyPr anchor="b">
            <a:normAutofit fontScale="92500" lnSpcReduction="20000"/>
          </a:bodyPr>
          <a:lstStyle>
            <a:lvl1pPr marL="0" indent="0" algn="l" defTabSz="914400" rtl="0" eaLnBrk="1" latinLnBrk="0" hangingPunct="1">
              <a:lnSpc>
                <a:spcPct val="100000"/>
              </a:lnSpc>
              <a:spcBef>
                <a:spcPts val="0"/>
              </a:spcBef>
              <a:buClr>
                <a:srgbClr val="2E7A40"/>
              </a:buClr>
              <a:buFont typeface="Arial" panose="020B0604020202020204" pitchFamily="34" charset="0"/>
              <a:buNone/>
              <a:defRPr lang="en-US" sz="2800" b="1" kern="1200">
                <a:solidFill>
                  <a:schemeClr val="accent2"/>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Generators Breaching Reactive Limit Resolved</a:t>
            </a:r>
          </a:p>
        </p:txBody>
      </p:sp>
      <p:pic>
        <p:nvPicPr>
          <p:cNvPr id="11" name="Picture 10">
            <a:extLst>
              <a:ext uri="{FF2B5EF4-FFF2-40B4-BE49-F238E27FC236}">
                <a16:creationId xmlns:a16="http://schemas.microsoft.com/office/drawing/2014/main" id="{915E51C3-9C40-4C59-94C0-3F62F5D3F267}"/>
              </a:ext>
            </a:extLst>
          </p:cNvPr>
          <p:cNvPicPr>
            <a:picLocks noChangeAspect="1"/>
          </p:cNvPicPr>
          <p:nvPr/>
        </p:nvPicPr>
        <p:blipFill>
          <a:blip r:embed="rId2"/>
          <a:srcRect/>
          <a:stretch/>
        </p:blipFill>
        <p:spPr>
          <a:xfrm>
            <a:off x="4684355" y="1798053"/>
            <a:ext cx="6832729" cy="968295"/>
          </a:xfrm>
          <a:prstGeom prst="rect">
            <a:avLst/>
          </a:prstGeom>
        </p:spPr>
      </p:pic>
      <p:pic>
        <p:nvPicPr>
          <p:cNvPr id="24" name="Picture 23">
            <a:extLst>
              <a:ext uri="{FF2B5EF4-FFF2-40B4-BE49-F238E27FC236}">
                <a16:creationId xmlns:a16="http://schemas.microsoft.com/office/drawing/2014/main" id="{976B8294-C11D-48DB-B6BC-28FD6DD7FD19}"/>
              </a:ext>
            </a:extLst>
          </p:cNvPr>
          <p:cNvPicPr>
            <a:picLocks noChangeAspect="1"/>
          </p:cNvPicPr>
          <p:nvPr/>
        </p:nvPicPr>
        <p:blipFill rotWithShape="1">
          <a:blip r:embed="rId3"/>
          <a:srcRect l="1543" t="4710" r="36129" b="49803"/>
          <a:stretch/>
        </p:blipFill>
        <p:spPr>
          <a:xfrm>
            <a:off x="4525699" y="3113589"/>
            <a:ext cx="2461689" cy="2581155"/>
          </a:xfrm>
          <a:prstGeom prst="rect">
            <a:avLst/>
          </a:prstGeom>
        </p:spPr>
      </p:pic>
      <p:pic>
        <p:nvPicPr>
          <p:cNvPr id="26" name="Picture 25">
            <a:extLst>
              <a:ext uri="{FF2B5EF4-FFF2-40B4-BE49-F238E27FC236}">
                <a16:creationId xmlns:a16="http://schemas.microsoft.com/office/drawing/2014/main" id="{813DFCBF-BBB7-49A7-937E-7DF0888EA12F}"/>
              </a:ext>
            </a:extLst>
          </p:cNvPr>
          <p:cNvPicPr>
            <a:picLocks noChangeAspect="1"/>
          </p:cNvPicPr>
          <p:nvPr/>
        </p:nvPicPr>
        <p:blipFill rotWithShape="1">
          <a:blip r:embed="rId4"/>
          <a:srcRect l="1906" t="5501" r="35593" b="47428"/>
          <a:stretch/>
        </p:blipFill>
        <p:spPr>
          <a:xfrm>
            <a:off x="7069642" y="3113588"/>
            <a:ext cx="2461690" cy="2581155"/>
          </a:xfrm>
          <a:prstGeom prst="rect">
            <a:avLst/>
          </a:prstGeom>
        </p:spPr>
      </p:pic>
      <p:pic>
        <p:nvPicPr>
          <p:cNvPr id="28" name="Picture 27">
            <a:extLst>
              <a:ext uri="{FF2B5EF4-FFF2-40B4-BE49-F238E27FC236}">
                <a16:creationId xmlns:a16="http://schemas.microsoft.com/office/drawing/2014/main" id="{5A31B2B5-1F06-4554-975A-D414AAA671F2}"/>
              </a:ext>
            </a:extLst>
          </p:cNvPr>
          <p:cNvPicPr>
            <a:picLocks noChangeAspect="1"/>
          </p:cNvPicPr>
          <p:nvPr/>
        </p:nvPicPr>
        <p:blipFill>
          <a:blip r:embed="rId5"/>
          <a:srcRect/>
          <a:stretch/>
        </p:blipFill>
        <p:spPr>
          <a:xfrm>
            <a:off x="4685289" y="6020962"/>
            <a:ext cx="6928435" cy="625538"/>
          </a:xfrm>
          <a:prstGeom prst="rect">
            <a:avLst/>
          </a:prstGeom>
        </p:spPr>
      </p:pic>
      <p:pic>
        <p:nvPicPr>
          <p:cNvPr id="3" name="Picture 2">
            <a:extLst>
              <a:ext uri="{FF2B5EF4-FFF2-40B4-BE49-F238E27FC236}">
                <a16:creationId xmlns:a16="http://schemas.microsoft.com/office/drawing/2014/main" id="{04AB86C6-5E30-4528-AE95-1AE264761444}"/>
              </a:ext>
            </a:extLst>
          </p:cNvPr>
          <p:cNvPicPr>
            <a:picLocks noChangeAspect="1"/>
          </p:cNvPicPr>
          <p:nvPr/>
        </p:nvPicPr>
        <p:blipFill rotWithShape="1">
          <a:blip r:embed="rId6"/>
          <a:srcRect l="1638" t="6424" r="36795" b="50000"/>
          <a:stretch/>
        </p:blipFill>
        <p:spPr>
          <a:xfrm>
            <a:off x="9606987" y="3113588"/>
            <a:ext cx="2461690" cy="2581155"/>
          </a:xfrm>
          <a:prstGeom prst="rect">
            <a:avLst/>
          </a:prstGeom>
        </p:spPr>
      </p:pic>
      <p:sp>
        <p:nvSpPr>
          <p:cNvPr id="13" name="Rectangle 12">
            <a:extLst>
              <a:ext uri="{FF2B5EF4-FFF2-40B4-BE49-F238E27FC236}">
                <a16:creationId xmlns:a16="http://schemas.microsoft.com/office/drawing/2014/main" id="{609FC3E0-5F7B-4EBA-9C7E-D40D8817561A}"/>
              </a:ext>
            </a:extLst>
          </p:cNvPr>
          <p:cNvSpPr/>
          <p:nvPr/>
        </p:nvSpPr>
        <p:spPr>
          <a:xfrm>
            <a:off x="11007524" y="208344"/>
            <a:ext cx="879674" cy="613459"/>
          </a:xfrm>
          <a:prstGeom prst="rect">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4322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a:xfrm>
            <a:off x="116557" y="5947420"/>
            <a:ext cx="5601335" cy="581853"/>
          </a:xfrm>
        </p:spPr>
        <p:txBody>
          <a:bodyPr>
            <a:normAutofit fontScale="90000"/>
          </a:bodyPr>
          <a:lstStyle/>
          <a:p>
            <a:r>
              <a:rPr lang="en-US" dirty="0"/>
              <a:t>SVC Case </a:t>
            </a:r>
            <a:r>
              <a:rPr lang="en-US" b="0" dirty="0"/>
              <a:t>One Line Diagram </a:t>
            </a:r>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a:xfrm>
            <a:off x="5016616" y="4604756"/>
            <a:ext cx="6164528" cy="910580"/>
          </a:xfrm>
        </p:spPr>
        <p:txBody>
          <a:bodyPr>
            <a:normAutofit/>
          </a:bodyPr>
          <a:lstStyle/>
          <a:p>
            <a:r>
              <a:rPr lang="en-US" dirty="0"/>
              <a:t>SolveCase01: Static VAR Compensator summary report</a:t>
            </a:r>
          </a:p>
        </p:txBody>
      </p:sp>
      <p:pic>
        <p:nvPicPr>
          <p:cNvPr id="13" name="Picture 12">
            <a:extLst>
              <a:ext uri="{FF2B5EF4-FFF2-40B4-BE49-F238E27FC236}">
                <a16:creationId xmlns:a16="http://schemas.microsoft.com/office/drawing/2014/main" id="{C09ADEDA-C7FD-44DE-9F0A-293EB985A499}"/>
              </a:ext>
            </a:extLst>
          </p:cNvPr>
          <p:cNvPicPr>
            <a:picLocks noChangeAspect="1"/>
          </p:cNvPicPr>
          <p:nvPr/>
        </p:nvPicPr>
        <p:blipFill>
          <a:blip r:embed="rId2"/>
          <a:srcRect/>
          <a:stretch/>
        </p:blipFill>
        <p:spPr>
          <a:xfrm>
            <a:off x="476511" y="230250"/>
            <a:ext cx="3975565" cy="54040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a:extLst>
              <a:ext uri="{FF2B5EF4-FFF2-40B4-BE49-F238E27FC236}">
                <a16:creationId xmlns:a16="http://schemas.microsoft.com/office/drawing/2014/main" id="{8CF7DCF8-D210-401E-9D74-616BF44D08F2}"/>
              </a:ext>
            </a:extLst>
          </p:cNvPr>
          <p:cNvPicPr>
            <a:picLocks noChangeAspect="1"/>
          </p:cNvPicPr>
          <p:nvPr/>
        </p:nvPicPr>
        <p:blipFill>
          <a:blip r:embed="rId3"/>
          <a:stretch>
            <a:fillRect/>
          </a:stretch>
        </p:blipFill>
        <p:spPr>
          <a:xfrm>
            <a:off x="4723220" y="2194154"/>
            <a:ext cx="6751320" cy="2194560"/>
          </a:xfrm>
          <a:prstGeom prst="rect">
            <a:avLst/>
          </a:prstGeom>
        </p:spPr>
      </p:pic>
    </p:spTree>
    <p:extLst>
      <p:ext uri="{BB962C8B-B14F-4D97-AF65-F5344CB8AC3E}">
        <p14:creationId xmlns:p14="http://schemas.microsoft.com/office/powerpoint/2010/main" val="3495042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fontScale="90000"/>
          </a:bodyPr>
          <a:lstStyle/>
          <a:p>
            <a:r>
              <a:rPr lang="en-US" dirty="0"/>
              <a:t>SolveCase02:</a:t>
            </a:r>
            <a:br>
              <a:rPr lang="en-US" dirty="0"/>
            </a:br>
            <a:r>
              <a:rPr lang="en-US" dirty="0"/>
              <a:t>Shunt Capacitor</a:t>
            </a:r>
            <a:endParaRPr lang="en-US" b="0" dirty="0"/>
          </a:p>
        </p:txBody>
      </p:sp>
      <p:sp>
        <p:nvSpPr>
          <p:cNvPr id="19" name="Text Placeholder 18">
            <a:extLst>
              <a:ext uri="{FF2B5EF4-FFF2-40B4-BE49-F238E27FC236}">
                <a16:creationId xmlns:a16="http://schemas.microsoft.com/office/drawing/2014/main" id="{DFE11F38-F66B-4F95-8224-6CCA69D57617}"/>
              </a:ext>
            </a:extLst>
          </p:cNvPr>
          <p:cNvSpPr>
            <a:spLocks noGrp="1"/>
          </p:cNvSpPr>
          <p:nvPr>
            <p:ph type="body" sz="quarter" idx="16"/>
          </p:nvPr>
        </p:nvSpPr>
        <p:spPr>
          <a:xfrm>
            <a:off x="520493" y="1376932"/>
            <a:ext cx="7368596" cy="370845"/>
          </a:xfrm>
        </p:spPr>
        <p:txBody>
          <a:bodyPr/>
          <a:lstStyle/>
          <a:p>
            <a:r>
              <a:rPr lang="en-US" dirty="0"/>
              <a:t>Following are the two applications in this regards: </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14</a:t>
            </a:fld>
            <a:endParaRPr lang="en-US" dirty="0"/>
          </a:p>
        </p:txBody>
      </p:sp>
      <p:sp>
        <p:nvSpPr>
          <p:cNvPr id="12" name="Content Placeholder 17">
            <a:extLst>
              <a:ext uri="{FF2B5EF4-FFF2-40B4-BE49-F238E27FC236}">
                <a16:creationId xmlns:a16="http://schemas.microsoft.com/office/drawing/2014/main" id="{8E4CD3DD-213C-4DA4-B06E-2A9E7FFE5460}"/>
              </a:ext>
            </a:extLst>
          </p:cNvPr>
          <p:cNvSpPr txBox="1">
            <a:spLocks/>
          </p:cNvSpPr>
          <p:nvPr/>
        </p:nvSpPr>
        <p:spPr>
          <a:xfrm>
            <a:off x="578276" y="2776016"/>
            <a:ext cx="4107012" cy="3762896"/>
          </a:xfrm>
          <a:prstGeom prst="rect">
            <a:avLst/>
          </a:prstGeom>
        </p:spPr>
        <p:txBody>
          <a:bodyPr>
            <a:normAutofit/>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bg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bg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bg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branch data ,</a:t>
            </a:r>
          </a:p>
          <a:p>
            <a:pPr marL="0" marR="0" indent="0">
              <a:lnSpc>
                <a:spcPct val="107000"/>
              </a:lnSpc>
              <a:spcBef>
                <a:spcPts val="0"/>
              </a:spcBef>
              <a:spcAft>
                <a:spcPts val="800"/>
              </a:spcAft>
              <a:buNone/>
            </a:pPr>
            <a:r>
              <a:rPr lang="en-US" sz="1800" dirty="0">
                <a:latin typeface="Calibri" panose="020F0502020204030204" pitchFamily="34" charset="0"/>
                <a:ea typeface="Calibri" panose="020F0502020204030204" pitchFamily="34" charset="0"/>
                <a:cs typeface="Times New Roman" panose="02020603050405020304" pitchFamily="18" charset="0"/>
              </a:rPr>
              <a:t>R</a:t>
            </a:r>
            <a:r>
              <a:rPr lang="en-US" sz="1800" dirty="0">
                <a:effectLst/>
                <a:latin typeface="Calibri" panose="020F0502020204030204" pitchFamily="34" charset="0"/>
                <a:ea typeface="Calibri" panose="020F0502020204030204" pitchFamily="34" charset="0"/>
                <a:cs typeface="Times New Roman" panose="02020603050405020304" pitchFamily="18" charset="0"/>
              </a:rPr>
              <a:t>eactive power requirements for </a:t>
            </a: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B5 &gt; </a:t>
            </a:r>
            <a:r>
              <a:rPr lang="en-US" sz="1800" b="1" dirty="0">
                <a:latin typeface="Calibri" panose="020F0502020204030204" pitchFamily="34" charset="0"/>
                <a:ea typeface="Calibri" panose="020F0502020204030204" pitchFamily="34" charset="0"/>
                <a:cs typeface="Times New Roman" panose="02020603050405020304" pitchFamily="18" charset="0"/>
              </a:rPr>
              <a:t>48</a:t>
            </a:r>
            <a:r>
              <a:rPr lang="en-US" sz="1800" b="1" dirty="0">
                <a:effectLst/>
                <a:latin typeface="Calibri" panose="020F0502020204030204" pitchFamily="34" charset="0"/>
                <a:ea typeface="Calibri" panose="020F0502020204030204" pitchFamily="34" charset="0"/>
                <a:cs typeface="Times New Roman" panose="02020603050405020304" pitchFamily="18" charset="0"/>
              </a:rPr>
              <a:t>3 MVAR</a:t>
            </a:r>
            <a:r>
              <a:rPr lang="en-US" sz="1800" dirty="0">
                <a:effectLst/>
                <a:latin typeface="Calibri" panose="020F0502020204030204" pitchFamily="34" charset="0"/>
                <a:ea typeface="Calibri" panose="020F0502020204030204" pitchFamily="34" charset="0"/>
                <a:cs typeface="Times New Roman" panose="02020603050405020304" pitchFamily="18" charset="0"/>
              </a:rPr>
              <a:t>                                                  Reactive power requirements for </a:t>
            </a: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B7 &gt; 381.5 MVAR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SC 4 and SC 5</a:t>
            </a:r>
            <a:r>
              <a:rPr lang="en-US" sz="1800" dirty="0">
                <a:effectLst/>
                <a:latin typeface="Calibri" panose="020F0502020204030204" pitchFamily="34" charset="0"/>
                <a:ea typeface="Calibri" panose="020F0502020204030204" pitchFamily="34" charset="0"/>
                <a:cs typeface="Times New Roman" panose="02020603050405020304" pitchFamily="18" charset="0"/>
              </a:rPr>
              <a:t> are connected at bus B5 and B7 respectively with ratings around 550 MVAR &amp; 450 MVAR respectively in order to compensate the reactive power requirements of bus B5 and B7.</a:t>
            </a:r>
          </a:p>
          <a:p>
            <a:pPr>
              <a:buClr>
                <a:schemeClr val="accent2"/>
              </a:buClr>
            </a:pPr>
            <a:endParaRPr lang="en-US" dirty="0"/>
          </a:p>
        </p:txBody>
      </p:sp>
      <p:sp>
        <p:nvSpPr>
          <p:cNvPr id="22" name="Text Placeholder 14">
            <a:extLst>
              <a:ext uri="{FF2B5EF4-FFF2-40B4-BE49-F238E27FC236}">
                <a16:creationId xmlns:a16="http://schemas.microsoft.com/office/drawing/2014/main" id="{672CBED5-1C81-40D9-B753-8BD683E34575}"/>
              </a:ext>
            </a:extLst>
          </p:cNvPr>
          <p:cNvSpPr txBox="1">
            <a:spLocks/>
          </p:cNvSpPr>
          <p:nvPr/>
        </p:nvSpPr>
        <p:spPr>
          <a:xfrm>
            <a:off x="578276" y="1767712"/>
            <a:ext cx="4144195" cy="781188"/>
          </a:xfrm>
          <a:prstGeom prst="rect">
            <a:avLst/>
          </a:prstGeom>
        </p:spPr>
        <p:txBody>
          <a:bodyPr anchor="b">
            <a:normAutofit fontScale="92500" lnSpcReduction="20000"/>
          </a:bodyPr>
          <a:lstStyle>
            <a:lvl1pPr marL="0" indent="0" algn="l" defTabSz="914400" rtl="0" eaLnBrk="1" latinLnBrk="0" hangingPunct="1">
              <a:lnSpc>
                <a:spcPct val="100000"/>
              </a:lnSpc>
              <a:spcBef>
                <a:spcPts val="0"/>
              </a:spcBef>
              <a:buClr>
                <a:srgbClr val="2E7A40"/>
              </a:buClr>
              <a:buFont typeface="Arial" panose="020B0604020202020204" pitchFamily="34" charset="0"/>
              <a:buNone/>
              <a:defRPr lang="en-US" sz="2800" b="1" kern="1200">
                <a:solidFill>
                  <a:schemeClr val="accent2"/>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Buses Outside Voltage Limit Resolved</a:t>
            </a:r>
          </a:p>
        </p:txBody>
      </p:sp>
      <p:pic>
        <p:nvPicPr>
          <p:cNvPr id="11" name="Picture 10">
            <a:extLst>
              <a:ext uri="{FF2B5EF4-FFF2-40B4-BE49-F238E27FC236}">
                <a16:creationId xmlns:a16="http://schemas.microsoft.com/office/drawing/2014/main" id="{915E51C3-9C40-4C59-94C0-3F62F5D3F267}"/>
              </a:ext>
            </a:extLst>
          </p:cNvPr>
          <p:cNvPicPr>
            <a:picLocks noChangeAspect="1"/>
          </p:cNvPicPr>
          <p:nvPr/>
        </p:nvPicPr>
        <p:blipFill rotWithShape="1">
          <a:blip r:embed="rId2"/>
          <a:srcRect l="6789"/>
          <a:stretch/>
        </p:blipFill>
        <p:spPr>
          <a:xfrm>
            <a:off x="4685288" y="1838169"/>
            <a:ext cx="6832729" cy="1737360"/>
          </a:xfrm>
          <a:prstGeom prst="rect">
            <a:avLst/>
          </a:prstGeom>
        </p:spPr>
      </p:pic>
      <p:pic>
        <p:nvPicPr>
          <p:cNvPr id="26" name="Picture 25">
            <a:extLst>
              <a:ext uri="{FF2B5EF4-FFF2-40B4-BE49-F238E27FC236}">
                <a16:creationId xmlns:a16="http://schemas.microsoft.com/office/drawing/2014/main" id="{813DFCBF-BBB7-49A7-937E-7DF0888EA12F}"/>
              </a:ext>
            </a:extLst>
          </p:cNvPr>
          <p:cNvPicPr>
            <a:picLocks noChangeAspect="1"/>
          </p:cNvPicPr>
          <p:nvPr/>
        </p:nvPicPr>
        <p:blipFill rotWithShape="1">
          <a:blip r:embed="rId3"/>
          <a:srcRect l="1248" t="6227" r="35185" b="44913"/>
          <a:stretch/>
        </p:blipFill>
        <p:spPr>
          <a:xfrm>
            <a:off x="8704162" y="4056699"/>
            <a:ext cx="2639029" cy="1573560"/>
          </a:xfrm>
          <a:prstGeom prst="rect">
            <a:avLst/>
          </a:prstGeom>
        </p:spPr>
      </p:pic>
      <p:pic>
        <p:nvPicPr>
          <p:cNvPr id="28" name="Picture 27">
            <a:extLst>
              <a:ext uri="{FF2B5EF4-FFF2-40B4-BE49-F238E27FC236}">
                <a16:creationId xmlns:a16="http://schemas.microsoft.com/office/drawing/2014/main" id="{5A31B2B5-1F06-4554-975A-D414AAA671F2}"/>
              </a:ext>
            </a:extLst>
          </p:cNvPr>
          <p:cNvPicPr>
            <a:picLocks noChangeAspect="1"/>
          </p:cNvPicPr>
          <p:nvPr/>
        </p:nvPicPr>
        <p:blipFill rotWithShape="1">
          <a:blip r:embed="rId4"/>
          <a:srcRect l="5484" t="17859"/>
          <a:stretch/>
        </p:blipFill>
        <p:spPr>
          <a:xfrm>
            <a:off x="4685288" y="6111432"/>
            <a:ext cx="6928435" cy="625918"/>
          </a:xfrm>
          <a:prstGeom prst="rect">
            <a:avLst/>
          </a:prstGeom>
        </p:spPr>
      </p:pic>
      <p:sp>
        <p:nvSpPr>
          <p:cNvPr id="13" name="Rectangle 12">
            <a:extLst>
              <a:ext uri="{FF2B5EF4-FFF2-40B4-BE49-F238E27FC236}">
                <a16:creationId xmlns:a16="http://schemas.microsoft.com/office/drawing/2014/main" id="{D70D74AF-E466-4465-BF7B-EA7B2FA896A1}"/>
              </a:ext>
            </a:extLst>
          </p:cNvPr>
          <p:cNvSpPr/>
          <p:nvPr/>
        </p:nvSpPr>
        <p:spPr>
          <a:xfrm>
            <a:off x="11007524" y="208344"/>
            <a:ext cx="879674" cy="613459"/>
          </a:xfrm>
          <a:prstGeom prst="rect">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DEE2F68-33C6-4397-8BF3-E2AD9346EA23}"/>
              </a:ext>
            </a:extLst>
          </p:cNvPr>
          <p:cNvPicPr>
            <a:picLocks noChangeAspect="1"/>
          </p:cNvPicPr>
          <p:nvPr/>
        </p:nvPicPr>
        <p:blipFill rotWithShape="1">
          <a:blip r:embed="rId5"/>
          <a:srcRect l="1206" t="9225" r="33875" b="45890"/>
          <a:stretch/>
        </p:blipFill>
        <p:spPr>
          <a:xfrm>
            <a:off x="5277099" y="4029623"/>
            <a:ext cx="2639030" cy="1600126"/>
          </a:xfrm>
          <a:prstGeom prst="rect">
            <a:avLst/>
          </a:prstGeom>
        </p:spPr>
      </p:pic>
    </p:spTree>
    <p:extLst>
      <p:ext uri="{BB962C8B-B14F-4D97-AF65-F5344CB8AC3E}">
        <p14:creationId xmlns:p14="http://schemas.microsoft.com/office/powerpoint/2010/main" val="379812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fontScale="90000"/>
          </a:bodyPr>
          <a:lstStyle/>
          <a:p>
            <a:r>
              <a:rPr lang="en-US" dirty="0"/>
              <a:t>SolveCase02:</a:t>
            </a:r>
            <a:br>
              <a:rPr lang="en-US" dirty="0"/>
            </a:br>
            <a:r>
              <a:rPr lang="en-US" dirty="0"/>
              <a:t>Shunt Capacitor</a:t>
            </a:r>
            <a:endParaRPr lang="en-US" b="0" dirty="0"/>
          </a:p>
        </p:txBody>
      </p:sp>
      <p:sp>
        <p:nvSpPr>
          <p:cNvPr id="19" name="Text Placeholder 18">
            <a:extLst>
              <a:ext uri="{FF2B5EF4-FFF2-40B4-BE49-F238E27FC236}">
                <a16:creationId xmlns:a16="http://schemas.microsoft.com/office/drawing/2014/main" id="{DFE11F38-F66B-4F95-8224-6CCA69D57617}"/>
              </a:ext>
            </a:extLst>
          </p:cNvPr>
          <p:cNvSpPr>
            <a:spLocks noGrp="1"/>
          </p:cNvSpPr>
          <p:nvPr>
            <p:ph type="body" sz="quarter" idx="16"/>
          </p:nvPr>
        </p:nvSpPr>
        <p:spPr>
          <a:xfrm>
            <a:off x="520493" y="1376932"/>
            <a:ext cx="7368596" cy="370845"/>
          </a:xfrm>
        </p:spPr>
        <p:txBody>
          <a:bodyPr/>
          <a:lstStyle/>
          <a:p>
            <a:r>
              <a:rPr lang="en-US" dirty="0"/>
              <a:t>Following are the two applications in this regards: </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15</a:t>
            </a:fld>
            <a:endParaRPr lang="en-US" dirty="0"/>
          </a:p>
        </p:txBody>
      </p:sp>
      <p:sp>
        <p:nvSpPr>
          <p:cNvPr id="12" name="Content Placeholder 17">
            <a:extLst>
              <a:ext uri="{FF2B5EF4-FFF2-40B4-BE49-F238E27FC236}">
                <a16:creationId xmlns:a16="http://schemas.microsoft.com/office/drawing/2014/main" id="{8E4CD3DD-213C-4DA4-B06E-2A9E7FFE5460}"/>
              </a:ext>
            </a:extLst>
          </p:cNvPr>
          <p:cNvSpPr txBox="1">
            <a:spLocks/>
          </p:cNvSpPr>
          <p:nvPr/>
        </p:nvSpPr>
        <p:spPr>
          <a:xfrm>
            <a:off x="578276" y="2776016"/>
            <a:ext cx="3833537" cy="3762896"/>
          </a:xfrm>
          <a:prstGeom prst="rect">
            <a:avLst/>
          </a:prstGeom>
        </p:spPr>
        <p:txBody>
          <a:bodyPr>
            <a:normAutofit/>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bg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bg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bg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Maximum reactive power requirements for G5,G6 and G7 is,</a:t>
            </a: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Q</a:t>
            </a:r>
            <a:r>
              <a:rPr lang="en-US" sz="1800" b="1" baseline="-25000" dirty="0">
                <a:effectLst/>
                <a:latin typeface="Calibri" panose="020F0502020204030204" pitchFamily="34" charset="0"/>
                <a:ea typeface="Calibri" panose="020F0502020204030204" pitchFamily="34" charset="0"/>
                <a:cs typeface="Times New Roman" panose="02020603050405020304" pitchFamily="18" charset="0"/>
              </a:rPr>
              <a:t>req</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Q</a:t>
            </a:r>
            <a:r>
              <a:rPr lang="en-US" sz="1800" b="1" baseline="-25000" dirty="0">
                <a:effectLst/>
                <a:latin typeface="Calibri" panose="020F0502020204030204" pitchFamily="34" charset="0"/>
                <a:ea typeface="Calibri" panose="020F0502020204030204" pitchFamily="34" charset="0"/>
                <a:cs typeface="Times New Roman" panose="02020603050405020304" pitchFamily="18" charset="0"/>
              </a:rPr>
              <a:t>MVAR,Generator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 Q</a:t>
            </a:r>
            <a:r>
              <a:rPr lang="en-US" sz="1800" b="1" baseline="-25000" dirty="0">
                <a:effectLst/>
                <a:latin typeface="Calibri" panose="020F0502020204030204" pitchFamily="34" charset="0"/>
                <a:ea typeface="Calibri" panose="020F0502020204030204" pitchFamily="34" charset="0"/>
                <a:cs typeface="Times New Roman" panose="02020603050405020304" pitchFamily="18" charset="0"/>
              </a:rPr>
              <a:t>min,Generator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MVAR rating of SC1,SC2 and SC3 are set at a value slightly less than the Q</a:t>
            </a:r>
            <a:r>
              <a:rPr lang="en-US" sz="1800" baseline="-25000" dirty="0">
                <a:effectLst/>
                <a:latin typeface="Calibri" panose="020F0502020204030204" pitchFamily="34" charset="0"/>
                <a:ea typeface="Calibri" panose="020F0502020204030204" pitchFamily="34" charset="0"/>
                <a:cs typeface="Times New Roman" panose="02020603050405020304" pitchFamily="18" charset="0"/>
              </a:rPr>
              <a:t>req</a:t>
            </a:r>
            <a:r>
              <a:rPr lang="en-US" sz="1800" dirty="0">
                <a:effectLst/>
                <a:latin typeface="Calibri" panose="020F0502020204030204" pitchFamily="34" charset="0"/>
                <a:ea typeface="Calibri" panose="020F0502020204030204" pitchFamily="34" charset="0"/>
                <a:cs typeface="Times New Roman" panose="02020603050405020304" pitchFamily="18" charset="0"/>
              </a:rPr>
              <a:t> for optimum operation. </a:t>
            </a:r>
          </a:p>
        </p:txBody>
      </p:sp>
      <p:sp>
        <p:nvSpPr>
          <p:cNvPr id="22" name="Text Placeholder 14">
            <a:extLst>
              <a:ext uri="{FF2B5EF4-FFF2-40B4-BE49-F238E27FC236}">
                <a16:creationId xmlns:a16="http://schemas.microsoft.com/office/drawing/2014/main" id="{672CBED5-1C81-40D9-B753-8BD683E34575}"/>
              </a:ext>
            </a:extLst>
          </p:cNvPr>
          <p:cNvSpPr txBox="1">
            <a:spLocks/>
          </p:cNvSpPr>
          <p:nvPr/>
        </p:nvSpPr>
        <p:spPr>
          <a:xfrm>
            <a:off x="578276" y="1767712"/>
            <a:ext cx="4144195" cy="781188"/>
          </a:xfrm>
          <a:prstGeom prst="rect">
            <a:avLst/>
          </a:prstGeom>
        </p:spPr>
        <p:txBody>
          <a:bodyPr anchor="b">
            <a:normAutofit fontScale="92500" lnSpcReduction="20000"/>
          </a:bodyPr>
          <a:lstStyle>
            <a:lvl1pPr marL="0" indent="0" algn="l" defTabSz="914400" rtl="0" eaLnBrk="1" latinLnBrk="0" hangingPunct="1">
              <a:lnSpc>
                <a:spcPct val="100000"/>
              </a:lnSpc>
              <a:spcBef>
                <a:spcPts val="0"/>
              </a:spcBef>
              <a:buClr>
                <a:srgbClr val="2E7A40"/>
              </a:buClr>
              <a:buFont typeface="Arial" panose="020B0604020202020204" pitchFamily="34" charset="0"/>
              <a:buNone/>
              <a:defRPr lang="en-US" sz="2800" b="1" kern="1200">
                <a:solidFill>
                  <a:schemeClr val="accent2"/>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Generators Breaching Reactive Limit Resolved</a:t>
            </a:r>
          </a:p>
        </p:txBody>
      </p:sp>
      <p:pic>
        <p:nvPicPr>
          <p:cNvPr id="11" name="Picture 10">
            <a:extLst>
              <a:ext uri="{FF2B5EF4-FFF2-40B4-BE49-F238E27FC236}">
                <a16:creationId xmlns:a16="http://schemas.microsoft.com/office/drawing/2014/main" id="{915E51C3-9C40-4C59-94C0-3F62F5D3F267}"/>
              </a:ext>
            </a:extLst>
          </p:cNvPr>
          <p:cNvPicPr>
            <a:picLocks noChangeAspect="1"/>
          </p:cNvPicPr>
          <p:nvPr/>
        </p:nvPicPr>
        <p:blipFill>
          <a:blip r:embed="rId2"/>
          <a:srcRect/>
          <a:stretch/>
        </p:blipFill>
        <p:spPr>
          <a:xfrm>
            <a:off x="4684355" y="1798053"/>
            <a:ext cx="6832729" cy="968295"/>
          </a:xfrm>
          <a:prstGeom prst="rect">
            <a:avLst/>
          </a:prstGeom>
        </p:spPr>
      </p:pic>
      <p:pic>
        <p:nvPicPr>
          <p:cNvPr id="28" name="Picture 27">
            <a:extLst>
              <a:ext uri="{FF2B5EF4-FFF2-40B4-BE49-F238E27FC236}">
                <a16:creationId xmlns:a16="http://schemas.microsoft.com/office/drawing/2014/main" id="{5A31B2B5-1F06-4554-975A-D414AAA671F2}"/>
              </a:ext>
            </a:extLst>
          </p:cNvPr>
          <p:cNvPicPr>
            <a:picLocks noChangeAspect="1"/>
          </p:cNvPicPr>
          <p:nvPr/>
        </p:nvPicPr>
        <p:blipFill>
          <a:blip r:embed="rId3"/>
          <a:srcRect/>
          <a:stretch/>
        </p:blipFill>
        <p:spPr>
          <a:xfrm>
            <a:off x="4636501" y="5797616"/>
            <a:ext cx="6928435" cy="625538"/>
          </a:xfrm>
          <a:prstGeom prst="rect">
            <a:avLst/>
          </a:prstGeom>
        </p:spPr>
      </p:pic>
      <p:pic>
        <p:nvPicPr>
          <p:cNvPr id="6" name="Picture 5">
            <a:extLst>
              <a:ext uri="{FF2B5EF4-FFF2-40B4-BE49-F238E27FC236}">
                <a16:creationId xmlns:a16="http://schemas.microsoft.com/office/drawing/2014/main" id="{231BEC8D-6C01-4D6C-BF1B-1A41526819A3}"/>
              </a:ext>
            </a:extLst>
          </p:cNvPr>
          <p:cNvPicPr>
            <a:picLocks noChangeAspect="1"/>
          </p:cNvPicPr>
          <p:nvPr/>
        </p:nvPicPr>
        <p:blipFill rotWithShape="1">
          <a:blip r:embed="rId4"/>
          <a:srcRect l="2286" t="9570" r="36403" b="43644"/>
          <a:stretch/>
        </p:blipFill>
        <p:spPr>
          <a:xfrm>
            <a:off x="6976569" y="3101236"/>
            <a:ext cx="2345874" cy="2388501"/>
          </a:xfrm>
          <a:prstGeom prst="rect">
            <a:avLst/>
          </a:prstGeom>
        </p:spPr>
      </p:pic>
      <p:pic>
        <p:nvPicPr>
          <p:cNvPr id="8" name="Picture 7">
            <a:extLst>
              <a:ext uri="{FF2B5EF4-FFF2-40B4-BE49-F238E27FC236}">
                <a16:creationId xmlns:a16="http://schemas.microsoft.com/office/drawing/2014/main" id="{B4E6E52A-CA84-4ACA-A71B-06CD7C220273}"/>
              </a:ext>
            </a:extLst>
          </p:cNvPr>
          <p:cNvPicPr>
            <a:picLocks noChangeAspect="1"/>
          </p:cNvPicPr>
          <p:nvPr/>
        </p:nvPicPr>
        <p:blipFill rotWithShape="1">
          <a:blip r:embed="rId5"/>
          <a:srcRect l="2064" t="9138" r="35256" b="43901"/>
          <a:stretch/>
        </p:blipFill>
        <p:spPr>
          <a:xfrm>
            <a:off x="9588012" y="3092565"/>
            <a:ext cx="2345874" cy="2388501"/>
          </a:xfrm>
          <a:prstGeom prst="rect">
            <a:avLst/>
          </a:prstGeom>
        </p:spPr>
      </p:pic>
      <p:sp>
        <p:nvSpPr>
          <p:cNvPr id="18" name="Rectangle 17">
            <a:extLst>
              <a:ext uri="{FF2B5EF4-FFF2-40B4-BE49-F238E27FC236}">
                <a16:creationId xmlns:a16="http://schemas.microsoft.com/office/drawing/2014/main" id="{0177C9D4-D144-45DC-B2CA-8033B7809E97}"/>
              </a:ext>
            </a:extLst>
          </p:cNvPr>
          <p:cNvSpPr/>
          <p:nvPr/>
        </p:nvSpPr>
        <p:spPr>
          <a:xfrm>
            <a:off x="11007524" y="208344"/>
            <a:ext cx="879674" cy="613459"/>
          </a:xfrm>
          <a:prstGeom prst="rect">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3024A59-AACC-4DA4-895C-61697388D574}"/>
              </a:ext>
            </a:extLst>
          </p:cNvPr>
          <p:cNvPicPr>
            <a:picLocks noChangeAspect="1"/>
          </p:cNvPicPr>
          <p:nvPr/>
        </p:nvPicPr>
        <p:blipFill rotWithShape="1">
          <a:blip r:embed="rId6"/>
          <a:srcRect l="2287" t="9137" r="34652" b="42926"/>
          <a:stretch/>
        </p:blipFill>
        <p:spPr>
          <a:xfrm>
            <a:off x="4497911" y="3101236"/>
            <a:ext cx="2345874" cy="2379830"/>
          </a:xfrm>
          <a:prstGeom prst="rect">
            <a:avLst/>
          </a:prstGeom>
        </p:spPr>
      </p:pic>
    </p:spTree>
    <p:extLst>
      <p:ext uri="{BB962C8B-B14F-4D97-AF65-F5344CB8AC3E}">
        <p14:creationId xmlns:p14="http://schemas.microsoft.com/office/powerpoint/2010/main" val="652324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a:xfrm>
            <a:off x="116557" y="5947420"/>
            <a:ext cx="5601335" cy="581853"/>
          </a:xfrm>
        </p:spPr>
        <p:txBody>
          <a:bodyPr>
            <a:normAutofit fontScale="90000"/>
          </a:bodyPr>
          <a:lstStyle/>
          <a:p>
            <a:r>
              <a:rPr lang="en-US" dirty="0"/>
              <a:t>SC Case </a:t>
            </a:r>
            <a:r>
              <a:rPr lang="en-US" b="0" dirty="0"/>
              <a:t>One Line Diagram </a:t>
            </a:r>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a:xfrm>
            <a:off x="5016157" y="4338538"/>
            <a:ext cx="5601335" cy="910580"/>
          </a:xfrm>
        </p:spPr>
        <p:txBody>
          <a:bodyPr>
            <a:normAutofit/>
          </a:bodyPr>
          <a:lstStyle/>
          <a:p>
            <a:r>
              <a:rPr lang="en-US" dirty="0"/>
              <a:t>SolveCase02: Shunt Capacitor summary report</a:t>
            </a:r>
          </a:p>
        </p:txBody>
      </p:sp>
      <p:pic>
        <p:nvPicPr>
          <p:cNvPr id="13" name="Picture 12">
            <a:extLst>
              <a:ext uri="{FF2B5EF4-FFF2-40B4-BE49-F238E27FC236}">
                <a16:creationId xmlns:a16="http://schemas.microsoft.com/office/drawing/2014/main" id="{C09ADEDA-C7FD-44DE-9F0A-293EB985A499}"/>
              </a:ext>
            </a:extLst>
          </p:cNvPr>
          <p:cNvPicPr>
            <a:picLocks noChangeAspect="1"/>
          </p:cNvPicPr>
          <p:nvPr/>
        </p:nvPicPr>
        <p:blipFill>
          <a:blip r:embed="rId2"/>
          <a:srcRect/>
          <a:stretch/>
        </p:blipFill>
        <p:spPr>
          <a:xfrm>
            <a:off x="493103" y="230250"/>
            <a:ext cx="3942381" cy="54040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a:extLst>
              <a:ext uri="{FF2B5EF4-FFF2-40B4-BE49-F238E27FC236}">
                <a16:creationId xmlns:a16="http://schemas.microsoft.com/office/drawing/2014/main" id="{0EBE4C67-D734-45C0-A22D-D9CF0340919E}"/>
              </a:ext>
            </a:extLst>
          </p:cNvPr>
          <p:cNvPicPr>
            <a:picLocks noChangeAspect="1"/>
          </p:cNvPicPr>
          <p:nvPr/>
        </p:nvPicPr>
        <p:blipFill>
          <a:blip r:embed="rId3"/>
          <a:stretch>
            <a:fillRect/>
          </a:stretch>
        </p:blipFill>
        <p:spPr>
          <a:xfrm>
            <a:off x="5016157" y="2016212"/>
            <a:ext cx="6682740" cy="2156460"/>
          </a:xfrm>
          <a:prstGeom prst="rect">
            <a:avLst/>
          </a:prstGeom>
        </p:spPr>
      </p:pic>
    </p:spTree>
    <p:extLst>
      <p:ext uri="{BB962C8B-B14F-4D97-AF65-F5344CB8AC3E}">
        <p14:creationId xmlns:p14="http://schemas.microsoft.com/office/powerpoint/2010/main" val="1858419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92BF91-1CA4-4DA0-9289-475AF6F142C8}"/>
              </a:ext>
            </a:extLst>
          </p:cNvPr>
          <p:cNvSpPr>
            <a:spLocks noGrp="1"/>
          </p:cNvSpPr>
          <p:nvPr>
            <p:ph type="sldNum" sz="quarter" idx="11"/>
          </p:nvPr>
        </p:nvSpPr>
        <p:spPr/>
        <p:txBody>
          <a:bodyPr/>
          <a:lstStyle/>
          <a:p>
            <a:fld id="{8699F50C-BE38-4BD0-BA84-9B090E1F2B9B}" type="slidenum">
              <a:rPr lang="en-US" smtClean="0"/>
              <a:t>17</a:t>
            </a:fld>
            <a:endParaRPr lang="en-US" dirty="0"/>
          </a:p>
        </p:txBody>
      </p:sp>
      <p:sp>
        <p:nvSpPr>
          <p:cNvPr id="15" name="Title 13">
            <a:extLst>
              <a:ext uri="{FF2B5EF4-FFF2-40B4-BE49-F238E27FC236}">
                <a16:creationId xmlns:a16="http://schemas.microsoft.com/office/drawing/2014/main" id="{046D92B6-BD83-4BE5-A080-E1E9C358D672}"/>
              </a:ext>
            </a:extLst>
          </p:cNvPr>
          <p:cNvSpPr>
            <a:spLocks noGrp="1"/>
          </p:cNvSpPr>
          <p:nvPr>
            <p:ph type="title"/>
          </p:nvPr>
        </p:nvSpPr>
        <p:spPr>
          <a:xfrm>
            <a:off x="518678" y="209028"/>
            <a:ext cx="8333222" cy="1147969"/>
          </a:xfrm>
        </p:spPr>
        <p:txBody>
          <a:bodyPr>
            <a:normAutofit/>
          </a:bodyPr>
          <a:lstStyle/>
          <a:p>
            <a:r>
              <a:rPr lang="en-US" dirty="0"/>
              <a:t>Different Shunt Controllers</a:t>
            </a:r>
            <a:endParaRPr lang="en-US" b="0" dirty="0"/>
          </a:p>
        </p:txBody>
      </p:sp>
      <p:sp>
        <p:nvSpPr>
          <p:cNvPr id="16" name="Text Placeholder 18">
            <a:extLst>
              <a:ext uri="{FF2B5EF4-FFF2-40B4-BE49-F238E27FC236}">
                <a16:creationId xmlns:a16="http://schemas.microsoft.com/office/drawing/2014/main" id="{EFBBEF5E-CAA4-4705-92CA-CFB76512015F}"/>
              </a:ext>
            </a:extLst>
          </p:cNvPr>
          <p:cNvSpPr txBox="1">
            <a:spLocks/>
          </p:cNvSpPr>
          <p:nvPr/>
        </p:nvSpPr>
        <p:spPr>
          <a:xfrm>
            <a:off x="520493" y="1376932"/>
            <a:ext cx="6366444" cy="4896546"/>
          </a:xfrm>
          <a:prstGeom prst="rect">
            <a:avLst/>
          </a:prstGeom>
        </p:spPr>
        <p:txBody>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200" dirty="0">
                <a:solidFill>
                  <a:schemeClr val="bg1"/>
                </a:solidFill>
                <a:effectLst/>
              </a:rPr>
              <a:t>The shunt capacitor &amp; SVC increase the static voltage stability margin and power transfer capability, however, SVC provides better behaviour in terms of loss reduction and voltage profile. The increase in losses with a shunt capacitor under lightly loaded conditions is due to the poor voltage profile. A remote voltage control scheme can be implemented to solve the voltage control problem at the shunt capacitor bus. </a:t>
            </a:r>
          </a:p>
          <a:p>
            <a:r>
              <a:rPr lang="en-GB" sz="2200" dirty="0">
                <a:solidFill>
                  <a:schemeClr val="bg1"/>
                </a:solidFill>
                <a:effectLst/>
              </a:rPr>
              <a:t>Overall, SVC behaves better than a simple shunt capacitor, however, these controllers are expensive when compared to the shunt capacitor. A complete</a:t>
            </a:r>
            <a:r>
              <a:rPr lang="en-GB" sz="2200" dirty="0">
                <a:solidFill>
                  <a:schemeClr val="bg1"/>
                </a:solidFill>
              </a:rPr>
              <a:t> cost–benefit  analysis  has  to  be  carried  out  to  justify  the  economic  viability  of  the SVC. </a:t>
            </a:r>
          </a:p>
        </p:txBody>
      </p:sp>
      <p:graphicFrame>
        <p:nvGraphicFramePr>
          <p:cNvPr id="17" name="Table Placeholder 10">
            <a:extLst>
              <a:ext uri="{FF2B5EF4-FFF2-40B4-BE49-F238E27FC236}">
                <a16:creationId xmlns:a16="http://schemas.microsoft.com/office/drawing/2014/main" id="{84EFBC3B-25F4-4CFF-8006-92694B1F1BE6}"/>
              </a:ext>
            </a:extLst>
          </p:cNvPr>
          <p:cNvGraphicFramePr>
            <a:graphicFrameLocks/>
          </p:cNvGraphicFramePr>
          <p:nvPr>
            <p:extLst>
              <p:ext uri="{D42A27DB-BD31-4B8C-83A1-F6EECF244321}">
                <p14:modId xmlns:p14="http://schemas.microsoft.com/office/powerpoint/2010/main" val="1076090472"/>
              </p:ext>
            </p:extLst>
          </p:nvPr>
        </p:nvGraphicFramePr>
        <p:xfrm>
          <a:off x="7329629" y="2381536"/>
          <a:ext cx="4341878" cy="2094927"/>
        </p:xfrm>
        <a:graphic>
          <a:graphicData uri="http://schemas.openxmlformats.org/drawingml/2006/table">
            <a:tbl>
              <a:tblPr firstRow="1" bandRow="1">
                <a:tableStyleId>{5C22544A-7EE6-4342-B048-85BDC9FD1C3A}</a:tableStyleId>
              </a:tblPr>
              <a:tblGrid>
                <a:gridCol w="2170939">
                  <a:extLst>
                    <a:ext uri="{9D8B030D-6E8A-4147-A177-3AD203B41FA5}">
                      <a16:colId xmlns:a16="http://schemas.microsoft.com/office/drawing/2014/main" val="4235906612"/>
                    </a:ext>
                  </a:extLst>
                </a:gridCol>
                <a:gridCol w="2170939">
                  <a:extLst>
                    <a:ext uri="{9D8B030D-6E8A-4147-A177-3AD203B41FA5}">
                      <a16:colId xmlns:a16="http://schemas.microsoft.com/office/drawing/2014/main" val="284311610"/>
                    </a:ext>
                  </a:extLst>
                </a:gridCol>
              </a:tblGrid>
              <a:tr h="698309">
                <a:tc>
                  <a:txBody>
                    <a:bodyPr/>
                    <a:lstStyle/>
                    <a:p>
                      <a:pPr algn="ctr"/>
                      <a:r>
                        <a:rPr lang="en-IN" sz="1600" b="1" i="0" u="none" strike="noStrike" kern="1200" dirty="0">
                          <a:solidFill>
                            <a:srgbClr val="3F3F3F"/>
                          </a:solidFill>
                          <a:effectLst/>
                          <a:latin typeface="+mn-lt"/>
                          <a:ea typeface="+mn-ea"/>
                          <a:cs typeface="+mn-cs"/>
                        </a:rPr>
                        <a:t>SHUNT CONTROLLER</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COST(US $)</a:t>
                      </a:r>
                      <a:endParaRPr lang="en-IN" sz="1600" dirty="0">
                        <a:solidFill>
                          <a:srgbClr val="3F3F3F"/>
                        </a:solidFill>
                      </a:endParaRPr>
                    </a:p>
                  </a:txBody>
                  <a:tcPr marL="94257" marR="94257" anchor="ctr">
                    <a:solidFill>
                      <a:schemeClr val="accent2"/>
                    </a:solidFill>
                  </a:tcPr>
                </a:tc>
                <a:extLst>
                  <a:ext uri="{0D108BD9-81ED-4DB2-BD59-A6C34878D82A}">
                    <a16:rowId xmlns:a16="http://schemas.microsoft.com/office/drawing/2014/main" val="2215579220"/>
                  </a:ext>
                </a:extLst>
              </a:tr>
              <a:tr h="698309">
                <a:tc>
                  <a:txBody>
                    <a:bodyPr/>
                    <a:lstStyle/>
                    <a:p>
                      <a:r>
                        <a:rPr lang="en-IN" sz="1600" b="1" i="0" u="none" strike="noStrike" kern="1200" dirty="0">
                          <a:solidFill>
                            <a:schemeClr val="tx1"/>
                          </a:solidFill>
                          <a:effectLst/>
                          <a:latin typeface="+mn-lt"/>
                          <a:ea typeface="+mn-ea"/>
                          <a:cs typeface="+mn-cs"/>
                        </a:rPr>
                        <a:t>SHUNT CAPACITOR</a:t>
                      </a:r>
                      <a:endParaRPr lang="en-IN" sz="1600" dirty="0">
                        <a:solidFill>
                          <a:schemeClr val="tx1"/>
                        </a:solidFill>
                      </a:endParaRPr>
                    </a:p>
                  </a:txBody>
                  <a:tcPr marL="182880" marR="94257" anchor="ctr">
                    <a:solidFill>
                      <a:schemeClr val="accent3">
                        <a:lumMod val="90000"/>
                      </a:schemeClr>
                    </a:solidFill>
                  </a:tcPr>
                </a:tc>
                <a:tc>
                  <a:txBody>
                    <a:bodyPr/>
                    <a:lstStyle/>
                    <a:p>
                      <a:pPr algn="ctr"/>
                      <a:r>
                        <a:rPr lang="en-IN" sz="1600" b="0" i="0" u="none" strike="noStrike" kern="1200" dirty="0">
                          <a:solidFill>
                            <a:schemeClr val="tx1"/>
                          </a:solidFill>
                          <a:effectLst/>
                          <a:latin typeface="+mn-lt"/>
                          <a:ea typeface="+mn-ea"/>
                          <a:cs typeface="+mn-cs"/>
                        </a:rPr>
                        <a:t>8/kVAR</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516563405"/>
                  </a:ext>
                </a:extLst>
              </a:tr>
              <a:tr h="698309">
                <a:tc>
                  <a:txBody>
                    <a:bodyPr/>
                    <a:lstStyle/>
                    <a:p>
                      <a:r>
                        <a:rPr lang="en-IN" sz="1600" b="1" i="0" u="none" strike="noStrike" kern="1200" dirty="0">
                          <a:solidFill>
                            <a:schemeClr val="tx1"/>
                          </a:solidFill>
                          <a:effectLst/>
                          <a:latin typeface="+mn-lt"/>
                          <a:ea typeface="+mn-ea"/>
                          <a:cs typeface="+mn-cs"/>
                        </a:rPr>
                        <a:t>Static VAR Compensator</a:t>
                      </a:r>
                      <a:endParaRPr lang="en-IN" sz="1600" dirty="0">
                        <a:solidFill>
                          <a:schemeClr val="tx1"/>
                        </a:solidFill>
                      </a:endParaRPr>
                    </a:p>
                  </a:txBody>
                  <a:tcPr marL="182880" marR="94257" anchor="ctr">
                    <a:solidFill>
                      <a:schemeClr val="accent3">
                        <a:lumMod val="90000"/>
                      </a:schemeClr>
                    </a:solidFill>
                  </a:tcPr>
                </a:tc>
                <a:tc>
                  <a:txBody>
                    <a:bodyPr/>
                    <a:lstStyle/>
                    <a:p>
                      <a:pPr algn="ctr"/>
                      <a:r>
                        <a:rPr lang="en-IN" sz="1600" b="0" i="0" u="none" strike="noStrike" dirty="0">
                          <a:solidFill>
                            <a:schemeClr val="tx1"/>
                          </a:solidFill>
                          <a:effectLst/>
                          <a:latin typeface="+mn-lt"/>
                        </a:rPr>
                        <a:t>40/kVAR</a:t>
                      </a:r>
                    </a:p>
                    <a:p>
                      <a:pPr algn="ctr"/>
                      <a:r>
                        <a:rPr lang="en-IN" sz="1600" b="0" i="0" u="none" strike="noStrike" dirty="0">
                          <a:solidFill>
                            <a:schemeClr val="tx1"/>
                          </a:solidFill>
                          <a:effectLst/>
                          <a:latin typeface="+mn-lt"/>
                        </a:rPr>
                        <a:t>(controller portion)</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1907125693"/>
                  </a:ext>
                </a:extLst>
              </a:tr>
            </a:tbl>
          </a:graphicData>
        </a:graphic>
      </p:graphicFrame>
      <p:sp>
        <p:nvSpPr>
          <p:cNvPr id="18" name="Text Placeholder 18">
            <a:extLst>
              <a:ext uri="{FF2B5EF4-FFF2-40B4-BE49-F238E27FC236}">
                <a16:creationId xmlns:a16="http://schemas.microsoft.com/office/drawing/2014/main" id="{36980463-0307-4F44-843A-CB93AE8B3300}"/>
              </a:ext>
            </a:extLst>
          </p:cNvPr>
          <p:cNvSpPr txBox="1">
            <a:spLocks/>
          </p:cNvSpPr>
          <p:nvPr/>
        </p:nvSpPr>
        <p:spPr>
          <a:xfrm>
            <a:off x="5816270" y="1772641"/>
            <a:ext cx="7368596" cy="608895"/>
          </a:xfrm>
          <a:prstGeom prst="rect">
            <a:avLst/>
          </a:prstGeom>
        </p:spPr>
        <p:txBody>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i="1" u="sng" dirty="0">
                <a:solidFill>
                  <a:schemeClr val="bg1"/>
                </a:solidFill>
              </a:rPr>
              <a:t>COST COMPARISON</a:t>
            </a:r>
          </a:p>
        </p:txBody>
      </p:sp>
      <p:sp>
        <p:nvSpPr>
          <p:cNvPr id="19" name="Rectangle 18">
            <a:extLst>
              <a:ext uri="{FF2B5EF4-FFF2-40B4-BE49-F238E27FC236}">
                <a16:creationId xmlns:a16="http://schemas.microsoft.com/office/drawing/2014/main" id="{6E0D6030-4B22-43F1-820A-BCBAC5260827}"/>
              </a:ext>
            </a:extLst>
          </p:cNvPr>
          <p:cNvSpPr/>
          <p:nvPr/>
        </p:nvSpPr>
        <p:spPr>
          <a:xfrm>
            <a:off x="11007524" y="208344"/>
            <a:ext cx="879674" cy="613459"/>
          </a:xfrm>
          <a:prstGeom prst="rect">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582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title="Skyline">
            <a:extLst>
              <a:ext uri="{FF2B5EF4-FFF2-40B4-BE49-F238E27FC236}">
                <a16:creationId xmlns:a16="http://schemas.microsoft.com/office/drawing/2014/main" id="{6B070BD8-8610-4F64-A93A-41F46C39ECA6}"/>
              </a:ext>
            </a:extLst>
          </p:cNvPr>
          <p:cNvPicPr>
            <a:picLocks noGrp="1" noChangeAspect="1"/>
          </p:cNvPicPr>
          <p:nvPr>
            <p:ph type="pic" sz="quarter" idx="13"/>
          </p:nvPr>
        </p:nvPicPr>
        <p:blipFill>
          <a:blip r:embed="rId2"/>
          <a:srcRect t="9408" b="9408"/>
          <a:stretch>
            <a:fillRect/>
          </a:stretch>
        </p:blipFill>
        <p:spPr/>
      </p:pic>
      <p:sp>
        <p:nvSpPr>
          <p:cNvPr id="4" name="TextBox 3">
            <a:extLst>
              <a:ext uri="{FF2B5EF4-FFF2-40B4-BE49-F238E27FC236}">
                <a16:creationId xmlns:a16="http://schemas.microsoft.com/office/drawing/2014/main" id="{1BC92B55-1D7D-4BA2-81D6-E27E7036F43C}"/>
              </a:ext>
            </a:extLst>
          </p:cNvPr>
          <p:cNvSpPr txBox="1"/>
          <p:nvPr/>
        </p:nvSpPr>
        <p:spPr>
          <a:xfrm>
            <a:off x="2335768" y="2736501"/>
            <a:ext cx="7520464" cy="2308324"/>
          </a:xfrm>
          <a:prstGeom prst="rect">
            <a:avLst/>
          </a:prstGeom>
          <a:noFill/>
        </p:spPr>
        <p:txBody>
          <a:bodyPr wrap="square" rtlCol="0">
            <a:spAutoFit/>
          </a:bodyPr>
          <a:lstStyle/>
          <a:p>
            <a:pPr algn="ctr"/>
            <a:r>
              <a:rPr lang="en-GB" sz="3600" b="0" i="0" spc="600" dirty="0">
                <a:effectLst/>
                <a:highlight>
                  <a:srgbClr val="FFFF00"/>
                </a:highlight>
                <a:latin typeface="Tw Cen MT Condensed" panose="020B0606020104020203" pitchFamily="34" charset="0"/>
              </a:rPr>
              <a:t>"What is a soul? It's like electricity - we don't really know what it is, but it's a force that can light a room!"</a:t>
            </a:r>
            <a:endParaRPr lang="en-US" sz="3600" spc="600" dirty="0">
              <a:highlight>
                <a:srgbClr val="FFFF00"/>
              </a:highlight>
              <a:latin typeface="Tw Cen MT Condensed" panose="020B0606020104020203" pitchFamily="34" charset="0"/>
            </a:endParaRPr>
          </a:p>
        </p:txBody>
      </p:sp>
    </p:spTree>
    <p:extLst>
      <p:ext uri="{BB962C8B-B14F-4D97-AF65-F5344CB8AC3E}">
        <p14:creationId xmlns:p14="http://schemas.microsoft.com/office/powerpoint/2010/main" val="2009224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6" title="Building image">
            <a:extLst>
              <a:ext uri="{FF2B5EF4-FFF2-40B4-BE49-F238E27FC236}">
                <a16:creationId xmlns:a16="http://schemas.microsoft.com/office/drawing/2014/main" id="{BA026684-ED32-4C82-8EFB-03E9E047EA33}"/>
              </a:ext>
              <a:ext uri="{C183D7F6-B498-43B3-948B-1728B52AA6E4}">
                <adec:decorative xmlns:adec="http://schemas.microsoft.com/office/drawing/2017/decorative" val="0"/>
              </a:ext>
            </a:extLst>
          </p:cNvPr>
          <p:cNvPicPr>
            <a:picLocks noGrp="1" noChangeAspect="1"/>
          </p:cNvPicPr>
          <p:nvPr>
            <p:ph type="pic" sz="quarter" idx="13"/>
          </p:nvPr>
        </p:nvPicPr>
        <p:blipFill>
          <a:blip r:embed="rId2"/>
          <a:srcRect l="20743" r="20743"/>
          <a:stretch>
            <a:fillRect/>
          </a:stretch>
        </p:blipFill>
        <p:spPr>
          <a:xfrm>
            <a:off x="2319713" y="860454"/>
            <a:ext cx="4428523" cy="5137089"/>
          </a:xfrm>
        </p:spPr>
      </p:pic>
      <p:sp>
        <p:nvSpPr>
          <p:cNvPr id="19" name="Hexagon 18">
            <a:extLst>
              <a:ext uri="{FF2B5EF4-FFF2-40B4-BE49-F238E27FC236}">
                <a16:creationId xmlns:a16="http://schemas.microsoft.com/office/drawing/2014/main" id="{7CE8B54A-D8B2-498F-ACFB-31AC2DEB83FA}"/>
              </a:ext>
              <a:ext uri="{C183D7F6-B498-43B3-948B-1728B52AA6E4}">
                <adec:decorative xmlns:adec="http://schemas.microsoft.com/office/drawing/2017/decorative" val="1"/>
              </a:ext>
            </a:extLst>
          </p:cNvPr>
          <p:cNvSpPr/>
          <p:nvPr/>
        </p:nvSpPr>
        <p:spPr>
          <a:xfrm rot="16200000">
            <a:off x="3327475" y="2388912"/>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descr="Company initials and name in grouped text">
            <a:extLst>
              <a:ext uri="{FF2B5EF4-FFF2-40B4-BE49-F238E27FC236}">
                <a16:creationId xmlns:a16="http://schemas.microsoft.com/office/drawing/2014/main" id="{82C4EAC6-3E04-4614-86BA-A23C851754D9}"/>
              </a:ext>
            </a:extLst>
          </p:cNvPr>
          <p:cNvGrpSpPr/>
          <p:nvPr/>
        </p:nvGrpSpPr>
        <p:grpSpPr>
          <a:xfrm>
            <a:off x="3511425" y="2620872"/>
            <a:ext cx="2112053" cy="1753628"/>
            <a:chOff x="2810214" y="2954478"/>
            <a:chExt cx="2112053" cy="1753628"/>
          </a:xfrm>
        </p:grpSpPr>
        <p:sp>
          <p:nvSpPr>
            <p:cNvPr id="21" name="TextBox 20">
              <a:extLst>
                <a:ext uri="{FF2B5EF4-FFF2-40B4-BE49-F238E27FC236}">
                  <a16:creationId xmlns:a16="http://schemas.microsoft.com/office/drawing/2014/main" id="{A20626FA-81E3-4C45-BF2D-D52CF6D96238}"/>
                </a:ext>
              </a:extLst>
            </p:cNvPr>
            <p:cNvSpPr txBox="1"/>
            <p:nvPr/>
          </p:nvSpPr>
          <p:spPr>
            <a:xfrm>
              <a:off x="2810214" y="2954478"/>
              <a:ext cx="2112053" cy="923330"/>
            </a:xfrm>
            <a:prstGeom prst="rect">
              <a:avLst/>
            </a:prstGeom>
            <a:noFill/>
          </p:spPr>
          <p:txBody>
            <a:bodyPr wrap="none" rtlCol="0">
              <a:spAutoFit/>
            </a:bodyPr>
            <a:lstStyle/>
            <a:p>
              <a:pPr algn="ctr"/>
              <a:r>
                <a:rPr lang="en-US" sz="5400" b="1" i="1" dirty="0">
                  <a:solidFill>
                    <a:schemeClr val="bg1"/>
                  </a:solidFill>
                  <a:latin typeface="Gill Sans MT" panose="020B0502020104020203" pitchFamily="34" charset="0"/>
                </a:rPr>
                <a:t>Group</a:t>
              </a:r>
            </a:p>
          </p:txBody>
        </p:sp>
        <p:sp>
          <p:nvSpPr>
            <p:cNvPr id="22" name="TextBox 21">
              <a:extLst>
                <a:ext uri="{FF2B5EF4-FFF2-40B4-BE49-F238E27FC236}">
                  <a16:creationId xmlns:a16="http://schemas.microsoft.com/office/drawing/2014/main" id="{D6E86452-6AEA-4380-9682-AB26317ADB62}"/>
                </a:ext>
              </a:extLst>
            </p:cNvPr>
            <p:cNvSpPr txBox="1"/>
            <p:nvPr/>
          </p:nvSpPr>
          <p:spPr>
            <a:xfrm>
              <a:off x="3312242" y="3507777"/>
              <a:ext cx="1107996" cy="1200329"/>
            </a:xfrm>
            <a:prstGeom prst="rect">
              <a:avLst/>
            </a:prstGeom>
            <a:noFill/>
          </p:spPr>
          <p:txBody>
            <a:bodyPr wrap="none" rtlCol="0">
              <a:spAutoFit/>
            </a:bodyPr>
            <a:lstStyle/>
            <a:p>
              <a:pPr algn="ctr"/>
              <a:r>
                <a:rPr lang="en-US" sz="7200" dirty="0">
                  <a:solidFill>
                    <a:schemeClr val="bg1"/>
                  </a:solidFill>
                  <a:latin typeface="Gill Sans MT" panose="020B0502020104020203" pitchFamily="34" charset="0"/>
                  <a:cs typeface="Calibri Light" panose="020F0302020204030204" pitchFamily="34" charset="0"/>
                </a:rPr>
                <a:t>05</a:t>
              </a:r>
            </a:p>
          </p:txBody>
        </p:sp>
      </p:grpSp>
      <p:sp>
        <p:nvSpPr>
          <p:cNvPr id="8" name="Title 7">
            <a:extLst>
              <a:ext uri="{FF2B5EF4-FFF2-40B4-BE49-F238E27FC236}">
                <a16:creationId xmlns:a16="http://schemas.microsoft.com/office/drawing/2014/main" id="{8B6C5EAB-81FF-4827-A160-22F4363C611A}"/>
              </a:ext>
            </a:extLst>
          </p:cNvPr>
          <p:cNvSpPr>
            <a:spLocks noGrp="1"/>
          </p:cNvSpPr>
          <p:nvPr>
            <p:ph type="ctrTitle"/>
          </p:nvPr>
        </p:nvSpPr>
        <p:spPr>
          <a:xfrm>
            <a:off x="7095358" y="2366045"/>
            <a:ext cx="4853573" cy="1616252"/>
          </a:xfrm>
        </p:spPr>
        <p:txBody>
          <a:bodyPr>
            <a:normAutofit/>
          </a:bodyPr>
          <a:lstStyle/>
          <a:p>
            <a:r>
              <a:rPr lang="en-US" sz="7200" dirty="0">
                <a:latin typeface="Maiandra GD" panose="020E0502030308020204" pitchFamily="34" charset="0"/>
              </a:rPr>
              <a:t>Thank </a:t>
            </a:r>
            <a:r>
              <a:rPr lang="en-US" sz="7200" b="0" dirty="0">
                <a:latin typeface="Maiandra GD" panose="020E0502030308020204" pitchFamily="34" charset="0"/>
              </a:rPr>
              <a:t>You.</a:t>
            </a:r>
          </a:p>
        </p:txBody>
      </p:sp>
    </p:spTree>
    <p:extLst>
      <p:ext uri="{BB962C8B-B14F-4D97-AF65-F5344CB8AC3E}">
        <p14:creationId xmlns:p14="http://schemas.microsoft.com/office/powerpoint/2010/main" val="2260955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0D5E30DA-E18E-4448-BF91-FD2AE75A1162}"/>
              </a:ext>
            </a:extLst>
          </p:cNvPr>
          <p:cNvSpPr>
            <a:spLocks noGrp="1"/>
          </p:cNvSpPr>
          <p:nvPr>
            <p:ph type="subTitle" idx="1"/>
          </p:nvPr>
        </p:nvSpPr>
        <p:spPr>
          <a:xfrm>
            <a:off x="6804623" y="1900426"/>
            <a:ext cx="4841512" cy="4118634"/>
          </a:xfrm>
        </p:spPr>
        <p:txBody>
          <a:bodyPr/>
          <a:lstStyle/>
          <a:p>
            <a:r>
              <a:rPr lang="en-GB" dirty="0"/>
              <a:t>IEEE 39 bus test system shown aside. Nominal frequency is 50 Hz. IEEE 39 bus system is well known as 10-machine New-England Power System. This case is used to study simultaneous damping of local and inter-are modes in a system with a highly symmetrical structure.</a:t>
            </a:r>
            <a:endParaRPr lang="en-US" dirty="0">
              <a:latin typeface="Gill Sans MT" panose="020B0502020104020203" pitchFamily="34" charset="0"/>
            </a:endParaRPr>
          </a:p>
        </p:txBody>
      </p:sp>
      <p:pic>
        <p:nvPicPr>
          <p:cNvPr id="5" name="Picture 4">
            <a:extLst>
              <a:ext uri="{FF2B5EF4-FFF2-40B4-BE49-F238E27FC236}">
                <a16:creationId xmlns:a16="http://schemas.microsoft.com/office/drawing/2014/main" id="{F3D84364-128B-406F-8B50-122E41C4A47F}"/>
              </a:ext>
            </a:extLst>
          </p:cNvPr>
          <p:cNvPicPr>
            <a:picLocks noChangeAspect="1"/>
          </p:cNvPicPr>
          <p:nvPr/>
        </p:nvPicPr>
        <p:blipFill>
          <a:blip r:embed="rId2"/>
          <a:stretch>
            <a:fillRect/>
          </a:stretch>
        </p:blipFill>
        <p:spPr>
          <a:xfrm>
            <a:off x="545865" y="758190"/>
            <a:ext cx="5951220" cy="534162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466969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31379" y="1013622"/>
            <a:ext cx="7342622" cy="1215566"/>
          </a:xfrm>
        </p:spPr>
        <p:txBody>
          <a:bodyPr/>
          <a:lstStyle/>
          <a:p>
            <a:r>
              <a:rPr lang="en-US" dirty="0"/>
              <a:t>Base Case</a:t>
            </a:r>
            <a:endParaRPr lang="en-US" b="0" dirty="0"/>
          </a:p>
        </p:txBody>
      </p:sp>
      <p:sp>
        <p:nvSpPr>
          <p:cNvPr id="9" name="Text Placeholder 8">
            <a:extLst>
              <a:ext uri="{FF2B5EF4-FFF2-40B4-BE49-F238E27FC236}">
                <a16:creationId xmlns:a16="http://schemas.microsoft.com/office/drawing/2014/main" id="{53469036-D1FB-4164-96AE-B6D8CECCFC96}"/>
              </a:ext>
            </a:extLst>
          </p:cNvPr>
          <p:cNvSpPr>
            <a:spLocks noGrp="1"/>
          </p:cNvSpPr>
          <p:nvPr>
            <p:ph type="body" sz="quarter" idx="13"/>
          </p:nvPr>
        </p:nvSpPr>
        <p:spPr>
          <a:xfrm>
            <a:off x="549575" y="2379923"/>
            <a:ext cx="7618322" cy="932898"/>
          </a:xfrm>
        </p:spPr>
        <p:txBody>
          <a:bodyPr/>
          <a:lstStyle/>
          <a:p>
            <a:r>
              <a:rPr lang="en-US" dirty="0"/>
              <a:t>The initial base case of the power system</a:t>
            </a:r>
          </a:p>
          <a:p>
            <a:r>
              <a:rPr lang="en-US" dirty="0"/>
              <a:t>consisted of the following elements:</a:t>
            </a:r>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31379" y="3294018"/>
            <a:ext cx="4315830" cy="2307593"/>
          </a:xfrm>
        </p:spPr>
        <p:txBody>
          <a:bodyPr>
            <a:normAutofit/>
          </a:bodyPr>
          <a:lstStyle/>
          <a:p>
            <a:pPr lvl="0"/>
            <a:r>
              <a:rPr lang="en-US" dirty="0"/>
              <a:t>39 Buses</a:t>
            </a:r>
          </a:p>
          <a:p>
            <a:pPr lvl="0"/>
            <a:r>
              <a:rPr lang="en-US" dirty="0"/>
              <a:t>30 Lines</a:t>
            </a:r>
          </a:p>
          <a:p>
            <a:pPr lvl="0"/>
            <a:r>
              <a:rPr lang="en-US" dirty="0"/>
              <a:t>12 Transformers</a:t>
            </a:r>
          </a:p>
          <a:p>
            <a:pPr lvl="0"/>
            <a:r>
              <a:rPr lang="en-US" dirty="0"/>
              <a:t>10 Generators</a:t>
            </a:r>
          </a:p>
          <a:p>
            <a:pPr lvl="0"/>
            <a:r>
              <a:rPr lang="en-US" dirty="0"/>
              <a:t>19 Loads</a:t>
            </a:r>
          </a:p>
        </p:txBody>
      </p:sp>
      <p:pic>
        <p:nvPicPr>
          <p:cNvPr id="13" name="Picture Placeholder 12" title="Skyline">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rotWithShape="1">
          <a:blip r:embed="rId2"/>
          <a:srcRect l="23313" r="23313"/>
          <a:stretch/>
        </p:blipFill>
        <p:spPr>
          <a:xfrm>
            <a:off x="6604000" y="0"/>
            <a:ext cx="5588000" cy="6872249"/>
          </a:xfrm>
        </p:spPr>
      </p:pic>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3</a:t>
            </a:fld>
            <a:endParaRPr lang="en-US" dirty="0"/>
          </a:p>
        </p:txBody>
      </p:sp>
      <p:sp>
        <p:nvSpPr>
          <p:cNvPr id="8" name="Text Placeholder 8">
            <a:extLst>
              <a:ext uri="{FF2B5EF4-FFF2-40B4-BE49-F238E27FC236}">
                <a16:creationId xmlns:a16="http://schemas.microsoft.com/office/drawing/2014/main" id="{6FB45EB3-4BD9-423B-BC1C-42408878DE52}"/>
              </a:ext>
            </a:extLst>
          </p:cNvPr>
          <p:cNvSpPr txBox="1">
            <a:spLocks/>
          </p:cNvSpPr>
          <p:nvPr/>
        </p:nvSpPr>
        <p:spPr>
          <a:xfrm>
            <a:off x="531379" y="5615588"/>
            <a:ext cx="6286110" cy="932898"/>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bg2">
                    <a:lumMod val="50000"/>
                  </a:schemeClr>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Afterwards Induction Motors &amp; HVDC lines were added to study their effects on the power system which caused some  errors that were resolved later on.</a:t>
            </a:r>
          </a:p>
        </p:txBody>
      </p:sp>
    </p:spTree>
    <p:extLst>
      <p:ext uri="{BB962C8B-B14F-4D97-AF65-F5344CB8AC3E}">
        <p14:creationId xmlns:p14="http://schemas.microsoft.com/office/powerpoint/2010/main" val="972005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a:xfrm>
            <a:off x="116557" y="5947420"/>
            <a:ext cx="5601335" cy="581853"/>
          </a:xfrm>
        </p:spPr>
        <p:txBody>
          <a:bodyPr>
            <a:normAutofit fontScale="90000"/>
          </a:bodyPr>
          <a:lstStyle/>
          <a:p>
            <a:r>
              <a:rPr lang="en-US" dirty="0"/>
              <a:t>Base Case </a:t>
            </a:r>
            <a:r>
              <a:rPr lang="en-US" b="0" dirty="0"/>
              <a:t>One Line Diagram </a:t>
            </a:r>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a:xfrm>
            <a:off x="5654259" y="4604756"/>
            <a:ext cx="5468414" cy="910580"/>
          </a:xfrm>
        </p:spPr>
        <p:txBody>
          <a:bodyPr>
            <a:normAutofit/>
          </a:bodyPr>
          <a:lstStyle/>
          <a:p>
            <a:r>
              <a:rPr lang="en-US" dirty="0"/>
              <a:t>Base Case summary report before adding HVDC line &amp; induction motors</a:t>
            </a:r>
          </a:p>
        </p:txBody>
      </p:sp>
      <p:pic>
        <p:nvPicPr>
          <p:cNvPr id="13" name="Picture 12">
            <a:extLst>
              <a:ext uri="{FF2B5EF4-FFF2-40B4-BE49-F238E27FC236}">
                <a16:creationId xmlns:a16="http://schemas.microsoft.com/office/drawing/2014/main" id="{C09ADEDA-C7FD-44DE-9F0A-293EB985A499}"/>
              </a:ext>
            </a:extLst>
          </p:cNvPr>
          <p:cNvPicPr>
            <a:picLocks noChangeAspect="1"/>
          </p:cNvPicPr>
          <p:nvPr/>
        </p:nvPicPr>
        <p:blipFill rotWithShape="1">
          <a:blip r:embed="rId2"/>
          <a:srcRect r="-136" b="4793"/>
          <a:stretch/>
        </p:blipFill>
        <p:spPr>
          <a:xfrm>
            <a:off x="472057" y="230250"/>
            <a:ext cx="4065220" cy="54040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14">
            <a:extLst>
              <a:ext uri="{FF2B5EF4-FFF2-40B4-BE49-F238E27FC236}">
                <a16:creationId xmlns:a16="http://schemas.microsoft.com/office/drawing/2014/main" id="{EF3DF440-9440-42E0-8624-9153CA05C97F}"/>
              </a:ext>
            </a:extLst>
          </p:cNvPr>
          <p:cNvPicPr>
            <a:picLocks noChangeAspect="1"/>
          </p:cNvPicPr>
          <p:nvPr/>
        </p:nvPicPr>
        <p:blipFill>
          <a:blip r:embed="rId3"/>
          <a:stretch>
            <a:fillRect/>
          </a:stretch>
        </p:blipFill>
        <p:spPr>
          <a:xfrm>
            <a:off x="5016616" y="2118582"/>
            <a:ext cx="6743700" cy="2278380"/>
          </a:xfrm>
          <a:prstGeom prst="rect">
            <a:avLst/>
          </a:prstGeom>
        </p:spPr>
      </p:pic>
    </p:spTree>
    <p:extLst>
      <p:ext uri="{BB962C8B-B14F-4D97-AF65-F5344CB8AC3E}">
        <p14:creationId xmlns:p14="http://schemas.microsoft.com/office/powerpoint/2010/main" val="4292661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a:xfrm>
            <a:off x="116557" y="5723130"/>
            <a:ext cx="6631484" cy="1048060"/>
          </a:xfrm>
        </p:spPr>
        <p:txBody>
          <a:bodyPr>
            <a:normAutofit fontScale="90000"/>
          </a:bodyPr>
          <a:lstStyle/>
          <a:p>
            <a:r>
              <a:rPr lang="en-US" dirty="0"/>
              <a:t>Base Case </a:t>
            </a:r>
            <a:r>
              <a:rPr lang="en-US" b="0" dirty="0"/>
              <a:t>One Line Diagram</a:t>
            </a:r>
            <a:br>
              <a:rPr lang="en-US" b="0" dirty="0"/>
            </a:br>
            <a:r>
              <a:rPr lang="en-US" b="0" dirty="0"/>
              <a:t>(with IM &amp; HVDC line) </a:t>
            </a:r>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a:xfrm>
            <a:off x="5654259" y="4604756"/>
            <a:ext cx="5468414" cy="910580"/>
          </a:xfrm>
        </p:spPr>
        <p:txBody>
          <a:bodyPr>
            <a:normAutofit/>
          </a:bodyPr>
          <a:lstStyle/>
          <a:p>
            <a:r>
              <a:rPr lang="en-US" dirty="0"/>
              <a:t>Base Case summary report after adding HVDC line &amp; induction motors</a:t>
            </a:r>
          </a:p>
        </p:txBody>
      </p:sp>
      <p:pic>
        <p:nvPicPr>
          <p:cNvPr id="13" name="Picture 12">
            <a:extLst>
              <a:ext uri="{FF2B5EF4-FFF2-40B4-BE49-F238E27FC236}">
                <a16:creationId xmlns:a16="http://schemas.microsoft.com/office/drawing/2014/main" id="{C09ADEDA-C7FD-44DE-9F0A-293EB985A499}"/>
              </a:ext>
            </a:extLst>
          </p:cNvPr>
          <p:cNvPicPr>
            <a:picLocks noChangeAspect="1"/>
          </p:cNvPicPr>
          <p:nvPr/>
        </p:nvPicPr>
        <p:blipFill>
          <a:blip r:embed="rId2"/>
          <a:srcRect/>
          <a:stretch/>
        </p:blipFill>
        <p:spPr>
          <a:xfrm>
            <a:off x="525879" y="230250"/>
            <a:ext cx="3957575" cy="54040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14">
            <a:extLst>
              <a:ext uri="{FF2B5EF4-FFF2-40B4-BE49-F238E27FC236}">
                <a16:creationId xmlns:a16="http://schemas.microsoft.com/office/drawing/2014/main" id="{EF3DF440-9440-42E0-8624-9153CA05C97F}"/>
              </a:ext>
            </a:extLst>
          </p:cNvPr>
          <p:cNvPicPr>
            <a:picLocks noChangeAspect="1"/>
          </p:cNvPicPr>
          <p:nvPr/>
        </p:nvPicPr>
        <p:blipFill>
          <a:blip r:embed="rId3"/>
          <a:srcRect/>
          <a:stretch/>
        </p:blipFill>
        <p:spPr>
          <a:xfrm>
            <a:off x="5016616" y="2133822"/>
            <a:ext cx="6743700" cy="2247900"/>
          </a:xfrm>
          <a:prstGeom prst="rect">
            <a:avLst/>
          </a:prstGeom>
        </p:spPr>
      </p:pic>
    </p:spTree>
    <p:extLst>
      <p:ext uri="{BB962C8B-B14F-4D97-AF65-F5344CB8AC3E}">
        <p14:creationId xmlns:p14="http://schemas.microsoft.com/office/powerpoint/2010/main" val="510025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908132"/>
            <a:ext cx="7342622" cy="1215566"/>
          </a:xfrm>
        </p:spPr>
        <p:txBody>
          <a:bodyPr/>
          <a:lstStyle/>
          <a:p>
            <a:r>
              <a:rPr lang="en-US" dirty="0"/>
              <a:t>Abnormalities </a:t>
            </a:r>
            <a:endParaRPr lang="en-US" b="0" dirty="0"/>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79" y="2309900"/>
            <a:ext cx="7342621" cy="744809"/>
          </a:xfrm>
        </p:spPr>
        <p:txBody>
          <a:bodyPr/>
          <a:lstStyle/>
          <a:p>
            <a:r>
              <a:rPr lang="en-US" dirty="0"/>
              <a:t>Following are the errors which were </a:t>
            </a:r>
          </a:p>
          <a:p>
            <a:r>
              <a:rPr lang="en-US" dirty="0"/>
              <a:t>addressed:</a:t>
            </a:r>
          </a:p>
        </p:txBody>
      </p:sp>
      <p:sp>
        <p:nvSpPr>
          <p:cNvPr id="42" name="Content Placeholder 6">
            <a:extLst>
              <a:ext uri="{FF2B5EF4-FFF2-40B4-BE49-F238E27FC236}">
                <a16:creationId xmlns:a16="http://schemas.microsoft.com/office/drawing/2014/main" id="{55EACD59-7C51-4810-94C6-BCB4D12346DC}"/>
              </a:ext>
            </a:extLst>
          </p:cNvPr>
          <p:cNvSpPr>
            <a:spLocks noGrp="1"/>
          </p:cNvSpPr>
          <p:nvPr>
            <p:ph idx="1"/>
          </p:nvPr>
        </p:nvSpPr>
        <p:spPr>
          <a:xfrm>
            <a:off x="531378" y="3240911"/>
            <a:ext cx="6021821" cy="3115439"/>
          </a:xfrm>
        </p:spPr>
        <p:txBody>
          <a:bodyPr>
            <a:normAutofit fontScale="92500" lnSpcReduction="20000"/>
          </a:bodyPr>
          <a:lstStyle/>
          <a:p>
            <a:pPr lvl="0"/>
            <a:r>
              <a:rPr lang="en-US" dirty="0"/>
              <a:t>Some buses couldn’t match their voltage limits due to the addition of HVDC line.</a:t>
            </a:r>
          </a:p>
          <a:p>
            <a:pPr lvl="0"/>
            <a:r>
              <a:rPr lang="en-US" dirty="0"/>
              <a:t>Power flow of a line overloaded, breaching its loading limit</a:t>
            </a:r>
          </a:p>
          <a:p>
            <a:pPr lvl="0"/>
            <a:r>
              <a:rPr lang="en-US" dirty="0"/>
              <a:t>Operating power of a transformer connected to the slack generator overloads due to the generator producing a very hefty amount of voltage.  </a:t>
            </a:r>
          </a:p>
          <a:p>
            <a:pPr lvl="0"/>
            <a:r>
              <a:rPr lang="en-US" dirty="0"/>
              <a:t>Some generators also breach their reactive limits due to the addition of Induction Motors, making more reactive power drawn.</a:t>
            </a:r>
          </a:p>
        </p:txBody>
      </p:sp>
      <p:pic>
        <p:nvPicPr>
          <p:cNvPr id="59" name="Picture Placeholder 58" title="Buildings">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srcRect l="13492" r="13492"/>
          <a:stretch>
            <a:fillRect/>
          </a:stretch>
        </p:blipFill>
        <p:spPr/>
      </p:pic>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6</a:t>
            </a:fld>
            <a:endParaRPr lang="en-US" dirty="0"/>
          </a:p>
        </p:txBody>
      </p:sp>
      <p:sp>
        <p:nvSpPr>
          <p:cNvPr id="2" name="Rectangle 1">
            <a:extLst>
              <a:ext uri="{FF2B5EF4-FFF2-40B4-BE49-F238E27FC236}">
                <a16:creationId xmlns:a16="http://schemas.microsoft.com/office/drawing/2014/main" id="{F6712C55-5BF1-45E6-BB65-A0AE61258463}"/>
              </a:ext>
            </a:extLst>
          </p:cNvPr>
          <p:cNvSpPr/>
          <p:nvPr/>
        </p:nvSpPr>
        <p:spPr>
          <a:xfrm>
            <a:off x="11007524" y="208344"/>
            <a:ext cx="879674" cy="613459"/>
          </a:xfrm>
          <a:prstGeom prst="rect">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5466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dirty="0"/>
              <a:t>Our </a:t>
            </a:r>
            <a:r>
              <a:rPr lang="en-US" b="0" dirty="0"/>
              <a:t>Approach to Solve</a:t>
            </a:r>
          </a:p>
        </p:txBody>
      </p:sp>
      <p:sp>
        <p:nvSpPr>
          <p:cNvPr id="19" name="Text Placeholder 18">
            <a:extLst>
              <a:ext uri="{FF2B5EF4-FFF2-40B4-BE49-F238E27FC236}">
                <a16:creationId xmlns:a16="http://schemas.microsoft.com/office/drawing/2014/main" id="{DFE11F38-F66B-4F95-8224-6CCA69D57617}"/>
              </a:ext>
            </a:extLst>
          </p:cNvPr>
          <p:cNvSpPr>
            <a:spLocks noGrp="1"/>
          </p:cNvSpPr>
          <p:nvPr>
            <p:ph type="body" sz="quarter" idx="16"/>
          </p:nvPr>
        </p:nvSpPr>
        <p:spPr/>
        <p:txBody>
          <a:bodyPr/>
          <a:lstStyle/>
          <a:p>
            <a:r>
              <a:rPr lang="en-US" dirty="0"/>
              <a:t>In our upcoming sessions we’ll discuss on how the following approaches helped us to solve all the abnormal conditions in the power system:</a:t>
            </a:r>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a:xfrm>
            <a:off x="381966" y="2104888"/>
            <a:ext cx="3588150" cy="781188"/>
          </a:xfrm>
        </p:spPr>
        <p:txBody>
          <a:bodyPr>
            <a:normAutofit fontScale="92500"/>
          </a:bodyPr>
          <a:lstStyle/>
          <a:p>
            <a:r>
              <a:rPr lang="en-US" dirty="0"/>
              <a:t>Distributed Swing Power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7</a:t>
            </a:fld>
            <a:endParaRPr lang="en-US" dirty="0"/>
          </a:p>
        </p:txBody>
      </p:sp>
      <p:sp>
        <p:nvSpPr>
          <p:cNvPr id="13" name="Content Placeholder 17">
            <a:extLst>
              <a:ext uri="{FF2B5EF4-FFF2-40B4-BE49-F238E27FC236}">
                <a16:creationId xmlns:a16="http://schemas.microsoft.com/office/drawing/2014/main" id="{C9614830-5924-438D-813B-57EE4368D2A8}"/>
              </a:ext>
            </a:extLst>
          </p:cNvPr>
          <p:cNvSpPr txBox="1">
            <a:spLocks/>
          </p:cNvSpPr>
          <p:nvPr/>
        </p:nvSpPr>
        <p:spPr>
          <a:xfrm>
            <a:off x="518678" y="2948853"/>
            <a:ext cx="3451437" cy="3762896"/>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bg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bg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bg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pPr>
            <a:r>
              <a:rPr lang="en-GB" dirty="0"/>
              <a:t>Allotting excess power to a single generator proved unacceptable as some deviation from the desired value caused is large [Ref:Abnorm03]</a:t>
            </a:r>
          </a:p>
          <a:p>
            <a:pPr>
              <a:buClr>
                <a:schemeClr val="accent2"/>
              </a:buClr>
            </a:pPr>
            <a:r>
              <a:rPr lang="en-GB" dirty="0"/>
              <a:t>Thus this method aims to reduce the generation of the slack generator whilst increasing power generation of the other selected generators. </a:t>
            </a:r>
            <a:endParaRPr lang="en-US" dirty="0"/>
          </a:p>
        </p:txBody>
      </p:sp>
      <p:pic>
        <p:nvPicPr>
          <p:cNvPr id="7" name="Picture 6">
            <a:extLst>
              <a:ext uri="{FF2B5EF4-FFF2-40B4-BE49-F238E27FC236}">
                <a16:creationId xmlns:a16="http://schemas.microsoft.com/office/drawing/2014/main" id="{2DC7FDF3-CEDC-414B-BE23-EF80125B15FA}"/>
              </a:ext>
            </a:extLst>
          </p:cNvPr>
          <p:cNvPicPr>
            <a:picLocks noChangeAspect="1"/>
          </p:cNvPicPr>
          <p:nvPr/>
        </p:nvPicPr>
        <p:blipFill>
          <a:blip r:embed="rId2"/>
          <a:stretch>
            <a:fillRect/>
          </a:stretch>
        </p:blipFill>
        <p:spPr>
          <a:xfrm>
            <a:off x="4944862" y="2886076"/>
            <a:ext cx="6728460" cy="914400"/>
          </a:xfrm>
          <a:prstGeom prst="rect">
            <a:avLst/>
          </a:prstGeom>
        </p:spPr>
      </p:pic>
      <p:pic>
        <p:nvPicPr>
          <p:cNvPr id="9" name="Picture 8">
            <a:extLst>
              <a:ext uri="{FF2B5EF4-FFF2-40B4-BE49-F238E27FC236}">
                <a16:creationId xmlns:a16="http://schemas.microsoft.com/office/drawing/2014/main" id="{2E155C77-6200-4575-BE18-49D1EC2D56F0}"/>
              </a:ext>
            </a:extLst>
          </p:cNvPr>
          <p:cNvPicPr>
            <a:picLocks noChangeAspect="1"/>
          </p:cNvPicPr>
          <p:nvPr/>
        </p:nvPicPr>
        <p:blipFill rotWithShape="1">
          <a:blip r:embed="rId3"/>
          <a:srcRect r="8687"/>
          <a:stretch/>
        </p:blipFill>
        <p:spPr>
          <a:xfrm>
            <a:off x="4944862" y="4669778"/>
            <a:ext cx="6728460" cy="868680"/>
          </a:xfrm>
          <a:prstGeom prst="rect">
            <a:avLst/>
          </a:prstGeom>
        </p:spPr>
      </p:pic>
      <p:sp>
        <p:nvSpPr>
          <p:cNvPr id="23" name="Text Placeholder 4">
            <a:extLst>
              <a:ext uri="{FF2B5EF4-FFF2-40B4-BE49-F238E27FC236}">
                <a16:creationId xmlns:a16="http://schemas.microsoft.com/office/drawing/2014/main" id="{C695E0CE-EED5-415C-AE52-39F08903070D}"/>
              </a:ext>
            </a:extLst>
          </p:cNvPr>
          <p:cNvSpPr txBox="1">
            <a:spLocks/>
          </p:cNvSpPr>
          <p:nvPr/>
        </p:nvSpPr>
        <p:spPr>
          <a:xfrm>
            <a:off x="5208037" y="3631121"/>
            <a:ext cx="6202110" cy="910580"/>
          </a:xfrm>
          <a:prstGeom prst="rect">
            <a:avLst/>
          </a:prstGeom>
        </p:spPr>
        <p:txBody>
          <a:bodyPr anchor="b">
            <a:normAutofit fontScale="92500"/>
          </a:bodyPr>
          <a:lstStyle>
            <a:lvl1pPr marL="0" indent="0" algn="l" defTabSz="914400" rtl="0" eaLnBrk="1" latinLnBrk="0" hangingPunct="1">
              <a:lnSpc>
                <a:spcPct val="100000"/>
              </a:lnSpc>
              <a:spcBef>
                <a:spcPts val="0"/>
              </a:spcBef>
              <a:buClr>
                <a:srgbClr val="2E7A40"/>
              </a:buClr>
              <a:buFont typeface="Arial" panose="020B0604020202020204" pitchFamily="34" charset="0"/>
              <a:buNone/>
              <a:defRPr lang="en-US" sz="2800" b="1" kern="1200">
                <a:solidFill>
                  <a:schemeClr val="accent2"/>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GB" sz="2000" dirty="0">
                <a:solidFill>
                  <a:schemeClr val="bg1"/>
                </a:solidFill>
              </a:rPr>
              <a:t>Overloaded Transformer abnormality (above) solved using the Distributed Swing Power method (below) in PSAF.</a:t>
            </a:r>
          </a:p>
        </p:txBody>
      </p:sp>
      <p:sp>
        <p:nvSpPr>
          <p:cNvPr id="24" name="Rectangle 23">
            <a:extLst>
              <a:ext uri="{FF2B5EF4-FFF2-40B4-BE49-F238E27FC236}">
                <a16:creationId xmlns:a16="http://schemas.microsoft.com/office/drawing/2014/main" id="{F3546C6D-9770-41C9-8C7D-C4C60DAE4300}"/>
              </a:ext>
            </a:extLst>
          </p:cNvPr>
          <p:cNvSpPr/>
          <p:nvPr/>
        </p:nvSpPr>
        <p:spPr>
          <a:xfrm>
            <a:off x="11007524" y="208344"/>
            <a:ext cx="879674" cy="613459"/>
          </a:xfrm>
          <a:prstGeom prst="rect">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521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fontScale="90000"/>
          </a:bodyPr>
          <a:lstStyle/>
          <a:p>
            <a:r>
              <a:rPr lang="en-US" dirty="0"/>
              <a:t>Distributed Swing Power</a:t>
            </a:r>
            <a:br>
              <a:rPr lang="en-US" dirty="0"/>
            </a:br>
            <a:endParaRPr lang="en-US" b="0" dirty="0"/>
          </a:p>
        </p:txBody>
      </p:sp>
      <p:sp>
        <p:nvSpPr>
          <p:cNvPr id="19" name="Text Placeholder 18">
            <a:extLst>
              <a:ext uri="{FF2B5EF4-FFF2-40B4-BE49-F238E27FC236}">
                <a16:creationId xmlns:a16="http://schemas.microsoft.com/office/drawing/2014/main" id="{DFE11F38-F66B-4F95-8224-6CCA69D57617}"/>
              </a:ext>
            </a:extLst>
          </p:cNvPr>
          <p:cNvSpPr>
            <a:spLocks noGrp="1"/>
          </p:cNvSpPr>
          <p:nvPr>
            <p:ph type="body" sz="quarter" idx="16"/>
          </p:nvPr>
        </p:nvSpPr>
        <p:spPr>
          <a:xfrm>
            <a:off x="518678" y="783012"/>
            <a:ext cx="7190061" cy="6074988"/>
          </a:xfrm>
        </p:spPr>
        <p:txBody>
          <a:bodyPr/>
          <a:lstStyle/>
          <a:p>
            <a:pPr marL="342900" indent="-342900">
              <a:buFont typeface="Arial" panose="020B0604020202020204" pitchFamily="34" charset="0"/>
              <a:buChar char="•"/>
            </a:pPr>
            <a:r>
              <a:rPr lang="en-GB" dirty="0">
                <a:solidFill>
                  <a:srgbClr val="FFFF00"/>
                </a:solidFill>
              </a:rPr>
              <a:t>In the traditional load flow computation, the scheduled generations (Pgen) at swing generators are irrelevant. For that reason, users may leave Pgen = 0. In the distributed swing load flow, valid swing generations must be input correctly. If Pgen = 0 MW is entered at a swing bus, then the program will reschedule its generation. After the base case run, all the generators were used in the distributed swing method to find the calculated active power(770.10 MW) of the swing generator. </a:t>
            </a:r>
            <a:r>
              <a:rPr lang="en-GB" b="1" i="1" u="sng" dirty="0">
                <a:solidFill>
                  <a:srgbClr val="FFFF00"/>
                </a:solidFill>
              </a:rPr>
              <a:t>[Photo01]</a:t>
            </a:r>
            <a:endParaRPr lang="en-US" b="1" i="1" u="sng" dirty="0"/>
          </a:p>
          <a:p>
            <a:pPr marL="342900" indent="-342900">
              <a:buFont typeface="Arial" panose="020B0604020202020204" pitchFamily="34" charset="0"/>
              <a:buChar char="•"/>
            </a:pPr>
            <a:r>
              <a:rPr lang="en-US" dirty="0"/>
              <a:t>After the complete base case run, we saw these four generators exceeding their reactive limits; so these four along with the swing gen were left out from the swing distribution. </a:t>
            </a:r>
            <a:r>
              <a:rPr lang="en-US" b="1" i="1" u="sng" dirty="0"/>
              <a:t>[Photo02]</a:t>
            </a:r>
          </a:p>
          <a:p>
            <a:pPr marL="342900" indent="-342900">
              <a:buFont typeface="Arial" panose="020B0604020202020204" pitchFamily="34" charset="0"/>
              <a:buChar char="•"/>
            </a:pPr>
            <a:r>
              <a:rPr lang="en-US" dirty="0"/>
              <a:t>After the swing power distribution, a log sheet generated showing the updated power generation of the rest of the generators. </a:t>
            </a:r>
            <a:r>
              <a:rPr lang="en-US" b="1" i="1" u="sng" dirty="0"/>
              <a:t>[Photo3]</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8</a:t>
            </a:fld>
            <a:endParaRPr lang="en-US" dirty="0"/>
          </a:p>
        </p:txBody>
      </p:sp>
      <p:pic>
        <p:nvPicPr>
          <p:cNvPr id="3" name="Picture 2">
            <a:extLst>
              <a:ext uri="{FF2B5EF4-FFF2-40B4-BE49-F238E27FC236}">
                <a16:creationId xmlns:a16="http://schemas.microsoft.com/office/drawing/2014/main" id="{6A9BE22B-9137-46E2-99EB-D8C154C3BCB2}"/>
              </a:ext>
            </a:extLst>
          </p:cNvPr>
          <p:cNvPicPr>
            <a:picLocks noChangeAspect="1"/>
          </p:cNvPicPr>
          <p:nvPr/>
        </p:nvPicPr>
        <p:blipFill>
          <a:blip r:embed="rId2"/>
          <a:stretch>
            <a:fillRect/>
          </a:stretch>
        </p:blipFill>
        <p:spPr>
          <a:xfrm>
            <a:off x="8173907" y="2702528"/>
            <a:ext cx="3825080" cy="2504003"/>
          </a:xfrm>
          <a:prstGeom prst="rect">
            <a:avLst/>
          </a:prstGeom>
        </p:spPr>
      </p:pic>
      <p:pic>
        <p:nvPicPr>
          <p:cNvPr id="22" name="Picture 21">
            <a:extLst>
              <a:ext uri="{FF2B5EF4-FFF2-40B4-BE49-F238E27FC236}">
                <a16:creationId xmlns:a16="http://schemas.microsoft.com/office/drawing/2014/main" id="{2ED42188-0CC9-4B13-BD92-3FDD3C397015}"/>
              </a:ext>
            </a:extLst>
          </p:cNvPr>
          <p:cNvPicPr>
            <a:picLocks noChangeAspect="1"/>
          </p:cNvPicPr>
          <p:nvPr/>
        </p:nvPicPr>
        <p:blipFill rotWithShape="1">
          <a:blip r:embed="rId3"/>
          <a:srcRect t="-1" r="6626" b="4603"/>
          <a:stretch/>
        </p:blipFill>
        <p:spPr>
          <a:xfrm>
            <a:off x="8143645" y="5255894"/>
            <a:ext cx="3855342" cy="1514944"/>
          </a:xfrm>
          <a:prstGeom prst="rect">
            <a:avLst/>
          </a:prstGeom>
        </p:spPr>
      </p:pic>
      <p:pic>
        <p:nvPicPr>
          <p:cNvPr id="4" name="Picture 3">
            <a:extLst>
              <a:ext uri="{FF2B5EF4-FFF2-40B4-BE49-F238E27FC236}">
                <a16:creationId xmlns:a16="http://schemas.microsoft.com/office/drawing/2014/main" id="{2D37215E-C669-4120-BB13-64F4DE4C37DF}"/>
              </a:ext>
            </a:extLst>
          </p:cNvPr>
          <p:cNvPicPr>
            <a:picLocks noChangeAspect="1"/>
          </p:cNvPicPr>
          <p:nvPr/>
        </p:nvPicPr>
        <p:blipFill>
          <a:blip r:embed="rId4"/>
          <a:stretch>
            <a:fillRect/>
          </a:stretch>
        </p:blipFill>
        <p:spPr>
          <a:xfrm>
            <a:off x="8173908" y="0"/>
            <a:ext cx="3825080" cy="2653165"/>
          </a:xfrm>
          <a:prstGeom prst="rect">
            <a:avLst/>
          </a:prstGeom>
        </p:spPr>
      </p:pic>
    </p:spTree>
    <p:extLst>
      <p:ext uri="{BB962C8B-B14F-4D97-AF65-F5344CB8AC3E}">
        <p14:creationId xmlns:p14="http://schemas.microsoft.com/office/powerpoint/2010/main" val="2558868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fontScale="90000"/>
          </a:bodyPr>
          <a:lstStyle/>
          <a:p>
            <a:r>
              <a:rPr lang="en-US" dirty="0"/>
              <a:t>Distributed Swing Power</a:t>
            </a:r>
            <a:br>
              <a:rPr lang="en-US" dirty="0"/>
            </a:br>
            <a:endParaRPr lang="en-US" b="0" dirty="0"/>
          </a:p>
        </p:txBody>
      </p:sp>
      <p:sp>
        <p:nvSpPr>
          <p:cNvPr id="19" name="Text Placeholder 18">
            <a:extLst>
              <a:ext uri="{FF2B5EF4-FFF2-40B4-BE49-F238E27FC236}">
                <a16:creationId xmlns:a16="http://schemas.microsoft.com/office/drawing/2014/main" id="{DFE11F38-F66B-4F95-8224-6CCA69D57617}"/>
              </a:ext>
            </a:extLst>
          </p:cNvPr>
          <p:cNvSpPr>
            <a:spLocks noGrp="1"/>
          </p:cNvSpPr>
          <p:nvPr>
            <p:ph type="body" sz="quarter" idx="16"/>
          </p:nvPr>
        </p:nvSpPr>
        <p:spPr>
          <a:xfrm>
            <a:off x="2458914" y="3429000"/>
            <a:ext cx="7190061" cy="844015"/>
          </a:xfrm>
        </p:spPr>
        <p:txBody>
          <a:bodyPr/>
          <a:lstStyle/>
          <a:p>
            <a:pPr algn="ctr"/>
            <a:r>
              <a:rPr lang="en-US" dirty="0"/>
              <a:t>The redistribution helped to overcome the overloaded line problem along with one generator(G03) falling back to its optimum limits. </a:t>
            </a:r>
            <a:endParaRPr lang="en-US" b="1" i="1" u="sng" dirty="0"/>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9</a:t>
            </a:fld>
            <a:endParaRPr lang="en-US" dirty="0"/>
          </a:p>
        </p:txBody>
      </p:sp>
      <p:sp>
        <p:nvSpPr>
          <p:cNvPr id="9" name="Rectangle 8">
            <a:extLst>
              <a:ext uri="{FF2B5EF4-FFF2-40B4-BE49-F238E27FC236}">
                <a16:creationId xmlns:a16="http://schemas.microsoft.com/office/drawing/2014/main" id="{D987AB43-DD88-4761-AF2B-0F9F04DAF2D3}"/>
              </a:ext>
            </a:extLst>
          </p:cNvPr>
          <p:cNvSpPr/>
          <p:nvPr/>
        </p:nvSpPr>
        <p:spPr>
          <a:xfrm>
            <a:off x="11007524" y="208344"/>
            <a:ext cx="879674" cy="613459"/>
          </a:xfrm>
          <a:prstGeom prst="rect">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945D42E-D761-45CD-AA86-6FB7173FFCC2}"/>
              </a:ext>
            </a:extLst>
          </p:cNvPr>
          <p:cNvPicPr>
            <a:picLocks noChangeAspect="1"/>
          </p:cNvPicPr>
          <p:nvPr/>
        </p:nvPicPr>
        <p:blipFill>
          <a:blip r:embed="rId2"/>
          <a:stretch>
            <a:fillRect/>
          </a:stretch>
        </p:blipFill>
        <p:spPr>
          <a:xfrm>
            <a:off x="2716385" y="2180284"/>
            <a:ext cx="6675120" cy="739140"/>
          </a:xfrm>
          <a:prstGeom prst="rect">
            <a:avLst/>
          </a:prstGeom>
        </p:spPr>
      </p:pic>
      <p:pic>
        <p:nvPicPr>
          <p:cNvPr id="6" name="Picture 5">
            <a:extLst>
              <a:ext uri="{FF2B5EF4-FFF2-40B4-BE49-F238E27FC236}">
                <a16:creationId xmlns:a16="http://schemas.microsoft.com/office/drawing/2014/main" id="{DBC74988-C35D-4B9A-B24E-D66466FB1794}"/>
              </a:ext>
            </a:extLst>
          </p:cNvPr>
          <p:cNvPicPr>
            <a:picLocks noChangeAspect="1"/>
          </p:cNvPicPr>
          <p:nvPr/>
        </p:nvPicPr>
        <p:blipFill>
          <a:blip r:embed="rId3"/>
          <a:stretch>
            <a:fillRect/>
          </a:stretch>
        </p:blipFill>
        <p:spPr>
          <a:xfrm>
            <a:off x="2685905" y="4782591"/>
            <a:ext cx="6705600" cy="716280"/>
          </a:xfrm>
          <a:prstGeom prst="rect">
            <a:avLst/>
          </a:prstGeom>
        </p:spPr>
      </p:pic>
      <p:pic>
        <p:nvPicPr>
          <p:cNvPr id="3" name="Picture 2">
            <a:extLst>
              <a:ext uri="{FF2B5EF4-FFF2-40B4-BE49-F238E27FC236}">
                <a16:creationId xmlns:a16="http://schemas.microsoft.com/office/drawing/2014/main" id="{842FFC1D-FB58-4C96-BA2B-C3B2915A453C}"/>
              </a:ext>
            </a:extLst>
          </p:cNvPr>
          <p:cNvPicPr>
            <a:picLocks noChangeAspect="1"/>
          </p:cNvPicPr>
          <p:nvPr/>
        </p:nvPicPr>
        <p:blipFill>
          <a:blip r:embed="rId4"/>
          <a:stretch>
            <a:fillRect/>
          </a:stretch>
        </p:blipFill>
        <p:spPr>
          <a:xfrm>
            <a:off x="9783888" y="2976651"/>
            <a:ext cx="1828103" cy="1805940"/>
          </a:xfrm>
          <a:prstGeom prst="rect">
            <a:avLst/>
          </a:prstGeom>
        </p:spPr>
      </p:pic>
    </p:spTree>
    <p:extLst>
      <p:ext uri="{BB962C8B-B14F-4D97-AF65-F5344CB8AC3E}">
        <p14:creationId xmlns:p14="http://schemas.microsoft.com/office/powerpoint/2010/main" val="3732788655"/>
      </p:ext>
    </p:extLst>
  </p:cSld>
  <p:clrMapOvr>
    <a:masterClrMapping/>
  </p:clrMapOvr>
</p:sld>
</file>

<file path=ppt/theme/theme1.xml><?xml version="1.0" encoding="utf-8"?>
<a:theme xmlns:a="http://schemas.openxmlformats.org/drawingml/2006/main" name="Office Them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9027928_Hexagon presentation dark_AAS_v4" id="{00715B48-F6B0-4FD0-BA2D-34714F23D55A}" vid="{445656DE-313E-4A78-B834-A775A8573B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af7057f-2457-49be-9a03-d1b95725e8c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C4E38DB7618504980CED18899285455" ma:contentTypeVersion="6" ma:contentTypeDescription="Create a new document." ma:contentTypeScope="" ma:versionID="fa71e0143e386ebfb7968ad7b63d1e62">
  <xsd:schema xmlns:xsd="http://www.w3.org/2001/XMLSchema" xmlns:xs="http://www.w3.org/2001/XMLSchema" xmlns:p="http://schemas.microsoft.com/office/2006/metadata/properties" xmlns:ns2="7af7057f-2457-49be-9a03-d1b95725e8ce" xmlns:ns3="677ac6e2-fea1-46e5-9d33-bc0050acf181" targetNamespace="http://schemas.microsoft.com/office/2006/metadata/properties" ma:root="true" ma:fieldsID="65a25e77a2c48692d71e9daede35c9ce" ns2:_="" ns3:_="">
    <xsd:import namespace="7af7057f-2457-49be-9a03-d1b95725e8ce"/>
    <xsd:import namespace="677ac6e2-fea1-46e5-9d33-bc0050acf18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f7057f-2457-49be-9a03-d1b95725e8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77ac6e2-fea1-46e5-9d33-bc0050acf18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759597-1FA4-4F46-9BA8-01240C56026E}">
  <ds:schemaRefs>
    <ds:schemaRef ds:uri="http://schemas.microsoft.com/sharepoint/v3/contenttype/forms"/>
  </ds:schemaRefs>
</ds:datastoreItem>
</file>

<file path=customXml/itemProps2.xml><?xml version="1.0" encoding="utf-8"?>
<ds:datastoreItem xmlns:ds="http://schemas.openxmlformats.org/officeDocument/2006/customXml" ds:itemID="{2940343A-75DB-4E03-95EA-4A75BA0D7FF2}">
  <ds:schemaRefs>
    <ds:schemaRef ds:uri="http://schemas.microsoft.com/office/2006/metadata/properties"/>
    <ds:schemaRef ds:uri="http://schemas.microsoft.com/office/infopath/2007/PartnerControls"/>
    <ds:schemaRef ds:uri="71af3243-3dd4-4a8d-8c0d-dd76da1f02a5"/>
    <ds:schemaRef ds:uri="7af7057f-2457-49be-9a03-d1b95725e8ce"/>
  </ds:schemaRefs>
</ds:datastoreItem>
</file>

<file path=customXml/itemProps3.xml><?xml version="1.0" encoding="utf-8"?>
<ds:datastoreItem xmlns:ds="http://schemas.openxmlformats.org/officeDocument/2006/customXml" ds:itemID="{30F1F7BF-60F9-4A72-A0D9-36D33F7056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f7057f-2457-49be-9a03-d1b95725e8ce"/>
    <ds:schemaRef ds:uri="677ac6e2-fea1-46e5-9d33-bc0050acf1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Hexagon presentation dark</Template>
  <TotalTime>0</TotalTime>
  <Words>1161</Words>
  <Application>Microsoft Office PowerPoint</Application>
  <PresentationFormat>Widescreen</PresentationFormat>
  <Paragraphs>105</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Black</vt:lpstr>
      <vt:lpstr>Calibri</vt:lpstr>
      <vt:lpstr>Gill Sans MT</vt:lpstr>
      <vt:lpstr>Maiandra GD</vt:lpstr>
      <vt:lpstr>Times New Roman</vt:lpstr>
      <vt:lpstr>Tw Cen MT Condensed</vt:lpstr>
      <vt:lpstr>Office Theme</vt:lpstr>
      <vt:lpstr>PowerPoint Presentation</vt:lpstr>
      <vt:lpstr>PowerPoint Presentation</vt:lpstr>
      <vt:lpstr>Base Case</vt:lpstr>
      <vt:lpstr>Base Case One Line Diagram </vt:lpstr>
      <vt:lpstr>Base Case One Line Diagram (with IM &amp; HVDC line) </vt:lpstr>
      <vt:lpstr>Abnormalities </vt:lpstr>
      <vt:lpstr>Our Approach to Solve</vt:lpstr>
      <vt:lpstr>Distributed Swing Power </vt:lpstr>
      <vt:lpstr>Distributed Swing Power </vt:lpstr>
      <vt:lpstr>PowerPoint Presentation</vt:lpstr>
      <vt:lpstr>SolveCase01: Static VAR Compensator</vt:lpstr>
      <vt:lpstr>SolveCase01: Static VAR Compensator</vt:lpstr>
      <vt:lpstr>SVC Case One Line Diagram </vt:lpstr>
      <vt:lpstr>SolveCase02: Shunt Capacitor</vt:lpstr>
      <vt:lpstr>SolveCase02: Shunt Capacitor</vt:lpstr>
      <vt:lpstr>SC Case One Line Diagram </vt:lpstr>
      <vt:lpstr>Different Shunt Controllers</vt:lpstr>
      <vt:lpstr>PowerPoint Presentation</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2021-07-23T09:04:05Z</dcterms:created>
  <dcterms:modified xsi:type="dcterms:W3CDTF">2024-11-23T06:38:03Z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0x010100AC4E38DB7618504980CED18899285455</vt:lpwstr>
  </property>
</Properties>
</file>