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473ce4a76f9ed925505c07455bb82760450def97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d763dc4819f8caffdffb92126fe69e6ee7fed7c9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cc89e8fbd753644deaea77627901dbb882a1c83f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9f31ccf0e0b7fc4549c25b651fc40d82abd862e3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57035cf6ac86459ba510a454bcf443a6825bd0f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faad8c7e591f5788afaa14784af5f4b24fa20bdb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6dd8d1adf8331e0f74e52f295bcdbf317bc662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2bae5366b1121f651bbb3426e98103ae7f539f6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cff14398a9e75b15b114128c4db573b9ee14ac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114800" y="-6164"/>
            <a:ext cx="91440" cy="1828800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0286947" y="4936077"/>
            <a:ext cx="1904990" cy="1930587"/>
          </a:xfrm>
          <a:custGeom>
            <a:avLst/>
            <a:gdLst/>
            <a:ahLst/>
            <a:cxnLst/>
            <a:rect l="l" t="t" r="r" b="b"/>
            <a:pathLst>
              <a:path w="1904990" h="1930587">
                <a:moveTo>
                  <a:pt x="255707" y="1904987"/>
                </a:moveTo>
                <a:cubicBezTo>
                  <a:pt x="255707" y="994117"/>
                  <a:pt x="994119" y="255706"/>
                  <a:pt x="1904990" y="255706"/>
                </a:cubicBezTo>
                <a:lnTo>
                  <a:pt x="1904990" y="0"/>
                </a:lnTo>
                <a:cubicBezTo>
                  <a:pt x="852883" y="0"/>
                  <a:pt x="0" y="852895"/>
                  <a:pt x="0" y="1904987"/>
                </a:cubicBezTo>
                <a:cubicBezTo>
                  <a:pt x="0" y="1913540"/>
                  <a:pt x="57" y="1922073"/>
                  <a:pt x="171" y="1930587"/>
                </a:cubicBezTo>
                <a:lnTo>
                  <a:pt x="255897" y="1930587"/>
                </a:lnTo>
                <a:cubicBezTo>
                  <a:pt x="255764" y="1922073"/>
                  <a:pt x="255707" y="1913540"/>
                  <a:pt x="255707" y="1904987"/>
                </a:cubicBezTo>
                <a:lnTo>
                  <a:pt x="255707" y="1904987"/>
                </a:lnTo>
              </a:path>
            </a:pathLst>
          </a:cu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0708860" y="5357987"/>
            <a:ext cx="1483076" cy="1508676"/>
          </a:xfrm>
          <a:custGeom>
            <a:avLst/>
            <a:gdLst/>
            <a:ahLst/>
            <a:cxnLst/>
            <a:rect l="l" t="t" r="r" b="b"/>
            <a:pathLst>
              <a:path w="1483076" h="1508676">
                <a:moveTo>
                  <a:pt x="1483076" y="0"/>
                </a:moveTo>
                <a:cubicBezTo>
                  <a:pt x="663988" y="0"/>
                  <a:pt x="0" y="663999"/>
                  <a:pt x="0" y="1483074"/>
                </a:cubicBezTo>
                <a:cubicBezTo>
                  <a:pt x="0" y="1491628"/>
                  <a:pt x="74" y="1500152"/>
                  <a:pt x="223" y="1508676"/>
                </a:cubicBezTo>
                <a:lnTo>
                  <a:pt x="255964" y="1508676"/>
                </a:lnTo>
                <a:cubicBezTo>
                  <a:pt x="255786" y="1500167"/>
                  <a:pt x="255697" y="1491628"/>
                  <a:pt x="255697" y="1483074"/>
                </a:cubicBezTo>
                <a:cubicBezTo>
                  <a:pt x="255697" y="805211"/>
                  <a:pt x="805221" y="255690"/>
                  <a:pt x="1483076" y="255690"/>
                </a:cubicBezTo>
                <a:lnTo>
                  <a:pt x="1483076" y="0"/>
                </a:lnTo>
              </a:path>
            </a:pathLst>
          </a:custGeom>
          <a:solidFill>
            <a:srgbClr val="FF773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1181904" y="5831034"/>
            <a:ext cx="1010032" cy="1035629"/>
          </a:xfrm>
          <a:custGeom>
            <a:avLst/>
            <a:gdLst/>
            <a:ahLst/>
            <a:cxnLst/>
            <a:rect l="l" t="t" r="r" b="b"/>
            <a:pathLst>
              <a:path w="1010032" h="1035629">
                <a:moveTo>
                  <a:pt x="1010032" y="0"/>
                </a:moveTo>
                <a:cubicBezTo>
                  <a:pt x="452201" y="0"/>
                  <a:pt x="0" y="452207"/>
                  <a:pt x="0" y="1010028"/>
                </a:cubicBezTo>
                <a:cubicBezTo>
                  <a:pt x="0" y="1018593"/>
                  <a:pt x="111" y="1027126"/>
                  <a:pt x="313" y="1035629"/>
                </a:cubicBezTo>
                <a:lnTo>
                  <a:pt x="256124" y="1035629"/>
                </a:lnTo>
                <a:cubicBezTo>
                  <a:pt x="255841" y="1027137"/>
                  <a:pt x="255700" y="1018603"/>
                  <a:pt x="255700" y="1010028"/>
                </a:cubicBezTo>
                <a:cubicBezTo>
                  <a:pt x="255700" y="593426"/>
                  <a:pt x="593424" y="255707"/>
                  <a:pt x="1010022" y="255707"/>
                </a:cubicBezTo>
                <a:lnTo>
                  <a:pt x="1010032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1654964" y="6304088"/>
            <a:ext cx="536972" cy="562575"/>
          </a:xfrm>
          <a:custGeom>
            <a:avLst/>
            <a:gdLst/>
            <a:ahLst/>
            <a:cxnLst/>
            <a:rect l="l" t="t" r="r" b="b"/>
            <a:pathLst>
              <a:path w="536972" h="562575">
                <a:moveTo>
                  <a:pt x="536972" y="0"/>
                </a:moveTo>
                <a:cubicBezTo>
                  <a:pt x="240408" y="0"/>
                  <a:pt x="0" y="240416"/>
                  <a:pt x="0" y="536978"/>
                </a:cubicBezTo>
                <a:cubicBezTo>
                  <a:pt x="0" y="545557"/>
                  <a:pt x="204" y="554091"/>
                  <a:pt x="596" y="562575"/>
                </a:cubicBezTo>
                <a:lnTo>
                  <a:pt x="256850" y="562575"/>
                </a:lnTo>
                <a:cubicBezTo>
                  <a:pt x="256087" y="554148"/>
                  <a:pt x="255701" y="545608"/>
                  <a:pt x="255701" y="536978"/>
                </a:cubicBezTo>
                <a:cubicBezTo>
                  <a:pt x="255701" y="381634"/>
                  <a:pt x="381626" y="255707"/>
                  <a:pt x="536972" y="255707"/>
                </a:cubicBezTo>
                <a:lnTo>
                  <a:pt x="536972" y="0"/>
                </a:lnTo>
              </a:path>
            </a:pathLst>
          </a:cu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0" y="0"/>
            <a:ext cx="4114800" cy="6858000"/>
          </a:xfrm>
          <a:prstGeom prst="rect">
            <a:avLst/>
          </a:prstGeom>
          <a:blipFill>
            <a:blip r:embed="rId1"/>
            <a:srcRect/>
            <a:stretch>
              <a:fillRect l="-61111" r="-611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876800" y="3731970"/>
            <a:ext cx="6675120" cy="1904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Essential Data Structures for Efficient Data Management and Programming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876797" y="-6163"/>
            <a:ext cx="6675121" cy="343516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Mastering Python Sets and Dictionaries</a:t>
            </a:r>
            <a:endParaRPr lang="en-US" sz="4000" dirty="0"/>
          </a:p>
        </p:txBody>
      </p:sp>
      <p:sp>
        <p:nvSpPr>
          <p:cNvPr id="11" name="Text 9"/>
          <p:cNvSpPr/>
          <p:nvPr/>
        </p:nvSpPr>
        <p:spPr>
          <a:xfrm>
            <a:off x="4876796" y="301838"/>
            <a:ext cx="1280160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447"/>
            <a:ext cx="365760" cy="6857553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826240" y="447"/>
            <a:ext cx="365760" cy="6857553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55573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855572" y="447"/>
            <a:ext cx="10483791" cy="147737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Thank You and Summary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852637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942637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10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 flipH="1" flipV="1">
            <a:off x="852637" y="2780159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 flipH="1" flipV="1">
            <a:off x="4440627" y="2780159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 flipH="1" flipV="1">
            <a:off x="8029235" y="2780159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8230403" y="2437623"/>
            <a:ext cx="3108960" cy="3108960"/>
          </a:xfrm>
          <a:prstGeom prst="rect">
            <a:avLst/>
          </a:prstGeom>
          <a:solidFill>
            <a:srgbClr val="FFFFFF"/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8413283" y="2894823"/>
            <a:ext cx="2743200" cy="2651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dictionary features support the creation of compact and sophisticated data structures.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essential for handling and organizing complex datasets effectively.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8028617" y="2050543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0"/>
                </a:moveTo>
                <a:lnTo>
                  <a:pt x="2743191" y="0"/>
                </a:lnTo>
                <a:lnTo>
                  <a:pt x="3108960" y="365760"/>
                </a:lnTo>
                <a:lnTo>
                  <a:pt x="2743191" y="731520"/>
                </a:lnTo>
                <a:lnTo>
                  <a:pt x="0" y="73152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028617" y="2050543"/>
            <a:ext cx="310896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Sophisticated Data Structures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4642413" y="2437623"/>
            <a:ext cx="3108960" cy="3108960"/>
          </a:xfrm>
          <a:prstGeom prst="rect">
            <a:avLst/>
          </a:prstGeom>
          <a:solidFill>
            <a:srgbClr val="FFFFFF"/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825293" y="2894823"/>
            <a:ext cx="2743200" cy="2651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Nested dictionaries enable modeling of complex data structures.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instance, `person = {'name': 'Bob', 'contacts': {'email': 'bob@example.com', 'phone': '1234'}}` represents a person with contact details.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440627" y="2050543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0"/>
                </a:moveTo>
                <a:lnTo>
                  <a:pt x="2743191" y="0"/>
                </a:lnTo>
                <a:lnTo>
                  <a:pt x="3108960" y="365760"/>
                </a:lnTo>
                <a:lnTo>
                  <a:pt x="2743191" y="731520"/>
                </a:lnTo>
                <a:lnTo>
                  <a:pt x="0" y="73152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440627" y="2050543"/>
            <a:ext cx="310896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Nested Dictionaries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1054423" y="2437623"/>
            <a:ext cx="3108960" cy="3108960"/>
          </a:xfrm>
          <a:prstGeom prst="rect">
            <a:avLst/>
          </a:prstGeom>
          <a:solidFill>
            <a:srgbClr val="FFFFFF"/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1237303" y="2894823"/>
            <a:ext cx="2743200" cy="2651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Dictionary comprehensions allow for concise and efficient creation of dictionaries.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example, `squares = {x: x*x for x in range(5)}` generates a dictionary of squares.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852637" y="2050543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0"/>
                </a:moveTo>
                <a:lnTo>
                  <a:pt x="2743191" y="0"/>
                </a:lnTo>
                <a:lnTo>
                  <a:pt x="3108960" y="365760"/>
                </a:lnTo>
                <a:lnTo>
                  <a:pt x="2743191" y="731520"/>
                </a:lnTo>
                <a:lnTo>
                  <a:pt x="0" y="73152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852637" y="2050543"/>
            <a:ext cx="310896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Dictionary Comprehensions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60897" y="447"/>
            <a:ext cx="10821456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Advanced Dictionary Features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867391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57391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11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867391" y="1738530"/>
            <a:ext cx="10814962" cy="1966719"/>
          </a:xfrm>
          <a:prstGeom prst="rect">
            <a:avLst/>
          </a:prstGeom>
          <a:blipFill>
            <a:blip r:embed="rId1"/>
            <a:srcRect/>
            <a:stretch>
              <a:fillRect l="0" r="0" t="-133228" b="-133228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860897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6971813" y="5612813"/>
            <a:ext cx="457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42"/>
              </a:spcBef>
              <a:buNone/>
            </a:pPr>
            <a:r>
              <a:rPr lang="en-US" sz="113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Consider collections.defaultdict for automatic default values.</a:t>
            </a:r>
            <a:endParaRPr lang="en-US" sz="1131" dirty="0"/>
          </a:p>
          <a:p>
            <a:pPr algn="l" marL="0" indent="0">
              <a:lnSpc>
                <a:spcPct val="90000"/>
              </a:lnSpc>
              <a:spcBef>
                <a:spcPts val="942"/>
              </a:spcBef>
              <a:buNone/>
            </a:pPr>
            <a:r>
              <a:rPr lang="en-US" sz="113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feature simplifies code and avoids manual checks for missing keys.</a:t>
            </a:r>
            <a:endParaRPr lang="en-US" sz="1131" dirty="0"/>
          </a:p>
        </p:txBody>
      </p:sp>
      <p:sp>
        <p:nvSpPr>
          <p:cNvPr id="10" name="Text 8"/>
          <p:cNvSpPr/>
          <p:nvPr/>
        </p:nvSpPr>
        <p:spPr>
          <a:xfrm>
            <a:off x="6971813" y="5196282"/>
            <a:ext cx="4572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Automatic Default Values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454751" y="5196282"/>
            <a:ext cx="262688" cy="274320"/>
          </a:xfrm>
          <a:custGeom>
            <a:avLst/>
            <a:gdLst/>
            <a:ahLst/>
            <a:cxnLst/>
            <a:rect l="l" t="t" r="r" b="b"/>
            <a:pathLst>
              <a:path w="262688" h="274320">
                <a:moveTo>
                  <a:pt x="131347" y="0"/>
                </a:moveTo>
                <a:cubicBezTo>
                  <a:pt x="140454" y="0"/>
                  <a:pt x="149349" y="911"/>
                  <a:pt x="158028" y="2573"/>
                </a:cubicBezTo>
                <a:cubicBezTo>
                  <a:pt x="162260" y="3377"/>
                  <a:pt x="169707" y="5840"/>
                  <a:pt x="173779" y="13343"/>
                </a:cubicBezTo>
                <a:cubicBezTo>
                  <a:pt x="174850" y="15326"/>
                  <a:pt x="175707" y="17414"/>
                  <a:pt x="176243" y="19666"/>
                </a:cubicBezTo>
                <a:lnTo>
                  <a:pt x="181226" y="40295"/>
                </a:lnTo>
                <a:cubicBezTo>
                  <a:pt x="181977" y="43403"/>
                  <a:pt x="187226" y="46456"/>
                  <a:pt x="190281" y="45545"/>
                </a:cubicBezTo>
                <a:lnTo>
                  <a:pt x="210642" y="39543"/>
                </a:lnTo>
                <a:cubicBezTo>
                  <a:pt x="212785" y="38901"/>
                  <a:pt x="214981" y="38578"/>
                  <a:pt x="217177" y="38525"/>
                </a:cubicBezTo>
                <a:cubicBezTo>
                  <a:pt x="225804" y="38257"/>
                  <a:pt x="231643" y="43562"/>
                  <a:pt x="234483" y="46777"/>
                </a:cubicBezTo>
                <a:cubicBezTo>
                  <a:pt x="246325" y="60224"/>
                  <a:pt x="255432" y="76030"/>
                  <a:pt x="261220" y="93014"/>
                </a:cubicBezTo>
                <a:cubicBezTo>
                  <a:pt x="262612" y="97085"/>
                  <a:pt x="264219" y="104694"/>
                  <a:pt x="259772" y="111980"/>
                </a:cubicBezTo>
                <a:cubicBezTo>
                  <a:pt x="258593" y="113909"/>
                  <a:pt x="257148" y="115730"/>
                  <a:pt x="255485" y="117338"/>
                </a:cubicBezTo>
                <a:lnTo>
                  <a:pt x="240107" y="131964"/>
                </a:lnTo>
                <a:cubicBezTo>
                  <a:pt x="237856" y="134107"/>
                  <a:pt x="237856" y="140268"/>
                  <a:pt x="240107" y="142413"/>
                </a:cubicBezTo>
                <a:lnTo>
                  <a:pt x="255485" y="157040"/>
                </a:lnTo>
                <a:cubicBezTo>
                  <a:pt x="257145" y="158647"/>
                  <a:pt x="258593" y="160469"/>
                  <a:pt x="259772" y="162397"/>
                </a:cubicBezTo>
                <a:cubicBezTo>
                  <a:pt x="264164" y="169683"/>
                  <a:pt x="262559" y="177293"/>
                  <a:pt x="261220" y="181364"/>
                </a:cubicBezTo>
                <a:cubicBezTo>
                  <a:pt x="255432" y="198347"/>
                  <a:pt x="246325" y="214101"/>
                  <a:pt x="234483" y="227600"/>
                </a:cubicBezTo>
                <a:cubicBezTo>
                  <a:pt x="231643" y="230816"/>
                  <a:pt x="225749" y="236118"/>
                  <a:pt x="217177" y="235852"/>
                </a:cubicBezTo>
                <a:cubicBezTo>
                  <a:pt x="214981" y="235797"/>
                  <a:pt x="212785" y="235424"/>
                  <a:pt x="210642" y="234834"/>
                </a:cubicBezTo>
                <a:lnTo>
                  <a:pt x="190281" y="228780"/>
                </a:lnTo>
                <a:cubicBezTo>
                  <a:pt x="187226" y="227869"/>
                  <a:pt x="181977" y="230922"/>
                  <a:pt x="181226" y="234030"/>
                </a:cubicBezTo>
                <a:lnTo>
                  <a:pt x="176243" y="254659"/>
                </a:lnTo>
                <a:cubicBezTo>
                  <a:pt x="175707" y="256909"/>
                  <a:pt x="174850" y="259054"/>
                  <a:pt x="173779" y="260982"/>
                </a:cubicBezTo>
                <a:cubicBezTo>
                  <a:pt x="169652" y="268482"/>
                  <a:pt x="162205" y="270893"/>
                  <a:pt x="158028" y="271752"/>
                </a:cubicBezTo>
                <a:cubicBezTo>
                  <a:pt x="149349" y="273412"/>
                  <a:pt x="140454" y="274323"/>
                  <a:pt x="131347" y="274323"/>
                </a:cubicBezTo>
                <a:cubicBezTo>
                  <a:pt x="122239" y="274323"/>
                  <a:pt x="113345" y="273412"/>
                  <a:pt x="104665" y="271749"/>
                </a:cubicBezTo>
                <a:cubicBezTo>
                  <a:pt x="100434" y="270946"/>
                  <a:pt x="92986" y="268482"/>
                  <a:pt x="88915" y="260980"/>
                </a:cubicBezTo>
                <a:cubicBezTo>
                  <a:pt x="87843" y="258996"/>
                  <a:pt x="86986" y="256909"/>
                  <a:pt x="86451" y="254657"/>
                </a:cubicBezTo>
                <a:lnTo>
                  <a:pt x="81467" y="234028"/>
                </a:lnTo>
                <a:cubicBezTo>
                  <a:pt x="80716" y="230920"/>
                  <a:pt x="75468" y="227866"/>
                  <a:pt x="72413" y="228777"/>
                </a:cubicBezTo>
                <a:lnTo>
                  <a:pt x="52052" y="234777"/>
                </a:lnTo>
                <a:cubicBezTo>
                  <a:pt x="49908" y="235419"/>
                  <a:pt x="47712" y="235742"/>
                  <a:pt x="45516" y="235794"/>
                </a:cubicBezTo>
                <a:cubicBezTo>
                  <a:pt x="36889" y="236063"/>
                  <a:pt x="31050" y="230758"/>
                  <a:pt x="28210" y="227543"/>
                </a:cubicBezTo>
                <a:cubicBezTo>
                  <a:pt x="16423" y="214096"/>
                  <a:pt x="7261" y="198289"/>
                  <a:pt x="1474" y="181306"/>
                </a:cubicBezTo>
                <a:cubicBezTo>
                  <a:pt x="81" y="177235"/>
                  <a:pt x="-1526" y="169626"/>
                  <a:pt x="2921" y="162340"/>
                </a:cubicBezTo>
                <a:cubicBezTo>
                  <a:pt x="4101" y="160411"/>
                  <a:pt x="5545" y="158590"/>
                  <a:pt x="7208" y="156982"/>
                </a:cubicBezTo>
                <a:lnTo>
                  <a:pt x="22586" y="142356"/>
                </a:lnTo>
                <a:cubicBezTo>
                  <a:pt x="24837" y="140213"/>
                  <a:pt x="24837" y="134052"/>
                  <a:pt x="22586" y="131907"/>
                </a:cubicBezTo>
                <a:lnTo>
                  <a:pt x="7156" y="117280"/>
                </a:lnTo>
                <a:cubicBezTo>
                  <a:pt x="5495" y="115672"/>
                  <a:pt x="4048" y="113851"/>
                  <a:pt x="2869" y="111923"/>
                </a:cubicBezTo>
                <a:cubicBezTo>
                  <a:pt x="-1524" y="104637"/>
                  <a:pt x="81" y="97027"/>
                  <a:pt x="1476" y="93008"/>
                </a:cubicBezTo>
                <a:cubicBezTo>
                  <a:pt x="7263" y="76025"/>
                  <a:pt x="16371" y="60271"/>
                  <a:pt x="28213" y="46772"/>
                </a:cubicBezTo>
                <a:cubicBezTo>
                  <a:pt x="31052" y="43556"/>
                  <a:pt x="36947" y="38254"/>
                  <a:pt x="45519" y="38520"/>
                </a:cubicBezTo>
                <a:cubicBezTo>
                  <a:pt x="47715" y="38575"/>
                  <a:pt x="49911" y="38948"/>
                  <a:pt x="52054" y="39538"/>
                </a:cubicBezTo>
                <a:lnTo>
                  <a:pt x="72415" y="45540"/>
                </a:lnTo>
                <a:cubicBezTo>
                  <a:pt x="75470" y="46451"/>
                  <a:pt x="80719" y="43397"/>
                  <a:pt x="81470" y="40289"/>
                </a:cubicBezTo>
                <a:lnTo>
                  <a:pt x="86453" y="19661"/>
                </a:lnTo>
                <a:cubicBezTo>
                  <a:pt x="86989" y="17411"/>
                  <a:pt x="87845" y="15266"/>
                  <a:pt x="88917" y="13337"/>
                </a:cubicBezTo>
                <a:cubicBezTo>
                  <a:pt x="93044" y="5838"/>
                  <a:pt x="100491" y="3426"/>
                  <a:pt x="104668" y="2568"/>
                </a:cubicBezTo>
                <a:cubicBezTo>
                  <a:pt x="113347" y="908"/>
                  <a:pt x="122242" y="-5"/>
                  <a:pt x="131349" y="-5"/>
                </a:cubicBezTo>
                <a:lnTo>
                  <a:pt x="131347" y="0"/>
                </a:lnTo>
                <a:moveTo>
                  <a:pt x="111041" y="27539"/>
                </a:moveTo>
                <a:lnTo>
                  <a:pt x="106486" y="46344"/>
                </a:lnTo>
                <a:cubicBezTo>
                  <a:pt x="102306" y="63650"/>
                  <a:pt x="82216" y="75221"/>
                  <a:pt x="65123" y="70240"/>
                </a:cubicBezTo>
                <a:lnTo>
                  <a:pt x="46638" y="64775"/>
                </a:lnTo>
                <a:cubicBezTo>
                  <a:pt x="37798" y="75117"/>
                  <a:pt x="30832" y="87119"/>
                  <a:pt x="26277" y="99976"/>
                </a:cubicBezTo>
                <a:lnTo>
                  <a:pt x="40315" y="113316"/>
                </a:lnTo>
                <a:cubicBezTo>
                  <a:pt x="53173" y="125531"/>
                  <a:pt x="53173" y="148786"/>
                  <a:pt x="40315" y="161001"/>
                </a:cubicBezTo>
                <a:lnTo>
                  <a:pt x="26277" y="174341"/>
                </a:lnTo>
                <a:cubicBezTo>
                  <a:pt x="30832" y="187201"/>
                  <a:pt x="37795" y="199200"/>
                  <a:pt x="46638" y="209542"/>
                </a:cubicBezTo>
                <a:lnTo>
                  <a:pt x="65175" y="204078"/>
                </a:lnTo>
                <a:cubicBezTo>
                  <a:pt x="82213" y="199041"/>
                  <a:pt x="102359" y="210667"/>
                  <a:pt x="106538" y="227974"/>
                </a:cubicBezTo>
                <a:lnTo>
                  <a:pt x="111093" y="246778"/>
                </a:lnTo>
                <a:cubicBezTo>
                  <a:pt x="124272" y="249189"/>
                  <a:pt x="138578" y="249189"/>
                  <a:pt x="151760" y="246778"/>
                </a:cubicBezTo>
                <a:lnTo>
                  <a:pt x="156315" y="227974"/>
                </a:lnTo>
                <a:cubicBezTo>
                  <a:pt x="160495" y="210667"/>
                  <a:pt x="180585" y="199096"/>
                  <a:pt x="197678" y="204078"/>
                </a:cubicBezTo>
                <a:lnTo>
                  <a:pt x="216216" y="209542"/>
                </a:lnTo>
                <a:cubicBezTo>
                  <a:pt x="225055" y="199200"/>
                  <a:pt x="232022" y="187199"/>
                  <a:pt x="236577" y="174341"/>
                </a:cubicBezTo>
                <a:lnTo>
                  <a:pt x="222539" y="161001"/>
                </a:lnTo>
                <a:cubicBezTo>
                  <a:pt x="209680" y="148786"/>
                  <a:pt x="209680" y="125531"/>
                  <a:pt x="222539" y="113316"/>
                </a:cubicBezTo>
                <a:lnTo>
                  <a:pt x="236577" y="99976"/>
                </a:lnTo>
                <a:cubicBezTo>
                  <a:pt x="232022" y="87119"/>
                  <a:pt x="225058" y="75114"/>
                  <a:pt x="216216" y="64775"/>
                </a:cubicBezTo>
                <a:lnTo>
                  <a:pt x="197678" y="70240"/>
                </a:lnTo>
                <a:cubicBezTo>
                  <a:pt x="180640" y="75276"/>
                  <a:pt x="160495" y="63650"/>
                  <a:pt x="156315" y="46344"/>
                </a:cubicBezTo>
                <a:lnTo>
                  <a:pt x="151760" y="27539"/>
                </a:lnTo>
                <a:cubicBezTo>
                  <a:pt x="138581" y="25128"/>
                  <a:pt x="124275" y="25128"/>
                  <a:pt x="111093" y="27539"/>
                </a:cubicBezTo>
                <a:lnTo>
                  <a:pt x="111041" y="27539"/>
                </a:lnTo>
                <a:moveTo>
                  <a:pt x="105629" y="137160"/>
                </a:moveTo>
                <a:cubicBezTo>
                  <a:pt x="105629" y="151364"/>
                  <a:pt x="117143" y="162878"/>
                  <a:pt x="131347" y="162878"/>
                </a:cubicBezTo>
                <a:cubicBezTo>
                  <a:pt x="145550" y="162878"/>
                  <a:pt x="157064" y="151364"/>
                  <a:pt x="157064" y="137160"/>
                </a:cubicBezTo>
                <a:cubicBezTo>
                  <a:pt x="157064" y="122956"/>
                  <a:pt x="145550" y="111443"/>
                  <a:pt x="131347" y="111443"/>
                </a:cubicBezTo>
                <a:cubicBezTo>
                  <a:pt x="117143" y="111443"/>
                  <a:pt x="105629" y="122956"/>
                  <a:pt x="105629" y="137160"/>
                </a:cubicBezTo>
                <a:lnTo>
                  <a:pt x="105629" y="137160"/>
                </a:lnTo>
                <a:moveTo>
                  <a:pt x="131347" y="188595"/>
                </a:moveTo>
                <a:cubicBezTo>
                  <a:pt x="102940" y="188595"/>
                  <a:pt x="79912" y="165566"/>
                  <a:pt x="79912" y="137160"/>
                </a:cubicBezTo>
                <a:cubicBezTo>
                  <a:pt x="79912" y="108754"/>
                  <a:pt x="102940" y="85725"/>
                  <a:pt x="131347" y="85725"/>
                </a:cubicBezTo>
                <a:cubicBezTo>
                  <a:pt x="159754" y="85725"/>
                  <a:pt x="182781" y="108754"/>
                  <a:pt x="182781" y="137160"/>
                </a:cubicBezTo>
                <a:cubicBezTo>
                  <a:pt x="182781" y="165566"/>
                  <a:pt x="159754" y="188595"/>
                  <a:pt x="131347" y="188595"/>
                </a:cubicBezTo>
                <a:lnTo>
                  <a:pt x="131347" y="188595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1359666" y="5612812"/>
            <a:ext cx="457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81"/>
              </a:spcBef>
              <a:buNone/>
            </a:pPr>
            <a:r>
              <a:rPr lang="en-US" sz="1178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the get() method for accessing keys safely without errors.</a:t>
            </a:r>
            <a:endParaRPr lang="en-US" sz="1178" dirty="0"/>
          </a:p>
          <a:p>
            <a:pPr algn="l" marL="0" indent="0">
              <a:lnSpc>
                <a:spcPct val="90000"/>
              </a:lnSpc>
              <a:spcBef>
                <a:spcPts val="981"/>
              </a:spcBef>
              <a:buNone/>
            </a:pPr>
            <a:r>
              <a:rPr lang="en-US" sz="1178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approach prevents crashes and handles missing keys gracefully.</a:t>
            </a:r>
            <a:endParaRPr lang="en-US" sz="1178" dirty="0"/>
          </a:p>
        </p:txBody>
      </p:sp>
      <p:sp>
        <p:nvSpPr>
          <p:cNvPr id="13" name="Text 11"/>
          <p:cNvSpPr/>
          <p:nvPr/>
        </p:nvSpPr>
        <p:spPr>
          <a:xfrm>
            <a:off x="1359666" y="5196282"/>
            <a:ext cx="4572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Safe Key Access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884536" y="5196282"/>
            <a:ext cx="240030" cy="274320"/>
          </a:xfrm>
          <a:custGeom>
            <a:avLst/>
            <a:gdLst/>
            <a:ahLst/>
            <a:cxnLst/>
            <a:rect l="l" t="t" r="r" b="b"/>
            <a:pathLst>
              <a:path w="240030" h="274320">
                <a:moveTo>
                  <a:pt x="77153" y="68580"/>
                </a:moveTo>
                <a:lnTo>
                  <a:pt x="77153" y="102870"/>
                </a:lnTo>
                <a:lnTo>
                  <a:pt x="162877" y="102870"/>
                </a:lnTo>
                <a:lnTo>
                  <a:pt x="162877" y="68580"/>
                </a:lnTo>
                <a:cubicBezTo>
                  <a:pt x="162877" y="44898"/>
                  <a:pt x="143696" y="25718"/>
                  <a:pt x="120015" y="25718"/>
                </a:cubicBezTo>
                <a:cubicBezTo>
                  <a:pt x="96334" y="25718"/>
                  <a:pt x="77153" y="44898"/>
                  <a:pt x="77153" y="68580"/>
                </a:cubicBezTo>
                <a:lnTo>
                  <a:pt x="77153" y="68580"/>
                </a:lnTo>
                <a:moveTo>
                  <a:pt x="51436" y="102870"/>
                </a:moveTo>
                <a:lnTo>
                  <a:pt x="51436" y="68580"/>
                </a:lnTo>
                <a:cubicBezTo>
                  <a:pt x="51436" y="30699"/>
                  <a:pt x="82136" y="0"/>
                  <a:pt x="120015" y="0"/>
                </a:cubicBezTo>
                <a:cubicBezTo>
                  <a:pt x="157894" y="0"/>
                  <a:pt x="188594" y="30699"/>
                  <a:pt x="188594" y="68580"/>
                </a:cubicBezTo>
                <a:lnTo>
                  <a:pt x="188594" y="102870"/>
                </a:lnTo>
                <a:lnTo>
                  <a:pt x="205739" y="102870"/>
                </a:lnTo>
                <a:cubicBezTo>
                  <a:pt x="224651" y="102870"/>
                  <a:pt x="240030" y="118246"/>
                  <a:pt x="240030" y="137160"/>
                </a:cubicBezTo>
                <a:lnTo>
                  <a:pt x="240030" y="240030"/>
                </a:lnTo>
                <a:cubicBezTo>
                  <a:pt x="240030" y="258944"/>
                  <a:pt x="224654" y="274320"/>
                  <a:pt x="205739" y="274320"/>
                </a:cubicBezTo>
                <a:lnTo>
                  <a:pt x="34288" y="274320"/>
                </a:lnTo>
                <a:cubicBezTo>
                  <a:pt x="15376" y="274320"/>
                  <a:pt x="-2" y="258944"/>
                  <a:pt x="-2" y="240030"/>
                </a:cubicBezTo>
                <a:lnTo>
                  <a:pt x="-2" y="137160"/>
                </a:lnTo>
                <a:cubicBezTo>
                  <a:pt x="-2" y="118246"/>
                  <a:pt x="15374" y="102870"/>
                  <a:pt x="34288" y="102870"/>
                </a:cubicBezTo>
                <a:lnTo>
                  <a:pt x="51436" y="102870"/>
                </a:lnTo>
                <a:moveTo>
                  <a:pt x="25717" y="137160"/>
                </a:moveTo>
                <a:lnTo>
                  <a:pt x="25717" y="240030"/>
                </a:lnTo>
                <a:cubicBezTo>
                  <a:pt x="25717" y="244746"/>
                  <a:pt x="29574" y="248603"/>
                  <a:pt x="34288" y="248603"/>
                </a:cubicBezTo>
                <a:lnTo>
                  <a:pt x="205739" y="248603"/>
                </a:lnTo>
                <a:cubicBezTo>
                  <a:pt x="210454" y="248603"/>
                  <a:pt x="214311" y="244746"/>
                  <a:pt x="214311" y="240030"/>
                </a:cubicBezTo>
                <a:lnTo>
                  <a:pt x="214311" y="137160"/>
                </a:lnTo>
                <a:cubicBezTo>
                  <a:pt x="214311" y="132444"/>
                  <a:pt x="210454" y="128588"/>
                  <a:pt x="205739" y="128588"/>
                </a:cubicBezTo>
                <a:lnTo>
                  <a:pt x="34288" y="128588"/>
                </a:lnTo>
                <a:cubicBezTo>
                  <a:pt x="29574" y="128588"/>
                  <a:pt x="25717" y="132444"/>
                  <a:pt x="25717" y="137160"/>
                </a:cubicBezTo>
                <a:lnTo>
                  <a:pt x="25717" y="137160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6971813" y="4401309"/>
            <a:ext cx="457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891"/>
              </a:spcBef>
              <a:buNone/>
            </a:pPr>
            <a:r>
              <a:rPr lang="en-US" sz="1069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Avoid overly large nested dictionaries when possible.</a:t>
            </a:r>
            <a:endParaRPr lang="en-US" sz="1069" dirty="0"/>
          </a:p>
          <a:p>
            <a:pPr algn="l" marL="0" indent="0">
              <a:lnSpc>
                <a:spcPct val="90000"/>
              </a:lnSpc>
              <a:spcBef>
                <a:spcPts val="891"/>
              </a:spcBef>
              <a:buNone/>
            </a:pPr>
            <a:r>
              <a:rPr lang="en-US" sz="1069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Simpler structures improve readability and reduce computational overhead.</a:t>
            </a:r>
            <a:endParaRPr lang="en-US" sz="1069" dirty="0"/>
          </a:p>
        </p:txBody>
      </p:sp>
      <p:sp>
        <p:nvSpPr>
          <p:cNvPr id="16" name="Text 14"/>
          <p:cNvSpPr/>
          <p:nvPr/>
        </p:nvSpPr>
        <p:spPr>
          <a:xfrm>
            <a:off x="6971813" y="3984779"/>
            <a:ext cx="4572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Managing Nested Structures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6448935" y="3997686"/>
            <a:ext cx="274320" cy="240030"/>
          </a:xfrm>
          <a:custGeom>
            <a:avLst/>
            <a:gdLst/>
            <a:ahLst/>
            <a:cxnLst/>
            <a:rect l="l" t="t" r="r" b="b"/>
            <a:pathLst>
              <a:path w="274320" h="240030">
                <a:moveTo>
                  <a:pt x="0" y="34291"/>
                </a:moveTo>
                <a:cubicBezTo>
                  <a:pt x="0" y="15379"/>
                  <a:pt x="15376" y="0"/>
                  <a:pt x="34290" y="0"/>
                </a:cubicBezTo>
                <a:lnTo>
                  <a:pt x="105067" y="0"/>
                </a:lnTo>
                <a:cubicBezTo>
                  <a:pt x="115299" y="0"/>
                  <a:pt x="125106" y="4071"/>
                  <a:pt x="132337" y="11305"/>
                </a:cubicBezTo>
                <a:lnTo>
                  <a:pt x="155323" y="34291"/>
                </a:lnTo>
                <a:lnTo>
                  <a:pt x="240030" y="34291"/>
                </a:lnTo>
                <a:cubicBezTo>
                  <a:pt x="258944" y="34291"/>
                  <a:pt x="274320" y="49667"/>
                  <a:pt x="274320" y="68581"/>
                </a:cubicBezTo>
                <a:lnTo>
                  <a:pt x="274320" y="205742"/>
                </a:lnTo>
                <a:cubicBezTo>
                  <a:pt x="274320" y="224654"/>
                  <a:pt x="258944" y="240032"/>
                  <a:pt x="240030" y="240032"/>
                </a:cubicBezTo>
                <a:lnTo>
                  <a:pt x="34290" y="240032"/>
                </a:lnTo>
                <a:cubicBezTo>
                  <a:pt x="15376" y="240032"/>
                  <a:pt x="0" y="224656"/>
                  <a:pt x="0" y="205742"/>
                </a:cubicBezTo>
                <a:lnTo>
                  <a:pt x="0" y="34291"/>
                </a:lnTo>
                <a:moveTo>
                  <a:pt x="34290" y="25717"/>
                </a:moveTo>
                <a:cubicBezTo>
                  <a:pt x="29574" y="25717"/>
                  <a:pt x="25718" y="29574"/>
                  <a:pt x="25718" y="34288"/>
                </a:cubicBezTo>
                <a:lnTo>
                  <a:pt x="25718" y="205739"/>
                </a:lnTo>
                <a:cubicBezTo>
                  <a:pt x="25718" y="210454"/>
                  <a:pt x="29574" y="214311"/>
                  <a:pt x="34290" y="214311"/>
                </a:cubicBezTo>
                <a:lnTo>
                  <a:pt x="240030" y="214311"/>
                </a:lnTo>
                <a:cubicBezTo>
                  <a:pt x="244746" y="214311"/>
                  <a:pt x="248603" y="210454"/>
                  <a:pt x="248603" y="205739"/>
                </a:cubicBezTo>
                <a:lnTo>
                  <a:pt x="248603" y="68579"/>
                </a:lnTo>
                <a:cubicBezTo>
                  <a:pt x="248603" y="63865"/>
                  <a:pt x="244746" y="60008"/>
                  <a:pt x="240030" y="60008"/>
                </a:cubicBezTo>
                <a:lnTo>
                  <a:pt x="153556" y="60008"/>
                </a:lnTo>
                <a:cubicBezTo>
                  <a:pt x="147878" y="60008"/>
                  <a:pt x="142411" y="57758"/>
                  <a:pt x="138394" y="53738"/>
                </a:cubicBezTo>
                <a:lnTo>
                  <a:pt x="114178" y="29466"/>
                </a:lnTo>
                <a:cubicBezTo>
                  <a:pt x="111766" y="27056"/>
                  <a:pt x="108499" y="25717"/>
                  <a:pt x="105070" y="25717"/>
                </a:cubicBezTo>
                <a:lnTo>
                  <a:pt x="34290" y="25717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1359666" y="3984779"/>
            <a:ext cx="4572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Optimal Key Choices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359666" y="4401309"/>
            <a:ext cx="457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833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immutable types like strings, numbers, and tuples as keys.</a:t>
            </a:r>
            <a:endParaRPr lang="en-US" sz="1000" dirty="0"/>
          </a:p>
          <a:p>
            <a:pPr algn="l" marL="0" indent="0">
              <a:lnSpc>
                <a:spcPct val="90000"/>
              </a:lnSpc>
              <a:spcBef>
                <a:spcPts val="833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ensures stability and prevents unexpected behavior in dictionary operations.</a:t>
            </a:r>
            <a:endParaRPr lang="en-US" sz="1000" dirty="0"/>
          </a:p>
        </p:txBody>
      </p:sp>
      <p:sp>
        <p:nvSpPr>
          <p:cNvPr id="20" name="Text 18"/>
          <p:cNvSpPr/>
          <p:nvPr/>
        </p:nvSpPr>
        <p:spPr>
          <a:xfrm>
            <a:off x="867391" y="3984806"/>
            <a:ext cx="274320" cy="274266"/>
          </a:xfrm>
          <a:custGeom>
            <a:avLst/>
            <a:gdLst/>
            <a:ahLst/>
            <a:cxnLst/>
            <a:rect l="l" t="t" r="r" b="b"/>
            <a:pathLst>
              <a:path w="274320" h="274266">
                <a:moveTo>
                  <a:pt x="111421" y="94279"/>
                </a:moveTo>
                <a:cubicBezTo>
                  <a:pt x="111421" y="56406"/>
                  <a:pt x="142114" y="25713"/>
                  <a:pt x="179987" y="25713"/>
                </a:cubicBezTo>
                <a:cubicBezTo>
                  <a:pt x="217860" y="25713"/>
                  <a:pt x="248553" y="56406"/>
                  <a:pt x="248553" y="94279"/>
                </a:cubicBezTo>
                <a:cubicBezTo>
                  <a:pt x="248553" y="132153"/>
                  <a:pt x="217860" y="162846"/>
                  <a:pt x="179987" y="162846"/>
                </a:cubicBezTo>
                <a:cubicBezTo>
                  <a:pt x="174415" y="162846"/>
                  <a:pt x="169006" y="162204"/>
                  <a:pt x="163862" y="160918"/>
                </a:cubicBezTo>
                <a:cubicBezTo>
                  <a:pt x="159523" y="159845"/>
                  <a:pt x="154917" y="161132"/>
                  <a:pt x="151757" y="164346"/>
                </a:cubicBezTo>
                <a:lnTo>
                  <a:pt x="136115" y="179987"/>
                </a:lnTo>
                <a:lnTo>
                  <a:pt x="107136" y="179987"/>
                </a:lnTo>
                <a:cubicBezTo>
                  <a:pt x="100012" y="179987"/>
                  <a:pt x="94278" y="185719"/>
                  <a:pt x="94278" y="192845"/>
                </a:cubicBezTo>
                <a:lnTo>
                  <a:pt x="94278" y="214273"/>
                </a:lnTo>
                <a:lnTo>
                  <a:pt x="72851" y="214273"/>
                </a:lnTo>
                <a:cubicBezTo>
                  <a:pt x="65727" y="214273"/>
                  <a:pt x="59994" y="220005"/>
                  <a:pt x="59994" y="227131"/>
                </a:cubicBezTo>
                <a:lnTo>
                  <a:pt x="59994" y="248559"/>
                </a:lnTo>
                <a:lnTo>
                  <a:pt x="25709" y="248559"/>
                </a:lnTo>
                <a:lnTo>
                  <a:pt x="25709" y="206723"/>
                </a:lnTo>
                <a:lnTo>
                  <a:pt x="109917" y="122515"/>
                </a:lnTo>
                <a:cubicBezTo>
                  <a:pt x="113078" y="119355"/>
                  <a:pt x="114364" y="114747"/>
                  <a:pt x="113346" y="110409"/>
                </a:cubicBezTo>
                <a:cubicBezTo>
                  <a:pt x="112115" y="105266"/>
                  <a:pt x="111418" y="99855"/>
                  <a:pt x="111418" y="94285"/>
                </a:cubicBezTo>
                <a:lnTo>
                  <a:pt x="111421" y="94279"/>
                </a:lnTo>
                <a:moveTo>
                  <a:pt x="179987" y="0"/>
                </a:moveTo>
                <a:cubicBezTo>
                  <a:pt x="127918" y="0"/>
                  <a:pt x="85709" y="42212"/>
                  <a:pt x="85709" y="94279"/>
                </a:cubicBezTo>
                <a:cubicBezTo>
                  <a:pt x="85709" y="99367"/>
                  <a:pt x="86084" y="104350"/>
                  <a:pt x="86888" y="109224"/>
                </a:cubicBezTo>
                <a:lnTo>
                  <a:pt x="3750" y="192307"/>
                </a:lnTo>
                <a:cubicBezTo>
                  <a:pt x="1339" y="194718"/>
                  <a:pt x="0" y="197985"/>
                  <a:pt x="0" y="201413"/>
                </a:cubicBezTo>
                <a:lnTo>
                  <a:pt x="0" y="261409"/>
                </a:lnTo>
                <a:cubicBezTo>
                  <a:pt x="0" y="268534"/>
                  <a:pt x="5731" y="274266"/>
                  <a:pt x="12857" y="274266"/>
                </a:cubicBezTo>
                <a:lnTo>
                  <a:pt x="72854" y="274266"/>
                </a:lnTo>
                <a:cubicBezTo>
                  <a:pt x="79978" y="274266"/>
                  <a:pt x="85711" y="268534"/>
                  <a:pt x="85711" y="261412"/>
                </a:cubicBezTo>
                <a:lnTo>
                  <a:pt x="85711" y="239986"/>
                </a:lnTo>
                <a:lnTo>
                  <a:pt x="107139" y="239986"/>
                </a:lnTo>
                <a:cubicBezTo>
                  <a:pt x="114263" y="239986"/>
                  <a:pt x="119996" y="234254"/>
                  <a:pt x="119996" y="227131"/>
                </a:cubicBezTo>
                <a:lnTo>
                  <a:pt x="119996" y="205705"/>
                </a:lnTo>
                <a:lnTo>
                  <a:pt x="141423" y="205705"/>
                </a:lnTo>
                <a:cubicBezTo>
                  <a:pt x="144852" y="205705"/>
                  <a:pt x="148119" y="204367"/>
                  <a:pt x="150531" y="201956"/>
                </a:cubicBezTo>
                <a:lnTo>
                  <a:pt x="165100" y="187387"/>
                </a:lnTo>
                <a:cubicBezTo>
                  <a:pt x="169974" y="188136"/>
                  <a:pt x="174956" y="188566"/>
                  <a:pt x="180045" y="188566"/>
                </a:cubicBezTo>
                <a:cubicBezTo>
                  <a:pt x="232113" y="188566"/>
                  <a:pt x="274323" y="146354"/>
                  <a:pt x="274323" y="94287"/>
                </a:cubicBezTo>
                <a:cubicBezTo>
                  <a:pt x="274323" y="42221"/>
                  <a:pt x="232058" y="8"/>
                  <a:pt x="179990" y="8"/>
                </a:cubicBezTo>
                <a:lnTo>
                  <a:pt x="179987" y="0"/>
                </a:lnTo>
                <a:moveTo>
                  <a:pt x="197129" y="94279"/>
                </a:moveTo>
                <a:cubicBezTo>
                  <a:pt x="206596" y="94279"/>
                  <a:pt x="214271" y="86605"/>
                  <a:pt x="214271" y="77137"/>
                </a:cubicBezTo>
                <a:cubicBezTo>
                  <a:pt x="214271" y="67670"/>
                  <a:pt x="206596" y="59996"/>
                  <a:pt x="197129" y="59996"/>
                </a:cubicBezTo>
                <a:cubicBezTo>
                  <a:pt x="187662" y="59996"/>
                  <a:pt x="179987" y="67670"/>
                  <a:pt x="179987" y="77137"/>
                </a:cubicBezTo>
                <a:cubicBezTo>
                  <a:pt x="179987" y="86605"/>
                  <a:pt x="187662" y="94279"/>
                  <a:pt x="197129" y="94279"/>
                </a:cubicBez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447"/>
            <a:ext cx="365760" cy="6857553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826240" y="447"/>
            <a:ext cx="365760" cy="6857553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55573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855572" y="447"/>
            <a:ext cx="10483791" cy="147737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Tips for Optimizing Dictionary Use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852637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942637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12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 flipH="1" flipV="1">
            <a:off x="851255" y="2366505"/>
            <a:ext cx="202752" cy="246937"/>
          </a:xfrm>
          <a:custGeom>
            <a:avLst/>
            <a:gdLst/>
            <a:ahLst/>
            <a:cxnLst/>
            <a:rect l="l" t="t" r="r" b="b"/>
            <a:pathLst>
              <a:path w="202752" h="246937">
                <a:moveTo>
                  <a:pt x="0" y="246937"/>
                </a:moveTo>
                <a:lnTo>
                  <a:pt x="202752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 flipH="1" flipV="1">
            <a:off x="6045633" y="2366505"/>
            <a:ext cx="202752" cy="246937"/>
          </a:xfrm>
          <a:custGeom>
            <a:avLst/>
            <a:gdLst/>
            <a:ahLst/>
            <a:cxnLst/>
            <a:rect l="l" t="t" r="r" b="b"/>
            <a:pathLst>
              <a:path w="202752" h="246937">
                <a:moveTo>
                  <a:pt x="0" y="246937"/>
                </a:moveTo>
                <a:lnTo>
                  <a:pt x="202752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 flipH="1" flipV="1">
            <a:off x="851255" y="4729305"/>
            <a:ext cx="202752" cy="246937"/>
          </a:xfrm>
          <a:custGeom>
            <a:avLst/>
            <a:gdLst/>
            <a:ahLst/>
            <a:cxnLst/>
            <a:rect l="l" t="t" r="r" b="b"/>
            <a:pathLst>
              <a:path w="202752" h="246937">
                <a:moveTo>
                  <a:pt x="0" y="246937"/>
                </a:moveTo>
                <a:lnTo>
                  <a:pt x="202752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 flipH="1" flipV="1">
            <a:off x="6045633" y="4729305"/>
            <a:ext cx="202752" cy="246937"/>
          </a:xfrm>
          <a:custGeom>
            <a:avLst/>
            <a:gdLst/>
            <a:ahLst/>
            <a:cxnLst/>
            <a:rect l="l" t="t" r="r" b="b"/>
            <a:pathLst>
              <a:path w="202752" h="246937">
                <a:moveTo>
                  <a:pt x="0" y="246937"/>
                </a:moveTo>
                <a:lnTo>
                  <a:pt x="202752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240760" y="4430657"/>
            <a:ext cx="4389120" cy="1828800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6423640" y="4887857"/>
            <a:ext cx="40233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and dictionaries are fundamental tools for effective Python programming.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them is crucial for leveraging Python's capabilities in data manipulation and organization.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6045633" y="4183445"/>
            <a:ext cx="4389120" cy="548640"/>
          </a:xfrm>
          <a:custGeom>
            <a:avLst/>
            <a:gdLst/>
            <a:ahLst/>
            <a:cxnLst/>
            <a:rect l="l" t="t" r="r" b="b"/>
            <a:pathLst>
              <a:path w="4389120" h="548640">
                <a:moveTo>
                  <a:pt x="0" y="0"/>
                </a:moveTo>
                <a:lnTo>
                  <a:pt x="4114800" y="0"/>
                </a:lnTo>
                <a:lnTo>
                  <a:pt x="4389120" y="274320"/>
                </a:lnTo>
                <a:lnTo>
                  <a:pt x="4114800" y="548640"/>
                </a:lnTo>
                <a:lnTo>
                  <a:pt x="0" y="54864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6228513" y="4274885"/>
            <a:ext cx="40233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Core Tools for Python Programming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1051803" y="4430657"/>
            <a:ext cx="4389120" cy="1828800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1234683" y="4887857"/>
            <a:ext cx="40233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 operations and use cases of sets and dictionaries helps write clean, Pythonic code.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practices enhance readability and maintainability in programming projects.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851255" y="4183445"/>
            <a:ext cx="4389120" cy="548640"/>
          </a:xfrm>
          <a:custGeom>
            <a:avLst/>
            <a:gdLst/>
            <a:ahLst/>
            <a:cxnLst/>
            <a:rect l="l" t="t" r="r" b="b"/>
            <a:pathLst>
              <a:path w="4389120" h="548640">
                <a:moveTo>
                  <a:pt x="0" y="0"/>
                </a:moveTo>
                <a:lnTo>
                  <a:pt x="4114800" y="0"/>
                </a:lnTo>
                <a:lnTo>
                  <a:pt x="4389120" y="274320"/>
                </a:lnTo>
                <a:lnTo>
                  <a:pt x="4114800" y="548640"/>
                </a:lnTo>
                <a:lnTo>
                  <a:pt x="0" y="54864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1034135" y="4274885"/>
            <a:ext cx="40233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Pythonic Code Practices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6248382" y="2070566"/>
            <a:ext cx="4389120" cy="1828800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431262" y="2527766"/>
            <a:ext cx="40233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store key-value pairs, enabling fast lookups and intuitive data organization.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essential for managing structured data and implementing mappings in Python.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6045633" y="1817865"/>
            <a:ext cx="4389120" cy="548640"/>
          </a:xfrm>
          <a:custGeom>
            <a:avLst/>
            <a:gdLst/>
            <a:ahLst/>
            <a:cxnLst/>
            <a:rect l="l" t="t" r="r" b="b"/>
            <a:pathLst>
              <a:path w="4389120" h="548640">
                <a:moveTo>
                  <a:pt x="0" y="0"/>
                </a:moveTo>
                <a:lnTo>
                  <a:pt x="4114800" y="0"/>
                </a:lnTo>
                <a:lnTo>
                  <a:pt x="4389120" y="274320"/>
                </a:lnTo>
                <a:lnTo>
                  <a:pt x="4114800" y="548640"/>
                </a:lnTo>
                <a:lnTo>
                  <a:pt x="0" y="54864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6228513" y="1909305"/>
            <a:ext cx="40233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Dictionaries for Key-Value Storage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1051803" y="2070566"/>
            <a:ext cx="4389120" cy="1828800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1234683" y="2527766"/>
            <a:ext cx="40233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are unique, unordered collections ideal for data operations requiring uniqueness and fast membership tests.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fundamental for tasks like deduplication and efficient data handling in Python.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851255" y="1823354"/>
            <a:ext cx="4389120" cy="548640"/>
          </a:xfrm>
          <a:custGeom>
            <a:avLst/>
            <a:gdLst/>
            <a:ahLst/>
            <a:cxnLst/>
            <a:rect l="l" t="t" r="r" b="b"/>
            <a:pathLst>
              <a:path w="4389120" h="548640">
                <a:moveTo>
                  <a:pt x="0" y="0"/>
                </a:moveTo>
                <a:lnTo>
                  <a:pt x="4114800" y="0"/>
                </a:lnTo>
                <a:lnTo>
                  <a:pt x="4389120" y="274320"/>
                </a:lnTo>
                <a:lnTo>
                  <a:pt x="4114800" y="548640"/>
                </a:lnTo>
                <a:lnTo>
                  <a:pt x="0" y="54864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1034135" y="1914794"/>
            <a:ext cx="40233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Understanding Sets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447"/>
            <a:ext cx="365760" cy="6857553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826240" y="447"/>
            <a:ext cx="365760" cy="6857553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55573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855572" y="447"/>
            <a:ext cx="10483791" cy="147737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Recap and Key Takeaways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852637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942637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13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 flipH="1" flipV="1">
            <a:off x="852637" y="2780159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 flipH="1" flipV="1">
            <a:off x="4440627" y="2780159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 flipH="1" flipV="1">
            <a:off x="8029235" y="2780159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134E35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8230403" y="2437623"/>
            <a:ext cx="3108960" cy="3108960"/>
          </a:xfrm>
          <a:prstGeom prst="rect">
            <a:avLst/>
          </a:prstGeom>
          <a:solidFill>
            <a:srgbClr val="FFFFFF"/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8413283" y="2894823"/>
            <a:ext cx="2743200" cy="2651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these data types to write cleaner, more effective Python code.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your attention!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8028617" y="2050543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0"/>
                </a:moveTo>
                <a:lnTo>
                  <a:pt x="2743191" y="0"/>
                </a:lnTo>
                <a:lnTo>
                  <a:pt x="3108960" y="365760"/>
                </a:lnTo>
                <a:lnTo>
                  <a:pt x="2743191" y="731520"/>
                </a:lnTo>
                <a:lnTo>
                  <a:pt x="0" y="73152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028617" y="2050543"/>
            <a:ext cx="310896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Writing Effective Python Code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4642413" y="2437623"/>
            <a:ext cx="3108960" cy="3108960"/>
          </a:xfrm>
          <a:prstGeom prst="rect">
            <a:avLst/>
          </a:prstGeom>
          <a:solidFill>
            <a:srgbClr val="FFFFFF"/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825293" y="2894823"/>
            <a:ext cx="2743200" cy="2651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also examined dictionaries as efficient key-value stores.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structures are essential for organizing data effectively.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440627" y="2050543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0"/>
                </a:moveTo>
                <a:lnTo>
                  <a:pt x="2743191" y="0"/>
                </a:lnTo>
                <a:lnTo>
                  <a:pt x="3108960" y="365760"/>
                </a:lnTo>
                <a:lnTo>
                  <a:pt x="2743191" y="731520"/>
                </a:lnTo>
                <a:lnTo>
                  <a:pt x="0" y="73152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440627" y="2050543"/>
            <a:ext cx="310896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Dictionaries as Key-Value Stores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1054423" y="2437623"/>
            <a:ext cx="3108960" cy="3108960"/>
          </a:xfrm>
          <a:prstGeom prst="rect">
            <a:avLst/>
          </a:prstGeom>
          <a:solidFill>
            <a:srgbClr val="FFFFFF"/>
          </a:solidFill>
          <a:ln w="12700">
            <a:solidFill>
              <a:srgbClr val="C2F0DD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1237303" y="2894823"/>
            <a:ext cx="2743200" cy="2651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have explored how sets maintain unique items.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support operations like union and intersection.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852637" y="2050543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0"/>
                </a:moveTo>
                <a:lnTo>
                  <a:pt x="2743191" y="0"/>
                </a:lnTo>
                <a:lnTo>
                  <a:pt x="3108960" y="365760"/>
                </a:lnTo>
                <a:lnTo>
                  <a:pt x="2743191" y="731520"/>
                </a:lnTo>
                <a:lnTo>
                  <a:pt x="0" y="731520"/>
                </a:lnTo>
                <a:lnTo>
                  <a:pt x="0" y="0"/>
                </a:ln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852637" y="2050543"/>
            <a:ext cx="310896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Understanding Sets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447"/>
            <a:ext cx="365760" cy="6857553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442036" y="-6164"/>
            <a:ext cx="92364" cy="1828800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69275" y="4474745"/>
            <a:ext cx="457200" cy="457200"/>
          </a:xfrm>
          <a:prstGeom prst="rect">
            <a:avLst/>
          </a:prstGeom>
          <a:solidFill>
            <a:srgbClr val="C2F0DD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869275" y="4474745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03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701837" y="2320471"/>
            <a:ext cx="457200" cy="457200"/>
          </a:xfrm>
          <a:prstGeom prst="rect">
            <a:avLst/>
          </a:prstGeom>
          <a:solidFill>
            <a:srgbClr val="C2F0DD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701837" y="232047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02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69275" y="2320471"/>
            <a:ext cx="457200" cy="457200"/>
          </a:xfrm>
          <a:prstGeom prst="rect">
            <a:avLst/>
          </a:prstGeom>
          <a:solidFill>
            <a:srgbClr val="C2F0DD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869275" y="232047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01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534400" y="0"/>
            <a:ext cx="3657600" cy="6857107"/>
          </a:xfrm>
          <a:prstGeom prst="rect">
            <a:avLst/>
          </a:prstGeom>
          <a:blipFill>
            <a:blip r:embed="rId1"/>
            <a:srcRect/>
            <a:stretch>
              <a:fillRect l="-90662" r="-90662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867391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1499189" y="4939584"/>
            <a:ext cx="26517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Both sets and dictionaries are essential for writing clean, effective Python code.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provide powerful tools to manage collections of data efficiently.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1499189" y="4462044"/>
            <a:ext cx="2651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952"/>
              </a:spcBef>
              <a:buNone/>
            </a:pPr>
            <a:r>
              <a:rPr lang="en-US" sz="1333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Importance in Python Programming</a:t>
            </a:r>
            <a:endParaRPr lang="en-US" sz="1333" dirty="0"/>
          </a:p>
        </p:txBody>
      </p:sp>
      <p:sp>
        <p:nvSpPr>
          <p:cNvPr id="15" name="Text 13"/>
          <p:cNvSpPr/>
          <p:nvPr/>
        </p:nvSpPr>
        <p:spPr>
          <a:xfrm>
            <a:off x="5284378" y="2828086"/>
            <a:ext cx="26517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organize data as key-value pairs, allowing fast access and intuitive data management.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perfect for scenarios where data needs to be labeled or categorized.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284378" y="2346608"/>
            <a:ext cx="2651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Exploring Python Dictionaries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1499189" y="2350303"/>
            <a:ext cx="2651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Python Sets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1499189" y="2828086"/>
            <a:ext cx="26517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are unordered collections that store unique elements, ensuring no duplicates.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ideal for operations like union, intersection, and difference.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852637" y="447"/>
            <a:ext cx="7083501" cy="18283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Introduction to Python Sets and Dictionaries</a:t>
            </a:r>
            <a:endParaRPr lang="en-US" sz="3200" dirty="0"/>
          </a:p>
        </p:txBody>
      </p:sp>
      <p:sp>
        <p:nvSpPr>
          <p:cNvPr id="20" name="Text 18"/>
          <p:cNvSpPr/>
          <p:nvPr/>
        </p:nvSpPr>
        <p:spPr>
          <a:xfrm>
            <a:off x="852637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942637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2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447"/>
            <a:ext cx="365760" cy="6857553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803819" y="1960191"/>
            <a:ext cx="320040" cy="320040"/>
          </a:xfrm>
          <a:prstGeom prst="rect">
            <a:avLst/>
          </a:prstGeom>
          <a:solidFill>
            <a:srgbClr val="C2F0DD">
              <a:alpha val="6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453072" y="1960191"/>
            <a:ext cx="320040" cy="320040"/>
          </a:xfrm>
          <a:prstGeom prst="rect">
            <a:avLst/>
          </a:prstGeom>
          <a:solidFill>
            <a:srgbClr val="C2F0DD">
              <a:alpha val="6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8453072" y="4114465"/>
            <a:ext cx="320040" cy="320040"/>
          </a:xfrm>
          <a:prstGeom prst="rect">
            <a:avLst/>
          </a:prstGeom>
          <a:solidFill>
            <a:srgbClr val="C2F0DD">
              <a:alpha val="6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803819" y="4114465"/>
            <a:ext cx="320040" cy="320040"/>
          </a:xfrm>
          <a:prstGeom prst="rect">
            <a:avLst/>
          </a:prstGeom>
          <a:solidFill>
            <a:srgbClr val="C2F0DD">
              <a:alpha val="6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801935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365759" y="0"/>
            <a:ext cx="3931920" cy="6857107"/>
          </a:xfrm>
          <a:prstGeom prst="rect">
            <a:avLst/>
          </a:prstGeom>
          <a:blipFill>
            <a:blip r:embed="rId1"/>
            <a:srcRect/>
            <a:stretch>
              <a:fillRect l="-83031" r="-8303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8453072" y="4588540"/>
            <a:ext cx="3200400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are essential when uniqueness is a priority.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simplify processes by automatically removing duplicates.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889943" y="4118600"/>
            <a:ext cx="276353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Importance of Uniqueness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8453072" y="4134468"/>
            <a:ext cx="320040" cy="280035"/>
          </a:xfrm>
          <a:custGeom>
            <a:avLst/>
            <a:gdLst/>
            <a:ahLst/>
            <a:cxnLst/>
            <a:rect l="l" t="t" r="r" b="b"/>
            <a:pathLst>
              <a:path w="320040" h="280035">
                <a:moveTo>
                  <a:pt x="0" y="26066"/>
                </a:moveTo>
                <a:cubicBezTo>
                  <a:pt x="0" y="11689"/>
                  <a:pt x="11688" y="0"/>
                  <a:pt x="26067" y="0"/>
                </a:cubicBezTo>
                <a:lnTo>
                  <a:pt x="293976" y="0"/>
                </a:lnTo>
                <a:cubicBezTo>
                  <a:pt x="308352" y="0"/>
                  <a:pt x="320043" y="11689"/>
                  <a:pt x="320043" y="26066"/>
                </a:cubicBezTo>
                <a:cubicBezTo>
                  <a:pt x="320043" y="32067"/>
                  <a:pt x="317979" y="37880"/>
                  <a:pt x="314167" y="42506"/>
                </a:cubicBezTo>
                <a:lnTo>
                  <a:pt x="210029" y="170334"/>
                </a:lnTo>
                <a:lnTo>
                  <a:pt x="210029" y="259844"/>
                </a:lnTo>
                <a:cubicBezTo>
                  <a:pt x="210029" y="270970"/>
                  <a:pt x="200966" y="280035"/>
                  <a:pt x="189838" y="280035"/>
                </a:cubicBezTo>
                <a:cubicBezTo>
                  <a:pt x="185274" y="280035"/>
                  <a:pt x="180839" y="278472"/>
                  <a:pt x="177273" y="275661"/>
                </a:cubicBezTo>
                <a:lnTo>
                  <a:pt x="119455" y="229780"/>
                </a:lnTo>
                <a:cubicBezTo>
                  <a:pt x="113454" y="225031"/>
                  <a:pt x="110017" y="217842"/>
                  <a:pt x="110017" y="210214"/>
                </a:cubicBezTo>
                <a:lnTo>
                  <a:pt x="110017" y="170396"/>
                </a:lnTo>
                <a:lnTo>
                  <a:pt x="5879" y="42504"/>
                </a:lnTo>
                <a:cubicBezTo>
                  <a:pt x="2067" y="37877"/>
                  <a:pt x="3" y="32064"/>
                  <a:pt x="3" y="26063"/>
                </a:cubicBezTo>
                <a:lnTo>
                  <a:pt x="0" y="26066"/>
                </a:lnTo>
                <a:moveTo>
                  <a:pt x="34379" y="30003"/>
                </a:moveTo>
                <a:lnTo>
                  <a:pt x="136641" y="155517"/>
                </a:lnTo>
                <a:cubicBezTo>
                  <a:pt x="138830" y="158206"/>
                  <a:pt x="140018" y="161519"/>
                  <a:pt x="140018" y="165019"/>
                </a:cubicBezTo>
                <a:lnTo>
                  <a:pt x="140018" y="207775"/>
                </a:lnTo>
                <a:lnTo>
                  <a:pt x="180023" y="239528"/>
                </a:lnTo>
                <a:lnTo>
                  <a:pt x="180023" y="165019"/>
                </a:lnTo>
                <a:cubicBezTo>
                  <a:pt x="180023" y="161580"/>
                  <a:pt x="181210" y="158206"/>
                  <a:pt x="183399" y="155517"/>
                </a:cubicBezTo>
                <a:lnTo>
                  <a:pt x="285661" y="30003"/>
                </a:lnTo>
                <a:lnTo>
                  <a:pt x="34379" y="30003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802911" y="4588540"/>
            <a:ext cx="3200398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are useful for managing tags in a system.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prevent duplication and ensure each tag is unique.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277945" y="4111001"/>
            <a:ext cx="2772782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Case: Tags in Systems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4803819" y="4114502"/>
            <a:ext cx="320040" cy="319967"/>
          </a:xfrm>
          <a:custGeom>
            <a:avLst/>
            <a:gdLst/>
            <a:ahLst/>
            <a:cxnLst/>
            <a:rect l="l" t="t" r="r" b="b"/>
            <a:pathLst>
              <a:path w="320040" h="319967">
                <a:moveTo>
                  <a:pt x="144460" y="0"/>
                </a:moveTo>
                <a:cubicBezTo>
                  <a:pt x="156893" y="0"/>
                  <a:pt x="168818" y="4902"/>
                  <a:pt x="177593" y="13679"/>
                </a:cubicBezTo>
                <a:lnTo>
                  <a:pt x="306326" y="142411"/>
                </a:lnTo>
                <a:cubicBezTo>
                  <a:pt x="324613" y="160697"/>
                  <a:pt x="324613" y="190320"/>
                  <a:pt x="306326" y="208606"/>
                </a:cubicBezTo>
                <a:lnTo>
                  <a:pt x="208679" y="306253"/>
                </a:lnTo>
                <a:cubicBezTo>
                  <a:pt x="190392" y="324539"/>
                  <a:pt x="160769" y="324539"/>
                  <a:pt x="142485" y="306253"/>
                </a:cubicBezTo>
                <a:lnTo>
                  <a:pt x="13752" y="177521"/>
                </a:lnTo>
                <a:cubicBezTo>
                  <a:pt x="4903" y="168744"/>
                  <a:pt x="0" y="156896"/>
                  <a:pt x="0" y="144459"/>
                </a:cubicBezTo>
                <a:lnTo>
                  <a:pt x="0" y="35110"/>
                </a:lnTo>
                <a:cubicBezTo>
                  <a:pt x="0" y="15726"/>
                  <a:pt x="15727" y="0"/>
                  <a:pt x="35108" y="0"/>
                </a:cubicBezTo>
                <a:lnTo>
                  <a:pt x="144460" y="0"/>
                </a:lnTo>
                <a:moveTo>
                  <a:pt x="35108" y="144459"/>
                </a:moveTo>
                <a:cubicBezTo>
                  <a:pt x="35108" y="147530"/>
                  <a:pt x="36353" y="150528"/>
                  <a:pt x="38546" y="152723"/>
                </a:cubicBezTo>
                <a:lnTo>
                  <a:pt x="167278" y="281456"/>
                </a:lnTo>
                <a:cubicBezTo>
                  <a:pt x="171813" y="285990"/>
                  <a:pt x="179274" y="285990"/>
                  <a:pt x="183808" y="281456"/>
                </a:cubicBezTo>
                <a:lnTo>
                  <a:pt x="281456" y="183808"/>
                </a:lnTo>
                <a:cubicBezTo>
                  <a:pt x="285991" y="179274"/>
                  <a:pt x="285991" y="171813"/>
                  <a:pt x="281456" y="167279"/>
                </a:cubicBezTo>
                <a:lnTo>
                  <a:pt x="152723" y="38546"/>
                </a:lnTo>
                <a:cubicBezTo>
                  <a:pt x="150528" y="36351"/>
                  <a:pt x="147529" y="35110"/>
                  <a:pt x="144456" y="35110"/>
                </a:cubicBezTo>
                <a:lnTo>
                  <a:pt x="35105" y="35110"/>
                </a:lnTo>
                <a:lnTo>
                  <a:pt x="35108" y="144459"/>
                </a:lnTo>
                <a:moveTo>
                  <a:pt x="81921" y="58516"/>
                </a:moveTo>
                <a:cubicBezTo>
                  <a:pt x="94847" y="58516"/>
                  <a:pt x="105325" y="68994"/>
                  <a:pt x="105325" y="81921"/>
                </a:cubicBezTo>
                <a:cubicBezTo>
                  <a:pt x="105325" y="94848"/>
                  <a:pt x="94847" y="105327"/>
                  <a:pt x="81921" y="105327"/>
                </a:cubicBezTo>
                <a:cubicBezTo>
                  <a:pt x="68994" y="105327"/>
                  <a:pt x="58516" y="94848"/>
                  <a:pt x="58516" y="81921"/>
                </a:cubicBezTo>
                <a:cubicBezTo>
                  <a:pt x="58516" y="68994"/>
                  <a:pt x="68994" y="58516"/>
                  <a:pt x="81921" y="58516"/>
                </a:cubicBezTo>
                <a:lnTo>
                  <a:pt x="81921" y="58516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8453072" y="2413244"/>
            <a:ext cx="3200400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can represent unique user IDs in a system.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ensures no repeated entries and maintains data integrity.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8937361" y="1953033"/>
            <a:ext cx="2763529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Case: Unique User IDs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8453072" y="1960191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60020" y="30004"/>
                </a:moveTo>
                <a:cubicBezTo>
                  <a:pt x="144956" y="30004"/>
                  <a:pt x="131828" y="38443"/>
                  <a:pt x="125203" y="50944"/>
                </a:cubicBezTo>
                <a:cubicBezTo>
                  <a:pt x="121826" y="57319"/>
                  <a:pt x="114389" y="60382"/>
                  <a:pt x="107514" y="58257"/>
                </a:cubicBezTo>
                <a:cubicBezTo>
                  <a:pt x="94012" y="54132"/>
                  <a:pt x="78698" y="57383"/>
                  <a:pt x="68073" y="68069"/>
                </a:cubicBezTo>
                <a:cubicBezTo>
                  <a:pt x="57447" y="78759"/>
                  <a:pt x="54135" y="94009"/>
                  <a:pt x="58260" y="107511"/>
                </a:cubicBezTo>
                <a:cubicBezTo>
                  <a:pt x="60385" y="114386"/>
                  <a:pt x="57322" y="121826"/>
                  <a:pt x="50947" y="125139"/>
                </a:cubicBezTo>
                <a:cubicBezTo>
                  <a:pt x="38446" y="131828"/>
                  <a:pt x="30007" y="144953"/>
                  <a:pt x="30007" y="160017"/>
                </a:cubicBezTo>
                <a:cubicBezTo>
                  <a:pt x="30007" y="175081"/>
                  <a:pt x="38446" y="188209"/>
                  <a:pt x="50947" y="194834"/>
                </a:cubicBezTo>
                <a:cubicBezTo>
                  <a:pt x="57322" y="198210"/>
                  <a:pt x="60385" y="205648"/>
                  <a:pt x="58260" y="212523"/>
                </a:cubicBezTo>
                <a:cubicBezTo>
                  <a:pt x="54135" y="226025"/>
                  <a:pt x="57386" y="241339"/>
                  <a:pt x="68073" y="251964"/>
                </a:cubicBezTo>
                <a:cubicBezTo>
                  <a:pt x="78762" y="262590"/>
                  <a:pt x="94012" y="265902"/>
                  <a:pt x="107514" y="261777"/>
                </a:cubicBezTo>
                <a:cubicBezTo>
                  <a:pt x="114389" y="259652"/>
                  <a:pt x="121830" y="262714"/>
                  <a:pt x="125142" y="269090"/>
                </a:cubicBezTo>
                <a:cubicBezTo>
                  <a:pt x="131767" y="281590"/>
                  <a:pt x="144895" y="290030"/>
                  <a:pt x="159959" y="290030"/>
                </a:cubicBezTo>
                <a:cubicBezTo>
                  <a:pt x="175023" y="290030"/>
                  <a:pt x="188152" y="281590"/>
                  <a:pt x="194776" y="269090"/>
                </a:cubicBezTo>
                <a:cubicBezTo>
                  <a:pt x="198153" y="262714"/>
                  <a:pt x="205526" y="259652"/>
                  <a:pt x="212404" y="261777"/>
                </a:cubicBezTo>
                <a:cubicBezTo>
                  <a:pt x="225907" y="265902"/>
                  <a:pt x="241221" y="262650"/>
                  <a:pt x="251846" y="251964"/>
                </a:cubicBezTo>
                <a:cubicBezTo>
                  <a:pt x="262471" y="241275"/>
                  <a:pt x="265784" y="226025"/>
                  <a:pt x="261658" y="212523"/>
                </a:cubicBezTo>
                <a:cubicBezTo>
                  <a:pt x="259533" y="205648"/>
                  <a:pt x="262596" y="198207"/>
                  <a:pt x="268971" y="194895"/>
                </a:cubicBezTo>
                <a:cubicBezTo>
                  <a:pt x="281472" y="188270"/>
                  <a:pt x="289911" y="175142"/>
                  <a:pt x="289911" y="160078"/>
                </a:cubicBezTo>
                <a:cubicBezTo>
                  <a:pt x="289911" y="145013"/>
                  <a:pt x="281472" y="131885"/>
                  <a:pt x="268971" y="125261"/>
                </a:cubicBezTo>
                <a:cubicBezTo>
                  <a:pt x="262596" y="121884"/>
                  <a:pt x="259533" y="114510"/>
                  <a:pt x="261658" y="107633"/>
                </a:cubicBezTo>
                <a:cubicBezTo>
                  <a:pt x="265784" y="94130"/>
                  <a:pt x="262532" y="78816"/>
                  <a:pt x="251846" y="68191"/>
                </a:cubicBezTo>
                <a:cubicBezTo>
                  <a:pt x="241157" y="57566"/>
                  <a:pt x="226031" y="54125"/>
                  <a:pt x="212529" y="58254"/>
                </a:cubicBezTo>
                <a:cubicBezTo>
                  <a:pt x="205654" y="60379"/>
                  <a:pt x="198214" y="57316"/>
                  <a:pt x="194840" y="50941"/>
                </a:cubicBezTo>
                <a:cubicBezTo>
                  <a:pt x="188216" y="38440"/>
                  <a:pt x="175088" y="30001"/>
                  <a:pt x="160023" y="30001"/>
                </a:cubicBezTo>
                <a:lnTo>
                  <a:pt x="160020" y="30004"/>
                </a:lnTo>
                <a:moveTo>
                  <a:pt x="104951" y="27130"/>
                </a:moveTo>
                <a:cubicBezTo>
                  <a:pt x="117640" y="10628"/>
                  <a:pt x="137579" y="0"/>
                  <a:pt x="160020" y="0"/>
                </a:cubicBezTo>
                <a:cubicBezTo>
                  <a:pt x="182461" y="0"/>
                  <a:pt x="202400" y="10625"/>
                  <a:pt x="215089" y="27130"/>
                </a:cubicBezTo>
                <a:cubicBezTo>
                  <a:pt x="235716" y="24441"/>
                  <a:pt x="257344" y="31005"/>
                  <a:pt x="273221" y="46883"/>
                </a:cubicBezTo>
                <a:cubicBezTo>
                  <a:pt x="289099" y="62760"/>
                  <a:pt x="295662" y="84388"/>
                  <a:pt x="292974" y="105015"/>
                </a:cubicBezTo>
                <a:cubicBezTo>
                  <a:pt x="309415" y="117640"/>
                  <a:pt x="320040" y="137582"/>
                  <a:pt x="320040" y="160023"/>
                </a:cubicBezTo>
                <a:cubicBezTo>
                  <a:pt x="320040" y="182464"/>
                  <a:pt x="309415" y="202403"/>
                  <a:pt x="292910" y="215092"/>
                </a:cubicBezTo>
                <a:cubicBezTo>
                  <a:pt x="295598" y="235719"/>
                  <a:pt x="289034" y="257347"/>
                  <a:pt x="273157" y="273224"/>
                </a:cubicBezTo>
                <a:cubicBezTo>
                  <a:pt x="257280" y="289102"/>
                  <a:pt x="235652" y="295666"/>
                  <a:pt x="215025" y="292977"/>
                </a:cubicBezTo>
                <a:cubicBezTo>
                  <a:pt x="202400" y="309418"/>
                  <a:pt x="182458" y="320043"/>
                  <a:pt x="160020" y="320043"/>
                </a:cubicBezTo>
                <a:cubicBezTo>
                  <a:pt x="137579" y="320043"/>
                  <a:pt x="117640" y="309418"/>
                  <a:pt x="104951" y="292913"/>
                </a:cubicBezTo>
                <a:cubicBezTo>
                  <a:pt x="84324" y="295602"/>
                  <a:pt x="62696" y="289038"/>
                  <a:pt x="46819" y="273160"/>
                </a:cubicBezTo>
                <a:cubicBezTo>
                  <a:pt x="30941" y="257283"/>
                  <a:pt x="24378" y="235655"/>
                  <a:pt x="27066" y="215028"/>
                </a:cubicBezTo>
                <a:cubicBezTo>
                  <a:pt x="10625" y="202403"/>
                  <a:pt x="0" y="182461"/>
                  <a:pt x="0" y="160023"/>
                </a:cubicBezTo>
                <a:cubicBezTo>
                  <a:pt x="0" y="137582"/>
                  <a:pt x="10625" y="117643"/>
                  <a:pt x="27130" y="104954"/>
                </a:cubicBezTo>
                <a:cubicBezTo>
                  <a:pt x="24442" y="84327"/>
                  <a:pt x="31006" y="62699"/>
                  <a:pt x="46883" y="46822"/>
                </a:cubicBezTo>
                <a:cubicBezTo>
                  <a:pt x="62760" y="30945"/>
                  <a:pt x="84388" y="24381"/>
                  <a:pt x="105015" y="27069"/>
                </a:cubicBezTo>
                <a:lnTo>
                  <a:pt x="104951" y="27130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802910" y="2413244"/>
            <a:ext cx="3200400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are collections of unique items without any specific order.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automatically eliminate duplicates, making them ideal when uniqueness is important.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5277944" y="1956728"/>
            <a:ext cx="2772783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Definition of Sets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4803819" y="1977971"/>
            <a:ext cx="320040" cy="284480"/>
          </a:xfrm>
          <a:custGeom>
            <a:avLst/>
            <a:gdLst/>
            <a:ahLst/>
            <a:cxnLst/>
            <a:rect l="l" t="t" r="r" b="b"/>
            <a:pathLst>
              <a:path w="320040" h="284480">
                <a:moveTo>
                  <a:pt x="213361" y="26670"/>
                </a:moveTo>
                <a:cubicBezTo>
                  <a:pt x="218251" y="26670"/>
                  <a:pt x="222252" y="30670"/>
                  <a:pt x="222252" y="35560"/>
                </a:cubicBezTo>
                <a:lnTo>
                  <a:pt x="222252" y="106680"/>
                </a:lnTo>
                <a:lnTo>
                  <a:pt x="248921" y="106680"/>
                </a:lnTo>
                <a:lnTo>
                  <a:pt x="248921" y="35560"/>
                </a:lnTo>
                <a:cubicBezTo>
                  <a:pt x="248921" y="15945"/>
                  <a:pt x="232973" y="0"/>
                  <a:pt x="213361" y="0"/>
                </a:cubicBezTo>
                <a:lnTo>
                  <a:pt x="106682" y="0"/>
                </a:lnTo>
                <a:cubicBezTo>
                  <a:pt x="87070" y="0"/>
                  <a:pt x="71122" y="15945"/>
                  <a:pt x="71122" y="35560"/>
                </a:cubicBezTo>
                <a:lnTo>
                  <a:pt x="71122" y="106680"/>
                </a:lnTo>
                <a:lnTo>
                  <a:pt x="97791" y="106680"/>
                </a:lnTo>
                <a:lnTo>
                  <a:pt x="97791" y="35560"/>
                </a:lnTo>
                <a:cubicBezTo>
                  <a:pt x="97791" y="30670"/>
                  <a:pt x="101792" y="26670"/>
                  <a:pt x="106682" y="26670"/>
                </a:cubicBezTo>
                <a:lnTo>
                  <a:pt x="137796" y="26670"/>
                </a:lnTo>
                <a:lnTo>
                  <a:pt x="137796" y="62230"/>
                </a:lnTo>
                <a:cubicBezTo>
                  <a:pt x="137796" y="67120"/>
                  <a:pt x="141797" y="71120"/>
                  <a:pt x="146687" y="71120"/>
                </a:cubicBezTo>
                <a:lnTo>
                  <a:pt x="173356" y="71120"/>
                </a:lnTo>
                <a:cubicBezTo>
                  <a:pt x="178246" y="71120"/>
                  <a:pt x="182247" y="67120"/>
                  <a:pt x="182247" y="62230"/>
                </a:cubicBezTo>
                <a:lnTo>
                  <a:pt x="182247" y="26670"/>
                </a:lnTo>
                <a:lnTo>
                  <a:pt x="213361" y="26670"/>
                </a:lnTo>
                <a:moveTo>
                  <a:pt x="182023" y="284480"/>
                </a:moveTo>
                <a:lnTo>
                  <a:pt x="284480" y="284480"/>
                </a:lnTo>
                <a:cubicBezTo>
                  <a:pt x="304092" y="284480"/>
                  <a:pt x="320040" y="268535"/>
                  <a:pt x="320040" y="248920"/>
                </a:cubicBezTo>
                <a:lnTo>
                  <a:pt x="320040" y="160020"/>
                </a:lnTo>
                <a:cubicBezTo>
                  <a:pt x="320040" y="140405"/>
                  <a:pt x="304092" y="124460"/>
                  <a:pt x="284480" y="124460"/>
                </a:cubicBezTo>
                <a:lnTo>
                  <a:pt x="182023" y="124460"/>
                </a:lnTo>
                <a:cubicBezTo>
                  <a:pt x="188580" y="131794"/>
                  <a:pt x="193192" y="140963"/>
                  <a:pt x="194856" y="151130"/>
                </a:cubicBezTo>
                <a:lnTo>
                  <a:pt x="208912" y="151130"/>
                </a:lnTo>
                <a:lnTo>
                  <a:pt x="208912" y="186690"/>
                </a:lnTo>
                <a:cubicBezTo>
                  <a:pt x="208912" y="191580"/>
                  <a:pt x="212913" y="195580"/>
                  <a:pt x="217803" y="195580"/>
                </a:cubicBezTo>
                <a:lnTo>
                  <a:pt x="244472" y="195580"/>
                </a:lnTo>
                <a:cubicBezTo>
                  <a:pt x="249362" y="195580"/>
                  <a:pt x="253363" y="191580"/>
                  <a:pt x="253363" y="186690"/>
                </a:cubicBezTo>
                <a:lnTo>
                  <a:pt x="253363" y="151130"/>
                </a:lnTo>
                <a:lnTo>
                  <a:pt x="284477" y="151130"/>
                </a:lnTo>
                <a:cubicBezTo>
                  <a:pt x="289367" y="151130"/>
                  <a:pt x="293368" y="155130"/>
                  <a:pt x="293368" y="160020"/>
                </a:cubicBezTo>
                <a:lnTo>
                  <a:pt x="293368" y="248920"/>
                </a:lnTo>
                <a:cubicBezTo>
                  <a:pt x="293368" y="253810"/>
                  <a:pt x="289367" y="257810"/>
                  <a:pt x="284477" y="257810"/>
                </a:cubicBezTo>
                <a:lnTo>
                  <a:pt x="194856" y="257810"/>
                </a:lnTo>
                <a:cubicBezTo>
                  <a:pt x="193135" y="267977"/>
                  <a:pt x="188577" y="277146"/>
                  <a:pt x="182023" y="284480"/>
                </a:cubicBezTo>
                <a:lnTo>
                  <a:pt x="182023" y="284480"/>
                </a:lnTo>
                <a:moveTo>
                  <a:pt x="142239" y="151130"/>
                </a:moveTo>
                <a:cubicBezTo>
                  <a:pt x="147129" y="151130"/>
                  <a:pt x="151129" y="155130"/>
                  <a:pt x="151129" y="160020"/>
                </a:cubicBezTo>
                <a:lnTo>
                  <a:pt x="151129" y="248920"/>
                </a:lnTo>
                <a:cubicBezTo>
                  <a:pt x="151129" y="253810"/>
                  <a:pt x="147129" y="257810"/>
                  <a:pt x="142239" y="257810"/>
                </a:cubicBezTo>
                <a:lnTo>
                  <a:pt x="35560" y="257810"/>
                </a:lnTo>
                <a:cubicBezTo>
                  <a:pt x="30669" y="257810"/>
                  <a:pt x="26669" y="253810"/>
                  <a:pt x="26669" y="248920"/>
                </a:cubicBezTo>
                <a:lnTo>
                  <a:pt x="26669" y="160020"/>
                </a:lnTo>
                <a:cubicBezTo>
                  <a:pt x="26669" y="155130"/>
                  <a:pt x="30669" y="151130"/>
                  <a:pt x="35560" y="151130"/>
                </a:cubicBezTo>
                <a:lnTo>
                  <a:pt x="66674" y="151130"/>
                </a:lnTo>
                <a:lnTo>
                  <a:pt x="66674" y="186690"/>
                </a:lnTo>
                <a:cubicBezTo>
                  <a:pt x="66674" y="191580"/>
                  <a:pt x="70674" y="195580"/>
                  <a:pt x="75565" y="195580"/>
                </a:cubicBezTo>
                <a:lnTo>
                  <a:pt x="102234" y="195580"/>
                </a:lnTo>
                <a:cubicBezTo>
                  <a:pt x="107124" y="195580"/>
                  <a:pt x="111124" y="191580"/>
                  <a:pt x="111124" y="186690"/>
                </a:cubicBezTo>
                <a:lnTo>
                  <a:pt x="111124" y="151130"/>
                </a:lnTo>
                <a:lnTo>
                  <a:pt x="142239" y="151130"/>
                </a:lnTo>
                <a:moveTo>
                  <a:pt x="35560" y="124460"/>
                </a:moveTo>
                <a:cubicBezTo>
                  <a:pt x="15948" y="124460"/>
                  <a:pt x="0" y="140405"/>
                  <a:pt x="0" y="160020"/>
                </a:cubicBezTo>
                <a:lnTo>
                  <a:pt x="0" y="248920"/>
                </a:lnTo>
                <a:cubicBezTo>
                  <a:pt x="0" y="268535"/>
                  <a:pt x="15948" y="284480"/>
                  <a:pt x="35560" y="284480"/>
                </a:cubicBezTo>
                <a:lnTo>
                  <a:pt x="142239" y="284480"/>
                </a:lnTo>
                <a:cubicBezTo>
                  <a:pt x="161851" y="284480"/>
                  <a:pt x="177798" y="268535"/>
                  <a:pt x="177798" y="248920"/>
                </a:cubicBezTo>
                <a:lnTo>
                  <a:pt x="177798" y="160020"/>
                </a:lnTo>
                <a:cubicBezTo>
                  <a:pt x="177798" y="140405"/>
                  <a:pt x="161851" y="124460"/>
                  <a:pt x="142239" y="124460"/>
                </a:cubicBezTo>
                <a:lnTo>
                  <a:pt x="35560" y="124460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4787181" y="447"/>
            <a:ext cx="6866291" cy="164592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What Are Sets?</a:t>
            </a:r>
            <a:endParaRPr lang="en-US" sz="3200" dirty="0"/>
          </a:p>
        </p:txBody>
      </p:sp>
      <p:sp>
        <p:nvSpPr>
          <p:cNvPr id="23" name="Text 21"/>
          <p:cNvSpPr/>
          <p:nvPr/>
        </p:nvSpPr>
        <p:spPr>
          <a:xfrm>
            <a:off x="4793675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4883675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3</a:t>
            </a:r>
            <a:endParaRPr lang="en-US" sz="1600" dirty="0"/>
          </a:p>
        </p:txBody>
      </p:sp>
      <p:sp>
        <p:nvSpPr>
          <p:cNvPr id="25" name="Text 23"/>
          <p:cNvSpPr/>
          <p:nvPr/>
        </p:nvSpPr>
        <p:spPr>
          <a:xfrm>
            <a:off x="4304173" y="-6164"/>
            <a:ext cx="92364" cy="1828800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55573" y="2691582"/>
            <a:ext cx="3017520" cy="463296"/>
          </a:xfrm>
          <a:custGeom>
            <a:avLst/>
            <a:gdLst/>
            <a:ahLst/>
            <a:cxnLst/>
            <a:rect l="l" t="t" r="r" b="b"/>
            <a:pathLst>
              <a:path w="3017520" h="463296">
                <a:moveTo>
                  <a:pt x="283134" y="0"/>
                </a:moveTo>
                <a:lnTo>
                  <a:pt x="283134" y="115824"/>
                </a:lnTo>
                <a:lnTo>
                  <a:pt x="2734416" y="115824"/>
                </a:lnTo>
                <a:lnTo>
                  <a:pt x="2734416" y="0"/>
                </a:lnTo>
                <a:lnTo>
                  <a:pt x="3017550" y="231648"/>
                </a:lnTo>
                <a:lnTo>
                  <a:pt x="2734416" y="463296"/>
                </a:lnTo>
                <a:lnTo>
                  <a:pt x="2734416" y="347472"/>
                </a:lnTo>
                <a:lnTo>
                  <a:pt x="283134" y="347472"/>
                </a:lnTo>
                <a:lnTo>
                  <a:pt x="283134" y="463296"/>
                </a:lnTo>
                <a:lnTo>
                  <a:pt x="0" y="231648"/>
                </a:lnTo>
                <a:lnTo>
                  <a:pt x="283134" y="0"/>
                </a:lnTo>
              </a:path>
            </a:pathLst>
          </a:custGeom>
          <a:solidFill>
            <a:srgbClr val="C2F0DD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587240" y="2691582"/>
            <a:ext cx="3017520" cy="463296"/>
          </a:xfrm>
          <a:custGeom>
            <a:avLst/>
            <a:gdLst/>
            <a:ahLst/>
            <a:cxnLst/>
            <a:rect l="l" t="t" r="r" b="b"/>
            <a:pathLst>
              <a:path w="3017520" h="463296">
                <a:moveTo>
                  <a:pt x="283134" y="0"/>
                </a:moveTo>
                <a:lnTo>
                  <a:pt x="283134" y="115824"/>
                </a:lnTo>
                <a:lnTo>
                  <a:pt x="2734416" y="115824"/>
                </a:lnTo>
                <a:lnTo>
                  <a:pt x="2734416" y="0"/>
                </a:lnTo>
                <a:lnTo>
                  <a:pt x="3017550" y="231648"/>
                </a:lnTo>
                <a:lnTo>
                  <a:pt x="2734416" y="463296"/>
                </a:lnTo>
                <a:lnTo>
                  <a:pt x="2734416" y="347472"/>
                </a:lnTo>
                <a:lnTo>
                  <a:pt x="283134" y="347472"/>
                </a:lnTo>
                <a:lnTo>
                  <a:pt x="283134" y="463296"/>
                </a:lnTo>
                <a:lnTo>
                  <a:pt x="0" y="231648"/>
                </a:lnTo>
                <a:lnTo>
                  <a:pt x="283134" y="0"/>
                </a:lnTo>
              </a:path>
            </a:pathLst>
          </a:custGeom>
          <a:solidFill>
            <a:srgbClr val="C2F0DD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312413" y="2691582"/>
            <a:ext cx="3017520" cy="463296"/>
          </a:xfrm>
          <a:custGeom>
            <a:avLst/>
            <a:gdLst/>
            <a:ahLst/>
            <a:cxnLst/>
            <a:rect l="l" t="t" r="r" b="b"/>
            <a:pathLst>
              <a:path w="3017520" h="463296">
                <a:moveTo>
                  <a:pt x="283134" y="0"/>
                </a:moveTo>
                <a:lnTo>
                  <a:pt x="283134" y="115824"/>
                </a:lnTo>
                <a:lnTo>
                  <a:pt x="2734416" y="115824"/>
                </a:lnTo>
                <a:lnTo>
                  <a:pt x="2734416" y="0"/>
                </a:lnTo>
                <a:lnTo>
                  <a:pt x="3017550" y="231648"/>
                </a:lnTo>
                <a:lnTo>
                  <a:pt x="2734416" y="463296"/>
                </a:lnTo>
                <a:lnTo>
                  <a:pt x="2734416" y="347472"/>
                </a:lnTo>
                <a:lnTo>
                  <a:pt x="283134" y="347472"/>
                </a:lnTo>
                <a:lnTo>
                  <a:pt x="283134" y="463296"/>
                </a:lnTo>
                <a:lnTo>
                  <a:pt x="0" y="231648"/>
                </a:lnTo>
                <a:lnTo>
                  <a:pt x="283134" y="0"/>
                </a:lnTo>
              </a:path>
            </a:pathLst>
          </a:custGeom>
          <a:solidFill>
            <a:srgbClr val="C2F0DD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861350" y="2420310"/>
            <a:ext cx="1005967" cy="1005840"/>
          </a:xfrm>
          <a:custGeom>
            <a:avLst/>
            <a:gdLst/>
            <a:ahLst/>
            <a:cxnLst/>
            <a:rect l="l" t="t" r="r" b="b"/>
            <a:pathLst>
              <a:path w="1005967" h="1005840">
                <a:moveTo>
                  <a:pt x="1005967" y="502920"/>
                </a:moveTo>
                <a:cubicBezTo>
                  <a:pt x="1005967" y="780673"/>
                  <a:pt x="780771" y="1005840"/>
                  <a:pt x="502983" y="1005840"/>
                </a:cubicBezTo>
                <a:cubicBezTo>
                  <a:pt x="225196" y="1005840"/>
                  <a:pt x="0" y="780673"/>
                  <a:pt x="0" y="502920"/>
                </a:cubicBezTo>
                <a:cubicBezTo>
                  <a:pt x="0" y="225167"/>
                  <a:pt x="225196" y="0"/>
                  <a:pt x="502983" y="0"/>
                </a:cubicBezTo>
                <a:cubicBezTo>
                  <a:pt x="780771" y="0"/>
                  <a:pt x="1005967" y="225167"/>
                  <a:pt x="1005967" y="502920"/>
                </a:cubicBez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593080" y="2420310"/>
            <a:ext cx="1005840" cy="1005840"/>
          </a:xfrm>
          <a:custGeom>
            <a:avLst/>
            <a:gdLst/>
            <a:ahLst/>
            <a:cxnLst/>
            <a:rect l="l" t="t" r="r" b="b"/>
            <a:pathLst>
              <a:path w="1005840" h="1005840">
                <a:moveTo>
                  <a:pt x="1005840" y="502920"/>
                </a:moveTo>
                <a:cubicBezTo>
                  <a:pt x="1005840" y="780673"/>
                  <a:pt x="780673" y="1005840"/>
                  <a:pt x="502920" y="1005840"/>
                </a:cubicBezTo>
                <a:cubicBezTo>
                  <a:pt x="225167" y="1005840"/>
                  <a:pt x="0" y="780673"/>
                  <a:pt x="0" y="502920"/>
                </a:cubicBezTo>
                <a:cubicBezTo>
                  <a:pt x="0" y="225167"/>
                  <a:pt x="225167" y="0"/>
                  <a:pt x="502920" y="0"/>
                </a:cubicBezTo>
                <a:cubicBezTo>
                  <a:pt x="780673" y="0"/>
                  <a:pt x="1005840" y="225167"/>
                  <a:pt x="1005840" y="502920"/>
                </a:cubicBez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9318190" y="2420310"/>
            <a:ext cx="1005967" cy="1005840"/>
          </a:xfrm>
          <a:custGeom>
            <a:avLst/>
            <a:gdLst/>
            <a:ahLst/>
            <a:cxnLst/>
            <a:rect l="l" t="t" r="r" b="b"/>
            <a:pathLst>
              <a:path w="1005967" h="1005840">
                <a:moveTo>
                  <a:pt x="1005967" y="502920"/>
                </a:moveTo>
                <a:cubicBezTo>
                  <a:pt x="1005967" y="780673"/>
                  <a:pt x="780771" y="1005840"/>
                  <a:pt x="502983" y="1005840"/>
                </a:cubicBezTo>
                <a:cubicBezTo>
                  <a:pt x="225196" y="1005840"/>
                  <a:pt x="0" y="780673"/>
                  <a:pt x="0" y="502920"/>
                </a:cubicBezTo>
                <a:cubicBezTo>
                  <a:pt x="0" y="225167"/>
                  <a:pt x="225196" y="0"/>
                  <a:pt x="502983" y="0"/>
                </a:cubicBezTo>
                <a:cubicBezTo>
                  <a:pt x="780771" y="0"/>
                  <a:pt x="1005967" y="225167"/>
                  <a:pt x="1005967" y="502920"/>
                </a:cubicBezTo>
              </a:path>
            </a:pathLst>
          </a:cu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0" y="447"/>
            <a:ext cx="365760" cy="6857553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1826240" y="447"/>
            <a:ext cx="365760" cy="6857553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60897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9592573" y="2896853"/>
            <a:ext cx="457200" cy="52754"/>
          </a:xfrm>
          <a:custGeom>
            <a:avLst/>
            <a:gdLst/>
            <a:ahLst/>
            <a:cxnLst/>
            <a:rect l="l" t="t" r="r" b="b"/>
            <a:pathLst>
              <a:path w="457200" h="52754">
                <a:moveTo>
                  <a:pt x="457200" y="26377"/>
                </a:moveTo>
                <a:cubicBezTo>
                  <a:pt x="457200" y="40994"/>
                  <a:pt x="445441" y="52754"/>
                  <a:pt x="430824" y="52754"/>
                </a:cubicBezTo>
                <a:lnTo>
                  <a:pt x="26376" y="52754"/>
                </a:lnTo>
                <a:cubicBezTo>
                  <a:pt x="11759" y="52754"/>
                  <a:pt x="0" y="40994"/>
                  <a:pt x="0" y="26377"/>
                </a:cubicBezTo>
                <a:cubicBezTo>
                  <a:pt x="0" y="11760"/>
                  <a:pt x="11759" y="0"/>
                  <a:pt x="26376" y="0"/>
                </a:cubicBezTo>
                <a:lnTo>
                  <a:pt x="430824" y="0"/>
                </a:lnTo>
                <a:cubicBezTo>
                  <a:pt x="445441" y="0"/>
                  <a:pt x="457200" y="11760"/>
                  <a:pt x="457200" y="26377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8312413" y="4201816"/>
            <a:ext cx="3017520" cy="1336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166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 remove an element from a set, use the `remove` method.</a:t>
            </a:r>
            <a:endParaRPr lang="en-US" sz="1200" dirty="0"/>
          </a:p>
          <a:p>
            <a:pPr algn="ctr" marL="0" indent="0">
              <a:lnSpc>
                <a:spcPct val="1166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`my_set.remove(2)` removes the element 2 from the set.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8312413" y="3674530"/>
            <a:ext cx="3017520" cy="411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Removing an Element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5867400" y="269463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54976" y="26376"/>
                </a:moveTo>
                <a:cubicBezTo>
                  <a:pt x="254976" y="11759"/>
                  <a:pt x="243217" y="0"/>
                  <a:pt x="228600" y="0"/>
                </a:cubicBezTo>
                <a:cubicBezTo>
                  <a:pt x="213983" y="0"/>
                  <a:pt x="202224" y="11759"/>
                  <a:pt x="202224" y="26376"/>
                </a:cubicBezTo>
                <a:lnTo>
                  <a:pt x="202224" y="202224"/>
                </a:lnTo>
                <a:lnTo>
                  <a:pt x="26376" y="202224"/>
                </a:lnTo>
                <a:cubicBezTo>
                  <a:pt x="11759" y="202224"/>
                  <a:pt x="0" y="213983"/>
                  <a:pt x="0" y="228600"/>
                </a:cubicBezTo>
                <a:cubicBezTo>
                  <a:pt x="0" y="243217"/>
                  <a:pt x="11759" y="254976"/>
                  <a:pt x="26376" y="254976"/>
                </a:cubicBezTo>
                <a:lnTo>
                  <a:pt x="202224" y="254976"/>
                </a:lnTo>
                <a:lnTo>
                  <a:pt x="202224" y="430824"/>
                </a:lnTo>
                <a:cubicBezTo>
                  <a:pt x="202224" y="445441"/>
                  <a:pt x="213983" y="457200"/>
                  <a:pt x="228600" y="457200"/>
                </a:cubicBezTo>
                <a:cubicBezTo>
                  <a:pt x="243217" y="457200"/>
                  <a:pt x="254976" y="445441"/>
                  <a:pt x="254976" y="430824"/>
                </a:cubicBezTo>
                <a:lnTo>
                  <a:pt x="254976" y="254976"/>
                </a:lnTo>
                <a:lnTo>
                  <a:pt x="430824" y="254976"/>
                </a:lnTo>
                <a:cubicBezTo>
                  <a:pt x="445441" y="254976"/>
                  <a:pt x="457200" y="243217"/>
                  <a:pt x="457200" y="228600"/>
                </a:cubicBezTo>
                <a:cubicBezTo>
                  <a:pt x="457200" y="213983"/>
                  <a:pt x="445441" y="202224"/>
                  <a:pt x="430824" y="202224"/>
                </a:cubicBezTo>
                <a:lnTo>
                  <a:pt x="254976" y="202224"/>
                </a:lnTo>
                <a:lnTo>
                  <a:pt x="254976" y="26376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4587240" y="4201816"/>
            <a:ext cx="3017520" cy="1336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166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 add an element to a set, use the `add` method.</a:t>
            </a:r>
            <a:endParaRPr lang="en-US" sz="1200" dirty="0"/>
          </a:p>
          <a:p>
            <a:pPr algn="ctr" marL="0" indent="0">
              <a:lnSpc>
                <a:spcPct val="1166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`my_set.add(4)` adds the element 4 to the set.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587240" y="3674530"/>
            <a:ext cx="3017520" cy="411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Adding an Element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2150021" y="2694630"/>
            <a:ext cx="428625" cy="457200"/>
          </a:xfrm>
          <a:custGeom>
            <a:avLst/>
            <a:gdLst/>
            <a:ahLst/>
            <a:cxnLst/>
            <a:rect l="l" t="t" r="r" b="b"/>
            <a:pathLst>
              <a:path w="428625" h="457200">
                <a:moveTo>
                  <a:pt x="214313" y="42863"/>
                </a:moveTo>
                <a:lnTo>
                  <a:pt x="371476" y="42863"/>
                </a:lnTo>
                <a:cubicBezTo>
                  <a:pt x="379333" y="42863"/>
                  <a:pt x="385763" y="49291"/>
                  <a:pt x="385763" y="57150"/>
                </a:cubicBezTo>
                <a:lnTo>
                  <a:pt x="385763" y="400050"/>
                </a:lnTo>
                <a:cubicBezTo>
                  <a:pt x="385763" y="407909"/>
                  <a:pt x="379333" y="414338"/>
                  <a:pt x="371476" y="414338"/>
                </a:cubicBezTo>
                <a:lnTo>
                  <a:pt x="214313" y="414338"/>
                </a:lnTo>
                <a:lnTo>
                  <a:pt x="214313" y="42863"/>
                </a:lnTo>
                <a:moveTo>
                  <a:pt x="171450" y="42863"/>
                </a:moveTo>
                <a:lnTo>
                  <a:pt x="171450" y="414338"/>
                </a:lnTo>
                <a:lnTo>
                  <a:pt x="114301" y="414338"/>
                </a:lnTo>
                <a:cubicBezTo>
                  <a:pt x="106445" y="414338"/>
                  <a:pt x="100015" y="407909"/>
                  <a:pt x="100015" y="400050"/>
                </a:cubicBezTo>
                <a:lnTo>
                  <a:pt x="100015" y="371475"/>
                </a:lnTo>
                <a:lnTo>
                  <a:pt x="121447" y="371475"/>
                </a:lnTo>
                <a:cubicBezTo>
                  <a:pt x="133324" y="371475"/>
                  <a:pt x="142878" y="361920"/>
                  <a:pt x="142878" y="350046"/>
                </a:cubicBezTo>
                <a:cubicBezTo>
                  <a:pt x="142878" y="338168"/>
                  <a:pt x="133324" y="328617"/>
                  <a:pt x="121447" y="328617"/>
                </a:cubicBezTo>
                <a:lnTo>
                  <a:pt x="100015" y="328617"/>
                </a:lnTo>
                <a:lnTo>
                  <a:pt x="100015" y="250038"/>
                </a:lnTo>
                <a:lnTo>
                  <a:pt x="121447" y="250038"/>
                </a:lnTo>
                <a:cubicBezTo>
                  <a:pt x="133324" y="250038"/>
                  <a:pt x="142878" y="240483"/>
                  <a:pt x="142878" y="228609"/>
                </a:cubicBezTo>
                <a:cubicBezTo>
                  <a:pt x="142878" y="216731"/>
                  <a:pt x="133324" y="207180"/>
                  <a:pt x="121447" y="207180"/>
                </a:cubicBezTo>
                <a:lnTo>
                  <a:pt x="100015" y="207180"/>
                </a:lnTo>
                <a:lnTo>
                  <a:pt x="100015" y="128601"/>
                </a:lnTo>
                <a:lnTo>
                  <a:pt x="121447" y="128601"/>
                </a:lnTo>
                <a:cubicBezTo>
                  <a:pt x="133324" y="128601"/>
                  <a:pt x="142878" y="119046"/>
                  <a:pt x="142878" y="107172"/>
                </a:cubicBezTo>
                <a:cubicBezTo>
                  <a:pt x="142878" y="95294"/>
                  <a:pt x="133324" y="85743"/>
                  <a:pt x="121447" y="85743"/>
                </a:cubicBezTo>
                <a:lnTo>
                  <a:pt x="100015" y="85743"/>
                </a:lnTo>
                <a:lnTo>
                  <a:pt x="100015" y="57168"/>
                </a:lnTo>
                <a:cubicBezTo>
                  <a:pt x="100015" y="49309"/>
                  <a:pt x="106445" y="42881"/>
                  <a:pt x="114301" y="42881"/>
                </a:cubicBezTo>
                <a:lnTo>
                  <a:pt x="171450" y="42863"/>
                </a:lnTo>
                <a:moveTo>
                  <a:pt x="57149" y="371475"/>
                </a:moveTo>
                <a:lnTo>
                  <a:pt x="57149" y="400050"/>
                </a:lnTo>
                <a:cubicBezTo>
                  <a:pt x="57149" y="431574"/>
                  <a:pt x="82776" y="457200"/>
                  <a:pt x="114297" y="457200"/>
                </a:cubicBezTo>
                <a:lnTo>
                  <a:pt x="371472" y="457200"/>
                </a:lnTo>
                <a:cubicBezTo>
                  <a:pt x="402993" y="457200"/>
                  <a:pt x="428621" y="431574"/>
                  <a:pt x="428621" y="400050"/>
                </a:cubicBezTo>
                <a:lnTo>
                  <a:pt x="428621" y="57150"/>
                </a:lnTo>
                <a:cubicBezTo>
                  <a:pt x="428621" y="25626"/>
                  <a:pt x="402993" y="0"/>
                  <a:pt x="371472" y="0"/>
                </a:cubicBezTo>
                <a:lnTo>
                  <a:pt x="114297" y="0"/>
                </a:lnTo>
                <a:cubicBezTo>
                  <a:pt x="82776" y="0"/>
                  <a:pt x="57149" y="25626"/>
                  <a:pt x="57149" y="57150"/>
                </a:cubicBezTo>
                <a:lnTo>
                  <a:pt x="57149" y="85725"/>
                </a:lnTo>
                <a:lnTo>
                  <a:pt x="21431" y="85725"/>
                </a:lnTo>
                <a:cubicBezTo>
                  <a:pt x="9554" y="85725"/>
                  <a:pt x="0" y="95280"/>
                  <a:pt x="0" y="107159"/>
                </a:cubicBezTo>
                <a:cubicBezTo>
                  <a:pt x="0" y="119037"/>
                  <a:pt x="9554" y="128592"/>
                  <a:pt x="21431" y="128592"/>
                </a:cubicBezTo>
                <a:lnTo>
                  <a:pt x="57149" y="128592"/>
                </a:lnTo>
                <a:lnTo>
                  <a:pt x="57149" y="207176"/>
                </a:lnTo>
                <a:lnTo>
                  <a:pt x="21431" y="207176"/>
                </a:lnTo>
                <a:cubicBezTo>
                  <a:pt x="9554" y="207176"/>
                  <a:pt x="0" y="216731"/>
                  <a:pt x="0" y="228609"/>
                </a:cubicBezTo>
                <a:cubicBezTo>
                  <a:pt x="0" y="240487"/>
                  <a:pt x="9554" y="250043"/>
                  <a:pt x="21431" y="250043"/>
                </a:cubicBezTo>
                <a:lnTo>
                  <a:pt x="57149" y="250043"/>
                </a:lnTo>
                <a:lnTo>
                  <a:pt x="57149" y="328626"/>
                </a:lnTo>
                <a:lnTo>
                  <a:pt x="21431" y="328626"/>
                </a:lnTo>
                <a:cubicBezTo>
                  <a:pt x="9554" y="328626"/>
                  <a:pt x="0" y="338182"/>
                  <a:pt x="0" y="350060"/>
                </a:cubicBezTo>
                <a:cubicBezTo>
                  <a:pt x="0" y="361938"/>
                  <a:pt x="9554" y="371493"/>
                  <a:pt x="21431" y="371493"/>
                </a:cubicBezTo>
                <a:lnTo>
                  <a:pt x="57149" y="371475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855573" y="4201816"/>
            <a:ext cx="3017520" cy="1336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166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a set in Python is straightforward.</a:t>
            </a:r>
            <a:endParaRPr lang="en-US" sz="1200" dirty="0"/>
          </a:p>
          <a:p>
            <a:pPr algn="ctr" marL="0" indent="0">
              <a:lnSpc>
                <a:spcPct val="1166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`my_set = {1, 2, 3}` creates a set with three elements.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855573" y="3674530"/>
            <a:ext cx="3017520" cy="411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Creating a Set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855573" y="447"/>
            <a:ext cx="10474360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Creating and Modifying Sets</a:t>
            </a:r>
            <a:endParaRPr lang="en-US" sz="3200" dirty="0"/>
          </a:p>
        </p:txBody>
      </p:sp>
      <p:sp>
        <p:nvSpPr>
          <p:cNvPr id="22" name="Text 20"/>
          <p:cNvSpPr/>
          <p:nvPr/>
        </p:nvSpPr>
        <p:spPr>
          <a:xfrm>
            <a:off x="852637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942637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4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447"/>
            <a:ext cx="365760" cy="6857553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53546" y="2119845"/>
            <a:ext cx="320040" cy="320040"/>
          </a:xfrm>
          <a:prstGeom prst="rect">
            <a:avLst/>
          </a:prstGeom>
          <a:solidFill>
            <a:srgbClr val="C2F0DD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502799" y="2119845"/>
            <a:ext cx="320040" cy="320040"/>
          </a:xfrm>
          <a:prstGeom prst="rect">
            <a:avLst/>
          </a:prstGeom>
          <a:solidFill>
            <a:srgbClr val="C2F0DD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502799" y="4274119"/>
            <a:ext cx="320040" cy="320040"/>
          </a:xfrm>
          <a:prstGeom prst="rect">
            <a:avLst/>
          </a:prstGeom>
          <a:solidFill>
            <a:srgbClr val="C2F0DD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853546" y="4274119"/>
            <a:ext cx="320040" cy="320040"/>
          </a:xfrm>
          <a:prstGeom prst="rect">
            <a:avLst/>
          </a:prstGeom>
          <a:solidFill>
            <a:srgbClr val="C2F0DD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851662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8534400" y="0"/>
            <a:ext cx="3657600" cy="6857107"/>
          </a:xfrm>
          <a:prstGeom prst="rect">
            <a:avLst/>
          </a:prstGeom>
          <a:blipFill>
            <a:blip r:embed="rId1"/>
            <a:srcRect/>
            <a:stretch>
              <a:fillRect l="-116645" r="-116645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502799" y="4748194"/>
            <a:ext cx="3200400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An example of a set in Python is: `unique_numbers = {1, 2, 3, 4}`.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demonstrates how sets can be used to store unique values efficiently.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939670" y="4278254"/>
            <a:ext cx="276353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 of Sets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500915" y="4274801"/>
            <a:ext cx="323808" cy="318676"/>
          </a:xfrm>
          <a:custGeom>
            <a:avLst/>
            <a:gdLst/>
            <a:ahLst/>
            <a:cxnLst/>
            <a:rect l="l" t="t" r="r" b="b"/>
            <a:pathLst>
              <a:path w="323808" h="318676">
                <a:moveTo>
                  <a:pt x="30351" y="161871"/>
                </a:moveTo>
                <a:cubicBezTo>
                  <a:pt x="30351" y="89220"/>
                  <a:pt x="89219" y="30351"/>
                  <a:pt x="161872" y="30351"/>
                </a:cubicBezTo>
                <a:cubicBezTo>
                  <a:pt x="201771" y="30351"/>
                  <a:pt x="237497" y="48120"/>
                  <a:pt x="261650" y="76192"/>
                </a:cubicBezTo>
                <a:cubicBezTo>
                  <a:pt x="267087" y="82578"/>
                  <a:pt x="276700" y="83273"/>
                  <a:pt x="283021" y="77837"/>
                </a:cubicBezTo>
                <a:cubicBezTo>
                  <a:pt x="289345" y="72400"/>
                  <a:pt x="290103" y="62789"/>
                  <a:pt x="284666" y="56463"/>
                </a:cubicBezTo>
                <a:cubicBezTo>
                  <a:pt x="255012" y="21874"/>
                  <a:pt x="211003" y="-3"/>
                  <a:pt x="161872" y="-3"/>
                </a:cubicBezTo>
                <a:cubicBezTo>
                  <a:pt x="72462" y="-3"/>
                  <a:pt x="0" y="72460"/>
                  <a:pt x="0" y="161868"/>
                </a:cubicBezTo>
                <a:lnTo>
                  <a:pt x="0" y="187162"/>
                </a:lnTo>
                <a:cubicBezTo>
                  <a:pt x="0" y="195571"/>
                  <a:pt x="6764" y="202337"/>
                  <a:pt x="15177" y="202337"/>
                </a:cubicBezTo>
                <a:cubicBezTo>
                  <a:pt x="23586" y="202337"/>
                  <a:pt x="30354" y="195571"/>
                  <a:pt x="30354" y="187162"/>
                </a:cubicBezTo>
                <a:lnTo>
                  <a:pt x="30351" y="161871"/>
                </a:lnTo>
                <a:moveTo>
                  <a:pt x="320266" y="128423"/>
                </a:moveTo>
                <a:cubicBezTo>
                  <a:pt x="318559" y="120205"/>
                  <a:pt x="310464" y="114956"/>
                  <a:pt x="302307" y="116725"/>
                </a:cubicBezTo>
                <a:cubicBezTo>
                  <a:pt x="294150" y="118497"/>
                  <a:pt x="288840" y="126524"/>
                  <a:pt x="290608" y="134682"/>
                </a:cubicBezTo>
                <a:cubicBezTo>
                  <a:pt x="292441" y="143471"/>
                  <a:pt x="293454" y="152576"/>
                  <a:pt x="293454" y="161935"/>
                </a:cubicBezTo>
                <a:lnTo>
                  <a:pt x="293454" y="187229"/>
                </a:lnTo>
                <a:cubicBezTo>
                  <a:pt x="293454" y="195639"/>
                  <a:pt x="300219" y="202404"/>
                  <a:pt x="308631" y="202404"/>
                </a:cubicBezTo>
                <a:cubicBezTo>
                  <a:pt x="317040" y="202404"/>
                  <a:pt x="323808" y="195638"/>
                  <a:pt x="323808" y="187229"/>
                </a:cubicBezTo>
                <a:lnTo>
                  <a:pt x="323808" y="161935"/>
                </a:lnTo>
                <a:cubicBezTo>
                  <a:pt x="323808" y="150492"/>
                  <a:pt x="322607" y="139300"/>
                  <a:pt x="320330" y="128487"/>
                </a:cubicBezTo>
                <a:lnTo>
                  <a:pt x="320266" y="128423"/>
                </a:lnTo>
                <a:moveTo>
                  <a:pt x="161872" y="50587"/>
                </a:moveTo>
                <a:cubicBezTo>
                  <a:pt x="149858" y="50587"/>
                  <a:pt x="138224" y="52483"/>
                  <a:pt x="127412" y="56023"/>
                </a:cubicBezTo>
                <a:cubicBezTo>
                  <a:pt x="117801" y="59184"/>
                  <a:pt x="115587" y="71010"/>
                  <a:pt x="122163" y="78723"/>
                </a:cubicBezTo>
                <a:cubicBezTo>
                  <a:pt x="126651" y="83971"/>
                  <a:pt x="134050" y="85552"/>
                  <a:pt x="140753" y="83719"/>
                </a:cubicBezTo>
                <a:cubicBezTo>
                  <a:pt x="147456" y="81887"/>
                  <a:pt x="154537" y="80937"/>
                  <a:pt x="161872" y="80937"/>
                </a:cubicBezTo>
                <a:cubicBezTo>
                  <a:pt x="206577" y="80937"/>
                  <a:pt x="242807" y="117168"/>
                  <a:pt x="242807" y="161875"/>
                </a:cubicBezTo>
                <a:lnTo>
                  <a:pt x="242807" y="177620"/>
                </a:lnTo>
                <a:cubicBezTo>
                  <a:pt x="242807" y="193554"/>
                  <a:pt x="241859" y="209424"/>
                  <a:pt x="240026" y="225234"/>
                </a:cubicBezTo>
                <a:cubicBezTo>
                  <a:pt x="238951" y="234466"/>
                  <a:pt x="245971" y="242812"/>
                  <a:pt x="255329" y="242812"/>
                </a:cubicBezTo>
                <a:cubicBezTo>
                  <a:pt x="262790" y="242812"/>
                  <a:pt x="269178" y="237375"/>
                  <a:pt x="270062" y="229976"/>
                </a:cubicBezTo>
                <a:cubicBezTo>
                  <a:pt x="272148" y="212649"/>
                  <a:pt x="273223" y="195199"/>
                  <a:pt x="273223" y="177684"/>
                </a:cubicBezTo>
                <a:lnTo>
                  <a:pt x="273223" y="161938"/>
                </a:lnTo>
                <a:cubicBezTo>
                  <a:pt x="273223" y="100478"/>
                  <a:pt x="223395" y="50650"/>
                  <a:pt x="161937" y="50650"/>
                </a:cubicBezTo>
                <a:lnTo>
                  <a:pt x="161872" y="50587"/>
                </a:lnTo>
                <a:moveTo>
                  <a:pt x="95290" y="94025"/>
                </a:moveTo>
                <a:cubicBezTo>
                  <a:pt x="89536" y="87324"/>
                  <a:pt x="79294" y="86817"/>
                  <a:pt x="73854" y="93774"/>
                </a:cubicBezTo>
                <a:cubicBezTo>
                  <a:pt x="59247" y="112553"/>
                  <a:pt x="50585" y="136202"/>
                  <a:pt x="50585" y="161875"/>
                </a:cubicBezTo>
                <a:lnTo>
                  <a:pt x="50585" y="177620"/>
                </a:lnTo>
                <a:cubicBezTo>
                  <a:pt x="50585" y="192923"/>
                  <a:pt x="48940" y="208223"/>
                  <a:pt x="45654" y="223083"/>
                </a:cubicBezTo>
                <a:cubicBezTo>
                  <a:pt x="43504" y="232946"/>
                  <a:pt x="50650" y="242812"/>
                  <a:pt x="60766" y="242812"/>
                </a:cubicBezTo>
                <a:cubicBezTo>
                  <a:pt x="67404" y="242812"/>
                  <a:pt x="73349" y="238386"/>
                  <a:pt x="74803" y="231872"/>
                </a:cubicBezTo>
                <a:cubicBezTo>
                  <a:pt x="78850" y="214103"/>
                  <a:pt x="80936" y="195957"/>
                  <a:pt x="80936" y="177620"/>
                </a:cubicBezTo>
                <a:lnTo>
                  <a:pt x="80936" y="161875"/>
                </a:lnTo>
                <a:cubicBezTo>
                  <a:pt x="80936" y="144676"/>
                  <a:pt x="86311" y="128742"/>
                  <a:pt x="95416" y="115654"/>
                </a:cubicBezTo>
                <a:cubicBezTo>
                  <a:pt x="99969" y="109076"/>
                  <a:pt x="100474" y="100099"/>
                  <a:pt x="95290" y="94029"/>
                </a:cubicBezTo>
                <a:lnTo>
                  <a:pt x="95290" y="94025"/>
                </a:lnTo>
                <a:moveTo>
                  <a:pt x="222576" y="161871"/>
                </a:moveTo>
                <a:cubicBezTo>
                  <a:pt x="222576" y="128359"/>
                  <a:pt x="195386" y="101170"/>
                  <a:pt x="161875" y="101170"/>
                </a:cubicBezTo>
                <a:cubicBezTo>
                  <a:pt x="128361" y="101170"/>
                  <a:pt x="101174" y="128359"/>
                  <a:pt x="101174" y="161871"/>
                </a:cubicBezTo>
                <a:lnTo>
                  <a:pt x="101174" y="177617"/>
                </a:lnTo>
                <a:cubicBezTo>
                  <a:pt x="101174" y="200317"/>
                  <a:pt x="98266" y="222828"/>
                  <a:pt x="92447" y="244705"/>
                </a:cubicBezTo>
                <a:cubicBezTo>
                  <a:pt x="90045" y="253746"/>
                  <a:pt x="96683" y="263042"/>
                  <a:pt x="106041" y="263042"/>
                </a:cubicBezTo>
                <a:cubicBezTo>
                  <a:pt x="112047" y="263042"/>
                  <a:pt x="117358" y="259122"/>
                  <a:pt x="118941" y="253303"/>
                </a:cubicBezTo>
                <a:cubicBezTo>
                  <a:pt x="125579" y="228644"/>
                  <a:pt x="128995" y="203223"/>
                  <a:pt x="128995" y="177614"/>
                </a:cubicBezTo>
                <a:lnTo>
                  <a:pt x="128995" y="161868"/>
                </a:lnTo>
                <a:cubicBezTo>
                  <a:pt x="128995" y="143720"/>
                  <a:pt x="143729" y="128987"/>
                  <a:pt x="161875" y="128987"/>
                </a:cubicBezTo>
                <a:cubicBezTo>
                  <a:pt x="180021" y="128987"/>
                  <a:pt x="194754" y="143720"/>
                  <a:pt x="194754" y="161868"/>
                </a:cubicBezTo>
                <a:lnTo>
                  <a:pt x="194754" y="177614"/>
                </a:lnTo>
                <a:cubicBezTo>
                  <a:pt x="194754" y="200568"/>
                  <a:pt x="192543" y="223395"/>
                  <a:pt x="188178" y="245839"/>
                </a:cubicBezTo>
                <a:cubicBezTo>
                  <a:pt x="186471" y="254628"/>
                  <a:pt x="193048" y="263038"/>
                  <a:pt x="201962" y="263038"/>
                </a:cubicBezTo>
                <a:cubicBezTo>
                  <a:pt x="208412" y="263038"/>
                  <a:pt x="213976" y="258612"/>
                  <a:pt x="215242" y="252289"/>
                </a:cubicBezTo>
                <a:cubicBezTo>
                  <a:pt x="220112" y="227754"/>
                  <a:pt x="222576" y="202780"/>
                  <a:pt x="222576" y="177614"/>
                </a:cubicBezTo>
                <a:lnTo>
                  <a:pt x="222576" y="161871"/>
                </a:lnTo>
                <a:moveTo>
                  <a:pt x="161872" y="146696"/>
                </a:moveTo>
                <a:cubicBezTo>
                  <a:pt x="153462" y="146696"/>
                  <a:pt x="146695" y="153462"/>
                  <a:pt x="146695" y="161871"/>
                </a:cubicBezTo>
                <a:lnTo>
                  <a:pt x="146695" y="177617"/>
                </a:lnTo>
                <a:cubicBezTo>
                  <a:pt x="146695" y="215492"/>
                  <a:pt x="139739" y="253051"/>
                  <a:pt x="126146" y="288399"/>
                </a:cubicBezTo>
                <a:lnTo>
                  <a:pt x="122416" y="298074"/>
                </a:lnTo>
                <a:cubicBezTo>
                  <a:pt x="119382" y="305913"/>
                  <a:pt x="123300" y="314702"/>
                  <a:pt x="131142" y="317675"/>
                </a:cubicBezTo>
                <a:cubicBezTo>
                  <a:pt x="138982" y="320649"/>
                  <a:pt x="147773" y="316789"/>
                  <a:pt x="150746" y="308950"/>
                </a:cubicBezTo>
                <a:lnTo>
                  <a:pt x="154476" y="299275"/>
                </a:lnTo>
                <a:cubicBezTo>
                  <a:pt x="169397" y="260451"/>
                  <a:pt x="177049" y="219224"/>
                  <a:pt x="177049" y="177617"/>
                </a:cubicBezTo>
                <a:lnTo>
                  <a:pt x="177049" y="161871"/>
                </a:lnTo>
                <a:cubicBezTo>
                  <a:pt x="177049" y="153462"/>
                  <a:pt x="170284" y="146696"/>
                  <a:pt x="161872" y="146696"/>
                </a:cubicBezTo>
                <a:lnTo>
                  <a:pt x="161872" y="146696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852638" y="4748194"/>
            <a:ext cx="3200398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Elements in sets must be immutable, such as numbers, strings, or tuples.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restriction ensures the integrity and reliability of the set's contents.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1280254" y="4270655"/>
            <a:ext cx="2772782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Immutable Elements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871900" y="4272235"/>
            <a:ext cx="283332" cy="323808"/>
          </a:xfrm>
          <a:custGeom>
            <a:avLst/>
            <a:gdLst/>
            <a:ahLst/>
            <a:cxnLst/>
            <a:rect l="l" t="t" r="r" b="b"/>
            <a:pathLst>
              <a:path w="283332" h="323808">
                <a:moveTo>
                  <a:pt x="91071" y="80952"/>
                </a:moveTo>
                <a:lnTo>
                  <a:pt x="91071" y="121428"/>
                </a:lnTo>
                <a:lnTo>
                  <a:pt x="192261" y="121428"/>
                </a:lnTo>
                <a:lnTo>
                  <a:pt x="192261" y="80952"/>
                </a:lnTo>
                <a:cubicBezTo>
                  <a:pt x="192261" y="52998"/>
                  <a:pt x="169620" y="30357"/>
                  <a:pt x="141666" y="30357"/>
                </a:cubicBezTo>
                <a:cubicBezTo>
                  <a:pt x="113712" y="30357"/>
                  <a:pt x="91071" y="52998"/>
                  <a:pt x="91071" y="80952"/>
                </a:cubicBezTo>
                <a:lnTo>
                  <a:pt x="91071" y="80952"/>
                </a:lnTo>
                <a:moveTo>
                  <a:pt x="60715" y="121428"/>
                </a:moveTo>
                <a:lnTo>
                  <a:pt x="60715" y="80952"/>
                </a:lnTo>
                <a:cubicBezTo>
                  <a:pt x="60715" y="36237"/>
                  <a:pt x="96953" y="0"/>
                  <a:pt x="141666" y="0"/>
                </a:cubicBezTo>
                <a:cubicBezTo>
                  <a:pt x="186379" y="0"/>
                  <a:pt x="222617" y="36237"/>
                  <a:pt x="222617" y="80952"/>
                </a:cubicBezTo>
                <a:lnTo>
                  <a:pt x="222617" y="121428"/>
                </a:lnTo>
                <a:lnTo>
                  <a:pt x="242855" y="121428"/>
                </a:lnTo>
                <a:cubicBezTo>
                  <a:pt x="265179" y="121428"/>
                  <a:pt x="283332" y="139577"/>
                  <a:pt x="283332" y="161904"/>
                </a:cubicBezTo>
                <a:lnTo>
                  <a:pt x="283332" y="283332"/>
                </a:lnTo>
                <a:cubicBezTo>
                  <a:pt x="283332" y="305659"/>
                  <a:pt x="265182" y="323808"/>
                  <a:pt x="242855" y="323808"/>
                </a:cubicBezTo>
                <a:lnTo>
                  <a:pt x="40474" y="323808"/>
                </a:lnTo>
                <a:cubicBezTo>
                  <a:pt x="18150" y="323808"/>
                  <a:pt x="-3" y="305659"/>
                  <a:pt x="-3" y="283332"/>
                </a:cubicBezTo>
                <a:lnTo>
                  <a:pt x="-3" y="161904"/>
                </a:lnTo>
                <a:cubicBezTo>
                  <a:pt x="-3" y="139577"/>
                  <a:pt x="18148" y="121428"/>
                  <a:pt x="40474" y="121428"/>
                </a:cubicBezTo>
                <a:lnTo>
                  <a:pt x="60715" y="121428"/>
                </a:lnTo>
                <a:moveTo>
                  <a:pt x="30356" y="161904"/>
                </a:moveTo>
                <a:lnTo>
                  <a:pt x="30356" y="283332"/>
                </a:lnTo>
                <a:cubicBezTo>
                  <a:pt x="30356" y="288898"/>
                  <a:pt x="34909" y="293451"/>
                  <a:pt x="40474" y="293451"/>
                </a:cubicBezTo>
                <a:lnTo>
                  <a:pt x="242855" y="293451"/>
                </a:lnTo>
                <a:cubicBezTo>
                  <a:pt x="248420" y="293451"/>
                  <a:pt x="252973" y="288898"/>
                  <a:pt x="252973" y="283332"/>
                </a:cubicBezTo>
                <a:lnTo>
                  <a:pt x="252973" y="161904"/>
                </a:lnTo>
                <a:cubicBezTo>
                  <a:pt x="252973" y="156338"/>
                  <a:pt x="248420" y="151785"/>
                  <a:pt x="242855" y="151785"/>
                </a:cubicBezTo>
                <a:lnTo>
                  <a:pt x="40474" y="151785"/>
                </a:lnTo>
                <a:cubicBezTo>
                  <a:pt x="34909" y="151785"/>
                  <a:pt x="30356" y="156338"/>
                  <a:pt x="30356" y="161904"/>
                </a:cubicBezTo>
                <a:lnTo>
                  <a:pt x="30356" y="161904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4502799" y="2572898"/>
            <a:ext cx="3200400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Membership tests in sets are very fast due to their structure.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makes sets ideal for tasks requiring quick checks for element presence.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939670" y="2112687"/>
            <a:ext cx="2763529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Fast Membership Tests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4500915" y="2167099"/>
            <a:ext cx="323808" cy="225531"/>
          </a:xfrm>
          <a:custGeom>
            <a:avLst/>
            <a:gdLst/>
            <a:ahLst/>
            <a:cxnLst/>
            <a:rect l="l" t="t" r="r" b="b"/>
            <a:pathLst>
              <a:path w="323808" h="225531">
                <a:moveTo>
                  <a:pt x="318715" y="5095"/>
                </a:moveTo>
                <a:cubicBezTo>
                  <a:pt x="325508" y="11888"/>
                  <a:pt x="325508" y="22871"/>
                  <a:pt x="318715" y="29592"/>
                </a:cubicBezTo>
                <a:lnTo>
                  <a:pt x="127943" y="220436"/>
                </a:lnTo>
                <a:cubicBezTo>
                  <a:pt x="121150" y="227229"/>
                  <a:pt x="110166" y="227229"/>
                  <a:pt x="103447" y="220436"/>
                </a:cubicBezTo>
                <a:lnTo>
                  <a:pt x="5097" y="122159"/>
                </a:lnTo>
                <a:cubicBezTo>
                  <a:pt x="-1697" y="115366"/>
                  <a:pt x="-1697" y="104383"/>
                  <a:pt x="5097" y="97662"/>
                </a:cubicBezTo>
                <a:cubicBezTo>
                  <a:pt x="11890" y="90941"/>
                  <a:pt x="22874" y="90869"/>
                  <a:pt x="29593" y="97662"/>
                </a:cubicBezTo>
                <a:lnTo>
                  <a:pt x="115587" y="183654"/>
                </a:lnTo>
                <a:lnTo>
                  <a:pt x="294147" y="5095"/>
                </a:lnTo>
                <a:cubicBezTo>
                  <a:pt x="300941" y="-1698"/>
                  <a:pt x="311924" y="-1698"/>
                  <a:pt x="318643" y="5095"/>
                </a:cubicBezTo>
                <a:lnTo>
                  <a:pt x="318715" y="5095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852637" y="2572898"/>
            <a:ext cx="3200400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store unique elements with no guaranteed order.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characteristic ensures that duplicate entries are automatically ignored.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1280253" y="2116382"/>
            <a:ext cx="2772783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Unique Elements and No Order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851662" y="2117998"/>
            <a:ext cx="323808" cy="323734"/>
          </a:xfrm>
          <a:custGeom>
            <a:avLst/>
            <a:gdLst/>
            <a:ahLst/>
            <a:cxnLst/>
            <a:rect l="l" t="t" r="r" b="b"/>
            <a:pathLst>
              <a:path w="323808" h="323734">
                <a:moveTo>
                  <a:pt x="146160" y="0"/>
                </a:moveTo>
                <a:cubicBezTo>
                  <a:pt x="158740" y="0"/>
                  <a:pt x="170805" y="4960"/>
                  <a:pt x="179684" y="13840"/>
                </a:cubicBezTo>
                <a:lnTo>
                  <a:pt x="309933" y="144088"/>
                </a:lnTo>
                <a:cubicBezTo>
                  <a:pt x="328435" y="162589"/>
                  <a:pt x="328435" y="192560"/>
                  <a:pt x="309933" y="211062"/>
                </a:cubicBezTo>
                <a:lnTo>
                  <a:pt x="211136" y="309859"/>
                </a:lnTo>
                <a:cubicBezTo>
                  <a:pt x="192633" y="328360"/>
                  <a:pt x="162662" y="328360"/>
                  <a:pt x="144163" y="309859"/>
                </a:cubicBezTo>
                <a:lnTo>
                  <a:pt x="13914" y="179611"/>
                </a:lnTo>
                <a:cubicBezTo>
                  <a:pt x="4961" y="170731"/>
                  <a:pt x="0" y="158743"/>
                  <a:pt x="0" y="146159"/>
                </a:cubicBezTo>
                <a:lnTo>
                  <a:pt x="0" y="35523"/>
                </a:lnTo>
                <a:cubicBezTo>
                  <a:pt x="0" y="15912"/>
                  <a:pt x="15912" y="0"/>
                  <a:pt x="35522" y="0"/>
                </a:cubicBezTo>
                <a:lnTo>
                  <a:pt x="146160" y="0"/>
                </a:lnTo>
                <a:moveTo>
                  <a:pt x="35522" y="146159"/>
                </a:moveTo>
                <a:cubicBezTo>
                  <a:pt x="35522" y="149267"/>
                  <a:pt x="36781" y="152301"/>
                  <a:pt x="38999" y="154522"/>
                </a:cubicBezTo>
                <a:lnTo>
                  <a:pt x="169248" y="284769"/>
                </a:lnTo>
                <a:cubicBezTo>
                  <a:pt x="173836" y="289357"/>
                  <a:pt x="181384" y="289357"/>
                  <a:pt x="185973" y="284769"/>
                </a:cubicBezTo>
                <a:lnTo>
                  <a:pt x="284770" y="185972"/>
                </a:lnTo>
                <a:cubicBezTo>
                  <a:pt x="289358" y="181385"/>
                  <a:pt x="289358" y="173836"/>
                  <a:pt x="284770" y="169248"/>
                </a:cubicBezTo>
                <a:lnTo>
                  <a:pt x="154521" y="39000"/>
                </a:lnTo>
                <a:cubicBezTo>
                  <a:pt x="152300" y="36779"/>
                  <a:pt x="149266" y="35523"/>
                  <a:pt x="146157" y="35523"/>
                </a:cubicBezTo>
                <a:lnTo>
                  <a:pt x="35518" y="35523"/>
                </a:lnTo>
                <a:lnTo>
                  <a:pt x="35522" y="146159"/>
                </a:lnTo>
                <a:moveTo>
                  <a:pt x="82885" y="59204"/>
                </a:moveTo>
                <a:cubicBezTo>
                  <a:pt x="95964" y="59204"/>
                  <a:pt x="106565" y="69807"/>
                  <a:pt x="106565" y="82886"/>
                </a:cubicBezTo>
                <a:cubicBezTo>
                  <a:pt x="106565" y="95964"/>
                  <a:pt x="95964" y="106567"/>
                  <a:pt x="82885" y="106567"/>
                </a:cubicBezTo>
                <a:cubicBezTo>
                  <a:pt x="69807" y="106567"/>
                  <a:pt x="59205" y="95964"/>
                  <a:pt x="59205" y="82886"/>
                </a:cubicBezTo>
                <a:cubicBezTo>
                  <a:pt x="59205" y="69807"/>
                  <a:pt x="69807" y="59204"/>
                  <a:pt x="82885" y="59204"/>
                </a:cubicBez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836908" y="447"/>
            <a:ext cx="6866291" cy="18283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Deep Dive into Sets: Key Characteristics</a:t>
            </a:r>
            <a:endParaRPr lang="en-US" sz="3200" dirty="0"/>
          </a:p>
        </p:txBody>
      </p:sp>
      <p:sp>
        <p:nvSpPr>
          <p:cNvPr id="23" name="Text 21"/>
          <p:cNvSpPr/>
          <p:nvPr/>
        </p:nvSpPr>
        <p:spPr>
          <a:xfrm>
            <a:off x="852637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942637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5</a:t>
            </a:r>
            <a:endParaRPr lang="en-US" sz="1600" dirty="0"/>
          </a:p>
        </p:txBody>
      </p:sp>
      <p:sp>
        <p:nvSpPr>
          <p:cNvPr id="25" name="Text 23"/>
          <p:cNvSpPr/>
          <p:nvPr/>
        </p:nvSpPr>
        <p:spPr>
          <a:xfrm>
            <a:off x="8442036" y="-6164"/>
            <a:ext cx="92364" cy="1828800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60897" y="447"/>
            <a:ext cx="10821456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Common Set Operations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867391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57391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6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860897" y="1876449"/>
            <a:ext cx="3200400" cy="4114800"/>
          </a:xfrm>
          <a:prstGeom prst="rect">
            <a:avLst/>
          </a:prstGeom>
          <a:blipFill>
            <a:blip r:embed="rId1"/>
            <a:srcRect/>
            <a:stretch>
              <a:fillRect l="-46466" r="-46466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860897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4441741" y="4278917"/>
            <a:ext cx="457200" cy="457200"/>
          </a:xfrm>
          <a:prstGeom prst="rect">
            <a:avLst/>
          </a:prstGeom>
          <a:solidFill>
            <a:srgbClr val="C2F0DD">
              <a:alpha val="4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445433" y="3107425"/>
            <a:ext cx="457200" cy="457200"/>
          </a:xfrm>
          <a:prstGeom prst="rect">
            <a:avLst/>
          </a:prstGeom>
          <a:solidFill>
            <a:srgbClr val="C2F0DD">
              <a:alpha val="4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441741" y="1922108"/>
            <a:ext cx="457200" cy="457200"/>
          </a:xfrm>
          <a:prstGeom prst="rect">
            <a:avLst/>
          </a:prstGeom>
          <a:solidFill>
            <a:srgbClr val="C2F0DD">
              <a:alpha val="4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441741" y="5391266"/>
            <a:ext cx="457200" cy="457200"/>
          </a:xfrm>
          <a:prstGeom prst="rect">
            <a:avLst/>
          </a:prstGeom>
          <a:solidFill>
            <a:srgbClr val="C2F0DD">
              <a:alpha val="4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077197" y="5804061"/>
            <a:ext cx="603504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Symmetric difference (^): elements in either set but not both.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operation highlights differences between two sets.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077197" y="5387530"/>
            <a:ext cx="603504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Symmetric Difference Operation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4441741" y="5391268"/>
            <a:ext cx="457200" cy="457196"/>
          </a:xfrm>
          <a:custGeom>
            <a:avLst/>
            <a:gdLst/>
            <a:ahLst/>
            <a:cxnLst/>
            <a:rect l="l" t="t" r="r" b="b"/>
            <a:pathLst>
              <a:path w="457200" h="457196">
                <a:moveTo>
                  <a:pt x="452194" y="392365"/>
                </a:moveTo>
                <a:cubicBezTo>
                  <a:pt x="444604" y="401473"/>
                  <a:pt x="431030" y="402634"/>
                  <a:pt x="422014" y="395044"/>
                </a:cubicBezTo>
                <a:lnTo>
                  <a:pt x="278961" y="275209"/>
                </a:lnTo>
                <a:lnTo>
                  <a:pt x="312359" y="247261"/>
                </a:lnTo>
                <a:lnTo>
                  <a:pt x="449519" y="362186"/>
                </a:lnTo>
                <a:cubicBezTo>
                  <a:pt x="458626" y="369775"/>
                  <a:pt x="459788" y="383349"/>
                  <a:pt x="452198" y="392370"/>
                </a:cubicBezTo>
                <a:lnTo>
                  <a:pt x="452194" y="392365"/>
                </a:lnTo>
                <a:moveTo>
                  <a:pt x="100013" y="42862"/>
                </a:moveTo>
                <a:cubicBezTo>
                  <a:pt x="68452" y="42862"/>
                  <a:pt x="42863" y="68447"/>
                  <a:pt x="42863" y="100012"/>
                </a:cubicBezTo>
                <a:cubicBezTo>
                  <a:pt x="42863" y="131576"/>
                  <a:pt x="68447" y="157161"/>
                  <a:pt x="100013" y="157161"/>
                </a:cubicBezTo>
                <a:cubicBezTo>
                  <a:pt x="131573" y="157161"/>
                  <a:pt x="157163" y="131576"/>
                  <a:pt x="157163" y="100012"/>
                </a:cubicBezTo>
                <a:cubicBezTo>
                  <a:pt x="157163" y="68447"/>
                  <a:pt x="131578" y="42862"/>
                  <a:pt x="100013" y="42862"/>
                </a:cubicBezTo>
                <a:lnTo>
                  <a:pt x="100013" y="42862"/>
                </a:lnTo>
                <a:moveTo>
                  <a:pt x="100013" y="0"/>
                </a:moveTo>
                <a:cubicBezTo>
                  <a:pt x="155288" y="0"/>
                  <a:pt x="200025" y="44737"/>
                  <a:pt x="200025" y="100012"/>
                </a:cubicBezTo>
                <a:cubicBezTo>
                  <a:pt x="200025" y="115995"/>
                  <a:pt x="196276" y="131087"/>
                  <a:pt x="189665" y="144483"/>
                </a:cubicBezTo>
                <a:lnTo>
                  <a:pt x="256727" y="200649"/>
                </a:lnTo>
                <a:lnTo>
                  <a:pt x="422014" y="62151"/>
                </a:lnTo>
                <a:cubicBezTo>
                  <a:pt x="431121" y="54562"/>
                  <a:pt x="444604" y="55723"/>
                  <a:pt x="452194" y="64830"/>
                </a:cubicBezTo>
                <a:cubicBezTo>
                  <a:pt x="459783" y="73938"/>
                  <a:pt x="458622" y="87420"/>
                  <a:pt x="449514" y="95014"/>
                </a:cubicBezTo>
                <a:lnTo>
                  <a:pt x="189665" y="312717"/>
                </a:lnTo>
                <a:cubicBezTo>
                  <a:pt x="196271" y="326113"/>
                  <a:pt x="200025" y="341200"/>
                  <a:pt x="200025" y="357189"/>
                </a:cubicBezTo>
                <a:cubicBezTo>
                  <a:pt x="200025" y="412463"/>
                  <a:pt x="155288" y="457200"/>
                  <a:pt x="100013" y="457200"/>
                </a:cubicBezTo>
                <a:cubicBezTo>
                  <a:pt x="44737" y="457200"/>
                  <a:pt x="0" y="412464"/>
                  <a:pt x="0" y="357189"/>
                </a:cubicBezTo>
                <a:cubicBezTo>
                  <a:pt x="0" y="301914"/>
                  <a:pt x="44737" y="257177"/>
                  <a:pt x="100013" y="257177"/>
                </a:cubicBezTo>
                <a:cubicBezTo>
                  <a:pt x="123764" y="257177"/>
                  <a:pt x="145641" y="265480"/>
                  <a:pt x="162786" y="279324"/>
                </a:cubicBezTo>
                <a:lnTo>
                  <a:pt x="223328" y="228602"/>
                </a:lnTo>
                <a:lnTo>
                  <a:pt x="162786" y="177881"/>
                </a:lnTo>
                <a:cubicBezTo>
                  <a:pt x="145641" y="191720"/>
                  <a:pt x="123764" y="200028"/>
                  <a:pt x="100013" y="200028"/>
                </a:cubicBezTo>
                <a:cubicBezTo>
                  <a:pt x="44737" y="200028"/>
                  <a:pt x="0" y="155291"/>
                  <a:pt x="0" y="100016"/>
                </a:cubicBezTo>
                <a:cubicBezTo>
                  <a:pt x="0" y="44741"/>
                  <a:pt x="44737" y="4"/>
                  <a:pt x="100013" y="4"/>
                </a:cubicBezTo>
                <a:lnTo>
                  <a:pt x="100013" y="0"/>
                </a:lnTo>
                <a:moveTo>
                  <a:pt x="157163" y="357184"/>
                </a:moveTo>
                <a:cubicBezTo>
                  <a:pt x="157163" y="325619"/>
                  <a:pt x="131578" y="300035"/>
                  <a:pt x="100013" y="300035"/>
                </a:cubicBezTo>
                <a:cubicBezTo>
                  <a:pt x="68452" y="300035"/>
                  <a:pt x="42863" y="325619"/>
                  <a:pt x="42863" y="357184"/>
                </a:cubicBezTo>
                <a:cubicBezTo>
                  <a:pt x="42863" y="388749"/>
                  <a:pt x="68447" y="414333"/>
                  <a:pt x="100013" y="414333"/>
                </a:cubicBezTo>
                <a:cubicBezTo>
                  <a:pt x="131573" y="414333"/>
                  <a:pt x="157163" y="388749"/>
                  <a:pt x="157163" y="357184"/>
                </a:cubicBez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5077197" y="4695941"/>
            <a:ext cx="603504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Difference (-): elements in one set but not the other.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is useful for filtering out elements unique to a specific set.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5077197" y="4279411"/>
            <a:ext cx="603504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Difference Operation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4441741" y="4481140"/>
            <a:ext cx="457200" cy="52754"/>
          </a:xfrm>
          <a:custGeom>
            <a:avLst/>
            <a:gdLst/>
            <a:ahLst/>
            <a:cxnLst/>
            <a:rect l="l" t="t" r="r" b="b"/>
            <a:pathLst>
              <a:path w="457200" h="52754">
                <a:moveTo>
                  <a:pt x="457200" y="26377"/>
                </a:moveTo>
                <a:cubicBezTo>
                  <a:pt x="457200" y="40994"/>
                  <a:pt x="445441" y="52754"/>
                  <a:pt x="430824" y="52754"/>
                </a:cubicBezTo>
                <a:lnTo>
                  <a:pt x="26376" y="52754"/>
                </a:lnTo>
                <a:cubicBezTo>
                  <a:pt x="11759" y="52754"/>
                  <a:pt x="0" y="40994"/>
                  <a:pt x="0" y="26377"/>
                </a:cubicBezTo>
                <a:cubicBezTo>
                  <a:pt x="0" y="11760"/>
                  <a:pt x="11759" y="0"/>
                  <a:pt x="26376" y="0"/>
                </a:cubicBezTo>
                <a:lnTo>
                  <a:pt x="430824" y="0"/>
                </a:lnTo>
                <a:cubicBezTo>
                  <a:pt x="445441" y="0"/>
                  <a:pt x="457200" y="11760"/>
                  <a:pt x="457200" y="26377"/>
                </a:cubicBez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5077197" y="3522907"/>
            <a:ext cx="603504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Intersection (&amp;): elements common to both sets.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operation helps identify shared data points between two sets.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5077197" y="3106377"/>
            <a:ext cx="603504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Intersection Operation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4441741" y="3156922"/>
            <a:ext cx="457200" cy="354291"/>
          </a:xfrm>
          <a:custGeom>
            <a:avLst/>
            <a:gdLst/>
            <a:ahLst/>
            <a:cxnLst/>
            <a:rect l="l" t="t" r="r" b="b"/>
            <a:pathLst>
              <a:path w="457200" h="354291">
                <a:moveTo>
                  <a:pt x="425342" y="185634"/>
                </a:moveTo>
                <a:cubicBezTo>
                  <a:pt x="467821" y="143158"/>
                  <a:pt x="467821" y="74302"/>
                  <a:pt x="425342" y="31822"/>
                </a:cubicBezTo>
                <a:cubicBezTo>
                  <a:pt x="384908" y="-8613"/>
                  <a:pt x="319981" y="-10806"/>
                  <a:pt x="276899" y="26908"/>
                </a:cubicBezTo>
                <a:lnTo>
                  <a:pt x="272290" y="30990"/>
                </a:lnTo>
                <a:cubicBezTo>
                  <a:pt x="264733" y="37566"/>
                  <a:pt x="263978" y="49055"/>
                  <a:pt x="270553" y="56612"/>
                </a:cubicBezTo>
                <a:cubicBezTo>
                  <a:pt x="277127" y="64169"/>
                  <a:pt x="288617" y="64927"/>
                  <a:pt x="296174" y="58352"/>
                </a:cubicBezTo>
                <a:lnTo>
                  <a:pt x="300783" y="54270"/>
                </a:lnTo>
                <a:cubicBezTo>
                  <a:pt x="329504" y="29176"/>
                  <a:pt x="372737" y="30614"/>
                  <a:pt x="399721" y="57597"/>
                </a:cubicBezTo>
                <a:cubicBezTo>
                  <a:pt x="427989" y="85866"/>
                  <a:pt x="427989" y="131743"/>
                  <a:pt x="399721" y="160086"/>
                </a:cubicBezTo>
                <a:lnTo>
                  <a:pt x="314087" y="245648"/>
                </a:lnTo>
                <a:cubicBezTo>
                  <a:pt x="285819" y="273917"/>
                  <a:pt x="239865" y="273917"/>
                  <a:pt x="211597" y="245648"/>
                </a:cubicBezTo>
                <a:cubicBezTo>
                  <a:pt x="184613" y="218665"/>
                  <a:pt x="183177" y="175431"/>
                  <a:pt x="208273" y="146708"/>
                </a:cubicBezTo>
                <a:lnTo>
                  <a:pt x="211825" y="142627"/>
                </a:lnTo>
                <a:cubicBezTo>
                  <a:pt x="218400" y="135070"/>
                  <a:pt x="217645" y="123655"/>
                  <a:pt x="210088" y="117005"/>
                </a:cubicBezTo>
                <a:cubicBezTo>
                  <a:pt x="202530" y="110354"/>
                  <a:pt x="191119" y="111184"/>
                  <a:pt x="184466" y="118744"/>
                </a:cubicBezTo>
                <a:lnTo>
                  <a:pt x="180914" y="122826"/>
                </a:lnTo>
                <a:cubicBezTo>
                  <a:pt x="143273" y="165907"/>
                  <a:pt x="145467" y="230835"/>
                  <a:pt x="185902" y="271270"/>
                </a:cubicBezTo>
                <a:cubicBezTo>
                  <a:pt x="228381" y="313746"/>
                  <a:pt x="297235" y="313746"/>
                  <a:pt x="339713" y="271270"/>
                </a:cubicBezTo>
                <a:lnTo>
                  <a:pt x="425342" y="185634"/>
                </a:lnTo>
                <a:moveTo>
                  <a:pt x="31858" y="168706"/>
                </a:moveTo>
                <a:cubicBezTo>
                  <a:pt x="-10621" y="211182"/>
                  <a:pt x="-10621" y="280039"/>
                  <a:pt x="31858" y="322440"/>
                </a:cubicBezTo>
                <a:cubicBezTo>
                  <a:pt x="72370" y="362953"/>
                  <a:pt x="137297" y="365069"/>
                  <a:pt x="180379" y="327354"/>
                </a:cubicBezTo>
                <a:lnTo>
                  <a:pt x="184988" y="323273"/>
                </a:lnTo>
                <a:cubicBezTo>
                  <a:pt x="192545" y="316697"/>
                  <a:pt x="193300" y="305208"/>
                  <a:pt x="186725" y="297651"/>
                </a:cubicBezTo>
                <a:cubicBezTo>
                  <a:pt x="180151" y="290093"/>
                  <a:pt x="168661" y="289335"/>
                  <a:pt x="161104" y="295911"/>
                </a:cubicBezTo>
                <a:lnTo>
                  <a:pt x="156495" y="299992"/>
                </a:lnTo>
                <a:cubicBezTo>
                  <a:pt x="127774" y="325087"/>
                  <a:pt x="84541" y="323648"/>
                  <a:pt x="57557" y="296666"/>
                </a:cubicBezTo>
                <a:cubicBezTo>
                  <a:pt x="29288" y="268397"/>
                  <a:pt x="29288" y="222520"/>
                  <a:pt x="57557" y="194176"/>
                </a:cubicBezTo>
                <a:lnTo>
                  <a:pt x="143190" y="108693"/>
                </a:lnTo>
                <a:cubicBezTo>
                  <a:pt x="171459" y="80424"/>
                  <a:pt x="217339" y="80424"/>
                  <a:pt x="245681" y="108693"/>
                </a:cubicBezTo>
                <a:cubicBezTo>
                  <a:pt x="272665" y="135676"/>
                  <a:pt x="274101" y="178910"/>
                  <a:pt x="249005" y="207632"/>
                </a:cubicBezTo>
                <a:lnTo>
                  <a:pt x="244922" y="212242"/>
                </a:lnTo>
                <a:cubicBezTo>
                  <a:pt x="238348" y="219799"/>
                  <a:pt x="239102" y="231214"/>
                  <a:pt x="246659" y="237864"/>
                </a:cubicBezTo>
                <a:cubicBezTo>
                  <a:pt x="254217" y="244514"/>
                  <a:pt x="265629" y="243685"/>
                  <a:pt x="272281" y="236124"/>
                </a:cubicBezTo>
                <a:lnTo>
                  <a:pt x="276364" y="231515"/>
                </a:lnTo>
                <a:cubicBezTo>
                  <a:pt x="314078" y="188433"/>
                  <a:pt x="311888" y="123506"/>
                  <a:pt x="271449" y="82996"/>
                </a:cubicBezTo>
                <a:cubicBezTo>
                  <a:pt x="228970" y="40520"/>
                  <a:pt x="160116" y="40520"/>
                  <a:pt x="117638" y="82996"/>
                </a:cubicBezTo>
                <a:lnTo>
                  <a:pt x="31858" y="168706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5077197" y="1927698"/>
            <a:ext cx="603504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Union Operation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5077197" y="2344228"/>
            <a:ext cx="603504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Union (|): combines all elements from both sets.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set1 = {1, 2, 3}, set2 = {2, 3, 4}, print(set1 | set2) # Output: {1, 2, 3, 4}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4441741" y="192210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79574" y="51165"/>
                </a:moveTo>
                <a:cubicBezTo>
                  <a:pt x="173325" y="55810"/>
                  <a:pt x="171450" y="60721"/>
                  <a:pt x="171450" y="64291"/>
                </a:cubicBezTo>
                <a:cubicBezTo>
                  <a:pt x="171450" y="68041"/>
                  <a:pt x="173594" y="73312"/>
                  <a:pt x="180736" y="78222"/>
                </a:cubicBezTo>
                <a:cubicBezTo>
                  <a:pt x="187699" y="82954"/>
                  <a:pt x="192879" y="91262"/>
                  <a:pt x="192879" y="101082"/>
                </a:cubicBezTo>
                <a:cubicBezTo>
                  <a:pt x="192879" y="116261"/>
                  <a:pt x="180557" y="128496"/>
                  <a:pt x="165465" y="128496"/>
                </a:cubicBezTo>
                <a:lnTo>
                  <a:pt x="50004" y="128588"/>
                </a:lnTo>
                <a:cubicBezTo>
                  <a:pt x="46077" y="128588"/>
                  <a:pt x="42862" y="131802"/>
                  <a:pt x="42862" y="135734"/>
                </a:cubicBezTo>
                <a:lnTo>
                  <a:pt x="42862" y="182615"/>
                </a:lnTo>
                <a:cubicBezTo>
                  <a:pt x="49469" y="180027"/>
                  <a:pt x="56702" y="178596"/>
                  <a:pt x="64296" y="178596"/>
                </a:cubicBezTo>
                <a:cubicBezTo>
                  <a:pt x="102783" y="178596"/>
                  <a:pt x="128592" y="213778"/>
                  <a:pt x="128592" y="250034"/>
                </a:cubicBezTo>
                <a:cubicBezTo>
                  <a:pt x="128592" y="286289"/>
                  <a:pt x="102783" y="321471"/>
                  <a:pt x="64301" y="321471"/>
                </a:cubicBezTo>
                <a:cubicBezTo>
                  <a:pt x="56711" y="321471"/>
                  <a:pt x="49478" y="320040"/>
                  <a:pt x="42872" y="317452"/>
                </a:cubicBezTo>
                <a:lnTo>
                  <a:pt x="42872" y="407196"/>
                </a:lnTo>
                <a:cubicBezTo>
                  <a:pt x="42872" y="411123"/>
                  <a:pt x="46086" y="414342"/>
                  <a:pt x="50018" y="414342"/>
                </a:cubicBezTo>
                <a:lnTo>
                  <a:pt x="139761" y="414342"/>
                </a:lnTo>
                <a:cubicBezTo>
                  <a:pt x="137174" y="407736"/>
                  <a:pt x="135743" y="400503"/>
                  <a:pt x="135743" y="392913"/>
                </a:cubicBezTo>
                <a:cubicBezTo>
                  <a:pt x="135743" y="354426"/>
                  <a:pt x="170924" y="328622"/>
                  <a:pt x="207180" y="328622"/>
                </a:cubicBezTo>
                <a:cubicBezTo>
                  <a:pt x="243436" y="328622"/>
                  <a:pt x="278618" y="354431"/>
                  <a:pt x="278618" y="392918"/>
                </a:cubicBezTo>
                <a:cubicBezTo>
                  <a:pt x="278618" y="400507"/>
                  <a:pt x="277187" y="407740"/>
                  <a:pt x="274599" y="414351"/>
                </a:cubicBezTo>
                <a:lnTo>
                  <a:pt x="321480" y="414351"/>
                </a:lnTo>
                <a:cubicBezTo>
                  <a:pt x="325408" y="414351"/>
                  <a:pt x="328626" y="411137"/>
                  <a:pt x="328626" y="407210"/>
                </a:cubicBezTo>
                <a:lnTo>
                  <a:pt x="328626" y="291748"/>
                </a:lnTo>
                <a:cubicBezTo>
                  <a:pt x="328626" y="276569"/>
                  <a:pt x="340948" y="264335"/>
                  <a:pt x="356040" y="264335"/>
                </a:cubicBezTo>
                <a:cubicBezTo>
                  <a:pt x="365952" y="264335"/>
                  <a:pt x="374168" y="269515"/>
                  <a:pt x="378900" y="276478"/>
                </a:cubicBezTo>
                <a:cubicBezTo>
                  <a:pt x="383810" y="283624"/>
                  <a:pt x="389082" y="285764"/>
                  <a:pt x="392831" y="285764"/>
                </a:cubicBezTo>
                <a:cubicBezTo>
                  <a:pt x="396402" y="285764"/>
                  <a:pt x="401312" y="283889"/>
                  <a:pt x="405957" y="277639"/>
                </a:cubicBezTo>
                <a:cubicBezTo>
                  <a:pt x="410602" y="271389"/>
                  <a:pt x="414260" y="261656"/>
                  <a:pt x="414260" y="250047"/>
                </a:cubicBezTo>
                <a:cubicBezTo>
                  <a:pt x="414260" y="238439"/>
                  <a:pt x="410689" y="228797"/>
                  <a:pt x="405957" y="222455"/>
                </a:cubicBezTo>
                <a:cubicBezTo>
                  <a:pt x="401225" y="216114"/>
                  <a:pt x="396402" y="214331"/>
                  <a:pt x="392831" y="214331"/>
                </a:cubicBezTo>
                <a:cubicBezTo>
                  <a:pt x="389082" y="214331"/>
                  <a:pt x="383810" y="216475"/>
                  <a:pt x="378900" y="223617"/>
                </a:cubicBezTo>
                <a:cubicBezTo>
                  <a:pt x="374168" y="230580"/>
                  <a:pt x="365861" y="235760"/>
                  <a:pt x="356040" y="235760"/>
                </a:cubicBezTo>
                <a:cubicBezTo>
                  <a:pt x="340861" y="235760"/>
                  <a:pt x="328626" y="223438"/>
                  <a:pt x="328626" y="208346"/>
                </a:cubicBezTo>
                <a:lnTo>
                  <a:pt x="328626" y="135747"/>
                </a:lnTo>
                <a:cubicBezTo>
                  <a:pt x="328626" y="131820"/>
                  <a:pt x="325412" y="128606"/>
                  <a:pt x="321485" y="128606"/>
                </a:cubicBezTo>
                <a:lnTo>
                  <a:pt x="248886" y="128606"/>
                </a:lnTo>
                <a:cubicBezTo>
                  <a:pt x="233707" y="128606"/>
                  <a:pt x="221472" y="116284"/>
                  <a:pt x="221472" y="101192"/>
                </a:cubicBezTo>
                <a:cubicBezTo>
                  <a:pt x="221472" y="91280"/>
                  <a:pt x="226652" y="83064"/>
                  <a:pt x="233615" y="78332"/>
                </a:cubicBezTo>
                <a:cubicBezTo>
                  <a:pt x="240762" y="73422"/>
                  <a:pt x="242901" y="68150"/>
                  <a:pt x="242901" y="64401"/>
                </a:cubicBezTo>
                <a:cubicBezTo>
                  <a:pt x="242901" y="60830"/>
                  <a:pt x="241027" y="55920"/>
                  <a:pt x="234777" y="51275"/>
                </a:cubicBezTo>
                <a:cubicBezTo>
                  <a:pt x="228527" y="46630"/>
                  <a:pt x="218793" y="42881"/>
                  <a:pt x="207185" y="42881"/>
                </a:cubicBezTo>
                <a:cubicBezTo>
                  <a:pt x="195576" y="42881"/>
                  <a:pt x="185934" y="46452"/>
                  <a:pt x="179593" y="51184"/>
                </a:cubicBezTo>
                <a:lnTo>
                  <a:pt x="179574" y="51165"/>
                </a:lnTo>
                <a:moveTo>
                  <a:pt x="153857" y="16875"/>
                </a:moveTo>
                <a:cubicBezTo>
                  <a:pt x="168323" y="6072"/>
                  <a:pt x="187164" y="0"/>
                  <a:pt x="207166" y="0"/>
                </a:cubicBezTo>
                <a:cubicBezTo>
                  <a:pt x="227169" y="0"/>
                  <a:pt x="246010" y="6072"/>
                  <a:pt x="260476" y="16875"/>
                </a:cubicBezTo>
                <a:cubicBezTo>
                  <a:pt x="274942" y="27679"/>
                  <a:pt x="285745" y="44202"/>
                  <a:pt x="285745" y="64291"/>
                </a:cubicBezTo>
                <a:cubicBezTo>
                  <a:pt x="285745" y="71972"/>
                  <a:pt x="284136" y="79205"/>
                  <a:pt x="281370" y="85725"/>
                </a:cubicBezTo>
                <a:lnTo>
                  <a:pt x="321466" y="85725"/>
                </a:lnTo>
                <a:cubicBezTo>
                  <a:pt x="349058" y="85725"/>
                  <a:pt x="371475" y="108137"/>
                  <a:pt x="371475" y="135734"/>
                </a:cubicBezTo>
                <a:lnTo>
                  <a:pt x="371475" y="175830"/>
                </a:lnTo>
                <a:cubicBezTo>
                  <a:pt x="377995" y="173064"/>
                  <a:pt x="385228" y="171455"/>
                  <a:pt x="392909" y="171455"/>
                </a:cubicBezTo>
                <a:cubicBezTo>
                  <a:pt x="413002" y="171455"/>
                  <a:pt x="429521" y="182350"/>
                  <a:pt x="440325" y="196724"/>
                </a:cubicBezTo>
                <a:cubicBezTo>
                  <a:pt x="451128" y="211103"/>
                  <a:pt x="457200" y="230031"/>
                  <a:pt x="457200" y="250034"/>
                </a:cubicBezTo>
                <a:cubicBezTo>
                  <a:pt x="457200" y="270036"/>
                  <a:pt x="451128" y="288877"/>
                  <a:pt x="440325" y="303343"/>
                </a:cubicBezTo>
                <a:cubicBezTo>
                  <a:pt x="429521" y="317809"/>
                  <a:pt x="412998" y="328613"/>
                  <a:pt x="392909" y="328613"/>
                </a:cubicBezTo>
                <a:cubicBezTo>
                  <a:pt x="385228" y="328613"/>
                  <a:pt x="377995" y="327003"/>
                  <a:pt x="371480" y="324237"/>
                </a:cubicBezTo>
                <a:lnTo>
                  <a:pt x="371480" y="407196"/>
                </a:lnTo>
                <a:cubicBezTo>
                  <a:pt x="371480" y="434788"/>
                  <a:pt x="349068" y="457205"/>
                  <a:pt x="321476" y="457205"/>
                </a:cubicBezTo>
                <a:lnTo>
                  <a:pt x="251734" y="457205"/>
                </a:lnTo>
                <a:cubicBezTo>
                  <a:pt x="235037" y="457205"/>
                  <a:pt x="221463" y="443630"/>
                  <a:pt x="221463" y="426933"/>
                </a:cubicBezTo>
                <a:cubicBezTo>
                  <a:pt x="221463" y="417913"/>
                  <a:pt x="225482" y="410415"/>
                  <a:pt x="230305" y="405322"/>
                </a:cubicBezTo>
                <a:cubicBezTo>
                  <a:pt x="234054" y="401481"/>
                  <a:pt x="235751" y="397106"/>
                  <a:pt x="235751" y="392909"/>
                </a:cubicBezTo>
                <a:cubicBezTo>
                  <a:pt x="235751" y="384066"/>
                  <a:pt x="226195" y="371480"/>
                  <a:pt x="207176" y="371480"/>
                </a:cubicBezTo>
                <a:cubicBezTo>
                  <a:pt x="188156" y="371480"/>
                  <a:pt x="178601" y="384071"/>
                  <a:pt x="178601" y="392913"/>
                </a:cubicBezTo>
                <a:cubicBezTo>
                  <a:pt x="178601" y="397110"/>
                  <a:pt x="180297" y="401394"/>
                  <a:pt x="184046" y="405326"/>
                </a:cubicBezTo>
                <a:cubicBezTo>
                  <a:pt x="188956" y="410415"/>
                  <a:pt x="192888" y="417917"/>
                  <a:pt x="192888" y="426938"/>
                </a:cubicBezTo>
                <a:cubicBezTo>
                  <a:pt x="192888" y="443635"/>
                  <a:pt x="179314" y="457209"/>
                  <a:pt x="162617" y="457209"/>
                </a:cubicBezTo>
                <a:lnTo>
                  <a:pt x="50013" y="457209"/>
                </a:lnTo>
                <a:cubicBezTo>
                  <a:pt x="22421" y="457209"/>
                  <a:pt x="9" y="434797"/>
                  <a:pt x="9" y="407205"/>
                </a:cubicBezTo>
                <a:lnTo>
                  <a:pt x="9" y="294601"/>
                </a:lnTo>
                <a:cubicBezTo>
                  <a:pt x="9" y="277904"/>
                  <a:pt x="13583" y="264330"/>
                  <a:pt x="30280" y="264330"/>
                </a:cubicBezTo>
                <a:cubicBezTo>
                  <a:pt x="39301" y="264330"/>
                  <a:pt x="46799" y="268349"/>
                  <a:pt x="51892" y="273172"/>
                </a:cubicBezTo>
                <a:cubicBezTo>
                  <a:pt x="55733" y="276921"/>
                  <a:pt x="60108" y="278618"/>
                  <a:pt x="64305" y="278618"/>
                </a:cubicBezTo>
                <a:cubicBezTo>
                  <a:pt x="73147" y="278618"/>
                  <a:pt x="85739" y="269062"/>
                  <a:pt x="85739" y="250043"/>
                </a:cubicBezTo>
                <a:cubicBezTo>
                  <a:pt x="85739" y="231023"/>
                  <a:pt x="73147" y="221468"/>
                  <a:pt x="64310" y="221468"/>
                </a:cubicBezTo>
                <a:cubicBezTo>
                  <a:pt x="60113" y="221468"/>
                  <a:pt x="55829" y="223164"/>
                  <a:pt x="51897" y="226913"/>
                </a:cubicBezTo>
                <a:cubicBezTo>
                  <a:pt x="46808" y="231736"/>
                  <a:pt x="39305" y="235755"/>
                  <a:pt x="30285" y="235755"/>
                </a:cubicBezTo>
                <a:cubicBezTo>
                  <a:pt x="13588" y="235755"/>
                  <a:pt x="14" y="222181"/>
                  <a:pt x="14" y="205484"/>
                </a:cubicBezTo>
                <a:lnTo>
                  <a:pt x="14" y="135743"/>
                </a:lnTo>
                <a:cubicBezTo>
                  <a:pt x="14" y="108151"/>
                  <a:pt x="22426" y="85739"/>
                  <a:pt x="50022" y="85739"/>
                </a:cubicBezTo>
                <a:lnTo>
                  <a:pt x="132981" y="85739"/>
                </a:lnTo>
                <a:cubicBezTo>
                  <a:pt x="130215" y="79219"/>
                  <a:pt x="128606" y="71986"/>
                  <a:pt x="128606" y="64310"/>
                </a:cubicBezTo>
                <a:cubicBezTo>
                  <a:pt x="128606" y="44216"/>
                  <a:pt x="139501" y="27697"/>
                  <a:pt x="153875" y="16894"/>
                </a:cubicBezTo>
                <a:lnTo>
                  <a:pt x="153857" y="16875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447"/>
            <a:ext cx="365760" cy="6857553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029853" y="-6164"/>
            <a:ext cx="92364" cy="1828800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5759" y="0"/>
            <a:ext cx="3657600" cy="6857107"/>
          </a:xfrm>
          <a:prstGeom prst="rect">
            <a:avLst/>
          </a:prstGeom>
          <a:blipFill>
            <a:blip r:embed="rId1"/>
            <a:srcRect/>
            <a:stretch>
              <a:fillRect l="-90662" r="-90662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801935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4586609" y="447"/>
            <a:ext cx="7066863" cy="18283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Practical Use Cases for Sets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4586609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676609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7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216523" y="4939584"/>
            <a:ext cx="26517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enable performing mathematical set operations in data analysis.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operations are crucial for comparing and combining datasets effectively.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216523" y="4462044"/>
            <a:ext cx="2651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Mathematical Set Operations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9001712" y="2828086"/>
            <a:ext cx="26517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allow for fast membership testing for presence checks.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makes them ideal for scenarios requiring quick lookups.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9001712" y="2346608"/>
            <a:ext cx="2651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Fast Membership Testing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5216523" y="2350303"/>
            <a:ext cx="2651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Removing Duplicates Efficiently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5216523" y="2828086"/>
            <a:ext cx="26517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Sets are highly useful in real-world scenarios: removing duplicates from lists quickly.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ensures data integrity and simplifies data processing tasks.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579841" y="2352474"/>
            <a:ext cx="454099" cy="396293"/>
          </a:xfrm>
          <a:custGeom>
            <a:avLst/>
            <a:gdLst/>
            <a:ahLst/>
            <a:cxnLst/>
            <a:rect l="l" t="t" r="r" b="b"/>
            <a:pathLst>
              <a:path w="454099" h="396293">
                <a:moveTo>
                  <a:pt x="49733" y="250648"/>
                </a:moveTo>
                <a:cubicBezTo>
                  <a:pt x="41228" y="259152"/>
                  <a:pt x="41228" y="272900"/>
                  <a:pt x="49733" y="281313"/>
                </a:cubicBezTo>
                <a:lnTo>
                  <a:pt x="114864" y="346448"/>
                </a:lnTo>
                <a:cubicBezTo>
                  <a:pt x="118933" y="350518"/>
                  <a:pt x="124455" y="352780"/>
                  <a:pt x="130245" y="352780"/>
                </a:cubicBezTo>
                <a:lnTo>
                  <a:pt x="228035" y="352780"/>
                </a:lnTo>
                <a:cubicBezTo>
                  <a:pt x="233825" y="352780"/>
                  <a:pt x="239342" y="350518"/>
                  <a:pt x="243415" y="346448"/>
                </a:cubicBezTo>
                <a:lnTo>
                  <a:pt x="302216" y="287646"/>
                </a:lnTo>
                <a:lnTo>
                  <a:pt x="157386" y="142995"/>
                </a:lnTo>
                <a:lnTo>
                  <a:pt x="49733" y="250648"/>
                </a:lnTo>
                <a:moveTo>
                  <a:pt x="219893" y="19066"/>
                </a:moveTo>
                <a:cubicBezTo>
                  <a:pt x="245313" y="-6353"/>
                  <a:pt x="286564" y="-6353"/>
                  <a:pt x="311984" y="19066"/>
                </a:cubicBezTo>
                <a:lnTo>
                  <a:pt x="426058" y="133139"/>
                </a:lnTo>
                <a:cubicBezTo>
                  <a:pt x="451479" y="158557"/>
                  <a:pt x="451479" y="199811"/>
                  <a:pt x="426058" y="225229"/>
                </a:cubicBezTo>
                <a:lnTo>
                  <a:pt x="298416" y="352872"/>
                </a:lnTo>
                <a:lnTo>
                  <a:pt x="432389" y="352872"/>
                </a:lnTo>
                <a:cubicBezTo>
                  <a:pt x="444422" y="352872"/>
                  <a:pt x="454099" y="362553"/>
                  <a:pt x="454099" y="374585"/>
                </a:cubicBezTo>
                <a:cubicBezTo>
                  <a:pt x="454099" y="386616"/>
                  <a:pt x="444418" y="396297"/>
                  <a:pt x="432389" y="396297"/>
                </a:cubicBezTo>
                <a:lnTo>
                  <a:pt x="229751" y="396297"/>
                </a:lnTo>
                <a:lnTo>
                  <a:pt x="229751" y="396297"/>
                </a:lnTo>
                <a:cubicBezTo>
                  <a:pt x="229206" y="396297"/>
                  <a:pt x="228575" y="396297"/>
                  <a:pt x="228030" y="396297"/>
                </a:cubicBezTo>
                <a:lnTo>
                  <a:pt x="130240" y="396297"/>
                </a:lnTo>
                <a:cubicBezTo>
                  <a:pt x="112962" y="396297"/>
                  <a:pt x="96405" y="389422"/>
                  <a:pt x="84194" y="377208"/>
                </a:cubicBezTo>
                <a:lnTo>
                  <a:pt x="19063" y="312073"/>
                </a:lnTo>
                <a:cubicBezTo>
                  <a:pt x="-6357" y="286655"/>
                  <a:pt x="-6357" y="245401"/>
                  <a:pt x="19063" y="219983"/>
                </a:cubicBezTo>
                <a:lnTo>
                  <a:pt x="219893" y="19066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8412403" y="2386248"/>
            <a:ext cx="454098" cy="316278"/>
          </a:xfrm>
          <a:custGeom>
            <a:avLst/>
            <a:gdLst/>
            <a:ahLst/>
            <a:cxnLst/>
            <a:rect l="l" t="t" r="r" b="b"/>
            <a:pathLst>
              <a:path w="454098" h="316278">
                <a:moveTo>
                  <a:pt x="446955" y="7145"/>
                </a:moveTo>
                <a:cubicBezTo>
                  <a:pt x="456482" y="16671"/>
                  <a:pt x="456482" y="32074"/>
                  <a:pt x="446955" y="41499"/>
                </a:cubicBezTo>
                <a:lnTo>
                  <a:pt x="179423" y="309133"/>
                </a:lnTo>
                <a:cubicBezTo>
                  <a:pt x="169896" y="318659"/>
                  <a:pt x="154493" y="318659"/>
                  <a:pt x="145071" y="309133"/>
                </a:cubicBezTo>
                <a:lnTo>
                  <a:pt x="7148" y="171312"/>
                </a:lnTo>
                <a:cubicBezTo>
                  <a:pt x="-2379" y="161786"/>
                  <a:pt x="-2379" y="146383"/>
                  <a:pt x="7148" y="136958"/>
                </a:cubicBezTo>
                <a:cubicBezTo>
                  <a:pt x="16675" y="127533"/>
                  <a:pt x="32078" y="127431"/>
                  <a:pt x="41500" y="136958"/>
                </a:cubicBezTo>
                <a:lnTo>
                  <a:pt x="162095" y="257551"/>
                </a:lnTo>
                <a:lnTo>
                  <a:pt x="412503" y="7145"/>
                </a:lnTo>
                <a:cubicBezTo>
                  <a:pt x="422030" y="-2382"/>
                  <a:pt x="437433" y="-2382"/>
                  <a:pt x="446855" y="7145"/>
                </a:cubicBezTo>
                <a:lnTo>
                  <a:pt x="446955" y="7145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632190" y="4452457"/>
            <a:ext cx="359616" cy="479488"/>
          </a:xfrm>
          <a:custGeom>
            <a:avLst/>
            <a:gdLst/>
            <a:ahLst/>
            <a:cxnLst/>
            <a:rect l="l" t="t" r="r" b="b"/>
            <a:pathLst>
              <a:path w="359616" h="479488">
                <a:moveTo>
                  <a:pt x="314664" y="164824"/>
                </a:moveTo>
                <a:lnTo>
                  <a:pt x="314664" y="419552"/>
                </a:lnTo>
                <a:cubicBezTo>
                  <a:pt x="314664" y="427794"/>
                  <a:pt x="307921" y="434536"/>
                  <a:pt x="299679" y="434536"/>
                </a:cubicBezTo>
                <a:lnTo>
                  <a:pt x="59934" y="434536"/>
                </a:lnTo>
                <a:cubicBezTo>
                  <a:pt x="51691" y="434536"/>
                  <a:pt x="44948" y="427794"/>
                  <a:pt x="44948" y="419552"/>
                </a:cubicBezTo>
                <a:lnTo>
                  <a:pt x="44948" y="164824"/>
                </a:lnTo>
                <a:lnTo>
                  <a:pt x="314664" y="164824"/>
                </a:lnTo>
                <a:moveTo>
                  <a:pt x="314664" y="119872"/>
                </a:moveTo>
                <a:lnTo>
                  <a:pt x="44952" y="119872"/>
                </a:lnTo>
                <a:lnTo>
                  <a:pt x="44952" y="59936"/>
                </a:lnTo>
                <a:cubicBezTo>
                  <a:pt x="44952" y="51694"/>
                  <a:pt x="51695" y="44952"/>
                  <a:pt x="59937" y="44952"/>
                </a:cubicBezTo>
                <a:lnTo>
                  <a:pt x="299682" y="44952"/>
                </a:lnTo>
                <a:cubicBezTo>
                  <a:pt x="307925" y="44952"/>
                  <a:pt x="314668" y="51694"/>
                  <a:pt x="314668" y="59936"/>
                </a:cubicBezTo>
                <a:lnTo>
                  <a:pt x="314664" y="119872"/>
                </a:lnTo>
                <a:moveTo>
                  <a:pt x="359616" y="119872"/>
                </a:moveTo>
                <a:lnTo>
                  <a:pt x="359616" y="59936"/>
                </a:lnTo>
                <a:cubicBezTo>
                  <a:pt x="359616" y="26875"/>
                  <a:pt x="332738" y="0"/>
                  <a:pt x="299679" y="0"/>
                </a:cubicBezTo>
                <a:lnTo>
                  <a:pt x="59934" y="0"/>
                </a:lnTo>
                <a:cubicBezTo>
                  <a:pt x="26874" y="0"/>
                  <a:pt x="-4" y="26875"/>
                  <a:pt x="-4" y="59936"/>
                </a:cubicBezTo>
                <a:lnTo>
                  <a:pt x="-4" y="119872"/>
                </a:lnTo>
                <a:lnTo>
                  <a:pt x="-4" y="142350"/>
                </a:lnTo>
                <a:lnTo>
                  <a:pt x="-4" y="164829"/>
                </a:lnTo>
                <a:lnTo>
                  <a:pt x="-4" y="419557"/>
                </a:lnTo>
                <a:cubicBezTo>
                  <a:pt x="-4" y="452618"/>
                  <a:pt x="26874" y="479493"/>
                  <a:pt x="59934" y="479493"/>
                </a:cubicBezTo>
                <a:lnTo>
                  <a:pt x="299679" y="479493"/>
                </a:lnTo>
                <a:cubicBezTo>
                  <a:pt x="332738" y="479493"/>
                  <a:pt x="359616" y="452618"/>
                  <a:pt x="359616" y="419557"/>
                </a:cubicBezTo>
                <a:lnTo>
                  <a:pt x="359616" y="164829"/>
                </a:lnTo>
                <a:lnTo>
                  <a:pt x="359616" y="142355"/>
                </a:lnTo>
                <a:lnTo>
                  <a:pt x="359616" y="119872"/>
                </a:lnTo>
                <a:moveTo>
                  <a:pt x="74919" y="217270"/>
                </a:moveTo>
                <a:cubicBezTo>
                  <a:pt x="74919" y="229684"/>
                  <a:pt x="84981" y="239749"/>
                  <a:pt x="97395" y="239749"/>
                </a:cubicBezTo>
                <a:cubicBezTo>
                  <a:pt x="109809" y="239749"/>
                  <a:pt x="119871" y="229684"/>
                  <a:pt x="119871" y="217275"/>
                </a:cubicBezTo>
                <a:cubicBezTo>
                  <a:pt x="119871" y="204861"/>
                  <a:pt x="109809" y="194802"/>
                  <a:pt x="97395" y="194802"/>
                </a:cubicBezTo>
                <a:cubicBezTo>
                  <a:pt x="84981" y="194802"/>
                  <a:pt x="74919" y="204866"/>
                  <a:pt x="74919" y="217280"/>
                </a:cubicBezTo>
                <a:lnTo>
                  <a:pt x="74919" y="217270"/>
                </a:lnTo>
                <a:moveTo>
                  <a:pt x="97395" y="277206"/>
                </a:moveTo>
                <a:cubicBezTo>
                  <a:pt x="84981" y="277206"/>
                  <a:pt x="74919" y="287271"/>
                  <a:pt x="74919" y="299685"/>
                </a:cubicBezTo>
                <a:cubicBezTo>
                  <a:pt x="74919" y="312099"/>
                  <a:pt x="84981" y="322163"/>
                  <a:pt x="97395" y="322163"/>
                </a:cubicBezTo>
                <a:cubicBezTo>
                  <a:pt x="109809" y="322163"/>
                  <a:pt x="119871" y="312099"/>
                  <a:pt x="119871" y="299690"/>
                </a:cubicBezTo>
                <a:cubicBezTo>
                  <a:pt x="119871" y="287276"/>
                  <a:pt x="109809" y="277216"/>
                  <a:pt x="97395" y="277216"/>
                </a:cubicBezTo>
                <a:lnTo>
                  <a:pt x="97395" y="277206"/>
                </a:lnTo>
                <a:moveTo>
                  <a:pt x="74919" y="382094"/>
                </a:moveTo>
                <a:cubicBezTo>
                  <a:pt x="74919" y="394552"/>
                  <a:pt x="84938" y="404573"/>
                  <a:pt x="97395" y="404573"/>
                </a:cubicBezTo>
                <a:lnTo>
                  <a:pt x="179808" y="404573"/>
                </a:lnTo>
                <a:cubicBezTo>
                  <a:pt x="192265" y="404573"/>
                  <a:pt x="202284" y="394552"/>
                  <a:pt x="202284" y="382099"/>
                </a:cubicBezTo>
                <a:cubicBezTo>
                  <a:pt x="202284" y="369642"/>
                  <a:pt x="192265" y="359626"/>
                  <a:pt x="179808" y="359626"/>
                </a:cubicBezTo>
                <a:lnTo>
                  <a:pt x="97395" y="359626"/>
                </a:lnTo>
                <a:cubicBezTo>
                  <a:pt x="84938" y="359626"/>
                  <a:pt x="74919" y="369647"/>
                  <a:pt x="74919" y="382104"/>
                </a:cubicBezTo>
                <a:lnTo>
                  <a:pt x="74919" y="382094"/>
                </a:lnTo>
                <a:moveTo>
                  <a:pt x="179808" y="194792"/>
                </a:moveTo>
                <a:cubicBezTo>
                  <a:pt x="167394" y="194792"/>
                  <a:pt x="157332" y="204856"/>
                  <a:pt x="157332" y="217270"/>
                </a:cubicBezTo>
                <a:cubicBezTo>
                  <a:pt x="157332" y="229684"/>
                  <a:pt x="167394" y="239749"/>
                  <a:pt x="179808" y="239749"/>
                </a:cubicBezTo>
                <a:cubicBezTo>
                  <a:pt x="192222" y="239749"/>
                  <a:pt x="202284" y="229684"/>
                  <a:pt x="202284" y="217275"/>
                </a:cubicBezTo>
                <a:cubicBezTo>
                  <a:pt x="202284" y="204861"/>
                  <a:pt x="192222" y="194802"/>
                  <a:pt x="179808" y="194802"/>
                </a:cubicBezTo>
                <a:lnTo>
                  <a:pt x="179808" y="194792"/>
                </a:lnTo>
                <a:moveTo>
                  <a:pt x="157332" y="299680"/>
                </a:moveTo>
                <a:cubicBezTo>
                  <a:pt x="157332" y="312094"/>
                  <a:pt x="167394" y="322158"/>
                  <a:pt x="179808" y="322158"/>
                </a:cubicBezTo>
                <a:cubicBezTo>
                  <a:pt x="192222" y="322158"/>
                  <a:pt x="202284" y="312094"/>
                  <a:pt x="202284" y="299685"/>
                </a:cubicBezTo>
                <a:cubicBezTo>
                  <a:pt x="202284" y="287271"/>
                  <a:pt x="192222" y="277211"/>
                  <a:pt x="179808" y="277211"/>
                </a:cubicBezTo>
                <a:cubicBezTo>
                  <a:pt x="167394" y="277211"/>
                  <a:pt x="157332" y="287276"/>
                  <a:pt x="157332" y="299690"/>
                </a:cubicBezTo>
                <a:lnTo>
                  <a:pt x="157332" y="299680"/>
                </a:lnTo>
                <a:moveTo>
                  <a:pt x="262221" y="194792"/>
                </a:moveTo>
                <a:cubicBezTo>
                  <a:pt x="249807" y="194792"/>
                  <a:pt x="239745" y="204856"/>
                  <a:pt x="239745" y="217270"/>
                </a:cubicBezTo>
                <a:cubicBezTo>
                  <a:pt x="239745" y="229684"/>
                  <a:pt x="249807" y="239749"/>
                  <a:pt x="262221" y="239749"/>
                </a:cubicBezTo>
                <a:cubicBezTo>
                  <a:pt x="274635" y="239749"/>
                  <a:pt x="284697" y="229684"/>
                  <a:pt x="284697" y="217275"/>
                </a:cubicBezTo>
                <a:cubicBezTo>
                  <a:pt x="284697" y="204861"/>
                  <a:pt x="274635" y="194802"/>
                  <a:pt x="262221" y="194802"/>
                </a:cubicBezTo>
                <a:lnTo>
                  <a:pt x="262221" y="194792"/>
                </a:lnTo>
                <a:moveTo>
                  <a:pt x="239745" y="299680"/>
                </a:moveTo>
                <a:cubicBezTo>
                  <a:pt x="239745" y="312094"/>
                  <a:pt x="249807" y="322158"/>
                  <a:pt x="262221" y="322158"/>
                </a:cubicBezTo>
                <a:cubicBezTo>
                  <a:pt x="274635" y="322158"/>
                  <a:pt x="284697" y="312094"/>
                  <a:pt x="284697" y="299685"/>
                </a:cubicBezTo>
                <a:cubicBezTo>
                  <a:pt x="284697" y="287271"/>
                  <a:pt x="274635" y="277211"/>
                  <a:pt x="262221" y="277211"/>
                </a:cubicBezTo>
                <a:cubicBezTo>
                  <a:pt x="249807" y="277211"/>
                  <a:pt x="239745" y="287276"/>
                  <a:pt x="239745" y="299690"/>
                </a:cubicBezTo>
                <a:lnTo>
                  <a:pt x="239745" y="299680"/>
                </a:lnTo>
                <a:moveTo>
                  <a:pt x="262221" y="359616"/>
                </a:moveTo>
                <a:cubicBezTo>
                  <a:pt x="249807" y="359616"/>
                  <a:pt x="239745" y="369680"/>
                  <a:pt x="239745" y="382094"/>
                </a:cubicBezTo>
                <a:cubicBezTo>
                  <a:pt x="239745" y="394508"/>
                  <a:pt x="249807" y="404573"/>
                  <a:pt x="262221" y="404573"/>
                </a:cubicBezTo>
                <a:cubicBezTo>
                  <a:pt x="274635" y="404573"/>
                  <a:pt x="284697" y="394508"/>
                  <a:pt x="284697" y="382099"/>
                </a:cubicBezTo>
                <a:cubicBezTo>
                  <a:pt x="284697" y="369685"/>
                  <a:pt x="274635" y="359626"/>
                  <a:pt x="262221" y="359626"/>
                </a:cubicBezTo>
                <a:lnTo>
                  <a:pt x="262221" y="359616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447"/>
            <a:ext cx="365760" cy="6857553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442036" y="-6164"/>
            <a:ext cx="92364" cy="1828800"/>
          </a:xfrm>
          <a:prstGeom prst="rect">
            <a:avLst/>
          </a:prstGeom>
          <a:solidFill>
            <a:srgbClr val="FFD600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534400" y="0"/>
            <a:ext cx="3657600" cy="6857107"/>
          </a:xfrm>
          <a:prstGeom prst="rect">
            <a:avLst/>
          </a:prstGeom>
          <a:blipFill>
            <a:blip r:embed="rId1"/>
            <a:srcRect/>
            <a:stretch>
              <a:fillRect l="-90662" r="-90662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867391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852637" y="447"/>
            <a:ext cx="6866291" cy="18283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Understanding Dictionaries: Structure and Benefits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852637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942637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8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1499189" y="4939584"/>
            <a:ext cx="26517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allow fast lookups by key, enhancing efficiency in data retrieval.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ideal for managing complex information due to their intuitive organization.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1499189" y="4462044"/>
            <a:ext cx="2651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Benefits of Using Dictionaries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5284378" y="2828086"/>
            <a:ext cx="26517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An example of a dictionary in Python is: `person = {'name': 'Alice', 'age': 30}`.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demonstrates how data can be organized intuitively using keys and values.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284378" y="2346608"/>
            <a:ext cx="2651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of a Dictionary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1499189" y="2350303"/>
            <a:ext cx="2651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Key-Value Pair Structure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1499189" y="2828086"/>
            <a:ext cx="265176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store data as key-value pairs, where keys are unique and usually immutable.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Values can be any data type, providing flexibility in data representation.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862506" y="2323615"/>
            <a:ext cx="454099" cy="454010"/>
          </a:xfrm>
          <a:custGeom>
            <a:avLst/>
            <a:gdLst/>
            <a:ahLst/>
            <a:cxnLst/>
            <a:rect l="l" t="t" r="r" b="b"/>
            <a:pathLst>
              <a:path w="454099" h="454010">
                <a:moveTo>
                  <a:pt x="184441" y="156066"/>
                </a:moveTo>
                <a:cubicBezTo>
                  <a:pt x="184441" y="93372"/>
                  <a:pt x="235251" y="42564"/>
                  <a:pt x="297944" y="42564"/>
                </a:cubicBezTo>
                <a:cubicBezTo>
                  <a:pt x="360636" y="42564"/>
                  <a:pt x="411446" y="93372"/>
                  <a:pt x="411446" y="156066"/>
                </a:cubicBezTo>
                <a:cubicBezTo>
                  <a:pt x="411446" y="218760"/>
                  <a:pt x="360637" y="269569"/>
                  <a:pt x="297944" y="269569"/>
                </a:cubicBezTo>
                <a:cubicBezTo>
                  <a:pt x="288721" y="269569"/>
                  <a:pt x="279766" y="268506"/>
                  <a:pt x="271252" y="266377"/>
                </a:cubicBezTo>
                <a:cubicBezTo>
                  <a:pt x="264068" y="264602"/>
                  <a:pt x="256443" y="266731"/>
                  <a:pt x="251212" y="272052"/>
                </a:cubicBezTo>
                <a:lnTo>
                  <a:pt x="225319" y="297944"/>
                </a:lnTo>
                <a:lnTo>
                  <a:pt x="177348" y="297944"/>
                </a:lnTo>
                <a:cubicBezTo>
                  <a:pt x="165555" y="297944"/>
                  <a:pt x="156065" y="307433"/>
                  <a:pt x="156065" y="319228"/>
                </a:cubicBezTo>
                <a:lnTo>
                  <a:pt x="156065" y="354700"/>
                </a:lnTo>
                <a:lnTo>
                  <a:pt x="120595" y="354700"/>
                </a:lnTo>
                <a:cubicBezTo>
                  <a:pt x="108802" y="354700"/>
                  <a:pt x="99312" y="364189"/>
                  <a:pt x="99312" y="375984"/>
                </a:cubicBezTo>
                <a:lnTo>
                  <a:pt x="99312" y="411456"/>
                </a:lnTo>
                <a:lnTo>
                  <a:pt x="42558" y="411456"/>
                </a:lnTo>
                <a:lnTo>
                  <a:pt x="42558" y="342201"/>
                </a:lnTo>
                <a:lnTo>
                  <a:pt x="181953" y="202806"/>
                </a:lnTo>
                <a:cubicBezTo>
                  <a:pt x="187184" y="197576"/>
                  <a:pt x="189314" y="189949"/>
                  <a:pt x="187629" y="182766"/>
                </a:cubicBezTo>
                <a:cubicBezTo>
                  <a:pt x="185590" y="174254"/>
                  <a:pt x="184437" y="165296"/>
                  <a:pt x="184437" y="156075"/>
                </a:cubicBezTo>
                <a:lnTo>
                  <a:pt x="184441" y="156066"/>
                </a:lnTo>
                <a:moveTo>
                  <a:pt x="297943" y="0"/>
                </a:moveTo>
                <a:cubicBezTo>
                  <a:pt x="211751" y="0"/>
                  <a:pt x="141879" y="69877"/>
                  <a:pt x="141879" y="156066"/>
                </a:cubicBezTo>
                <a:cubicBezTo>
                  <a:pt x="141879" y="164488"/>
                  <a:pt x="142501" y="172737"/>
                  <a:pt x="143831" y="180805"/>
                </a:cubicBezTo>
                <a:lnTo>
                  <a:pt x="6208" y="318338"/>
                </a:lnTo>
                <a:cubicBezTo>
                  <a:pt x="2216" y="322329"/>
                  <a:pt x="0" y="327736"/>
                  <a:pt x="0" y="333412"/>
                </a:cubicBezTo>
                <a:lnTo>
                  <a:pt x="0" y="432726"/>
                </a:lnTo>
                <a:cubicBezTo>
                  <a:pt x="0" y="444522"/>
                  <a:pt x="9486" y="454010"/>
                  <a:pt x="21284" y="454010"/>
                </a:cubicBezTo>
                <a:lnTo>
                  <a:pt x="120600" y="454010"/>
                </a:lnTo>
                <a:cubicBezTo>
                  <a:pt x="132393" y="454010"/>
                  <a:pt x="141883" y="444522"/>
                  <a:pt x="141883" y="432731"/>
                </a:cubicBezTo>
                <a:lnTo>
                  <a:pt x="141883" y="397264"/>
                </a:lnTo>
                <a:lnTo>
                  <a:pt x="177353" y="397264"/>
                </a:lnTo>
                <a:cubicBezTo>
                  <a:pt x="189146" y="397264"/>
                  <a:pt x="198637" y="387775"/>
                  <a:pt x="198637" y="375984"/>
                </a:cubicBezTo>
                <a:lnTo>
                  <a:pt x="198637" y="340517"/>
                </a:lnTo>
                <a:lnTo>
                  <a:pt x="234106" y="340517"/>
                </a:lnTo>
                <a:cubicBezTo>
                  <a:pt x="239782" y="340517"/>
                  <a:pt x="245191" y="338301"/>
                  <a:pt x="249182" y="334311"/>
                </a:cubicBezTo>
                <a:lnTo>
                  <a:pt x="273299" y="310194"/>
                </a:lnTo>
                <a:cubicBezTo>
                  <a:pt x="281369" y="311433"/>
                  <a:pt x="289615" y="312146"/>
                  <a:pt x="298039" y="312146"/>
                </a:cubicBezTo>
                <a:cubicBezTo>
                  <a:pt x="384231" y="312146"/>
                  <a:pt x="454104" y="242269"/>
                  <a:pt x="454104" y="156080"/>
                </a:cubicBezTo>
                <a:cubicBezTo>
                  <a:pt x="454104" y="69890"/>
                  <a:pt x="384140" y="14"/>
                  <a:pt x="297948" y="14"/>
                </a:cubicBezTo>
                <a:lnTo>
                  <a:pt x="297943" y="0"/>
                </a:lnTo>
                <a:moveTo>
                  <a:pt x="326320" y="156066"/>
                </a:moveTo>
                <a:cubicBezTo>
                  <a:pt x="341991" y="156066"/>
                  <a:pt x="354697" y="143363"/>
                  <a:pt x="354697" y="127690"/>
                </a:cubicBezTo>
                <a:cubicBezTo>
                  <a:pt x="354697" y="112018"/>
                  <a:pt x="341991" y="99315"/>
                  <a:pt x="326320" y="99315"/>
                </a:cubicBezTo>
                <a:cubicBezTo>
                  <a:pt x="310649" y="99315"/>
                  <a:pt x="297943" y="112018"/>
                  <a:pt x="297943" y="127690"/>
                </a:cubicBezTo>
                <a:cubicBezTo>
                  <a:pt x="297943" y="143363"/>
                  <a:pt x="310649" y="156066"/>
                  <a:pt x="326320" y="156066"/>
                </a:cubicBez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4695069" y="2345791"/>
            <a:ext cx="454098" cy="397192"/>
          </a:xfrm>
          <a:custGeom>
            <a:avLst/>
            <a:gdLst/>
            <a:ahLst/>
            <a:cxnLst/>
            <a:rect l="l" t="t" r="r" b="b"/>
            <a:pathLst>
              <a:path w="454098" h="397192">
                <a:moveTo>
                  <a:pt x="305926" y="6307"/>
                </a:moveTo>
                <a:cubicBezTo>
                  <a:pt x="297679" y="-2030"/>
                  <a:pt x="284202" y="-2117"/>
                  <a:pt x="275865" y="6129"/>
                </a:cubicBezTo>
                <a:cubicBezTo>
                  <a:pt x="267527" y="14374"/>
                  <a:pt x="267441" y="27855"/>
                  <a:pt x="275688" y="36188"/>
                </a:cubicBezTo>
                <a:lnTo>
                  <a:pt x="388926" y="150842"/>
                </a:lnTo>
                <a:cubicBezTo>
                  <a:pt x="418987" y="181259"/>
                  <a:pt x="418987" y="230118"/>
                  <a:pt x="388926" y="260531"/>
                </a:cubicBezTo>
                <a:lnTo>
                  <a:pt x="289701" y="360996"/>
                </a:lnTo>
                <a:cubicBezTo>
                  <a:pt x="281455" y="369333"/>
                  <a:pt x="281541" y="382810"/>
                  <a:pt x="289878" y="391056"/>
                </a:cubicBezTo>
                <a:cubicBezTo>
                  <a:pt x="298215" y="399302"/>
                  <a:pt x="311693" y="399214"/>
                  <a:pt x="319939" y="390877"/>
                </a:cubicBezTo>
                <a:lnTo>
                  <a:pt x="419255" y="290499"/>
                </a:lnTo>
                <a:cubicBezTo>
                  <a:pt x="465718" y="243503"/>
                  <a:pt x="465718" y="167953"/>
                  <a:pt x="419255" y="120953"/>
                </a:cubicBezTo>
                <a:lnTo>
                  <a:pt x="305926" y="6307"/>
                </a:lnTo>
                <a:moveTo>
                  <a:pt x="215211" y="16595"/>
                </a:moveTo>
                <a:cubicBezTo>
                  <a:pt x="204571" y="5954"/>
                  <a:pt x="190117" y="12"/>
                  <a:pt x="175041" y="12"/>
                </a:cubicBezTo>
                <a:lnTo>
                  <a:pt x="42563" y="12"/>
                </a:lnTo>
                <a:cubicBezTo>
                  <a:pt x="19063" y="12"/>
                  <a:pt x="0" y="19077"/>
                  <a:pt x="0" y="42575"/>
                </a:cubicBezTo>
                <a:lnTo>
                  <a:pt x="0" y="175142"/>
                </a:lnTo>
                <a:cubicBezTo>
                  <a:pt x="0" y="190215"/>
                  <a:pt x="5940" y="204669"/>
                  <a:pt x="16584" y="215310"/>
                </a:cubicBezTo>
                <a:lnTo>
                  <a:pt x="165555" y="364281"/>
                </a:lnTo>
                <a:cubicBezTo>
                  <a:pt x="187724" y="386448"/>
                  <a:pt x="223634" y="386448"/>
                  <a:pt x="245803" y="364281"/>
                </a:cubicBezTo>
                <a:lnTo>
                  <a:pt x="364182" y="245902"/>
                </a:lnTo>
                <a:cubicBezTo>
                  <a:pt x="386351" y="223735"/>
                  <a:pt x="386351" y="187820"/>
                  <a:pt x="364182" y="165653"/>
                </a:cubicBezTo>
                <a:lnTo>
                  <a:pt x="215211" y="16682"/>
                </a:lnTo>
                <a:lnTo>
                  <a:pt x="215211" y="16595"/>
                </a:lnTo>
                <a:moveTo>
                  <a:pt x="42563" y="42575"/>
                </a:moveTo>
                <a:lnTo>
                  <a:pt x="175132" y="42575"/>
                </a:lnTo>
                <a:cubicBezTo>
                  <a:pt x="178856" y="42575"/>
                  <a:pt x="182493" y="44084"/>
                  <a:pt x="185154" y="46742"/>
                </a:cubicBezTo>
                <a:lnTo>
                  <a:pt x="334125" y="195713"/>
                </a:lnTo>
                <a:cubicBezTo>
                  <a:pt x="339624" y="201210"/>
                  <a:pt x="339624" y="210254"/>
                  <a:pt x="334125" y="215751"/>
                </a:cubicBezTo>
                <a:lnTo>
                  <a:pt x="215746" y="334130"/>
                </a:lnTo>
                <a:cubicBezTo>
                  <a:pt x="210247" y="339627"/>
                  <a:pt x="201206" y="339627"/>
                  <a:pt x="195707" y="334130"/>
                </a:cubicBezTo>
                <a:lnTo>
                  <a:pt x="46736" y="185159"/>
                </a:lnTo>
                <a:cubicBezTo>
                  <a:pt x="44075" y="182498"/>
                  <a:pt x="42567" y="178864"/>
                  <a:pt x="42567" y="175138"/>
                </a:cubicBezTo>
                <a:lnTo>
                  <a:pt x="42563" y="42575"/>
                </a:lnTo>
                <a:moveTo>
                  <a:pt x="127692" y="99326"/>
                </a:moveTo>
                <a:cubicBezTo>
                  <a:pt x="127692" y="83653"/>
                  <a:pt x="114987" y="70950"/>
                  <a:pt x="99316" y="70950"/>
                </a:cubicBezTo>
                <a:cubicBezTo>
                  <a:pt x="83645" y="70950"/>
                  <a:pt x="70939" y="83653"/>
                  <a:pt x="70939" y="99326"/>
                </a:cubicBezTo>
                <a:cubicBezTo>
                  <a:pt x="70939" y="114999"/>
                  <a:pt x="83645" y="127701"/>
                  <a:pt x="99316" y="127701"/>
                </a:cubicBezTo>
                <a:cubicBezTo>
                  <a:pt x="114987" y="127701"/>
                  <a:pt x="127692" y="114999"/>
                  <a:pt x="127692" y="99326"/>
                </a:cubicBez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854920" y="4452521"/>
            <a:ext cx="479488" cy="479359"/>
          </a:xfrm>
          <a:custGeom>
            <a:avLst/>
            <a:gdLst/>
            <a:ahLst/>
            <a:cxnLst/>
            <a:rect l="l" t="t" r="r" b="b"/>
            <a:pathLst>
              <a:path w="479488" h="479359">
                <a:moveTo>
                  <a:pt x="344598" y="194773"/>
                </a:moveTo>
                <a:cubicBezTo>
                  <a:pt x="344598" y="112026"/>
                  <a:pt x="277518" y="44950"/>
                  <a:pt x="194773" y="44950"/>
                </a:cubicBezTo>
                <a:cubicBezTo>
                  <a:pt x="112028" y="44950"/>
                  <a:pt x="44947" y="112026"/>
                  <a:pt x="44947" y="194773"/>
                </a:cubicBezTo>
                <a:cubicBezTo>
                  <a:pt x="44947" y="277520"/>
                  <a:pt x="112028" y="344597"/>
                  <a:pt x="194773" y="344597"/>
                </a:cubicBezTo>
                <a:cubicBezTo>
                  <a:pt x="277518" y="344597"/>
                  <a:pt x="344598" y="277520"/>
                  <a:pt x="344598" y="194773"/>
                </a:cubicBezTo>
                <a:moveTo>
                  <a:pt x="315661" y="347502"/>
                </a:moveTo>
                <a:cubicBezTo>
                  <a:pt x="282514" y="373814"/>
                  <a:pt x="240468" y="389546"/>
                  <a:pt x="194773" y="389546"/>
                </a:cubicBezTo>
                <a:cubicBezTo>
                  <a:pt x="87181" y="389546"/>
                  <a:pt x="0" y="302365"/>
                  <a:pt x="0" y="194773"/>
                </a:cubicBezTo>
                <a:cubicBezTo>
                  <a:pt x="0" y="87181"/>
                  <a:pt x="87181" y="0"/>
                  <a:pt x="194773" y="0"/>
                </a:cubicBezTo>
                <a:cubicBezTo>
                  <a:pt x="302365" y="0"/>
                  <a:pt x="389546" y="87181"/>
                  <a:pt x="389546" y="194773"/>
                </a:cubicBezTo>
                <a:cubicBezTo>
                  <a:pt x="389546" y="240471"/>
                  <a:pt x="373814" y="282515"/>
                  <a:pt x="347499" y="315663"/>
                </a:cubicBezTo>
                <a:lnTo>
                  <a:pt x="472885" y="441049"/>
                </a:lnTo>
                <a:cubicBezTo>
                  <a:pt x="481689" y="449850"/>
                  <a:pt x="481689" y="464087"/>
                  <a:pt x="472885" y="472792"/>
                </a:cubicBezTo>
                <a:cubicBezTo>
                  <a:pt x="464082" y="481502"/>
                  <a:pt x="449851" y="481593"/>
                  <a:pt x="441143" y="472792"/>
                </a:cubicBezTo>
                <a:lnTo>
                  <a:pt x="315661" y="347502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60897" y="447"/>
            <a:ext cx="10821456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D3423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Common Dictionary Manipulations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867391" y="-6164"/>
            <a:ext cx="457200" cy="457200"/>
          </a:xfrm>
          <a:prstGeom prst="rect">
            <a:avLst/>
          </a:prstGeom>
          <a:solidFill>
            <a:srgbClr val="1A684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57391" y="40636"/>
            <a:ext cx="277200" cy="363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9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1133713" y="6146003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8481953" y="1876449"/>
            <a:ext cx="3200400" cy="4114800"/>
          </a:xfrm>
          <a:prstGeom prst="rect">
            <a:avLst/>
          </a:prstGeom>
          <a:blipFill>
            <a:blip r:embed="rId1"/>
            <a:srcRect/>
            <a:stretch>
              <a:fillRect l="-66883" r="-66883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860897" y="6495651"/>
            <a:ext cx="6018528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A6A6A6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Sets and Dictionaries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867391" y="4278917"/>
            <a:ext cx="457200" cy="457200"/>
          </a:xfrm>
          <a:prstGeom prst="rect">
            <a:avLst/>
          </a:prstGeom>
          <a:solidFill>
            <a:srgbClr val="C2F0DD">
              <a:alpha val="4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871083" y="3107425"/>
            <a:ext cx="457200" cy="457200"/>
          </a:xfrm>
          <a:prstGeom prst="rect">
            <a:avLst/>
          </a:prstGeom>
          <a:solidFill>
            <a:srgbClr val="C2F0DD">
              <a:alpha val="4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67391" y="1922108"/>
            <a:ext cx="457200" cy="457200"/>
          </a:xfrm>
          <a:prstGeom prst="rect">
            <a:avLst/>
          </a:prstGeom>
          <a:solidFill>
            <a:srgbClr val="C2F0DD">
              <a:alpha val="4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867391" y="5391266"/>
            <a:ext cx="457200" cy="457200"/>
          </a:xfrm>
          <a:prstGeom prst="rect">
            <a:avLst/>
          </a:prstGeom>
          <a:solidFill>
            <a:srgbClr val="C2F0DD">
              <a:alpha val="4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1502847" y="5804061"/>
            <a:ext cx="64008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Deleting items is another key operation.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example: `del person['age']`.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1502847" y="5387530"/>
            <a:ext cx="64008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Deleting Items from a Dictionary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958831" y="5500166"/>
            <a:ext cx="274320" cy="239400"/>
          </a:xfrm>
          <a:custGeom>
            <a:avLst/>
            <a:gdLst/>
            <a:ahLst/>
            <a:cxnLst/>
            <a:rect l="l" t="t" r="r" b="b"/>
            <a:pathLst>
              <a:path w="274320" h="239400">
                <a:moveTo>
                  <a:pt x="30044" y="151416"/>
                </a:moveTo>
                <a:cubicBezTo>
                  <a:pt x="24906" y="156553"/>
                  <a:pt x="24906" y="164858"/>
                  <a:pt x="30044" y="169940"/>
                </a:cubicBezTo>
                <a:lnTo>
                  <a:pt x="69389" y="209288"/>
                </a:lnTo>
                <a:cubicBezTo>
                  <a:pt x="71847" y="211747"/>
                  <a:pt x="75183" y="213114"/>
                  <a:pt x="78681" y="213114"/>
                </a:cubicBezTo>
                <a:lnTo>
                  <a:pt x="137755" y="213114"/>
                </a:lnTo>
                <a:cubicBezTo>
                  <a:pt x="141253" y="213114"/>
                  <a:pt x="144586" y="211747"/>
                  <a:pt x="147047" y="209288"/>
                </a:cubicBezTo>
                <a:lnTo>
                  <a:pt x="182568" y="173766"/>
                </a:lnTo>
                <a:lnTo>
                  <a:pt x="95077" y="86383"/>
                </a:lnTo>
                <a:lnTo>
                  <a:pt x="30044" y="151416"/>
                </a:lnTo>
                <a:moveTo>
                  <a:pt x="132837" y="11518"/>
                </a:moveTo>
                <a:cubicBezTo>
                  <a:pt x="148193" y="-3838"/>
                  <a:pt x="173112" y="-3838"/>
                  <a:pt x="188469" y="11518"/>
                </a:cubicBezTo>
                <a:lnTo>
                  <a:pt x="257381" y="80429"/>
                </a:lnTo>
                <a:cubicBezTo>
                  <a:pt x="272737" y="95784"/>
                  <a:pt x="272737" y="120705"/>
                  <a:pt x="257381" y="136061"/>
                </a:cubicBezTo>
                <a:lnTo>
                  <a:pt x="180272" y="213169"/>
                </a:lnTo>
                <a:lnTo>
                  <a:pt x="261205" y="213169"/>
                </a:lnTo>
                <a:cubicBezTo>
                  <a:pt x="268474" y="213169"/>
                  <a:pt x="274320" y="219017"/>
                  <a:pt x="274320" y="226286"/>
                </a:cubicBezTo>
                <a:cubicBezTo>
                  <a:pt x="274320" y="233554"/>
                  <a:pt x="268471" y="239402"/>
                  <a:pt x="261205" y="239402"/>
                </a:cubicBezTo>
                <a:lnTo>
                  <a:pt x="138792" y="239402"/>
                </a:lnTo>
                <a:lnTo>
                  <a:pt x="138792" y="239402"/>
                </a:lnTo>
                <a:cubicBezTo>
                  <a:pt x="138463" y="239402"/>
                  <a:pt x="138082" y="239402"/>
                  <a:pt x="137753" y="239402"/>
                </a:cubicBezTo>
                <a:lnTo>
                  <a:pt x="78678" y="239402"/>
                </a:lnTo>
                <a:cubicBezTo>
                  <a:pt x="68240" y="239402"/>
                  <a:pt x="58238" y="235249"/>
                  <a:pt x="50862" y="227870"/>
                </a:cubicBezTo>
                <a:lnTo>
                  <a:pt x="11516" y="188523"/>
                </a:lnTo>
                <a:cubicBezTo>
                  <a:pt x="-3840" y="173167"/>
                  <a:pt x="-3840" y="148246"/>
                  <a:pt x="11516" y="132891"/>
                </a:cubicBezTo>
                <a:lnTo>
                  <a:pt x="132837" y="11518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1502847" y="4695941"/>
            <a:ext cx="64008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Accessing items in a dictionary is straightforward.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`print(person['name'])`.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1502847" y="4279411"/>
            <a:ext cx="64008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Accessing Dictionary Values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958831" y="4370384"/>
            <a:ext cx="274320" cy="274266"/>
          </a:xfrm>
          <a:custGeom>
            <a:avLst/>
            <a:gdLst/>
            <a:ahLst/>
            <a:cxnLst/>
            <a:rect l="l" t="t" r="r" b="b"/>
            <a:pathLst>
              <a:path w="274320" h="274266">
                <a:moveTo>
                  <a:pt x="111421" y="94279"/>
                </a:moveTo>
                <a:cubicBezTo>
                  <a:pt x="111421" y="56406"/>
                  <a:pt x="142114" y="25713"/>
                  <a:pt x="179987" y="25713"/>
                </a:cubicBezTo>
                <a:cubicBezTo>
                  <a:pt x="217860" y="25713"/>
                  <a:pt x="248553" y="56406"/>
                  <a:pt x="248553" y="94279"/>
                </a:cubicBezTo>
                <a:cubicBezTo>
                  <a:pt x="248553" y="132153"/>
                  <a:pt x="217860" y="162846"/>
                  <a:pt x="179987" y="162846"/>
                </a:cubicBezTo>
                <a:cubicBezTo>
                  <a:pt x="174415" y="162846"/>
                  <a:pt x="169006" y="162204"/>
                  <a:pt x="163862" y="160918"/>
                </a:cubicBezTo>
                <a:cubicBezTo>
                  <a:pt x="159523" y="159845"/>
                  <a:pt x="154917" y="161132"/>
                  <a:pt x="151757" y="164346"/>
                </a:cubicBezTo>
                <a:lnTo>
                  <a:pt x="136115" y="179987"/>
                </a:lnTo>
                <a:lnTo>
                  <a:pt x="107136" y="179987"/>
                </a:lnTo>
                <a:cubicBezTo>
                  <a:pt x="100012" y="179987"/>
                  <a:pt x="94278" y="185719"/>
                  <a:pt x="94278" y="192845"/>
                </a:cubicBezTo>
                <a:lnTo>
                  <a:pt x="94278" y="214273"/>
                </a:lnTo>
                <a:lnTo>
                  <a:pt x="72851" y="214273"/>
                </a:lnTo>
                <a:cubicBezTo>
                  <a:pt x="65727" y="214273"/>
                  <a:pt x="59994" y="220005"/>
                  <a:pt x="59994" y="227131"/>
                </a:cubicBezTo>
                <a:lnTo>
                  <a:pt x="59994" y="248559"/>
                </a:lnTo>
                <a:lnTo>
                  <a:pt x="25709" y="248559"/>
                </a:lnTo>
                <a:lnTo>
                  <a:pt x="25709" y="206723"/>
                </a:lnTo>
                <a:lnTo>
                  <a:pt x="109917" y="122515"/>
                </a:lnTo>
                <a:cubicBezTo>
                  <a:pt x="113078" y="119355"/>
                  <a:pt x="114364" y="114747"/>
                  <a:pt x="113346" y="110409"/>
                </a:cubicBezTo>
                <a:cubicBezTo>
                  <a:pt x="112115" y="105266"/>
                  <a:pt x="111418" y="99855"/>
                  <a:pt x="111418" y="94285"/>
                </a:cubicBezTo>
                <a:lnTo>
                  <a:pt x="111421" y="94279"/>
                </a:lnTo>
                <a:moveTo>
                  <a:pt x="179987" y="0"/>
                </a:moveTo>
                <a:cubicBezTo>
                  <a:pt x="127918" y="0"/>
                  <a:pt x="85709" y="42212"/>
                  <a:pt x="85709" y="94279"/>
                </a:cubicBezTo>
                <a:cubicBezTo>
                  <a:pt x="85709" y="99367"/>
                  <a:pt x="86084" y="104350"/>
                  <a:pt x="86888" y="109224"/>
                </a:cubicBezTo>
                <a:lnTo>
                  <a:pt x="3750" y="192307"/>
                </a:lnTo>
                <a:cubicBezTo>
                  <a:pt x="1339" y="194718"/>
                  <a:pt x="0" y="197985"/>
                  <a:pt x="0" y="201413"/>
                </a:cubicBezTo>
                <a:lnTo>
                  <a:pt x="0" y="261409"/>
                </a:lnTo>
                <a:cubicBezTo>
                  <a:pt x="0" y="268534"/>
                  <a:pt x="5731" y="274266"/>
                  <a:pt x="12857" y="274266"/>
                </a:cubicBezTo>
                <a:lnTo>
                  <a:pt x="72854" y="274266"/>
                </a:lnTo>
                <a:cubicBezTo>
                  <a:pt x="79978" y="274266"/>
                  <a:pt x="85711" y="268534"/>
                  <a:pt x="85711" y="261412"/>
                </a:cubicBezTo>
                <a:lnTo>
                  <a:pt x="85711" y="239986"/>
                </a:lnTo>
                <a:lnTo>
                  <a:pt x="107139" y="239986"/>
                </a:lnTo>
                <a:cubicBezTo>
                  <a:pt x="114263" y="239986"/>
                  <a:pt x="119996" y="234254"/>
                  <a:pt x="119996" y="227131"/>
                </a:cubicBezTo>
                <a:lnTo>
                  <a:pt x="119996" y="205705"/>
                </a:lnTo>
                <a:lnTo>
                  <a:pt x="141423" y="205705"/>
                </a:lnTo>
                <a:cubicBezTo>
                  <a:pt x="144852" y="205705"/>
                  <a:pt x="148119" y="204367"/>
                  <a:pt x="150531" y="201956"/>
                </a:cubicBezTo>
                <a:lnTo>
                  <a:pt x="165100" y="187387"/>
                </a:lnTo>
                <a:cubicBezTo>
                  <a:pt x="169974" y="188136"/>
                  <a:pt x="174956" y="188566"/>
                  <a:pt x="180045" y="188566"/>
                </a:cubicBezTo>
                <a:cubicBezTo>
                  <a:pt x="232113" y="188566"/>
                  <a:pt x="274323" y="146354"/>
                  <a:pt x="274323" y="94287"/>
                </a:cubicBezTo>
                <a:cubicBezTo>
                  <a:pt x="274323" y="42221"/>
                  <a:pt x="232058" y="8"/>
                  <a:pt x="179990" y="8"/>
                </a:cubicBezTo>
                <a:lnTo>
                  <a:pt x="179987" y="0"/>
                </a:lnTo>
                <a:moveTo>
                  <a:pt x="197129" y="94279"/>
                </a:moveTo>
                <a:cubicBezTo>
                  <a:pt x="206596" y="94279"/>
                  <a:pt x="214271" y="86605"/>
                  <a:pt x="214271" y="77137"/>
                </a:cubicBezTo>
                <a:cubicBezTo>
                  <a:pt x="214271" y="67670"/>
                  <a:pt x="206596" y="59996"/>
                  <a:pt x="197129" y="59996"/>
                </a:cubicBezTo>
                <a:cubicBezTo>
                  <a:pt x="187662" y="59996"/>
                  <a:pt x="179987" y="67670"/>
                  <a:pt x="179987" y="77137"/>
                </a:cubicBezTo>
                <a:cubicBezTo>
                  <a:pt x="179987" y="86605"/>
                  <a:pt x="187662" y="94279"/>
                  <a:pt x="197129" y="94279"/>
                </a:cubicBez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1502847" y="3522907"/>
            <a:ext cx="64008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You can update existing items in a dictionary.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instance: `person['age'] = 31`.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1502847" y="3106377"/>
            <a:ext cx="64008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Updating Dictionary Entries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958841" y="3196908"/>
            <a:ext cx="274300" cy="274320"/>
          </a:xfrm>
          <a:custGeom>
            <a:avLst/>
            <a:gdLst/>
            <a:ahLst/>
            <a:cxnLst/>
            <a:rect l="l" t="t" r="r" b="b"/>
            <a:pathLst>
              <a:path w="274300" h="274320">
                <a:moveTo>
                  <a:pt x="19519" y="193264"/>
                </a:moveTo>
                <a:lnTo>
                  <a:pt x="7184" y="235150"/>
                </a:lnTo>
                <a:lnTo>
                  <a:pt x="535" y="257784"/>
                </a:lnTo>
                <a:cubicBezTo>
                  <a:pt x="-806" y="262343"/>
                  <a:pt x="428" y="267223"/>
                  <a:pt x="3752" y="270548"/>
                </a:cubicBezTo>
                <a:cubicBezTo>
                  <a:pt x="7077" y="273873"/>
                  <a:pt x="11959" y="275107"/>
                  <a:pt x="16464" y="273821"/>
                </a:cubicBezTo>
                <a:lnTo>
                  <a:pt x="39151" y="267116"/>
                </a:lnTo>
                <a:lnTo>
                  <a:pt x="81037" y="254780"/>
                </a:lnTo>
                <a:cubicBezTo>
                  <a:pt x="86613" y="253170"/>
                  <a:pt x="91817" y="250490"/>
                  <a:pt x="96376" y="247003"/>
                </a:cubicBezTo>
                <a:lnTo>
                  <a:pt x="96537" y="247110"/>
                </a:lnTo>
                <a:lnTo>
                  <a:pt x="96806" y="246682"/>
                </a:lnTo>
                <a:cubicBezTo>
                  <a:pt x="97558" y="246092"/>
                  <a:pt x="98254" y="245503"/>
                  <a:pt x="98951" y="244913"/>
                </a:cubicBezTo>
                <a:cubicBezTo>
                  <a:pt x="99703" y="244268"/>
                  <a:pt x="100400" y="243571"/>
                  <a:pt x="101096" y="242875"/>
                </a:cubicBezTo>
                <a:lnTo>
                  <a:pt x="264245" y="79778"/>
                </a:lnTo>
                <a:cubicBezTo>
                  <a:pt x="275990" y="68031"/>
                  <a:pt x="277438" y="49959"/>
                  <a:pt x="268642" y="36602"/>
                </a:cubicBezTo>
                <a:cubicBezTo>
                  <a:pt x="267407" y="34726"/>
                  <a:pt x="265907" y="32902"/>
                  <a:pt x="264245" y="31240"/>
                </a:cubicBezTo>
                <a:lnTo>
                  <a:pt x="243113" y="10054"/>
                </a:lnTo>
                <a:cubicBezTo>
                  <a:pt x="229705" y="-3355"/>
                  <a:pt x="207983" y="-3355"/>
                  <a:pt x="194575" y="10054"/>
                </a:cubicBezTo>
                <a:lnTo>
                  <a:pt x="31427" y="173203"/>
                </a:lnTo>
                <a:cubicBezTo>
                  <a:pt x="30085" y="174544"/>
                  <a:pt x="28799" y="175993"/>
                  <a:pt x="27619" y="177493"/>
                </a:cubicBezTo>
                <a:lnTo>
                  <a:pt x="27191" y="177762"/>
                </a:lnTo>
                <a:lnTo>
                  <a:pt x="27298" y="177924"/>
                </a:lnTo>
                <a:cubicBezTo>
                  <a:pt x="23812" y="182483"/>
                  <a:pt x="21184" y="187684"/>
                  <a:pt x="19522" y="193264"/>
                </a:cubicBezTo>
                <a:lnTo>
                  <a:pt x="19519" y="193264"/>
                </a:lnTo>
                <a:moveTo>
                  <a:pt x="205407" y="102143"/>
                </a:moveTo>
                <a:lnTo>
                  <a:pt x="105866" y="201686"/>
                </a:lnTo>
                <a:lnTo>
                  <a:pt x="79265" y="195036"/>
                </a:lnTo>
                <a:lnTo>
                  <a:pt x="72616" y="168435"/>
                </a:lnTo>
                <a:lnTo>
                  <a:pt x="172156" y="68893"/>
                </a:lnTo>
                <a:lnTo>
                  <a:pt x="205407" y="102143"/>
                </a:lnTo>
                <a:moveTo>
                  <a:pt x="52018" y="192191"/>
                </a:moveTo>
                <a:lnTo>
                  <a:pt x="56149" y="208818"/>
                </a:lnTo>
                <a:cubicBezTo>
                  <a:pt x="57277" y="213429"/>
                  <a:pt x="60922" y="217023"/>
                  <a:pt x="65536" y="218202"/>
                </a:cubicBezTo>
                <a:lnTo>
                  <a:pt x="82161" y="222331"/>
                </a:lnTo>
                <a:lnTo>
                  <a:pt x="78192" y="228339"/>
                </a:lnTo>
                <a:cubicBezTo>
                  <a:pt x="76799" y="229090"/>
                  <a:pt x="75350" y="229732"/>
                  <a:pt x="73847" y="230163"/>
                </a:cubicBezTo>
                <a:lnTo>
                  <a:pt x="61298" y="233863"/>
                </a:lnTo>
                <a:lnTo>
                  <a:pt x="31854" y="242444"/>
                </a:lnTo>
                <a:lnTo>
                  <a:pt x="40489" y="213053"/>
                </a:lnTo>
                <a:lnTo>
                  <a:pt x="44190" y="200503"/>
                </a:lnTo>
                <a:cubicBezTo>
                  <a:pt x="44618" y="199003"/>
                  <a:pt x="45262" y="197499"/>
                  <a:pt x="46014" y="196158"/>
                </a:cubicBezTo>
                <a:lnTo>
                  <a:pt x="52018" y="192191"/>
                </a:lnTo>
                <a:moveTo>
                  <a:pt x="169098" y="116997"/>
                </a:moveTo>
                <a:cubicBezTo>
                  <a:pt x="172423" y="113673"/>
                  <a:pt x="172423" y="108203"/>
                  <a:pt x="169098" y="104875"/>
                </a:cubicBezTo>
                <a:cubicBezTo>
                  <a:pt x="165773" y="101551"/>
                  <a:pt x="160301" y="101551"/>
                  <a:pt x="156977" y="104875"/>
                </a:cubicBezTo>
                <a:lnTo>
                  <a:pt x="105491" y="156362"/>
                </a:lnTo>
                <a:cubicBezTo>
                  <a:pt x="102166" y="159687"/>
                  <a:pt x="102166" y="165157"/>
                  <a:pt x="105491" y="168485"/>
                </a:cubicBezTo>
                <a:cubicBezTo>
                  <a:pt x="108815" y="171809"/>
                  <a:pt x="114287" y="171809"/>
                  <a:pt x="117612" y="168485"/>
                </a:cubicBezTo>
                <a:lnTo>
                  <a:pt x="169098" y="116997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1502847" y="1927698"/>
            <a:ext cx="64008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Adding Items to a Dictionary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1502847" y="2344228"/>
            <a:ext cx="64008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Essential dictionary operations include adding items.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example: `person['job'] = 'Engineer'`.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958831" y="2013548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52986" y="15826"/>
                </a:moveTo>
                <a:cubicBezTo>
                  <a:pt x="152986" y="7055"/>
                  <a:pt x="145930" y="0"/>
                  <a:pt x="137160" y="0"/>
                </a:cubicBezTo>
                <a:cubicBezTo>
                  <a:pt x="128390" y="0"/>
                  <a:pt x="121334" y="7056"/>
                  <a:pt x="121334" y="15826"/>
                </a:cubicBezTo>
                <a:lnTo>
                  <a:pt x="121334" y="121334"/>
                </a:lnTo>
                <a:lnTo>
                  <a:pt x="15826" y="121334"/>
                </a:lnTo>
                <a:cubicBezTo>
                  <a:pt x="7055" y="121334"/>
                  <a:pt x="0" y="128390"/>
                  <a:pt x="0" y="137160"/>
                </a:cubicBezTo>
                <a:cubicBezTo>
                  <a:pt x="0" y="145930"/>
                  <a:pt x="7056" y="152986"/>
                  <a:pt x="15826" y="152986"/>
                </a:cubicBezTo>
                <a:lnTo>
                  <a:pt x="121334" y="152986"/>
                </a:lnTo>
                <a:lnTo>
                  <a:pt x="121334" y="258494"/>
                </a:lnTo>
                <a:cubicBezTo>
                  <a:pt x="121334" y="267265"/>
                  <a:pt x="128390" y="274320"/>
                  <a:pt x="137160" y="274320"/>
                </a:cubicBezTo>
                <a:cubicBezTo>
                  <a:pt x="145930" y="274320"/>
                  <a:pt x="152986" y="267264"/>
                  <a:pt x="152986" y="258494"/>
                </a:cubicBezTo>
                <a:lnTo>
                  <a:pt x="152986" y="152986"/>
                </a:lnTo>
                <a:lnTo>
                  <a:pt x="258494" y="152986"/>
                </a:lnTo>
                <a:cubicBezTo>
                  <a:pt x="267265" y="152986"/>
                  <a:pt x="274320" y="145930"/>
                  <a:pt x="274320" y="137160"/>
                </a:cubicBezTo>
                <a:cubicBezTo>
                  <a:pt x="274320" y="128390"/>
                  <a:pt x="267264" y="121334"/>
                  <a:pt x="258494" y="121334"/>
                </a:cubicBezTo>
                <a:lnTo>
                  <a:pt x="152986" y="121334"/>
                </a:lnTo>
                <a:lnTo>
                  <a:pt x="152986" y="15826"/>
                </a:lnTo>
              </a:path>
            </a:pathLst>
          </a:custGeom>
          <a:solidFill>
            <a:srgbClr val="0D3423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SlideSpeak</cp:lastModifiedBy>
  <cp:revision>1</cp:revision>
  <dcterms:created xsi:type="dcterms:W3CDTF">2025-09-12T11:22:37Z</dcterms:created>
  <dcterms:modified xsi:type="dcterms:W3CDTF">2025-09-12T11:22:37Z</dcterms:modified>
</cp:coreProperties>
</file>