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00" r:id="rId1"/>
  </p:sldMasterIdLst>
  <p:notesMasterIdLst>
    <p:notesMasterId r:id="rId24"/>
  </p:notesMasterIdLst>
  <p:sldIdLst>
    <p:sldId id="256" r:id="rId2"/>
    <p:sldId id="258" r:id="rId3"/>
    <p:sldId id="260" r:id="rId4"/>
    <p:sldId id="283" r:id="rId5"/>
    <p:sldId id="280" r:id="rId6"/>
    <p:sldId id="282" r:id="rId7"/>
    <p:sldId id="281" r:id="rId8"/>
    <p:sldId id="274" r:id="rId9"/>
    <p:sldId id="275" r:id="rId10"/>
    <p:sldId id="259" r:id="rId11"/>
    <p:sldId id="277" r:id="rId12"/>
    <p:sldId id="266" r:id="rId13"/>
    <p:sldId id="284" r:id="rId14"/>
    <p:sldId id="286" r:id="rId15"/>
    <p:sldId id="287" r:id="rId16"/>
    <p:sldId id="285" r:id="rId17"/>
    <p:sldId id="290" r:id="rId18"/>
    <p:sldId id="288" r:id="rId19"/>
    <p:sldId id="289" r:id="rId20"/>
    <p:sldId id="270" r:id="rId21"/>
    <p:sldId id="279"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6" d="100"/>
          <a:sy n="56" d="100"/>
        </p:scale>
        <p:origin x="1068"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9D3DC3-A5C9-4436-A743-A2C133A90C02}"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F5356A-5B25-4E38-9F97-4EE2114D252B}" type="slidenum">
              <a:rPr lang="en-IN" smtClean="0"/>
              <a:t>‹#›</a:t>
            </a:fld>
            <a:endParaRPr lang="en-IN"/>
          </a:p>
        </p:txBody>
      </p:sp>
    </p:spTree>
    <p:extLst>
      <p:ext uri="{BB962C8B-B14F-4D97-AF65-F5344CB8AC3E}">
        <p14:creationId xmlns:p14="http://schemas.microsoft.com/office/powerpoint/2010/main" val="4147477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F5356A-5B25-4E38-9F97-4EE2114D252B}" type="slidenum">
              <a:rPr lang="en-IN" smtClean="0"/>
              <a:t>1</a:t>
            </a:fld>
            <a:endParaRPr lang="en-IN"/>
          </a:p>
        </p:txBody>
      </p:sp>
    </p:spTree>
    <p:extLst>
      <p:ext uri="{BB962C8B-B14F-4D97-AF65-F5344CB8AC3E}">
        <p14:creationId xmlns:p14="http://schemas.microsoft.com/office/powerpoint/2010/main" val="1693760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F5356A-5B25-4E38-9F97-4EE2114D252B}" type="slidenum">
              <a:rPr lang="en-IN" smtClean="0"/>
              <a:t>11</a:t>
            </a:fld>
            <a:endParaRPr lang="en-IN"/>
          </a:p>
        </p:txBody>
      </p:sp>
    </p:spTree>
    <p:extLst>
      <p:ext uri="{BB962C8B-B14F-4D97-AF65-F5344CB8AC3E}">
        <p14:creationId xmlns:p14="http://schemas.microsoft.com/office/powerpoint/2010/main" val="4095521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F9259A-1FE3-4FF9-8A07-BDD8177164ED}" type="datetime4">
              <a:rPr lang="en-US" smtClean="0"/>
              <a:t>June 3,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7271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13100306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1556399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2239159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3028669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74010552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81930684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211344501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11"/>
          </p:nvPr>
        </p:nvSpPr>
        <p:spPr/>
        <p:txBody>
          <a:bodyPr/>
          <a:lstStyle/>
          <a:p>
            <a:endParaRPr lang="en-US" dirty="0">
              <a:latin typeface="+mn-lt"/>
            </a:endParaRPr>
          </a:p>
        </p:txBody>
      </p:sp>
      <p:sp>
        <p:nvSpPr>
          <p:cNvPr id="6" name="Slide Number Placeholder 5"/>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76589755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7962CB-39AD-45A9-800F-54DAB53D6021}" type="datetime4">
              <a:rPr lang="en-US" smtClean="0"/>
              <a:t>June 3, 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2964141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05717879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8" name="Footer Placeholder 7"/>
          <p:cNvSpPr>
            <a:spLocks noGrp="1"/>
          </p:cNvSpPr>
          <p:nvPr>
            <p:ph type="ftr" sz="quarter" idx="11"/>
          </p:nvPr>
        </p:nvSpPr>
        <p:spPr/>
        <p:txBody>
          <a:bodyPr/>
          <a:lstStyle/>
          <a:p>
            <a:endParaRPr lang="en-US" dirty="0">
              <a:latin typeface="+mn-lt"/>
            </a:endParaRPr>
          </a:p>
        </p:txBody>
      </p:sp>
      <p:sp>
        <p:nvSpPr>
          <p:cNvPr id="9" name="Slide Number Placeholder 8"/>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73955096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8537E9-D174-424D-BEE8-AFC4CA5F9F97}" type="datetime4">
              <a:rPr lang="en-US" smtClean="0"/>
              <a:t>June 3, 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05621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A44C0-F7AC-49C2-8289-1E7A86D9FB50}" type="datetime4">
              <a:rPr lang="en-US" smtClean="0"/>
              <a:t>June 3, 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91855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3960BD-7AC1-4217-9611-AAA56D3EE38F}" type="datetime4">
              <a:rPr lang="en-US" smtClean="0"/>
              <a:pPr/>
              <a:t>June 3, 2025</a:t>
            </a:fld>
            <a:endParaRPr lang="en-US" dirty="0">
              <a:latin typeface="+mn-lt"/>
            </a:endParaRPr>
          </a:p>
        </p:txBody>
      </p:sp>
      <p:sp>
        <p:nvSpPr>
          <p:cNvPr id="6" name="Footer Placeholder 5"/>
          <p:cNvSpPr>
            <a:spLocks noGrp="1"/>
          </p:cNvSpPr>
          <p:nvPr>
            <p:ph type="ftr" sz="quarter" idx="11"/>
          </p:nvPr>
        </p:nvSpPr>
        <p:spPr/>
        <p:txBody>
          <a:bodyPr/>
          <a:lstStyle/>
          <a:p>
            <a:endParaRPr lang="en-US" dirty="0">
              <a:latin typeface="+mn-lt"/>
            </a:endParaRPr>
          </a:p>
        </p:txBody>
      </p:sp>
      <p:sp>
        <p:nvSpPr>
          <p:cNvPr id="7" name="Slide Number Placeholder 6"/>
          <p:cNvSpPr>
            <a:spLocks noGrp="1"/>
          </p:cNvSpPr>
          <p:nvPr>
            <p:ph type="sldNum" sz="quarter" idx="12"/>
          </p:nvPr>
        </p:nvSpPr>
        <p:spPr/>
        <p:txBody>
          <a:body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19613791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FA080F-3961-4D42-BEDE-84A1FED032F1}" type="datetime4">
              <a:rPr lang="en-US" smtClean="0"/>
              <a:t>June 3, 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4AEF59-F28E-467C-9EA3-92D1CFAD475A}" type="slidenum">
              <a:rPr lang="en-US" smtClean="0"/>
              <a:t>‹#›</a:t>
            </a:fld>
            <a:endParaRPr lang="en-US"/>
          </a:p>
        </p:txBody>
      </p:sp>
    </p:spTree>
    <p:extLst>
      <p:ext uri="{BB962C8B-B14F-4D97-AF65-F5344CB8AC3E}">
        <p14:creationId xmlns:p14="http://schemas.microsoft.com/office/powerpoint/2010/main" val="4279168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3960BD-7AC1-4217-9611-AAA56D3EE38F}" type="datetime4">
              <a:rPr lang="en-US" smtClean="0"/>
              <a:pPr/>
              <a:t>June 3, 2025</a:t>
            </a:fld>
            <a:endParaRPr lang="en-US" dirty="0">
              <a:latin typeface="+mn-lt"/>
            </a:endParaRP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latin typeface="+mn-lt"/>
            </a:endParaRP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D4AEF59-F28E-467C-9EA3-92D1CFAD475A}" type="slidenum">
              <a:rPr lang="en-US" smtClean="0"/>
              <a:pPr/>
              <a:t>‹#›</a:t>
            </a:fld>
            <a:endParaRPr lang="en-US">
              <a:latin typeface="+mn-lt"/>
            </a:endParaRPr>
          </a:p>
        </p:txBody>
      </p:sp>
    </p:spTree>
    <p:extLst>
      <p:ext uri="{BB962C8B-B14F-4D97-AF65-F5344CB8AC3E}">
        <p14:creationId xmlns:p14="http://schemas.microsoft.com/office/powerpoint/2010/main" val="3865291708"/>
      </p:ext>
    </p:extLst>
  </p:cSld>
  <p:clrMap bg1="lt1" tx1="dk1" bg2="lt2" tx2="dk2" accent1="accent1" accent2="accent2" accent3="accent3" accent4="accent4" accent5="accent5" accent6="accent6" hlink="hlink" folHlink="folHlink"/>
  <p:sldLayoutIdLst>
    <p:sldLayoutId id="2147484401" r:id="rId1"/>
    <p:sldLayoutId id="2147484402" r:id="rId2"/>
    <p:sldLayoutId id="2147484403" r:id="rId3"/>
    <p:sldLayoutId id="2147484404" r:id="rId4"/>
    <p:sldLayoutId id="2147484405" r:id="rId5"/>
    <p:sldLayoutId id="2147484406" r:id="rId6"/>
    <p:sldLayoutId id="2147484407" r:id="rId7"/>
    <p:sldLayoutId id="2147484408" r:id="rId8"/>
    <p:sldLayoutId id="2147484409" r:id="rId9"/>
    <p:sldLayoutId id="2147484410" r:id="rId10"/>
    <p:sldLayoutId id="2147484411" r:id="rId11"/>
    <p:sldLayoutId id="2147484412" r:id="rId12"/>
    <p:sldLayoutId id="2147484413" r:id="rId13"/>
    <p:sldLayoutId id="2147484414" r:id="rId14"/>
    <p:sldLayoutId id="2147484415" r:id="rId15"/>
    <p:sldLayoutId id="214748441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E9DFE9F-61AD-531F-1DF1-4BA7D2D468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3534"/>
            <a:ext cx="1896861" cy="1457993"/>
          </a:xfrm>
          <a:prstGeom prst="rect">
            <a:avLst/>
          </a:prstGeom>
        </p:spPr>
      </p:pic>
      <p:sp>
        <p:nvSpPr>
          <p:cNvPr id="6" name="TextBox 5">
            <a:extLst>
              <a:ext uri="{FF2B5EF4-FFF2-40B4-BE49-F238E27FC236}">
                <a16:creationId xmlns:a16="http://schemas.microsoft.com/office/drawing/2014/main" id="{419B2ED9-B112-E8AE-768D-BB7ADE3D5BA0}"/>
              </a:ext>
            </a:extLst>
          </p:cNvPr>
          <p:cNvSpPr txBox="1"/>
          <p:nvPr/>
        </p:nvSpPr>
        <p:spPr>
          <a:xfrm>
            <a:off x="1130257" y="296371"/>
            <a:ext cx="8598666" cy="738664"/>
          </a:xfrm>
          <a:prstGeom prst="rect">
            <a:avLst/>
          </a:prstGeom>
          <a:noFill/>
        </p:spPr>
        <p:txBody>
          <a:bodyPr wrap="square">
            <a:spAutoFit/>
          </a:bodyPr>
          <a:lstStyle/>
          <a:p>
            <a:pPr lvl="1" algn="ctr" fontAlgn="base"/>
            <a:r>
              <a:rPr lang="en-US" sz="2400" b="1" kern="1200" dirty="0">
                <a:solidFill>
                  <a:srgbClr val="000000"/>
                </a:solidFill>
                <a:effectLst/>
                <a:latin typeface="Times New Roman" panose="02020603050405020304" pitchFamily="18" charset="0"/>
                <a:cs typeface="Times New Roman" panose="02020603050405020304" pitchFamily="18" charset="0"/>
              </a:rPr>
              <a:t>MALLA  REDDY INSTITUTE OF TECHNOLOGY (RJ)</a:t>
            </a:r>
            <a:endParaRPr lang="en-IN" sz="2400" dirty="0">
              <a:effectLst/>
            </a:endParaRPr>
          </a:p>
          <a:p>
            <a:pPr lvl="1"/>
            <a:r>
              <a:rPr lang="en-US" kern="1200" dirty="0">
                <a:solidFill>
                  <a:srgbClr val="000000"/>
                </a:solidFill>
                <a:effectLst/>
                <a:latin typeface="Times New Roman" panose="02020603050405020304" pitchFamily="18" charset="0"/>
                <a:ea typeface="+mn-ea"/>
                <a:cs typeface="Times New Roman" panose="02020603050405020304" pitchFamily="18" charset="0"/>
              </a:rPr>
              <a:t>                       </a:t>
            </a:r>
            <a:r>
              <a:rPr lang="en-US" dirty="0" err="1">
                <a:solidFill>
                  <a:srgbClr val="000000"/>
                </a:solidFill>
                <a:latin typeface="Times New Roman" panose="02020603050405020304" pitchFamily="18" charset="0"/>
                <a:cs typeface="Times New Roman" panose="02020603050405020304" pitchFamily="18" charset="0"/>
              </a:rPr>
              <a:t>Maisammaguda</a:t>
            </a:r>
            <a:r>
              <a:rPr lang="en-US" kern="1200" dirty="0">
                <a:solidFill>
                  <a:srgbClr val="000000"/>
                </a:solidFill>
                <a:effectLst/>
                <a:latin typeface="Times New Roman" panose="02020603050405020304" pitchFamily="18" charset="0"/>
                <a:ea typeface="+mn-ea"/>
                <a:cs typeface="Times New Roman" panose="02020603050405020304" pitchFamily="18" charset="0"/>
              </a:rPr>
              <a:t>, </a:t>
            </a:r>
            <a:r>
              <a:rPr lang="en-US" kern="1200" dirty="0" err="1">
                <a:solidFill>
                  <a:srgbClr val="000000"/>
                </a:solidFill>
                <a:effectLst/>
                <a:latin typeface="Times New Roman" panose="02020603050405020304" pitchFamily="18" charset="0"/>
                <a:ea typeface="+mn-ea"/>
                <a:cs typeface="Times New Roman" panose="02020603050405020304" pitchFamily="18" charset="0"/>
              </a:rPr>
              <a:t>Dhulapally</a:t>
            </a:r>
            <a:r>
              <a:rPr lang="en-US" kern="1200" dirty="0">
                <a:solidFill>
                  <a:srgbClr val="000000"/>
                </a:solidFill>
                <a:effectLst/>
                <a:latin typeface="Times New Roman" panose="02020603050405020304" pitchFamily="18" charset="0"/>
                <a:ea typeface="+mn-ea"/>
                <a:cs typeface="Times New Roman" panose="02020603050405020304" pitchFamily="18" charset="0"/>
              </a:rPr>
              <a:t> (Post Via </a:t>
            </a:r>
            <a:r>
              <a:rPr lang="en-US" kern="1200" dirty="0" err="1">
                <a:solidFill>
                  <a:srgbClr val="000000"/>
                </a:solidFill>
                <a:effectLst/>
                <a:latin typeface="Times New Roman" panose="02020603050405020304" pitchFamily="18" charset="0"/>
                <a:ea typeface="+mn-ea"/>
                <a:cs typeface="Times New Roman" panose="02020603050405020304" pitchFamily="18" charset="0"/>
              </a:rPr>
              <a:t>Hakimpet</a:t>
            </a:r>
            <a:r>
              <a:rPr lang="en-US" kern="1200" dirty="0">
                <a:solidFill>
                  <a:srgbClr val="000000"/>
                </a:solidFill>
                <a:effectLst/>
                <a:latin typeface="Times New Roman" panose="02020603050405020304" pitchFamily="18" charset="0"/>
                <a:ea typeface="+mn-ea"/>
                <a:cs typeface="Times New Roman" panose="02020603050405020304" pitchFamily="18" charset="0"/>
              </a:rPr>
              <a:t>), Secunderabad-10.</a:t>
            </a:r>
            <a:endParaRPr lang="en-IN" dirty="0"/>
          </a:p>
        </p:txBody>
      </p:sp>
      <p:pic>
        <p:nvPicPr>
          <p:cNvPr id="7" name="Picture 6">
            <a:extLst>
              <a:ext uri="{FF2B5EF4-FFF2-40B4-BE49-F238E27FC236}">
                <a16:creationId xmlns:a16="http://schemas.microsoft.com/office/drawing/2014/main" id="{3349F184-2E92-7BCD-21B2-2720D9B9BC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93607" y="43534"/>
            <a:ext cx="1668136" cy="1053616"/>
          </a:xfrm>
          <a:prstGeom prst="rect">
            <a:avLst/>
          </a:prstGeom>
        </p:spPr>
      </p:pic>
      <p:sp>
        <p:nvSpPr>
          <p:cNvPr id="9" name="TextBox 8">
            <a:extLst>
              <a:ext uri="{FF2B5EF4-FFF2-40B4-BE49-F238E27FC236}">
                <a16:creationId xmlns:a16="http://schemas.microsoft.com/office/drawing/2014/main" id="{1E1E5D0A-E339-E283-88EF-23D43F9FFBBA}"/>
              </a:ext>
            </a:extLst>
          </p:cNvPr>
          <p:cNvSpPr txBox="1"/>
          <p:nvPr/>
        </p:nvSpPr>
        <p:spPr>
          <a:xfrm>
            <a:off x="906018" y="1226198"/>
            <a:ext cx="9047144" cy="2862322"/>
          </a:xfrm>
          <a:prstGeom prst="rect">
            <a:avLst/>
          </a:prstGeom>
          <a:noFill/>
        </p:spPr>
        <p:txBody>
          <a:bodyPr wrap="square">
            <a:spAutoFit/>
          </a:bodyPr>
          <a:lstStyle/>
          <a:p>
            <a:pPr algn="ctr" rtl="0" eaLnBrk="1" fontAlgn="base" hangingPunct="1"/>
            <a:r>
              <a:rPr lang="en-US" sz="2400" b="1" dirty="0">
                <a:effectLst/>
                <a:latin typeface="Times New Roman" panose="02020603050405020304" pitchFamily="18" charset="0"/>
                <a:cs typeface="Times New Roman" panose="02020603050405020304" pitchFamily="18" charset="0"/>
              </a:rPr>
              <a:t>A </a:t>
            </a:r>
          </a:p>
          <a:p>
            <a:pPr algn="ctr" rtl="0" eaLnBrk="1" fontAlgn="base" hangingPunct="1"/>
            <a:r>
              <a:rPr lang="en-US" sz="2400" b="1" dirty="0">
                <a:effectLst/>
                <a:latin typeface="Times New Roman" panose="02020603050405020304" pitchFamily="18" charset="0"/>
                <a:cs typeface="Times New Roman" panose="02020603050405020304" pitchFamily="18" charset="0"/>
              </a:rPr>
              <a:t>MAJOR PROJECT </a:t>
            </a:r>
            <a:endParaRPr lang="en-US" sz="2400" b="1" dirty="0">
              <a:latin typeface="Times New Roman" panose="02020603050405020304" pitchFamily="18" charset="0"/>
              <a:cs typeface="Times New Roman" panose="02020603050405020304" pitchFamily="18" charset="0"/>
            </a:endParaRPr>
          </a:p>
          <a:p>
            <a:pPr algn="ctr" rtl="0" eaLnBrk="1" fontAlgn="base" hangingPunct="1"/>
            <a:r>
              <a:rPr lang="en-US" sz="2400" b="1" dirty="0">
                <a:effectLst/>
                <a:latin typeface="Times New Roman" panose="02020603050405020304" pitchFamily="18" charset="0"/>
                <a:cs typeface="Times New Roman" panose="02020603050405020304" pitchFamily="18" charset="0"/>
              </a:rPr>
              <a:t>PRESENTATION</a:t>
            </a:r>
          </a:p>
          <a:p>
            <a:pPr algn="ctr" rtl="0" eaLnBrk="1" fontAlgn="base" hangingPunct="1"/>
            <a:r>
              <a:rPr lang="en-US" sz="2400" b="1" dirty="0">
                <a:latin typeface="Times New Roman" panose="02020603050405020304" pitchFamily="18" charset="0"/>
                <a:cs typeface="Times New Roman" panose="02020603050405020304" pitchFamily="18" charset="0"/>
              </a:rPr>
              <a:t>on</a:t>
            </a:r>
          </a:p>
          <a:p>
            <a:pPr algn="ctr" rtl="0" eaLnBrk="1" fontAlgn="base" hangingPunct="1"/>
            <a:r>
              <a:rPr lang="en-US" sz="2800" b="1" dirty="0">
                <a:solidFill>
                  <a:srgbClr val="0070C0"/>
                </a:solidFill>
                <a:effectLst/>
                <a:latin typeface="Times New Roman" panose="02020603050405020304" pitchFamily="18" charset="0"/>
                <a:cs typeface="Times New Roman" panose="02020603050405020304" pitchFamily="18" charset="0"/>
              </a:rPr>
              <a:t>“ DEFENCE STRATERGIES FOR EPIDEMIC CYBER SECURITY THREATS : MODELLING AND ANALYSIS USING MACHINE LEARNING APPROACHES”</a:t>
            </a:r>
            <a:endParaRPr lang="en-IN" sz="2800" b="1" dirty="0">
              <a:solidFill>
                <a:srgbClr val="0070C0"/>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4EDD2E6-3025-DC13-9A48-6486437092B6}"/>
              </a:ext>
            </a:extLst>
          </p:cNvPr>
          <p:cNvSpPr txBox="1"/>
          <p:nvPr/>
        </p:nvSpPr>
        <p:spPr>
          <a:xfrm>
            <a:off x="455135" y="4407790"/>
            <a:ext cx="6268596" cy="1061829"/>
          </a:xfrm>
          <a:prstGeom prst="rect">
            <a:avLst/>
          </a:prstGeom>
          <a:noFill/>
        </p:spPr>
        <p:txBody>
          <a:bodyPr wrap="square">
            <a:spAutoFit/>
          </a:bodyPr>
          <a:lstStyle/>
          <a:p>
            <a:pPr algn="l" rtl="0" eaLnBrk="1" fontAlgn="base" hangingPunct="1"/>
            <a:r>
              <a:rPr lang="en-US" sz="1800" b="1" kern="1200" dirty="0">
                <a:solidFill>
                  <a:schemeClr val="tx1">
                    <a:lumMod val="95000"/>
                    <a:lumOff val="5000"/>
                  </a:schemeClr>
                </a:solidFill>
                <a:effectLst/>
                <a:latin typeface="Times New Roman" panose="02020603050405020304" pitchFamily="18" charset="0"/>
                <a:cs typeface="Times New Roman" panose="02020603050405020304" pitchFamily="18" charset="0"/>
              </a:rPr>
              <a:t>UNDER THE GUIDANCE BY</a:t>
            </a:r>
            <a:endParaRPr lang="en-IN"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rtl="0" eaLnBrk="1" fontAlgn="base" hangingPunct="1">
              <a:lnSpc>
                <a:spcPct val="150000"/>
              </a:lnSpc>
            </a:pPr>
            <a:r>
              <a:rPr lang="en-US" sz="16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Mr.</a:t>
            </a:r>
            <a:r>
              <a:rPr lang="en-US" kern="1200" dirty="0" err="1">
                <a:solidFill>
                  <a:schemeClr val="tx1">
                    <a:lumMod val="95000"/>
                    <a:lumOff val="5000"/>
                  </a:schemeClr>
                </a:solidFill>
                <a:effectLst/>
                <a:latin typeface="Times New Roman" panose="02020603050405020304" pitchFamily="18" charset="0"/>
                <a:cs typeface="Times New Roman" panose="02020603050405020304" pitchFamily="18" charset="0"/>
              </a:rPr>
              <a:t>N.Pavan</a:t>
            </a:r>
            <a:endParaRPr lang="en-US"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l" rtl="0" eaLnBrk="1" fontAlgn="base" hangingPunct="1"/>
            <a:r>
              <a:rPr lang="en-US" dirty="0">
                <a:solidFill>
                  <a:schemeClr val="tx1">
                    <a:lumMod val="95000"/>
                    <a:lumOff val="5000"/>
                  </a:schemeClr>
                </a:solidFill>
                <a:latin typeface="Times New Roman" panose="02020603050405020304" pitchFamily="18" charset="0"/>
                <a:cs typeface="Times New Roman" panose="02020603050405020304" pitchFamily="18" charset="0"/>
              </a:rPr>
              <a:t> Assistant Professor</a:t>
            </a:r>
            <a:endParaRPr lang="en-IN"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0E13A8C-55A3-19ED-B820-D71F3062982C}"/>
              </a:ext>
            </a:extLst>
          </p:cNvPr>
          <p:cNvSpPr txBox="1"/>
          <p:nvPr/>
        </p:nvSpPr>
        <p:spPr>
          <a:xfrm>
            <a:off x="6096000" y="4279683"/>
            <a:ext cx="6268596" cy="2120068"/>
          </a:xfrm>
          <a:prstGeom prst="rect">
            <a:avLst/>
          </a:prstGeom>
          <a:noFill/>
        </p:spPr>
        <p:txBody>
          <a:bodyPr wrap="square">
            <a:spAutoFit/>
          </a:bodyPr>
          <a:lstStyle/>
          <a:p>
            <a:pPr algn="l" rtl="0" eaLnBrk="1" fontAlgn="base" hangingPunct="1">
              <a:lnSpc>
                <a:spcPct val="150000"/>
              </a:lnSpc>
            </a:pPr>
            <a:r>
              <a:rPr lang="en-US" b="1" dirty="0">
                <a:solidFill>
                  <a:srgbClr val="000000"/>
                </a:solidFill>
                <a:latin typeface="Times New Roman" panose="02020603050405020304" pitchFamily="18" charset="0"/>
                <a:cs typeface="Times New Roman" panose="02020603050405020304" pitchFamily="18" charset="0"/>
              </a:rPr>
              <a:t>MADE BY</a:t>
            </a:r>
            <a:endParaRPr lang="en-US" b="1" kern="1200" dirty="0">
              <a:solidFill>
                <a:srgbClr val="000000"/>
              </a:solidFill>
              <a:effectLst/>
              <a:latin typeface="Times New Roman" panose="02020603050405020304" pitchFamily="18" charset="0"/>
              <a:cs typeface="Times New Roman" panose="02020603050405020304" pitchFamily="18" charset="0"/>
            </a:endParaRPr>
          </a:p>
          <a:p>
            <a:pPr algn="l" rtl="0" eaLnBrk="1" fontAlgn="base" hangingPunct="1">
              <a:lnSpc>
                <a:spcPct val="150000"/>
              </a:lnSpc>
            </a:pPr>
            <a:r>
              <a:rPr lang="en-US" dirty="0" err="1">
                <a:solidFill>
                  <a:schemeClr val="tx1">
                    <a:lumMod val="95000"/>
                    <a:lumOff val="5000"/>
                  </a:schemeClr>
                </a:solidFill>
                <a:effectLst/>
                <a:latin typeface="Times New Roman" panose="02020603050405020304" pitchFamily="18" charset="0"/>
                <a:cs typeface="Times New Roman" panose="02020603050405020304" pitchFamily="18" charset="0"/>
              </a:rPr>
              <a:t>B.</a:t>
            </a: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Pavan</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dirty="0">
                <a:solidFill>
                  <a:schemeClr val="tx1">
                    <a:lumMod val="95000"/>
                    <a:lumOff val="5000"/>
                  </a:schemeClr>
                </a:solidFill>
                <a:effectLst/>
                <a:latin typeface="Times New Roman" panose="02020603050405020304" pitchFamily="18" charset="0"/>
                <a:cs typeface="Times New Roman" panose="02020603050405020304" pitchFamily="18" charset="0"/>
              </a:rPr>
              <a:t> - 21RJ1A0529</a:t>
            </a:r>
            <a:endParaRPr lang="en-IN"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fontAlgn="base">
              <a:lnSpc>
                <a:spcPct val="150000"/>
              </a:lnSpc>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B.Sindhuja</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- 21RJ1A0538</a:t>
            </a:r>
          </a:p>
          <a:p>
            <a:pPr fontAlgn="base">
              <a:lnSpc>
                <a:spcPct val="150000"/>
              </a:lnSpc>
            </a:pPr>
            <a:r>
              <a:rPr lang="en-US" dirty="0">
                <a:solidFill>
                  <a:schemeClr val="tx1">
                    <a:lumMod val="95000"/>
                    <a:lumOff val="5000"/>
                  </a:schemeClr>
                </a:solidFill>
                <a:latin typeface="Times New Roman" panose="02020603050405020304" pitchFamily="18" charset="0"/>
                <a:cs typeface="Times New Roman" panose="02020603050405020304" pitchFamily="18" charset="0"/>
              </a:rPr>
              <a:t>Farhan Uddin      - 21RJ1A0516</a:t>
            </a:r>
          </a:p>
          <a:p>
            <a:pPr fontAlgn="base">
              <a:lnSpc>
                <a:spcPct val="150000"/>
              </a:lnSpc>
            </a:pPr>
            <a:r>
              <a:rPr lang="en-US" dirty="0" err="1">
                <a:solidFill>
                  <a:schemeClr val="tx1">
                    <a:lumMod val="95000"/>
                    <a:lumOff val="5000"/>
                  </a:schemeClr>
                </a:solidFill>
                <a:latin typeface="Times New Roman" panose="02020603050405020304" pitchFamily="18" charset="0"/>
                <a:cs typeface="Times New Roman" panose="02020603050405020304" pitchFamily="18" charset="0"/>
              </a:rPr>
              <a:t>CH.Rahul</a:t>
            </a:r>
            <a:r>
              <a:rPr lang="en-US" dirty="0">
                <a:solidFill>
                  <a:schemeClr val="tx1">
                    <a:lumMod val="95000"/>
                    <a:lumOff val="5000"/>
                  </a:schemeClr>
                </a:solidFill>
                <a:latin typeface="Times New Roman" panose="02020603050405020304" pitchFamily="18" charset="0"/>
                <a:cs typeface="Times New Roman" panose="02020603050405020304" pitchFamily="18" charset="0"/>
              </a:rPr>
              <a:t>            - 21RJ1A0544</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2977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DAC8C6E-1B04-FEC8-C382-189E57F086B7}"/>
              </a:ext>
            </a:extLst>
          </p:cNvPr>
          <p:cNvSpPr txBox="1"/>
          <p:nvPr/>
        </p:nvSpPr>
        <p:spPr>
          <a:xfrm>
            <a:off x="870333" y="1702275"/>
            <a:ext cx="6268596" cy="2923877"/>
          </a:xfrm>
          <a:prstGeom prst="rect">
            <a:avLst/>
          </a:prstGeom>
          <a:noFill/>
        </p:spPr>
        <p:txBody>
          <a:bodyPr wrap="square">
            <a:spAutoFit/>
          </a:bodyPr>
          <a:lstStyle/>
          <a:p>
            <a:endParaRPr lang="en-IN" dirty="0">
              <a:latin typeface="Times New Roman" panose="02020603050405020304" pitchFamily="18" charset="0"/>
              <a:cs typeface="Times New Roman" panose="02020603050405020304" pitchFamily="18" charset="0"/>
            </a:endParaRPr>
          </a:p>
          <a:p>
            <a:pPr>
              <a:buNone/>
            </a:pPr>
            <a:r>
              <a:rPr lang="en-IN" sz="2800" b="1" dirty="0">
                <a:solidFill>
                  <a:schemeClr val="tx1">
                    <a:lumMod val="95000"/>
                    <a:lumOff val="5000"/>
                  </a:schemeClr>
                </a:solidFill>
                <a:latin typeface="Times New Roman" panose="02020603050405020304" pitchFamily="18" charset="0"/>
                <a:cs typeface="Times New Roman" panose="02020603050405020304" pitchFamily="18" charset="0"/>
              </a:rPr>
              <a:t>Hardware Requirements:</a:t>
            </a:r>
          </a:p>
          <a:p>
            <a:pPr>
              <a:buNone/>
            </a:pPr>
            <a:endParaRPr lang="en-IN" b="1" dirty="0">
              <a:solidFill>
                <a:schemeClr val="accent1">
                  <a:lumMod val="50000"/>
                </a:schemeClr>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solidFill>
                  <a:schemeClr val="tx1">
                    <a:lumMod val="95000"/>
                    <a:lumOff val="5000"/>
                  </a:schemeClr>
                </a:solidFill>
                <a:latin typeface="Times New Roman" panose="02020603050405020304" pitchFamily="18" charset="0"/>
                <a:cs typeface="Times New Roman" panose="02020603050405020304" pitchFamily="18" charset="0"/>
              </a:rPr>
              <a:t> Processor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 Intel i5</a:t>
            </a:r>
          </a:p>
          <a:p>
            <a:r>
              <a:rPr lang="en-IN" sz="2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RAM                                     :</a:t>
            </a:r>
            <a:r>
              <a:rPr lang="en-IN" sz="2400" dirty="0">
                <a:latin typeface="Times New Roman" panose="02020603050405020304" pitchFamily="18" charset="0"/>
                <a:cs typeface="Times New Roman" panose="02020603050405020304" pitchFamily="18" charset="0"/>
              </a:rPr>
              <a:t> 8GB</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Storage                                  :</a:t>
            </a:r>
            <a:r>
              <a:rPr lang="en-IN" sz="2400" dirty="0">
                <a:latin typeface="Times New Roman" panose="02020603050405020304" pitchFamily="18" charset="0"/>
                <a:cs typeface="Times New Roman" panose="02020603050405020304" pitchFamily="18" charset="0"/>
              </a:rPr>
              <a:t> 1TB HDD/SSD</a:t>
            </a:r>
          </a:p>
        </p:txBody>
      </p:sp>
      <p:sp>
        <p:nvSpPr>
          <p:cNvPr id="5" name="TextBox 4">
            <a:extLst>
              <a:ext uri="{FF2B5EF4-FFF2-40B4-BE49-F238E27FC236}">
                <a16:creationId xmlns:a16="http://schemas.microsoft.com/office/drawing/2014/main" id="{281D8A18-3006-C340-1150-98BDB2770B80}"/>
              </a:ext>
            </a:extLst>
          </p:cNvPr>
          <p:cNvSpPr txBox="1"/>
          <p:nvPr/>
        </p:nvSpPr>
        <p:spPr>
          <a:xfrm>
            <a:off x="870333" y="749632"/>
            <a:ext cx="5489003" cy="584775"/>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SYSTEM REQUIREMENTS:</a:t>
            </a:r>
            <a:endParaRPr lang="en-IN"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499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6699EC-C3FE-8C88-C734-EFBF4F4C86C4}"/>
              </a:ext>
            </a:extLst>
          </p:cNvPr>
          <p:cNvSpPr txBox="1"/>
          <p:nvPr/>
        </p:nvSpPr>
        <p:spPr>
          <a:xfrm>
            <a:off x="921157" y="1048061"/>
            <a:ext cx="9639759" cy="3662541"/>
          </a:xfrm>
          <a:prstGeom prst="rect">
            <a:avLst/>
          </a:prstGeom>
          <a:noFill/>
        </p:spPr>
        <p:txBody>
          <a:bodyPr wrap="square" rtlCol="0">
            <a:spAutoFit/>
          </a:bodyPr>
          <a:lstStyle/>
          <a:p>
            <a:pPr>
              <a:buNone/>
            </a:pPr>
            <a:r>
              <a:rPr lang="en-IN" sz="2800" b="1" dirty="0">
                <a:latin typeface="Times New Roman" panose="02020603050405020304" pitchFamily="18" charset="0"/>
                <a:cs typeface="Times New Roman" panose="02020603050405020304" pitchFamily="18" charset="0"/>
              </a:rPr>
              <a:t>Software Requirements:</a:t>
            </a:r>
          </a:p>
          <a:p>
            <a:pPr>
              <a:buNone/>
            </a:pPr>
            <a:endParaRPr lang="en-IN" sz="2800" b="1" dirty="0">
              <a:latin typeface="Times New Roman" panose="02020603050405020304" pitchFamily="18" charset="0"/>
              <a:cs typeface="Times New Roman" panose="02020603050405020304" pitchFamily="18" charset="0"/>
            </a:endParaRPr>
          </a:p>
          <a:p>
            <a:pPr>
              <a:buNone/>
            </a:pPr>
            <a:endParaRPr lang="en-IN"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Operating System               :</a:t>
            </a:r>
            <a:r>
              <a:rPr lang="en-IN" sz="2400" dirty="0">
                <a:latin typeface="Times New Roman" panose="02020603050405020304" pitchFamily="18" charset="0"/>
                <a:cs typeface="Times New Roman" panose="02020603050405020304" pitchFamily="18" charset="0"/>
              </a:rPr>
              <a:t> Windows </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Programming Language    : </a:t>
            </a:r>
            <a:r>
              <a:rPr lang="en-IN" sz="2400" dirty="0">
                <a:latin typeface="Times New Roman" panose="02020603050405020304" pitchFamily="18" charset="0"/>
                <a:cs typeface="Times New Roman" panose="02020603050405020304" pitchFamily="18" charset="0"/>
              </a:rPr>
              <a:t>Python</a:t>
            </a:r>
          </a:p>
          <a:p>
            <a:pPr>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 Libraries                              :</a:t>
            </a:r>
            <a:r>
              <a:rPr lang="en-IN" sz="2400" dirty="0">
                <a:latin typeface="Times New Roman" panose="02020603050405020304" pitchFamily="18" charset="0"/>
                <a:cs typeface="Times New Roman" panose="02020603050405020304" pitchFamily="18" charset="0"/>
              </a:rPr>
              <a:t> Scikit-learn, NumPy, Pandas</a:t>
            </a:r>
          </a:p>
          <a:p>
            <a:pPr>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08316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8042D86-4AB5-D699-6735-1BB7C241E0E9}"/>
              </a:ext>
            </a:extLst>
          </p:cNvPr>
          <p:cNvSpPr txBox="1"/>
          <p:nvPr/>
        </p:nvSpPr>
        <p:spPr>
          <a:xfrm>
            <a:off x="868031" y="515949"/>
            <a:ext cx="5695790" cy="1015663"/>
          </a:xfrm>
          <a:prstGeom prst="rect">
            <a:avLst/>
          </a:prstGeom>
          <a:noFill/>
        </p:spPr>
        <p:txBody>
          <a:bodyPr wrap="none" rtlCol="0">
            <a:spAutoFit/>
          </a:bodyPr>
          <a:lstStyle/>
          <a:p>
            <a:r>
              <a:rPr lang="en-US" sz="3200" b="1" dirty="0">
                <a:latin typeface="Times New Roman" panose="02020603050405020304" pitchFamily="18" charset="0"/>
                <a:cs typeface="Times New Roman" panose="02020603050405020304" pitchFamily="18" charset="0"/>
              </a:rPr>
              <a:t>ARCHITECTURE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DIAGRAM</a:t>
            </a:r>
            <a:endParaRPr lang="en-IN" sz="32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E176366-D2CA-5E51-74A9-1EC5F0E2D638}"/>
              </a:ext>
            </a:extLst>
          </p:cNvPr>
          <p:cNvSpPr txBox="1"/>
          <p:nvPr/>
        </p:nvSpPr>
        <p:spPr>
          <a:xfrm>
            <a:off x="4080510" y="2434590"/>
            <a:ext cx="460382" cy="369332"/>
          </a:xfrm>
          <a:prstGeom prst="rect">
            <a:avLst/>
          </a:prstGeom>
          <a:noFill/>
        </p:spPr>
        <p:txBody>
          <a:bodyPr wrap="none" rtlCol="0">
            <a:spAutoFit/>
          </a:bodyPr>
          <a:lstStyle/>
          <a:p>
            <a:r>
              <a:rPr lang="en-IN" dirty="0"/>
              <a:t>    </a:t>
            </a:r>
          </a:p>
        </p:txBody>
      </p:sp>
      <p:pic>
        <p:nvPicPr>
          <p:cNvPr id="10" name="Picture 9">
            <a:extLst>
              <a:ext uri="{FF2B5EF4-FFF2-40B4-BE49-F238E27FC236}">
                <a16:creationId xmlns:a16="http://schemas.microsoft.com/office/drawing/2014/main" id="{2BF637B9-DFE0-0988-1DC8-CE6DDE61B0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353" y="1659930"/>
            <a:ext cx="9202434" cy="3972479"/>
          </a:xfrm>
          <a:prstGeom prst="rect">
            <a:avLst/>
          </a:prstGeom>
        </p:spPr>
      </p:pic>
    </p:spTree>
    <p:extLst>
      <p:ext uri="{BB962C8B-B14F-4D97-AF65-F5344CB8AC3E}">
        <p14:creationId xmlns:p14="http://schemas.microsoft.com/office/powerpoint/2010/main" val="44251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C4ABB-A1CF-3E9E-0911-4EB7BC6DC207}"/>
              </a:ext>
            </a:extLst>
          </p:cNvPr>
          <p:cNvSpPr>
            <a:spLocks noGrp="1"/>
          </p:cNvSpPr>
          <p:nvPr>
            <p:ph type="title"/>
          </p:nvPr>
        </p:nvSpPr>
        <p:spPr>
          <a:xfrm>
            <a:off x="707095" y="485309"/>
            <a:ext cx="8596668" cy="1320800"/>
          </a:xfrm>
        </p:spPr>
        <p:txBody>
          <a:bodyPr>
            <a:normAutofit/>
          </a:bodyPr>
          <a:lstStyle/>
          <a:p>
            <a:r>
              <a:rPr lang="en-US" sz="3200" b="1" dirty="0">
                <a:solidFill>
                  <a:schemeClr val="tx1"/>
                </a:solidFill>
                <a:latin typeface="Times New Roman" panose="02020603050405020304" pitchFamily="18" charset="0"/>
                <a:cs typeface="Times New Roman" panose="02020603050405020304" pitchFamily="18" charset="0"/>
              </a:rPr>
              <a:t>UML DIAGRAMS</a:t>
            </a:r>
            <a:br>
              <a:rPr lang="en-US" sz="2800" b="1" dirty="0">
                <a:solidFill>
                  <a:schemeClr val="tx1"/>
                </a:solidFill>
                <a:latin typeface="Times New Roman" panose="02020603050405020304" pitchFamily="18" charset="0"/>
                <a:cs typeface="Times New Roman" panose="02020603050405020304" pitchFamily="18" charset="0"/>
              </a:rPr>
            </a:br>
            <a:endParaRPr lang="en-US" sz="1800" b="1"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707095" y="1145709"/>
            <a:ext cx="4027064" cy="523220"/>
          </a:xfrm>
          <a:prstGeom prst="rect">
            <a:avLst/>
          </a:prstGeom>
        </p:spPr>
        <p:txBody>
          <a:bodyPr wrap="none">
            <a:spAutoFit/>
          </a:bodyPr>
          <a:lstStyle/>
          <a:p>
            <a:r>
              <a:rPr lang="en-US" sz="2800" b="1" dirty="0">
                <a:latin typeface="Times New Roman" panose="02020603050405020304" pitchFamily="18" charset="0"/>
                <a:cs typeface="Times New Roman" panose="02020603050405020304" pitchFamily="18" charset="0"/>
              </a:rPr>
              <a:t>USE CASE DIAGRAM :</a:t>
            </a:r>
            <a:endParaRPr lang="en-US" sz="2800" dirty="0"/>
          </a:p>
        </p:txBody>
      </p:sp>
      <p:sp>
        <p:nvSpPr>
          <p:cNvPr id="5" name="AutoShape 2" descr="data:image/png;base64,iVBORw0KGgoAAAANSUhEUgAAAbkAAAFRCAYAAADpQ9PHAAAAAXNSR0IArs4c6QAAIABJREFUeF7sfQdck9f6f97shISQQMIMe8mW4cSFe6MVXK1W66iiVVtH1bZ6bW3vbdXWDq1711WL14FbREGGIAqCIMGA7BVCQsjO++/DDffv7a+2ooyAJ58PDnLe857zPc853/M853megxHQByGAEEAIIAQQAt0UAayb9gt1CyGAEEAIIAQQAgREckgIEAIIAYQAQqDbIoBIrtsOLeoYQgAhgBBACCCSQzKAEEAIIAQQAt0WAURy3XZoUccQAggBhABCAJEckgGEAEIAIYAQ6LYIIJLrtkOLOoYQQAggBBACiOSQDCAEEAIIAYRAt0UAkVy3HVrUMYQAQgAhgBBAJIdkACGAEEAIIAS6LQKI5Lrt0KKOIQQQAggBhAAiOSQDCAGEAEIAIdBtEUAk122HFnUMIYAQQAggBBDJIRlACCAEEAIIgW6LACK5bju0qGMIAYQAQgAhgEgOyQBCACGAEEAIdFsEEMl126HtXh3DcZxYUVFBr6+vpxOJRMzS0lLN5/ObMAwzdK+eot4gBBACbYkAIrm2RBPV1S4I4DhOzsvLC5NKpaEkEkmA4zhFp9NJOBxOkq+vbwaGYap2eTGqFCGAEOjyCCCS6/JD2L07gOM46datW6PpdPpwCoWSSCAQnpFIJBKBQPCQy+Uhrq6u6Q4ODoe7NwqodwgBhMCrIoBI7lWRQ8+1OwI4jmOPHz/urVQqV3t4eHzMZrPFGIZpgfiKioooDAbD4+bNm98NHDjwEwcHh+R2bxB6AUIAIdDlEEAk1+WG7M1pMI7jtMTExGgnJyeNUCj89x/NkvB9cnLybJVK5RUSErKZw+FI3hx0UE8RAgiBl0EAkdzLoITKdAoCOI4zb926NcPT0/OOnZ1dIYZhuucbAhpddXW1082bN7+fNm3aMgzDCjuloeilCAGEgMkigEjOZIcGNQzHcbPk5OQ5jo6OGQwGI4fH48kxDMNbkAFNTiqV9khISPh21KhRC+l0+hOEGkIAIYAQeB4BRHJIHkwWASCxlJSUuQ4ODi5WVlY76XR6KYFAaNHmSBKJxPbx48efkcnkJm9v740WFhb1JtsZ1DCEAEKgUxBAJNcpsKOXvgwC4HiSnp7u0tTU9JGHh8c1CwuLDJVKJSMSiUQ6nc4vLCwcUVxcPNrf33+ZUCgUvUydqAxCACHwZiGASO7NGu8u11sgupSUFG+DwTDbYDBgAoGgkEwmk2trawMMBgPVyspqt4eHR0qX6xhqMEIAIdAhCCCS6xCY0UteFwEcx6l5eXnjsrOzP7KwsKBYWlruCQ4OPgghBa9bN3oeIYAQ6L4IIJLrvmPb7XoGqb3S09MX29vbk21tbX/AMEzf7TqJOoQQQAi0KQKI5NoUTlRZeyNw7969JU5OTmC2/KG934XqRwggBLo+Aojkuv4YdusewJkcdLAldODBgwfvWFpaMhwcHPbArwkEAt7yHZR9PsSgWwODOocQQAi8FAKI5F4KJlSoIxEoLS0Nqqqqmm4wGMyMJGbAcVxJIpEaRSJRHy6Xq7O0tMw2GAzmBoOBQCQSCXq9nkihUOpdXV0PWVhYoKDwjhww9C6EgAkjgEjOhAfnTW1aVVWVtUKh8FSr1ZCImUAmkwk4jgPRGcrLyyfy+XwdhUK5aDAYyDqdrvl7vV6P0el0tZubWy6GYdI3FTvUb4QAQuB/EUAkhySiSyGQnp7+gb29vd7W1vanLtVw1FiEAEKgUxBAJNcpsKOXvioC9+7di3FwcMBtbW13vGod6DmEAELgzUEAkdybM9bdoqf37t1baG9vj9nZ2f3cLTqEOoEQQAi0KwKI5NoVXlR5WyOQnp7+vlAoxK2trXe1dd2oPoQAQqD7IYBIrvuNabfuUUZGxhI7Ozs4k9vZrTuKOocQQAi0CQKI5NoERlRJRyGQnp6+zN7eXovO5DoKcfQehEDXRgCRXNcevzeu9ZmZmTGgyVlbW6MzuTdu9FGHEQKtRwCRXOsxQ0+0EQJwszeBQKDL5XI6lUrlqtVqrlwub7C3t3/6x1vAW155//799+zs7Ig2NjaQ8QR9EAIIAYTAXyKASA4JSIcgAMmVKyoq6Pn5+cy6ujrr6upqnq2tbSCRSPSvq6tjy+VypsFgKBIIBJf69euX4OLiovpjw6COlJSUBdbW1qTDhw/v3Lhxo+HPGg/kmZWVRQ8ICFBiGPanZTqk0+glCAGEQKcjgEiu04egezYAx3EKgUBglJeX22ZmZno9e/bMSalU8nAcZ3O5XEZlZeUzlUqlDQ0Nrfbx8REJhcJ6Go1WSSAQZH+WfxIITiKR9Hj48OECHMc1np6ehx0cHB79Wdny8nKnU6dOTSYQCNrhw4en2dnZPbGwsGhAeS27p6yhXiEE/goBRHJIPtoMASAiAoFgTSAQ3BMSEsJu3LgRptfrnRwdHes4HE4ph8O5l5ubm8Ln8xtGjhwptba2VhMIBNC0/ptk+UWNgVRfYrF4mlqtzqTRaCSVShXm4+NzWCAQADH+z6ekpIRx//79YLVaPTM3N9edzWY/mzp16i/29vYPCQSCBJFdmw05qgghYPIIIJIz+SEyzQYaCY106dIlhlqt5gUGBg6Ty+W9EhMTBWlpaeaWlpa5Y8aMSfTx8SmjUCiFVlZWVX91/xvcIJCcnEwvLS0lRUVFKZ4nItAKc3NzF0kkEqmzs/NpkUgEF6W+xeFwHHr27LkbwzD58ygZby4A2SaKxWKfxMTE3omJieOioqJ0jo6ON8vLyy86ODhUuLu7a5E50zTlC7UKIdBWCCCSaysk34B64KxLLBZbPX36FLQqB4VCIbS3t/c2GAxOUqm0Xq/XZ3t6emb07NnzIY/HUxIIBN3LaE1w6/f169e98vPzx7i4uEjHjBlzFMMwBUBaXV3NyszMHEwmk509PT1/EQqFEvh9eXm5VVFR0dtMJrMuMDAwFsOwxpYhEIlEgri4uKAxY8Y8cHd3rwZClkql5mfPnh2gUqlGW1pacmpqatI4HM5jf3//goCAgGJEdm+AAKMuvpEIIJJ7I4e9dZ0GTSozMzOwsLBwhEgkcqFSqWpra+tqjUZTIBAISoOCgqrs7e2BfOpbe1s31H3p0qVRWVlZ4y0tLVNDQkKu9+zZswRIB8gvKSkpkkajCUJDQ49jGFbX0nLQ1iorK61EIlE0iURS9u3b92QLMVZUVPBv374dnZeX5zZnzpyfhEIheGviQHZyuZxbWVkpTExM7KFSqQLr6+vt3dzccgYNGnTexsYGbjDAW4cOKo0QQAiYMgKI5Ex5dDqpbUbXfg6cr2VlZYWdP39+ilKpZLm4uDzp2bPnRR6Pd8fZ2RlMhIbXIQUcx5np6enTb9++PcTPz+/b5OTkzBaPSSCkwsLCPvX19T2dnZ0P8/n8/zFJPkd25ISEhA8tLS3T/Pz87rSQLJDnzZs3301ISOg7ffr0vd7e3inPa2tAkiKRiKrRaIISExNni0Qi9169emWNHTv2VwaDkU8gEMBRBXlmdpIMotciBNoKAURybYVkF68nPj6eXFFRYZGdne3Ws2fPgRqNxlsikYDJMb1fv34igUDwVCgUVrwOqT2vhe3du9f5d2/K9ysrKxU9evQ4Pm7cONHzN3yLRKKgurq6yUQi8URYWNhfalhZWVmuCoUiisPhXOvRo0dmSz2nTp0iGQyGsJqamolMJjNtwoQJ1/+MLI0hB7b3798PlUqlo6ytrSkajeauRCJJWLFixTMMwzRdfHhR8xECbywCiOTe2KEnwEWkpCdPnnBFIpFbYmLiUAaDYS8QCKpIJFJlYGBgoZubWz6PxwNi07cVTKChHT58GMyEswgEQsHkyZPP/pE85XK54NatW4ucnZ0T/Pz87v4dyYDW9vjx45C6urpRPj4++ywtLUueI1RScnKyR15e3rslJSWKyZMn7/bz86t+UZhCTU2NIDs7OyArK8sLwzD3/Px8Wf/+/S/3798/x9nZGYUhtJUgoHoQAh2EACK5DgLalF6D4ziruLjY486dO2ElJSUBGo1G07t37wo+n5/LYrFue3l5gQanbwut7fl+A6lmZGT0vX379jt+fn7Jw4cP/+XPCKygoKCnubm5pUAguP13BPc8mYnF4qFMJrPcxsbm0R/eiz1+/Njm5s2bb8vlck5UVNRBd3d30YvGxOidScnKyvKrr68PyczM9FQoFAZfX9/sUaNGJdLp9PKXbZcpjTtqC0LgTUQAkVw3H3Xjgg3kQr17966ZUCi0/905cUF6erqztbX11YEDB14LDAx8RiAQwG2/Xc6goA1JSUkshUIxIT4+fkZgYOCGadOmPcQwDEIB/ueD4zg5OTnZvG/fvnL4/vz588yQkBCCnZ1d098NVUvowIv6kZeXxz537txcKpXqZG1t/e20adMq/6wNf3xPXV2d+ZMnT9xv3LgxnUAgeIeFhcWVlZVd4XK5Ej8/PyUKRfi7kUHfIwQ6DwFEcp2Hfbu/GQjj7t27Trdv3+7FZrMdra2tiXV1dVo+n18YGBiY7ubmBrFr7X7elJaWJszOzp6mUCj4Q4cO/dXX1zftRZ0vLy/33r9//6JVq1btolKpBf/617+iIiIiqGFhYUcg7s34ozF6SzY7jzQ0NBhCQ0O1Rk2RGBISAjkx1S8wSZqdP39+WF1dXf/GxsbUvn37XgoNDf1bAoX2grfnrVu3XHNycoK4XK4XmUzWl5SUyL28vJLHjRsHpA3B7eiDEEAImBACiORMaDDaqimwGNfU1DgdPXp0aG1t7QAfHx+ppaVlop2dXUpAQEAVgUCAnI4d4irf2Nhos337dvB+xHr16vVjcHBw8V/1s7i4uP/WrVu3//Of/1zGYDDSly9fvmbSpElmSqXy2Llz5yIVCgVv5cqVJ/39/TMOHToUFhcXNwnCF2bMmHEiNze3X3V1tXdxcbHM09PzwAcffFDzZ+8C8k9ISOgJt4wzmcxrNTU1p1+UB/MFz5NKS0s5BQUFHlVVVYPz8/P9Gxsbn0VFRV3y8vJ6xOFwpB2Fb1vJDKoHIdBdEUAk101GFhw6amtrzUpLSwcWFBTMvX//vpWzs/NvgwYNOtqjR4//xpd1VHeBSHJycnofPnz4R6FQeHjJkiU7MQz7P0mX/9iep0+fDtiyZct3P/300wfg2bl8+fJVEydONH/48KGgqqqKGRkZCfFsj548eWJ+5cqV795+++1DV69e9S0qKpI1NjYO4XA4Re+9996WoKCgjL/TrEDDPHv27Jrw8PD83r17H7K0tJS9Cj5gJk1MTBx548aNhXw+37pPnz5XraysThsMhkJnZ+c/1Shf5T3oGYQAQqD1CCCSaz1mJvUE5GnMzc11UygUwWQy2fPhw4dMCwuLJ2FhYTd69+79X7f8jmw0mA2TkpJGpqamvmVra/tg+vTpkMGk/mXaUFRU1HfLli3ff/vtt6vIZHLKBx98sH7SpEm0nJycIpFINNrHx6fS09Pz5LVr1wS/O4N8FhERcVssFls8e/bsCYZh48eNG/fNkCFDjr7Mu6BMcXGx64EDB2JCQkKqLCwszoaHhwNmr3Q2mZqaallYWNgvLy9vKJ/PZ7m7u1coFIpsoVD4gMfjFXt4eCBz5ssODCqHEGgjBBDJtRGQHVmN0cHCrKioyH3Xrl3TvL29HSgUSkZjY+PdiIiIpxqNpsHX17fdz9peYMpjgVnx4cOHAwIDA08EBwenCIVC8NZ8qQ/cILBp06Yfp06d+tDd3f385s2bl82ePfsen89/UFVV5R4fHz+JSCQqXVxczqalpa14++23j+M4Xk2hUJ4eOnRo+8yZM7eFhIS8NMkBlmVlZbwzZ85MwDAsKDAwcO+gQYOyX6qxf1IICL62tpb58OFD2/Ly8kA2m92/urraNT8/PzcqKuq8t7d3DpfLlb5q/eg5hABCoHUIIJJrHV6dXhoW5eLi4j53796NvnPnjlV0dPQDgUBwk0ql5na2plBZWWl27dq1OampqUPnzJnzr+Dg4LTWakVAEpcuXRqxdevWRY2NjdzQ0ND0lStXbj979uy7Fy5cGGtmZqbYvHnzXjs7u4QjR47MOH369Bg6na4PDQ3dy+Px/IYPH34+ODg4ubUDdffuXcajR48mP336dPyyZcu22tra3mttHX8sv3HjRuKgQYOo9vb2A0QiUZ+rV68G+/v71/v5+WU6OzvHQYA9Ort7XZTR8wiBv0YAkVwXkBBY+LOzs81Bc+PxeNMTExNt9Xr9xalTpya4ublBzFabBWu/KhxgMszOzp5RUFDg9957730DZ2OvuoAbbzjg1tXV0XEcl1lZWUHyZbZEIuHQaDStRqNRcrlc+B1ZoVBwMQwjMplM0I7AmQZuFtC9Sj9wHKfHxsaOLC4ujgoLC9vVv3//1LbyPoWA9dLSUsGFCxcGP3v2bICbm5uTi4tLxpMnT8707Nmz3N7eXubg4KB6Vcxepb/oGYTAm4AAIjkTH2WI0Tp16tRwjUbjZm5uTiSRSE98fHwehoSEiFurJbVXV3Ect/zpp5/m0Wg0uqOj48mRI0fmteO7zJcsWTLviy++OMPlcv/SU/NV23D27NkxRUVFcFvBuXfeeefaq9bzoufgZgXIqlJSUuJHpVJd9Hq9uq6uTuHr63vP29s7tTXm3bZuG6oPIdDdEEAkZ6IjCt6J2dnZgSdOnJjp7e3NFQgEv9JotNTBgwe3OtN/e3YRx3HG5s2bP6NQKLb9+vXbFB4eDuTbbuEJOI4Lxo8fv+/EiROfsFgsuAS1zT/p6ekUsVjcJyUlZeGYMWMOR0RE3HxV7fBFjTOeq0K+UE52drZTY2PjGHBaKSsrezJmzJgzI0aMSMcw7KXi99ocAFQhQqAbIYBIzsQGE8xa9+7dsykoKBjx8OHDqF69ep196623DvydO3xndKOwsJATGxs7l0QiuS1fvvzj5+90a6/2AMlNmjRp38mTJ9fTaLSs9noP1JuTkzNh165dqyZMmPDZ0KFD4YaDVzKDvkwbgfQUCoUgNTU16tq1a1Hu7u6ZPj4+l5RK5SNXV9c6FIrwMiiiMgiB/4sAIjkTkQo4d7t+/bp9RUXFcAqF4pCfn18RERGRMmDAgAIMw17aO7GjugNkfOrUqfcaGhqcQ0JC9oaEhLwwF2RbtslIcnsPHDjwKZfLbRdNrqW9OI7TMjMz+yQlJU10dna+4+rqerG9vVbhXLC0tFR44cIFr/LyclcvLy8+jUZr0mg093r16pWWmZmpiI6O7vQz2LYcU1QXQqA9EUAk157ovkTd4GQB6a527tw5yGAwBHt6ekrYbPZZJyenYnd39+b0VS9RTYcVAY2jurpasGfPnplcLtfO29t7Z0RERIedD3YkyQGoMD4XLlwY+OTJk7ccHR2vTJky5WpbOaP81aDBe0tLS2n37t1zplKp/SBn5sOHDyVUKrVw9OjR+b6+vnAeiW5F6DDJRy/qqgggkuvEkTNe3Olz4sSJtU5OTtUDBw7c4+TkBJpbu5nFXre7ECawb9++f9BoNMfFixd/yGQyS1+3ztY832KuNGpyD1rz7KuWBcIRi8X9v//++2/feeedL4ODg//d0R6tcEZbVVXlnZKSMurixYvTPDw8UiIjI3/y8PDINxUHpFfFFz2HEGhPBBDJtSe6L6gbTH0ikcjj7t27/YqLi51sbGxy5s+ff6EjzrRep7sQJhAfHz+1trbWfdasWTtsbGzEr1PfqzwLJBcZGbn/4MGDn3C53A4hOaNGR8nOzu535cqVeQMGDLjYu3fvsy+TpuxV+vg3Gh65urra6ezZs+HPnj3z8/b2VrDZ7FI+n5/j7+9fwGazJYj02hp1VF9XRgCRXAePHmhC9+7di5DL5ZH19fW5er3+7NKlS00+KBiSPsfHx8eIxWI3Npu9NTo6usMJzkg2gsmTJ+/fv39/h5Kc8d3Y4cOH+zQ1Nc3w8PD499ChQ+M7WqN7Xlzj4+Mtbt686e/k5BTOZrO9m5qaau3s7G717NkTMsTADRMmZeru4KmGXocQaEYAkVwHCQKYJpVKpf3evXs/0mq1Bh8fnxN+fn6PukIAMBBcbGzszAcPHgydOHHi5uDg4E4zkRnNlQeOHj26nsVidZgm1yIm8fHxZKVS2T8+Pn51dHT07tDQ0POdqTmBXBUVFdFEIpGAyWR6i0SiGXl5eXwHB4dHkZGRJ+zs7PJM0XGpg6Ydeg1CAJFcR8gAaG+PHz/uefny5UWOjo4F0dHRu/h8fkVHvPt135GTk0N99uzZqJs3b85ZsmTJR05OTk9ft87XeR7HcetJkyYBya3rDJIzanTE5OTkMWfOnJkfFRX1Te/evVNM5RwVvHSzsrIGZWVlvZWVleXbp0+fVB6PFy8QCHKpVGpVZ6d+e52xR88iBF4FAaTJvQpqL/kM7LLz8/Od79+/P7m2tpbn6uoaP3bsWEgVJX/JKjq1GDhcJCUlBaelpc329PS8MG7cuCud2qD/eDtaR0ZGHjx27NjaziI5I9HRzp49O1kqlQ7x9fXdExYWBsHbJmMexHHc/NGjR/anT5/2Y7PZ/u7u7sLq6uoCNze3O25ubtnOzs7IM7OzhRm9v0MQQCTXTjDDjvrKlSshFy5cmDNs2LAiGo12ctSoUc8607TV2q7K5fIeP/zww/qgoKBLHh4ev5qCFmDU5A4dPXr0484kOcASrjm6devWOzU1NaHz58//hM1mV7cW4/YuD3J469YttlKp9OVwOOOzsrICCgsLnw0ePPhqYGDgLaFQKGnvNqD6EQKdiQAiuXZAH9y9jx8/Hvb48ePVU6dOvebr63sIwzBFO7yq3aqsqalhHz58eC2JRKLPmDHjM4FAAAmRO/2D47jNpEmTDpoCyQEYCoXCdufOnV9RqVS5u7v7yjFjxpjsnXHg1WuMt3v72rVr45VKZbaLi8spIpF4c8aMGTC+OlPSRjtd2FADugUCiOTaeBjh/C0+Pn5aXV2dj5eX1+lhw4bd60wPvFfpXk5ODuvGjRtzVSqV9bx5877m8XgNr1JPezxjSpqc0WyJNTY2Wu3YsWOzvb29ePz48bs4HI5Ja0ewCSMQCMxr164Nvn///gAajebB4XCy2Wx2alBQ0AN3d/dKUzljbA8ZQnW+WQggkmuj8Ybzt8zMTMfr169PtbCwINFotMuzZs3K7mqLBfTjwIEDI6qrqwcPGjTocN++fR+3EURtUo2pkVxLp0pKSjwuX778CYfDuRIVFXWqK4w7jHV9fb15WlpawKNHj4JsbW0FKpWKqdPpynv16nU7KCjoEfLMbBOxRZV0IgKI5NoIfLFYbHP8+PF1gwYNKrWzs/u+qybUlUqlbocOHVo6bNiwPT4+PrmmZr4Ckps8efLBI0eOdKrjyR/FBggjLi4uMCsra2nPnj23jRo1KqeNRKvdqzHeiAAeo1Qcx9ksFmv8L7/8spDBYGQMGTJkd48ePQr4fL7C1GSh3YFBL+gWCCCSe81hhAXi0aNH3levXo2m0WhPo6OjY03l/Kq1XYNbBW7evLmdwWCkzJw5E84RTTExdKeHELwIVzAD7tq1K6qmpmZsZGTkZn9/f5PSgl9WHqAfEonEMykpKSQ7O7unmZmZ0tbWtorNZqeNHj0aYhPViPBeFk1UrrMRQCT3GiMAB/m7du0KJJPJ02trazN69+59bsiQISbhoNHabgHBXbhw4W2ZTMaLiYn53pTO4Z7viynEyf0VtjiOc3766aeYpqYmq7Fjx37t4+PTZTOPQAiJTCazuHLliotIJBrq7OzsIJPJigwGgyg8PPyJv79/CYFAaEKE19rZhsp3JAKI5F4RbVgAjh492odEIs1xdnY+0bdvX7hvTPOK1XXqY7Bz/+abb97i8XhjBw0atMTDw0PWqQ36i5ebOslB0+E299TU1E+fPn0qj4mJ+barxEX+1ZiLxWJ6UVGRRWNjowudTh+RkJAQrFAoCt57771YX1/f+6ao9ZuqDKN2dSwCiOReAW+IPYqPj/d+/Pjxu05OTrfGjRt38RWqMZlHrl+/7lpUVLTe1dX1t4iICJPui5Hk9h84cGB9RyZobu1gPXz40Ov+/furrayszowbN+5Sd9J24M47hULh8fDhw9lnzpzx9fHxeWxpaXmOSCQ+Dg4Oljk4OIA509BazFB5hEB7IIBIrpWogokyMTGxf2pq6jwMw06NGjXqcntfpNnKJraqOI7jrJs3b24QiUQFCxYsOGLqO/KW3JWmTnKg6W/btm0IjUZbNGPGjA95PN6zVg1MFykMSaIfP348vKGhYYRAIBDgOP4gMDAwMTQ0FBxvwFSLLnjtImPZXZuJSK4VIwsLV2JiYlhubu47RCIxbtiwYTddXFxUrajCpIrCzdd37tyZnpiY6N+3b9+vBg8eXGfqGkdXITkY6PT0dGZqauqkurq6gGXLlv3L1OPnXlU4YV6IRCLLlJQUb61W2/P37D496urq2E5OTvf9/PwuuLq6FiKye1V00XOviwAiuVYgKBKJ3BMSEpZbW1ufHDdu3J1WPGqSRUUiUciWLVu2bdq0ablAIMg0yUb+oVFAcp111c6r4vPrr78ey8zMfBwTE7PNzs6u6VXr6SrPGW+P94+Li/sgLS0tvFevXpfGjh17qKGh4bEppIbrKjiidrYNAojkXhLH6upq1vnz5z+qq6uTRkRE7AkNDe3SixU4Ehw9enSZp6cnMTo6GpwjuoRG2hk3g7+kiLywWElJCSz4czgczp5p06Z1ybCCV8FAIpFw5HJ5aGxs7IS6ujpXLy+v4sbGxgteXl6PBg8eXIXSiL0KquiZ1iKASO4lEIM8jrGxse9UV1eTw8LCTowcOdLkEvG+RDf+p0hsbOxgsVg8MiAgYM+wYcM69fqc1rS9K5Ic3EFXXl4+hcFgOA0aNGinpaWlyXqvtmYsXqYsmDIhhVhqaqprcnKyP5PJ7KFWqzkkEqly4sSJd+3t7R9iGGbSadBepp+ojOkigEjub8YGJuk0a+SrAAAgAElEQVT+/fsnKZXKKX369FkTGhra5R0IcBw3O3ny5DcNDQ33FyxYcKArnZcYSW7vgQMHPjNl78o/itWDBw/sL168+MWECRPO+fv7x5ruktB+LQMz5q1bt8xwHHeTSqWTnz59OgzDMLGPj8/FoKCg67a2tjXt93ZU85uKACK5vxh5mJQXL14MLi0tjRo9evRuR0dHsak7ZvydIEOfnjx5MurSpUszli1b9gmGYcV/94wpff8cyX3K5XIfmlLb/qotsFk6f/58v/v3768YNmzYof79+194k93sIQyBQCDYFRYWBty4cWNERUUFz8vL6w6Tybzr5+f31NXVFdKI6brK+KJ2mi4CiOT+YmwKCgogqHcVhmHpM2bMON8dFiWpVMo9duzYNoFAcGrKlClXu5IWB0PVVUnO2HbGjz/+uL6hoaH/sGHDFvTp06fAdJeGjmsZJCO4ePFiYEZGxhhzc3MWk8msMzc3Lx48eLDYxsbmCYFAkHWHuddxiKI3PY8AIrkXyANoPLGxsVOfPn3q2q9fv5/79evX5c8NIGTg9OnT058+fTpo5syZi4VCocnlpvy76dnFSQ6rqalxP3Xq1Bxzc/Nn77zzzv6umiXn78aptd8bz+7o165ds6ioqHBiMpm9a2pqJur1+keBgYEHBgwYkEcgEFSI7FqLLCqPSO5PZAAmXHx8fNi5c+fWLVy4cFmPHj2KuoOopKamusTGxm6YO3fud56enpBot8t9ujLJtYB94sQJN4PBsNjDw2N3WFhYfpcbhA5oMGQVUqlUwoKCgmlxcXG95HK5LDw8/KGfn1+Sg4PDIwKBoOzqRwcdACN6BYFAQCT3J2KQnp5uGxcXt65///5ZERERe7vDZNq4cSPR3Nx8GI/H8w8LC/uhq2ZpaSG5o0ePfspisbrMmdzzYlZeXs48duxYjLe3N23cuHGbu4N8tddqChYVpVJpl5mZGXT16tUxNBpNIBQKn3C53Ltubm453t7elehWhPZCv3vUi0juD+MIO8h169aNFwgEvrNnz/7RVLPxt1b84uPjWXl5eUuYTGb6rFmzbnTVhbWrelc+P16wcJ88edI3Nzd33erVqz9ksViwUKPPXyAA1pXa2lqzuLg4l/Ly8h6WlpYjlEols0ePHk+HDx9+mUAgQCjCGxOagYTl5RFAJPcHrE6dOmWj1+s/s7S0PDlixIiEl4fStEveuXMnJCUl5YOxY8d+5uPj06U8Kv9AEJDxZM+RI0c2sFisLmlyhf4A0e3evXuZSqXSL1u27AfTlh7Tal1LKAKTyeyVk5Pzdmlp6SBXV9c7vr6+e6RSaeqQIUOQV6ZpDVmntgaR3HPwgxZ39erV2aWlpSHR0dEb2Wx2t4jbgX4dO3bsYzMzM1VkZOSPGIapO1XqXuPlOI7zjSS3sSuTHEAgl8sF33zzzQ5XV9cNs2fPNrlb2F9jmP7yUfCmlMlk5iqVikKj0TQcDkf6KpYF443mcCOCZ2Ji4ru5ubkeTCZTpFQqrzg5ORVFRERUcjicBuSs0l4j2TXqRST3vyTn8c0332yBHeGYMWPiusvkqK+vd9q7d++m+fPnb7SwsBB3DdH881YCyU2aNGnP0aNHuzzJGa9s+iwpKUn29ttv/9SVk32/rEzB+GVnZ48tLS0diOM4l0Qi1bq7u//i5uaWhmGY4mXr+WM5uB1EJBJ5Zmdn+xQWFvaiUCg2ZmZmcj8/v4SAgIA7ZmZm5a9aN3quayOASM44frArvHHjxidnz551W7du3Uo7O7varj20/2k9nGXcuHFjckVFhe/bb7/9VVd3Wcdx3Gry5Mm7jxw5sqmra3IwPunp6c33EvL5/L2jRo0SdQeZe1EfKisrBTk5Oes0Go2vUCi8pFQqG7hcbmBhYaEHj8f71crK6tjrEj1sHIqKitjJycn2Wq125NOnT8ezWKyGoKCgi+Hh4dfodHoZhmHa7owz6tv/IoBIzoiHSCQS7Nix48T06dM3hYaGJryK+cQUhQsWlh07dnw3c+bMfV5eXjdMsY2taZOR5HYdOXLk8+5AcgUFBbTU1NQPORxO0/jx47e3BouuVBYSK9TU1HxEp9MxJyen3Vqttp5EIkFeS7ZSqbR/9uzZXD6ff9XT0/NsW849SEReUVExLDc39y2NRuPt6Oh4Da7JkkgkuTNnzpS35bu60ni8SW1FJPcfbYeyb9++aXAX1vvvv78BwzB5dxGCX375Jby4uPi9jz/+GFJ4lXX1fgHJRUZG/nzs2DEguS4ZQvD8GIAF4cyZMyFyuXzmu+++uwnDsPquPkZ/1v7c3NxglUq13tbWdr+Njc21FosCaF4EAoGTkZExWS6XT+zTp08Mg8Fo0/ywxkBzTkFBQcjdu3cH1NbWsikUSmNBQUHO9OnT8/v16wfp+hq6I+6oTyhOrlkGxGKxzZkzZ75ydHQ8GB0d3W08KuGAf/ny5XN69OjRuHDhwlNdLYXXn01QHMctJ0+e/PORI0e+6A4kZzQpUzds2LDqrbfeygsICPitO2oXeXl5ExQKxbtubm4/czgcIDm8ZXxxHGc3NTV5Xbx48eCwYcM+5vF4F9pjcTY6qlByc3N5ycnJnhiGRYjFYh+BQFA0atSoqx4eHuCta/IXB7cHNt25TqTJEQiE5OTkwY8fP16tVCrnxsTEdJuYpXPnzrlUV1d/yGQyf5oxYwakReqyHxzHmcbkBbTJkyfvPHLkyFd5eXk5ISEhxK7sLdoyIBcuXBjy4MGDj1esWPGumZlZRZcdqBc0PDc3F27yeN/T03MXi8WC5NSalqINDQ08HMddb926dTQiImKtubl5h9zSAGnu5HK5c0ZGRtCDBw8maTQadlBQ0K2AgIDTNjY2z7qL41l3k6XW9geRHIFAuHDhwvLGxkangQMHru9ONzefOXNmWHFx8YiRI0f+09fXt0vn3kxKSvJLT08P6NevX8aXX375yZYtW46fP39eOHXq1ExbW9u01gq+qZWHcIJ//etfO318fH6ZMWPGGVNr3+u2p6CgYHBTU9OXdnZ2v5mZmZ1gMBjgAIKDdlVXV2cnkUjGlZWVvdu/f/9FVCq1Q+MfjRoeOTMzM/Du3bvTlEolXyAQ3GxoaHjat2/fstDQULjgtenPNGwwhSIyfF3paN/nEckRCITr16//q6ys7P6sWbN+7Q4mPaMJDLt8+fLsp0+fEgYPHvxLV03j1SL+ly9f5p06deoDPp9vnpWV5efj4wNnKMqNGzd+1B3iGeFsKj09fcAvv/wybuHChf/w9vbuNufCMIYFBQX8qqqqDXw+n+7g4LCjoaEhz9bWVl1fX88iEAh+eXl5MWw2O9nPz+/nzvJ+NJIdKykpyTErK8uZSCQG1NbWetrZ2T2LiIg46+TklPO8BgoEl5aW5t+rV698DMNU7btUo9pfFYE3nuTgXqvz58//aDAYtkVGRua+KpCm9hz0KzY2di2NRosdO3Zsh+6M2wMLOF/cvHlz1NmzZ7+WSCR8BoNRPnny5E2bNm063F120kB0u3fv/kqv119ctGjR7e50NgcEkp6e7lJUVPSZv7+/ViAQnCWTyRK4QPXZs2fR9fX1D4RC4TYXFxdpe8hPa+sEAsvKymLk5+fb1tXVTc3Ly+sbHBxcMXTo0GtWVlYZNBqthEAg6Pfs2bNWIBDUTJw48QiGYU2tfQ8q3/4IvPEkJ5VKg3fs2DFv4sSJn3R1k97z4iKXy/kHDx78JjIycr1QKOzyXpXQt+rqavdp06adyM/PDx4yZMjNoUOHzpszZ063uCGiZeyOHz8+VyaTuY4ZM2ZzV7wK6e+WrKamJvv8/PyJ4Nav0+ls6XR6gaWl5Vl3d/dbHA7HZE3qJSUl9vfv3x8sEonGWllZ8aytrW83NTVdVCgUg48cObKoT58+GyZMmPBbaGgoisH7OyHo4O/faJKD3VpBQcH8f/7znzb79u37oruYKo3moZEXL14ct2zZsrUYhjV2sFy1+nVGN2+ImwKX8pYfTCqVEi0sLOD/IKtme/bs+ez7779/d+rUqadWrVr1CY1GA7OlnkAgQL5C8NgzPPcDvzd0JY0oNTV1gFgsfl8oFMItGF02x+hfCQBo5VlZWQFEIjHcz8/vNIFAqOwKY2QMd+Beu3YNLnjtx+fzHRsbGzmHDh0azWazRVOnTt2yePHi2L/T6IyyDjL9vLy/zJz5r0fqc4XhdyDnzbLe1eT9ZTr9umXedJLjxsbG7nv69GncypUr974umKbyPCwily5d2qvRaJ5MnDjxawzDTCJhLZhQCQSCFVydgmEY/JtsMBjoWq2WKZPJWPX19ZyGhgZziURi3tTUBN6UJBKJRNVoNAwKhULBcdygVCp99u/fD9lbStlsdg6ZTG7S6XRyHMcbcRxXk0gkLZ1OV1hYWMgtLS1lbDZbbmFh0chgMBQ4juvIZLKeQqGolUplDYPBqDW1sxRwQDl+/PiGnj17XgwLC4szFZlq63YkJibaWVpaDqqsrDzdFRMqV1ZWmjU0NAzMzMz8cPPmzUNkMhmxR48epUuXLt00ZsyYsyqVikkmkz1UKhWHRCKBIOM6nQ6HfJ0ymcysrq7OvL6+ng2yjuM4w2AwEOAHzLrwMeLd/DeY48FD5z8hvc0F4McAHxKJpDM3N29ksVhyLpcLGWQazM3N5VQqFS5E1jU/gONqDMNqmExmjamsBW0tT39V35tOch5r166NHTNmzNyBAwd2eQ+9loHGcZz1/fffnwsJCdkVHh5+sj0FynhYDztSkCVibm4uVSKRUHg8HpvNZvf43Xk1VK1WW2IYxmxqarKpq6tzlkgkljDZgYyJRCIZCMzc3Jxsbm5O4nA4RDabjTEYjOZmE4lQ9X8+MM9h/peWlhLs7e3/+zsKhULQ6/Ut3+Nqtdogl8vxxsZGfXV1tV4mk2l1Oh1M9OaFAZIC8/n8ah6PJ2YymRVEIlFGJpNriUTifalUWiiRSNQ8Hk/r4+MDiaybtcOOOvcDbeHChQtTNBpN+OTJk5d11HvbQ0aMtwWQYDxDQkL+Rwu5e/euvbm5+UAWi3Xa2dn5zzZhHYb5y/a9xdpQUlIiqKurmx8XFxf522+/ecAmjEgkYiQSCfPz85OuWrXqqVarZdTV1Qlqa2vpBoMB0+v1OJAdjUYD+SbyeLzmv9lsNoFKpYKcQ3+BDEGWQVCJIPvGd/4PdvB7IEywPOE4rpHJZASVSkWQSCR6qVSqbWho0MDvYVMH5EqlUnEej1drY2MjptPp1ZDsgkwmV5FIpAcSiURUW1urFggEMAYaHx8f0AZbZP7PNMeXhctkyr3RJNfU1NRr3rx5J3bs2BFiYWHRbTJNVFZW+h89evTAuHHjlnl7eye1tbTB4tXQ0GBRUlJio9PpuAqFIkClUvGZTCbb3NzcWa1WC3Ac51CpVHMCgcCi0WhkvV7fQKFQyhkMhprJZNIpFAqwGNU4ialEIpEBcUswuYEwm2f4f76HSQ8LBJh3yPBu4/+bN7VQDAiuZfcLk9pgMDRPUhKJpNfr9RoSiaTU6/VAWBpIAgxtUSgU8sbGxkZYHIy7aBXE4hGJRCBkaF+lTCbLUygUMhaLVUKn05/QaDSpubl5WXuflcH5z4EDB36eOHHi5sDAwJS2Hr+Oqq+wsJAjl8sjmpqa7J7frBgMBp1UKmVpNBoPe3v7JNDkYWyJRGLzogrEzuVyMz09PVM7qq0veg/Ip1gsFjY1NVkolUoPpVLpqVarg+vr60fX1dVJiERiNZfLpVtbW1tYWFiYgaxrtVodk8lUsVgsA51Oh3hAkFMa7NlwHNdD/41aGYlIJOqIRCIkplaBsP5+zZeBTCZTMAwDr1MWzAmj+b6FcIgwR0DOwbvYYDDALQsyHMfrMQyDM00gPxaGYeZEIpFqMBgYOp3OCjRKuVxOgg2gMa4U3ifTaDSwuZNRqVSJUqkUy+XyRjKZLGWz2Y/JZHI1hUKp8fb2lnQFc/KLxvCNJTlYIB8/fjz6559//mH79u0+3SGguGWQ8/Pzx5w+fXrDokWLplhaWoIX2Gt/jGREefDgAbhV96dQKL4EAsGXTqezLCwstBqNppFGo8msrKwKyGRyCUxCHMfNiESijUajMSORSJU4jufiOF5JJpOBqMhkMhl2pMBPNMh6AXkM4d8YhsHEtCUQCEIgQ41Go6JQKHSYrCQSCUycTUQiUaPT6chgrgH+0+l0DAzDyEaNDycSiWoikVin1+shRRRoa+DJB7FOjbAYwI9ardbSaDSqVquFRUMFiwK8F8dxf7Va3aexsdHPYDDw1Gq1Si6XV6vV6nqdTpdMoVDyXFxcrguFwmo4C2nrBQC0uZ9++mkbi8VSjRgx4h9dNXYTbkAvKyvr2djYyIcxatmIGAwGPQSAUyiUAA6Hc0Wr1cJCDhuY5oUcxtTKyiq/R48eT15bcF+hAsC/traWmZ+fP0AulwfQ6fRBVCrVGmQdrABkMhmn0Wg6Ho8HF7XmgaZGoVCEBoPB1Zi0oA6iJsBXikAgtKQLA9mGjRyYEMGqABOEg+M4EJGMRCLJgfBgc2YwGKgYhplhGMY2GAxc4/wAsoSNGpQ3J5PJILcqEokE5FZCJBLLDAYDhJ0AkbL0ej2HTCZDHUCWXK1Wa02j0cwUCoWGwWBUGQwGCfyQSCQZhmEUpVLJra+v99TpdG4EAsGuqakJTPqw8c+RyWS5NjY2BSEhIcnQn67mu/Amkxzpxo0b07Oyst5ZsWLF6K5sFvrjPE5MTJx669atXuvXr1/1uv2CvJ5AZvn5+eMyMzMnWFtbm1tZWZlzOBwwgVTjOF6K4/hTHMfLiUQiTB4gFdDaiEBkDAYDA9MkkUgEYqoyZp5vPi8wmkWaN+/wx+nTp7GoqCisqqqKRqVSLQkEghOZTLYgEolgbtQB0Wm12iZwPddqtaDdgQYA74EFg0UkEoFUmRiGcUCbMxgMpRQKRaxQKIDkmmCXbG1tjf/uxm4wmsjgsB7e/d9dskQiMaNSqfYGgyFUr9f3plKpsAFy1+v1tkQikVRdXW0As5BYLJZQqdTHfn5+e11dXW9hGNamV7mIRCK/rVu3/vzZZ58tsLW17bKhLUZz9v+hmps3b7ry+fxh/v7++42y8H/KtPXm4e/4DsdxuOMuJDMzc45YLB7k4eHB53K5FEtLUO6xDBKJ9G8SiVSj1WoFFAqFrFarq8hkMgS1KzQaDZVGo/FBDnEcL6NQKNl0Oh3uowRy0hcVFVEYDIY5g8HQyWQypbm5OVgyeDQajQTJqisrK2GThVGpVDDZg0xiWq2WTqVSOXq9nk4kEhuJRKKUSCRSwPwP7wFLhcFgAOKrB20M2BG0QJ1OB+eBZjqdDsiShGHNhhGWVqs1YzAYSp1OV67T6UAL1MOxALQdyhMIBL5er/cnEokD9Xp9qE6n48PcVavVeFlZmbqkpKTUzc3tekhICIR/PMAwrEvc1PImkxx5586d7/B4PO+pU6d+3NET6u8m3Kt+D4vKpUuXZhQUFLCXLVv286vUA1rbgwcPzOvq6npYWVmNUalUQ8zMzMzt7OxSSSSSlEqlMlQqFRcmlk6nA7NGOYVCAQeQWhzHa8EcA4RAo9FwmUxGolKpbBzHJTqdTsLn88HFunnH+iLMoQ8VFRUMBoMhgEkKdavV6qaWnX5TU5PWwcHBUFFRAeYeOAsh0mg0GoVCYarVarJOpwNtEGMymQo6nS7NyMhoMp4JEYuKiojOzs5w7tDijQYaRjPJwQ6+tLSUyuFwmFQq1UKv1/OUSqWQSCSOIJPJ42CH20LIUF4ul8M5SKNWq82gUqlxxcXFZ8eMGVOCYRiQ+Gt9QAves2fP1t9DXM6tWrXq8utuVl6rMe3w8J07d1w5HE4zyXWmMwScC1+7dk1gbm7ux2Aw5ul0ukEWFhZ8KysrsDY0ywaRSIQzrMNarfYQyDeZTHY0GAygIdVSqdQaMAMyGAwqkJHBYICNloLD4YAWqnhetmQyGWhuOIfDUUoksEeiggXDwGazQV7AlA5aXjPBwU9FRQWNxWLBXKPQ6XQ4a2tisVgg5+C0hWs0GhqJRKKB1d3CwkKvVqsVDQ0NagsLCzC3g3bcvIEDMtPr9dBeJyBFKpVayGKxFDU1NUQqlQobUJJSqYR5Bs+AvAf8niMjnEKh9NDr9Vwwj4L2ptPpqurr68k1NTXOVCr1jl6vP6lUKu8OHDiwojPH8O/E800mOcoXX3zxbt++fTXDhg079HdAdZXvYdL++uuv78GEmDdv3pHWthsmWVpaWoBarR5DJBK5jo6OlnBATiQSi8DcSCKRQHvTSySSPqWlpUxfX99zMJEgC4mVldUDe3v7cpjI8IDRE8zq+PHjk3v06HF14MCBLRoJkAzYKZuLNqtyGAa/++8HzJe//fYbXI9SOG3atPsEAkGblZVln5SUFCiTydR8Pr+mT58+pT4+PrBbxjMyMkghISFwbgf1YDU1NWB+IXl6ekIeSCAxkPVmc6bx/88fqv/3+6qqqmbiVKvVVJVKZcvlcuFcZZxer18CCwCQp9Gq9t+2whmhUqlsKisry2lqajro5uZ2UigUvlbMF4xDQkLClISEBIf58+fv6qomyxfJn5Hkhvv7++/rrAWypKSEUVxcPJ5EIs3m8/nBQG5kMhk0n2YHJzjzgg3cvXv3wDKwz9fXdx+dTpckJSX1BzLr1atXgpWVVX19fT1oQmDxINy9ezeopqYmoFevXoc9PT2bkz23pA0DJxSwJtTV1Wn5fD5oWVhGRobH48ePXTEMqw4JCSkKDw+HTVLLMzA3iKWlpWTY1Bk3hyDDIOd4fHw83OwQ5uPjU3zy5MneU6ZM2adSqYq5XC4ZzgZlMhk4e/GEQmFVXV0d+8qVK+9PmDAhlcFgxFtYWMA5YHP9xvkCRAYbQ5ZarQbzspBAIHgSCAQL2LTB8QD0T6/Xg5VjGGz4amtraxsaGkQKheJ4QEBAHJfLNYlA/j/K3BtNcitXrnxv2rRporCwsOutJQNTLQ/3ZyUlJcUQicSSGTNmnGptO6VSaURWVtZIGxubp3w+P59MJgvAIdF4llalVqslNBpNe+3atdXHjx933bJly0pzc3PuihUrNvTq1WvrtGnTiphMJlOr1cIZS4XBYLD46KOPtoaGhm6Pioq6Z2ZmZgPmD3Nz81IgJLVa7QgTjUajQUJcJZC0Uqm0gRukd+zYsbqiouLs1q1bIZcjtnPnzqkpKSnT/Pz8rhQUFFix2Wzehg0bvjc3Ny8GQgLzjkqlKuPz+Ybz58+/k5OT4/Lxxx//KJPJmmg0mhW8TyqVVlhbW8OEpWk0Ggc4iGez2dAWolqttgctUKfTlaSnpwtjY2NXfvzxxwlsNrsviUR6G5wHdLo/j8aAXT+RSNQXFhY+qqqqOjd69OgdGIa9VrLvlJQUn7KyskUUCuWbCRMmtOn1M62Vi7Yuf+PGDTdLS8vhgYGBezuD5OBW8vT09NlNTU0Lvby8rBgMBmj2YAEAWYdND5gH83Ecj4uJifn08ePH9z/77LNlffv2rZg4ceJRW1vb2rVr167z8PCA8zgehmFVjY2Nkl27do2Ty+VRw4YNW967d28FeE8CWarValuoW6FQlHG53OazMwKBwFi4cOGqsrKyEEdHxzylUmm5ZMmSxbBZUyqV4DhCb2pqAs3RFjQwDofTnPhALpfz6HS6Y1xcXN+ioqKREydO/AU2fwMHDtzHZrPrzMzMnHU6ndnp06e9cnJyoj/99NPdGo0m79atW1E9e/ZM5nK5aQwGgwcOPzCvgTDJZDKDRCJZaDQaIFMINQDSs1Or1aCZgrm/QaVSWTAYDNDyBhsMhiAikchpbGwklJeXV8rl8ouBgYGHTZHo3mSSoy5btmz+vHnzHgUEBHSn63UYR44cWU6j0Z5MnTq1VYl+wRsuJyfnYGBg4H4+n58Jnol6vR6cRsxgkoEdH84GYBG4devW+l27dnkcO3ZsiV6vt1q5cuUXoBHLZLIRer1eKBKJyEOGDDk2dOjQO8uWLftq6NCh+8DbEs47tFqtevjw4Xu8vLzKjh079llDQ4Ntnz59Dr/11luH0tLSPK9evbpSoVCAN5ujSqX6x88//xybm5tLuX79+lyFQhG8du3axWKx2HLt2rXrFy5cWEoikc4nJyevqqys9O7bt+/53r17X/7+++9XZWZmDhw+fPix3r17F5w7dy4auLdnz547wsPD45OSkhbdvn07EmLlFi9e/OHNmzdDcnJy3ieRSNYjRozYIhaLVbt37/56wIABzOjoaIanpyfg8MK1HrwH4UwENN7CwsLcqqqquBEjRux+nUP60tJSy5SUlK/Mzc0vjBgxAjTmbvNJSkpys7CwGO7j49PhJGdMAhFZVlb2SUhICFgeMjAMK9br9WCygHM1MAfCWdczvV7/cNmyZedkMhkeFha2aeDAgSXr16/f4eXllbF69erN8fHxHz569MjXwcHh2qRJk7aeOHGiT0NDw9Tx48dvg/vx9Hq9mMVi1d68eXMpzKPg4ODt/v7+v7q7uwOpMt99992Nzs7Olv379z+5ZcuWFRs2bJhZVFQUXVpaOlwqlTb06dMnOzU1NRpMnEFBQZ9zudzsq1evziorKxtlZ2cH7a2aPn36qXPnYF81eltWVlafu3fvTiWTwclTS0tLSwscNGhQysCBA39+9uzZ6IkTJ/47Ly9Pc+PGjVlKpdI2ODj4MoTTFBUVjROJRODoohgwYMCWXr16ZcIJADh6sdlscG6BcAVyQ0ODE47j4HTmAY5i4EQGptu8vDwvKpV6vGfPnsdMTUjfaJKLiYlZMG/evOzg4OBuRXKHDh1azmKxnkyZMqVVJHf9+vWZVlZW3q6uriCotU1NTUpra2tMLpfDDhfMj6B5NZstEhMTV+3du9f74MGDyyGMYNWqVZ9HREScPnbs2Ow5c+acUigUzJqampGTJk1a8/XXX68bNWpU3K+//joqMjRlK5EAACAASURBVDIyvrq6WqvX6wPHjRu3OyUlZWFJSUnfxMREiz179rz99ddf9weX7PDw8PQTJ06s1ul0e44ePXoWTI07duyYK5VKe65bty6GQCDQP/zww3n+/v6u/v7+2x89evROVVVV2IULFzzXrFmzury8PDAvL89t2rRpX6hUKrhOZdTTp089amtrFatXr960f//+I66urlXe3t6X3N3d76xevfqb/v37W3G5XMKtW7eaFixYsO3777/fEBMTY+Xj48On0+ngydkcrvCijzGOr85gMNzPz8+vYrPZi3x9fV852wwsKj///PP7vr6+vAEDBkBGnv8x6ZraYtKa9sTHx7sLBIJhnURyzISEhD0BAQHeFAplt06nu6JWq2vgbNfKygriPBng8AHeu+A1vGbNmpt8Pr+MTqeXKxQKg6Ojo21ubi5sjjbl5+fPKi8vD7h27ZpDTEzMP1JTU9VPnjxZJRQKIV1ZyujRox+vXr36H2PGjBFCmE1BQcGj8ePHT5owYUKtRCKhr1y5cmNFRcWIwMDATIlEYvjoo4+WHDx48HO9Xi+ZMmVK+aZNm9YNHz68qrKy0r6oqKjY19d3v0QiGQtz586dOwOampo8oqOjk7766qvlM2fO3H737t1hQ4YMOc5isYozMjL6pqenL16zZs0mMpn8+Msvv/xh3bp1xy5evBhWXV2dOXz48GeHDh1a5u/vLy0rK/OZOXPmqtjY2KFUKvXJ559//mOLQ1aL3IHZVSqVchgMhhVoijqdDnZ9cDbvolAoPMvLy8nBwcFrOivB9ovk740mucWLFy9ctGhRVnfS5MBcmZiYuIREIpXNmDHjeGsWnri4uLlCodDdwcHhJMTegLMHmHGA3DQajdbKygpWeLyqqoqYnp6+ZPfu3aE7d+78kEwm85YuXfrP4cOHH7x9+/aEb7/99oukpCSbtLS0j4cMGbLqyJEjq4YNG3bz5s2b4V9//fXXcXFxNJFItMjKyupqQUHBKHd399pTp06N3bFjx5odO3YE0mi0nDVr1qTs2bPn6/Ly8gu7d+8GkqNs3br1XY1GE7R27doPIMXXvHnzPhw7diw1JyfnRkVFxRRfX9+S2NjYkW+99dYuNptt8+jRI9tVq1ZtWrJkSUzPnj0tIOi1rKwscO7cuf8Qi8W+hYWF43Jzc+kxMTGnv/jii9XR0dHgXl1XWVlZNHLkyHPffvvtV59//rm1paUleHqCB2fLWc3/gRW+g5AIOK8EE1BeXl4ml8ud6eHhIWvNGPyx7Llz58Lr6+unz5o1az2GYSZ55vEq/UtISPDg8XjD/Pz89nS0uRKceuLj4w8FBQXZksnkr9ls9nXwkGzph/EMjVZZWQkJDYjz589PGjhw4Dk4b6NQKNZDhgy5nJCQIFy+fPm+rVu3rg4PD3985cqVvhMnTjwjFosLr1+//h2Xy63fvHnz3GfPnlE+/fTTn2bNmgWxbOBJKQ4LC/towIABkvr6evqaNWs2yOVyobe39/Hg4OD88ePH53/zzTdbKBTK7fHjx1MiIyO/nj9//j29Xq8FU3tNTY3Yycmp37x581aePn26T01NzbjIyMj0Tz75ZOW4ceOOqtVq1xkzZnys1+vr9+/fP7SkpOTLzZs3f1BRUVH9xRdf7Pnkk09OnzlzZpBCodi7du3avA0bNuwCr1AnJyf9zJkzo3fs2DEVzv7WrFnzrz9zDgNva5lMxoZMRMaQEHscx3toNBrfvLw8et++fcGj26Tyd77RJPf+++8vXLJkSba/v/+tV5mopvgM7P7PnDkzTyqVaubNmwfu2S/9aWxstPn111+PR0ZG7iQQCE/pdLpcpVJBMHWjXC5X2NraNgtvVVUVVSaT9V26dOnqDRs27JHJZC6bNm2asnHjxi/Wrl27csuWLSdramqYxcXFQ8aOHbt669at/4iIiPht165dUd999136vXv36lUqlVtVVVU9jUYj9OnT5+nHH3/8ydGjR1fs2LHD08nJyXby5MkJ69atg7ybO99///1fBw8ejIEmV15ePn727NnfZWRk+Pz222/RW7du/frbb7/lKpVK72XLlqXPmzfv46ioqJ9dXFwskpKShixdunTLe++9N2/FihWn0tLSbB88eBAdExPzTwcHBwuBQFC5ZMmS2ZMmTXoEd+9FR0fnDh069EZ1dTVdLpdLv/rqqx9Xrlxp7+3tbW6Ma3ohlpB1RalUNhOdQqHQXbt27atZs2Ztet0FXCwWW3z99debduzYAWd8Xfri2+fBA5KDMzlfX18w6XZo2jkwVz58+HCmTqdb6OLicpjJZF6m0+nNDh/PtxFICa4CWrFiRZqPj89OZ2dn8Jo0F4lE2ocPHw5eunTppW3btr3z6aefHoyJiVkcFRV1rba2VlRfX/+Ou7t7WW5uLvP9998/tWDBgrmbN2++5u3tnQVpvMzNzROAVCFGc9myZZstLS0VW7Zs+czoWKL77rvv9jCZzBtvvfVW1ezZs/+5ZMmS7cHBweK6ujrm9u3bmb+HJsQsXbp0x+XLl8Pz8/OF7733XuJnn322ZMGCBV+ePXv27VWrVsVaW1vnX7161e/MmTMfbdu27fvGxsbUDRs2bIP5evr06f4ymaw4JiZG/MEHHyz+PdF5KY1G85w7d+5b27Ztmwaa25o1a758UQwo4NLY2GgJoQxEItGdTCb3z8vLC2Qymcf9/PwOv/SC00EFEcl1P5LD4uLi3i4oKOAuX778+9bKkUgkmlpZWTnM1tY2w8LCIotEIoF3ohTOBIyeixBnRnJ2dqZu2rRp+t27d/1VKpUhMjLydt++fcVbtmzZamZmJm5oaJAPHjz4zjvvvJP8+eefj+/Tp09qaWmp65kzZ4bb2to2DR069JJQKJTt3r17MpvNBu0Q/+GHH45UVVXRd+/ePQ0WIhKJZOjXr9/l2bNnZ4OrdHJy8szTp08vJpPJkIVEM2DAgNQBAwZcfvToUfDZs2cnGAwGaUNDA3nKlCm/BAQEFH/66adwNiF2cXFRJycnu7FYLDWLxapbtGhRwqFDhyY+e/YMDttrN27c+Mvly5f9bt26NRwi1D08PAo+/PBD0CDH3rhxo8/q1au9wsPD3SDd0v9PK/i/yELWFPjU19fLs7OzL/r6+n7q7u4uai3+fywP50NffvnlR6AtDBw4EJL/dotUS/Hx8d4cDme4wWD4uTMy98tkMsv4+Phlrq6u/ubm5pdYLNYlmUxW4+zsDBu55jyRLUnBFy9evDYoKChpxowZaSwWS3vgwIHQgoKCoLlz5yb94x//eE+v1zMVCoV+zpw5N+RyeZ1YLA6ZO3du/MGDB4dD6jjQ5r/99tsIOJMODAwsmT9//j64cUGj0dC3b98+1dLSUrdgwYIzYDGBOLjffvttFpPJfBQREfHo0qVLw3/77TcIqNcPGDAAztlvrl+/fqher/cGhxZfX9+sqKio4i+++CJ848aNJ/ft2wdxfgMEAoFy8uTJD8+dO+dXWVlJjo6Ojrt3717I+vXr4+/fv884derU6MrKSk5QUFBWUFBQJYlE8p44ceKBAwcO9IVNx6JFiy4+H7/4vNzB3KytrYXgeO/GxsZwqVQaXltbe9vMzGx3cHAweDub1AeRXDcjOZCuhISEqcnJySPXrFnz/vOXPL6M5IE5IjMzc5Ber59YVVWl9ff3T2axWDkUCqUa4nlEIpHO3d0dFgDwDiNXV1ebSaVSPY/HUxcUFDhfuHDh48WLF/+o0+kqzczM4CLJ5oSzdDodzHh6iPn53ZkE43A4Kvg3iUSy1Ov14IINDALu+zSIzSGRSDy9Xm9BJpPtjNlQwCEAMpCAazOkLoKMJlA/xBaxIVYcw7AGiGmCZLQQqIrjuBQ8HHEcVxi/h8ncYDAYwDVcAhoXZEaBAFw4XzCGB0D8noJKhcQSBgi2heDyBWQyeR4QDpDZcy7mzfky4UcikeAVFRUlZDL5JJ/P/8nFxQW8RV+bkMB0dv78+cmFhYW9li9fvrEtYvBeRg7aswykqrp9+/bbUqm0d0BAwA4XF5dOue+wpqaG/ezZs1lNTU39LCwsau3s7G5DOjdjVpJayEJCIpEoQEYQq6lSqRQ8Hs/Q2NjIbMmwo9fraSqVCsI0lRQKRU8ikSBMgA7hcHq9Hu6Xk1IoFJ1Go4EwBDjra6RQKCBvkPoOZNsavDohbZ0xIwoTZAyy9eA4DoRRpVKpIFMPyKnWmFEFYkEh+BycwICUieBlQqFQGoAo9Xo9RavVElgsVpNWq4V4P0hcrgJ5Bs9omIdyuRyC0TE2m918Bx7EyUE2F4iZg7yvtra2CsgRCzGjkIcTylAoFAggN1CpVJZcLg8Ri8WDiUSiLYVCSaZSqSd8fHyq2kLm21r2EMl1Q5LLycmZ+O9///vzFStWjGMwGK12PT916hSpV69egt9TWI3Mz8+fbGlp2WRraxtnZWV1vSX3Hgh7S3C2hYVF8xUfdXV1nJqaGg+hUFiv0WhYFAoFAmQpZDKZqNPpYJeqAIIBMiORSBytVisEkoNMCwaDgY9hGNj3wR0bUnRxCAQC5L5szvlnTFfUHMP0oo8xizt83Zyl3Xhg3nymCOcEOI5D6qTmlEt6vT4F4v4oFAoE7MLCAguDBhYz8EzTaDRAnpB7jKvX66cTCISpJBIJUjO1ZItvJjuJREIQi8VKjUZzw9PT8ycOh5PM4/FaUjm1yXzNz88PO3HixPZZs2bNdXFx6dImSyDt6urqoQ8fPoz08/N7eOfOndEjRoxYweVyO+VaoYKCAsiuAxe3Tq+vrx9mZ2eHOTo6Qib/EpVKBbkpwZRaSCQSMyBFnFKpVNPpdCoEZBvTyEGMJKQUgQ0apJxjU6lUcPl3MQZiS8FZCXKQG1NygfyAzAeSSCRfkHvgD+A4uFTAuCmEqaU13pABabRgYwYEBPWbgSb1nNdus8svWDdwHK/W6/WNkCbMmMcSZL8JrDG/x3lCdpLmPJcwD/V6vUqn02mYTCZMRnpjYyNsNDXGRA5kcDSDG0OIRGIwgUDwgdAZMpn8SKlUasvKyoZUVVXZsVisVKFQeMTR0VHU2s10m0yMl6zkjSY5cDxZvHhxtzqTg3GvqakJ2bt374GZM2cucXR0vP2SsvB/ioHtvby83K60tDSyurra08zMjOLo6Ai5KaVAAEwm0wBpu0C7gAkDaYp+P0OzxnEc0h5xdTpdczouBoMBB+4QxAoLBgSBQwohGwzDhJCeyEhmzVfrAJm1ENkfg67/rh/Pa1jNTGfUsozZ3FvICcgWNDzQHu7hOA65PZsDxSH1F5AwBOwCC0PSaEhtRCb/P/a+A6yJdPs7kwYBQq+hNxFQkCo2EEVBXUVBQVSsKM2GbXUt6+p1XbvYV0VRURF0BSwsWEBQUaogiHSU3kKHkJDMt4dL9uP6t0DoMPM8PATy1vOemd+cToTgV7Ompqa2GCpI+NzQ0FCbk5NTyGKx0pSUlB7p6OiEQWxVb7zJQgHckydP+pmbmx+zsLAI/xEdBur3AHDZ2dlmxcXFjioqKvBwTM3JyZlbUFCgraamdl1JSSmvN+jXGXpADsn8/HyDkpKSudXV1foSEhIK6urqkDpLhMlklkC8HNjSWltbQbpqy0gCvAIZdYDVWlpa2gCKSCQK/5MJpK36BoBEu9oTKm5AULUoxMYhCAL5KEGSa5OmuHzeke+/xfvQhpvsmvtS1+4Q1fZi1/6CB5/BvABJx0s5HE76P3GeAERVLBarDeig3BSk3QOtCYIgsng8ngohQ5BCD+LzWCwW2NtGsFgsLTabDQD9uby8vKSwsLBIQECgTFFR8YmamtrLgVaq6mtnjYHcEAQ5SH576dKl4GnTpp3V19f378xN/r028HCi0+lQ+0qxuLhYS0BAwJBMJiuw2WyQ9kThLY9Go4mJi4uLgjoFJDUQ9EB6AnUgBJiSyWTumyo8DCCVEFQcACnt3+vLm70H1t0mbXG9IjtKgRAPBMHqINm1S2fwRgtSJqRAgnhA8CSlVldXS1ZWVrY9nPj4+EpYLFZlY2NjLIFAiJeSkkpWU1Mr7uiZ1901f60/qPdu3Lhxgc1mv16+fDlkCBmUoQRhYWGKVCp1hYSEROiIESOS2tNY4VNTU+cymUyasLDw9e56o3aX/vAOU15eLllaWqpaWVkJ9jozIpGoAeM2NjZCTTamkpISPx8fH6SxqyESiRVQ1obD4YCmANSC8LI2AkEQQwRBQMVOAi0BSHGQCBkcw9o1E/+z1O957n5rT515GcTj8aBihFhAyLEJwAfrhJdNuP9ESSQSqFEB6CA/JlpfX99SXl7epuYEPoMqC2w2O7u+vv65kJBQupaWVi4EnPfXywgv54uB3BAEOXgrDQgI+EtUVDRm+vTpf3QnIPlLpoKbtLCwEBLZisFPdXW1DOjl/wmds6qrq1OmUCgyMjIyNHFxcbi5IeEsZISANF9tBSFhPK7ExX0T/fINlgtMXWXojv2+tJtxx+LO1f5G3KZmBXUSeEZyS53U1dXVZmdn5wB4iYmJQcWCFxwOp0BSUvKTuLg42OvoYmJiILV9O2iuq4v/Tnug26tXrxaEhIRoLVu27JCurm5brOJgunJzc5XLy8sXUCiUl3p6erEdgbq8vFwoPT3dVkhISNnQ0PA8giD9XvaqnVdJUPm7oKBAlMFgSNbV1UkKCQnJg1oTkhVQqVRpGo0mIyIiApUTwB7XlvAY7LigtmwHtLZyUN8CMe7/uVqHL/n0yzP+GrB15HuYi6tS595rYIsDXgVHLvgf8Ds4UYGaFRQWdDqdlZ+fX9zc3FwqJiZWQiAQXqAo+hkSTEtKSlYKCgrWysjIwJm0peIbTHzXRoPBtuCeWi8AwVBVV8INmpGRsS4yMnKEq6vrNgRB2ozLvX2115lTS0lJsS8qKlKCBLQCAgKqYmJiikQisS2gHLIuCwgICAsKChL4+fnbbsj2cjvwcGgrI9cRBLuy5o43d7tKB4W8kjBGe6mXtmKT4KkGuT0ZDEabxyjEINXV1eXR6fR8IpHYLCkpmWJiYvKQQqFA4tkBITVdvnxZPCkpacvu3bsPyMrK/hvT1RX69FdbcNjJyspaQ6fTi8aOHRvytTgqiF0LCAj4bfTo0Xna2tpX+4pneaUJAFhJSQkkHHAsKSkRhyTkoqKiSqKiolCtApx0iYKCggJCQkL8oK7/4kXu3+rfADjAm1wgBLDr+PkrL5ltgMnlafgNf7c7q7SVAef24dZiZDAYUPmgrqGhAZy1IOa1pa6uDqSzXPAKhWKq2traIf2pLub1HDrTDwO5ISjJwcHX1NSo/fnnn//x8PDYSKVSoa5Vn13t5XlALQl1uYTz8/OF6+vrIWMIFHwEb0ojJpMJOTGhKCrc8AQBAQFBYWFhmqCgoBQfHx+kKwKPszb7XAcJkFstoM2Vn/tAaGxshEztAmJiYuDYwoS0YUwmE2L8imprawuhNla7+rRNhUomk+Ft9T0fH18Z2N/IZHKrurp6jaSkJOQUBOmsLSN8nxGsExPt3btX4J+Ywr1mZmbHLS0tu5UTsxPT9VgTcNXPz8+HuM0WeXn5q+rq6t90yqmsrJRPS0tzkZeX/6iurh480O097XxJbk/8TcrLyxMpLi4WancgAQ9IRRaLpc1isaBoLIlb3BeSILfzOoAjlIgCp4+2Z3E7T/8PUHU8DJCkuLwPbcGhC+rKsVisusbGRij0W97c3MxobwfjgOMJZGtJI5PJUCEEcrW2UqnUGlVVVUhUAG1AQhtQ/N5jDIhJckPT8aT9ZhHx8fE5N2nSpP1aWloDxiOv/cGAj4yMRCZPnvwvLyckJJAlJCSE6XQ6qEGFwMkDJDsIrgZE65gYGf4GdQt0FhISwpWXl2tBbJ+GhsZDfn5+iOtrEBAQgFg6SFZbraCg8GUGhrbK4YNJ9RIQEEBpaWnZVVtbe23t2rX9Uky0qw8esCU+efJkgaSk5CgajXZcVlb2hy9bUEevsrJyEYlECjEyMhq0VdHb70Hg0bYs/1zaJSQkgPcmX1lZGSQwEIb0WFAyB3gdeBqKDQOvt1f+BtD7H/XglwnC+fn5WyFUh0gkAs9DXbn69ryYbVNGRkbiJk+e/K9DSlfPcCi0xyS5ISrJgTQVGhrq1dDQ8MzBwSFhKDDrt/aQm5srExwcvENPTy8MgsyH4l7T0tLIqampntHR0U/PnDnzfjDsEZIwS0tLO0tLS/uJiIh0KjAe3OMzMjKg6oOKhobG7YGiLh4M9MbW+HUKYCA3REEOjjs8PNy1qKhI2MrK6oyiomK3C3kO1JsIpMP79++DM8B0MzOzXZqampBBfkhd4PV35syZua9evcr19/dPGgyba5fawR7Vpgprd8QAJ4hvOi+092krCjrQ1ZWD4QywNWKOJ0MyTo7L2MHBwXMKCgpspk2btkdLS2tQlKrn9aaEApj/SDkTx40bF62qqgqZUIbUBSDn7e1tV1xcXHno0KHIgapqhVybr1+/Nhg3blyumpravwHexcXFAu/evbNoaGhIcXBwKPrW4URERICNylZYWDjWwMAga0gdIraZfqHAsJfkhloVgo5c9OjRo9GFhYW7RURE9i1cuDC1XzisDyeNiIiAGnZD0oAOIHflyhXn5uZmtqen582BqMYDSe3UqVMO165d27l06dKQDRs27IW4LAj2Lykp0fDz8/uFQCCc3bRpEyQoAGkNfsARBeLI4HP158+fIfh6PZFIDFZRUcloz3gD30Eox6ALnehD9sem+gYFMJAbYqV2Op5zVlaW8O3btzfLysq+Xr16dfhAffvH7s4fUwBA7saNG6shcHfZsmVHB1o5E9jBx48fqX/++efvJBJJPz09XeTixYtO6enplL///ntdTU2NNIFAGEGj0dwsLS0FIiIi5hQVFVFVVFSKFBUVmYmJiQrW1tbBFArlaU1NjYusrGxoXFzc3NraWh1IJGxgYPB82bJlfyIIwnN9vh9TGWsxFCmAgdwQBjmwb+zZs8dRU1PTwNnZGYpugov8kL7AceHmzZs0Mplc7+Dg0KM5JPuTcLCvwMBAVwRBlMeMGfPrQLQ7+vr6qsfGxh6dOnXqi+DgYIdZs2ZdDg4OVoWyRiYmJlGhoaFbaDTaTgMDA5OQkBCDpUuXJmzZsmXbvHnzfKurqxtERUXHzpw5c0t8fPw+cXHx069evdpZWlqaPW3atILnz58vOnDgwCI1NbXk/jwHbO7BRwEM5IYwyAE7xsbGjgkMDPzt8OHDWxAEGfI2jnYHjVn8/PyIi4sLBB4PugwNX3uMAMjdu3fPFYfDaUhISOy0tLQccHbH48ePO4SGhh7W0ND4XF9fryAhIZGen5/f5OHhcZdKpb4MCQnxJpPJZ42NjU3fvHlD3L179ytHR8dbTk5OWyoqKhifP3/etHjx4m2vXr3aJC0tffrNmze7hYSEbjg6Oubu27fPf8uWLYtNTEyGTO3HwQcXg3PFGMgNcZBraGiQ+eOPPy6uXLnyrJqa2qBN7tvZ2wuk14SEBNOwsLB57u7uB3u6IkBn19HT7QDkgoODQV05QkxMbMCBHJSWOXz4sJ+srGyRlZVVJIqiYhcvXnSHCjBUKjVo5MiRISEhIUdFRUV3m5ubm7x79w63ffv2qNWrV9+2t7ffkJubi5SVlW1ZvHjx9piYmE3CwsInExMTfxMTE/O1s7PL2L9//19btmxZYmRk9LynaYuNN7QpMKxBzt3d3c3DwyNZT0/vxVA9ZpBsQkJCFuJwOJk5c+acGsqZDbhnCDGCPj4+C1RUVMqtrKyeDoWzBZD766+/ViMIMuBADl4smEzmqF27dk1xdHR8aGxsnAN8d/bs2Z/k5OTQixcvQh1AfnV19Up9ff2Q0aNHy4aFhbG3bdsG1al/cnR0fJafn0+qqKgwc3JyioiJiTGSk5NLiouLMxUUFPxgZWVFv3Dhgu2KFSv+NjY27nLpqKFw/tgeeKcABnJDHOSANZKTkw1fv369zs3Nbd1wMdxnZGRIFhYWCk6dOrVf6pTxfkt+vWe7Tc4Fj8er6uvr7x1INjlIXBwaGjrPxsbmHlS87vCywX2+kAoLCwmQeSY/P19BRUXl07fUyFBElE6nN0tISEDKKezCKNBtCmAgNwxADsrfHDt2zNvZ2fm0tLT0+6Fip+o29w+iAUAyunPnzirI/enk5DRgvCtBavb397ej0+nj7e3tf/le8mioxO3p6bn9zp07u78VAvHmzZvf3r9/X+Ti4nJ5IIZJDCKWwZbaTgEM5IYHyCGhoaG/1dTUtDo5OR0eTpkkuLky+6osTm89Wdrj5Fa2trbi16xZAwDQJ2V+frSf0NBQlYSEhB2GhoZ3Zs6c+V172Zs3bzQfP368bt++feu/Ne67d+82paSkaMyZM2enqKhov5fc+dH+se8HPgUwkBsGIAds+OzZs+mJiYmLHR0ddygpKRUPfNbsmRW+fv1aPiMjY2x9ff2j9evXD9p0X+1eo0719fUNO3bsAK/Rfi8BBBqCixcvLoEKD+bm5rd1dXW/G8N26dKlyQQCYdbKlSu3fut0//77b9Pa2tqt1tbWP4uKiub2DBdgowxnCmAgN0xALioqSiojI2OriIjILQcHh3fDhekhefNff/212dTU1N/c3DxxsO67Pa3X3LS0tJKLFy/G9LfKGWyE7969s4+Ojp42Y8aMfZqamoU/ou3atWvnTJ48WWb+/PmXvtX2xo0bcuLi4idoNNoxAwODuB+NiX2PUeBHFMBAbpiAXEBAAKGsrMxRRESElZube2/v3r39Lgn8iDl74ntQVyYlJZlHRkYu9vLy2okgSEVPjNvXY0DKLB8fH6fIyMgUPz+/fg+ITklJUfPz8zsD2Vd0dHQgl+Z3+QlAcfXq1Y5mZmblLi4uz75Fv9LSUsFHjx5tFRQUjF+4cOHDvqYzNt/QowAGcsME5OBh//vvv0+Wk5MzmzRp0vGB5J3X27cViqLC7ftJhQAAIABJREFUp0+f3uPi4hIgICAQ29vz9cb4jx8/5quvr9+QnJz8+Pfff+/XPKTv37+XgVRdQkJC6W5ubrc6I1WmpaUJhYWFradQKC/c3d1ffYtG8DIWGxu71MjIiLhw4UKwPQ6JYP7e4AlszM5RAAO5YQJywA7R0dEjIiIids6fP3+Pjo7OkHCt7wybA8BnZ2dLamhoNCEI0tiZPgOtDRRNZTAYe5hMpo+Li0unarP1xh4gCXZeXt5yBoOha2ho+KuZmVmnXP1jY2Nlc3JydjEYjMsrVqz4proczurEiRM/KSkpGdjb2x8ciDk6e4Ou2Ji9RwEM5IYRyIFEc+HChR3CwsJFixcvPtN7bIWN3NMU2LJli6C4uPi+KVOmHDYzMyvr6fE7O15UVJTeixcvPMCuNnLkyMTOSlphYWGKTCZzG4VCOW1lZfXdyuYhISG6+fn5y9atW3cAQZAhk3+0szTG2vUsBTCQG14gBxKN2bFjx7bu3bvX+XsxTT3LZgNjNJAS3r59S1VXV0elpKQGVbLqy5cviyclJW1es2bN7/r6+n0ujQLtGAyG0p9//nlEV1f3iZWV1bWulL55+vSpTktLi4e4uPjRcePG5X+PIxITE5XDw8NPrFq16pSUlBSWq3Jg3D6DdhUYyA0jkAMuhYBcPz+/0wYGBncsLCzCfuQwMGg5+ysLB+eHkJAQCzabraWkpORjbGwMtc4G/AUAk5iYOMvf398EQK4/7KlVVVWKoaGhm6qrqxngbCIsLFzVFcJFR0dPrqysdNLS0tqro6NT8r2+dDpd5Pz58wdnz56dr6end7gr82BtMQp8SQEM5IYZyAEDfPjwwfn58+djPT09IfPEsAq4TUtL0/D399+5ePHiP0aOHAlFOQf8BVlFHjx4cKykpKR0zZo1EMzfp4VhIXzh0qVLEIg+1sbGZqeamlqX1aVRUVGzsrOzTWfPnn30R1I0eJKeOXNmi7y8/Cg7O7slA/6AsAUOaApgIDcMQQ5FUcWLFy+emTBhwmFdXd3XnbWrDGhO7uTiQJpLTExcFh8fP2XRokWbqFTqgA8pQFFU8Pjx4zdHjhwJWUX8+/K8gF5///23eWZmpoOamtqp2bNnf+wkqf+n2Zs3b2zj4+Mpnp6ed38E0iC5Pnv2bFFCQsL6RYsWTVZUVGzmZU6sD0YBoAAGcsMT5Mh//fXX3sLCws/r16+/NFBSRPXVLQllYXx9fd2glpmAgEBBX83L6zxVVVUKp0+fvjl79uzf+rrUDIqiylevXj3c0tISAiBraWnJkxT58uXLrbm5uWnOzs5/d0ZFXlBQoAElog4ePLigq6pRXumM9RuaFMBAbhiCHLByYGDg1JqaGktVVdUTVlZWXbKvDIVboby8XEhKSqp5MAB8Wlra2KCgoOOurq6rJCUleZKkeDkzkCBv3LixmcViEa2trb0VFBR45pPr169fptFoPlOnTn3TGUkUVKReXl6PnJ2dvYyMjNJ5WT/WB6MAJskNg3py32LzlJQUsSdPnuzS1NSMmDNnDpZZYgA/Dx49evRTVlbW1A0bNvyCIEifqO5QFKXcuHFj5efPnw137ty5obslmnbv3n13/vz5W/X19fM6S2pvb++HqqqqV+fMmXOvs32wdhgFvqQAJskNU0kObC1Hjx5dJSAgYOLh4fHzcHNA4d4I165dGzF79uyygVpBPD4+nhQbG7tGTk6OM3fu3D87o+rr7mMObGKBgYHmHz58WGxpaXnawsLifXfGLC8v1zh+/Ph/Nm7cuF5WVra8s2M9ffp0T1RUVNG+fft8OtsHa4dRAAO5dgqgKEoeDpXBv8fynz59Ujt58uRpZ2fn44aGht/MJziUb5sbN264CAoKsufNm3fjRw4R/UEHCPk4ceLEH87OzsHa2trhfbGGioqKET4+PhtlZWWDBAQEnjk4OHSrrM/bt2/XRUVF6Ts7O2/oSmxmVlbWuL179xrcvHnzXF/sG5tjaFIAk+SGqSQH7Ayu6W/fvl3t7++veuLEie2DwT7V07dhYWHhiMuXLx9avXr1fnl5+QFXpeDDhw9yvr6++w4dOnQIQZBeT+cFlbmPHz/uraWl9dzY2PhmV0Dpa2cDUmFQUNDZoqKiCk9Pz9+6Ionm5eWp7Nu3b+mePXsOq6qqMnr67LHxhgcFMJAbxiAHLN7Y2Cjn7+9/SEpK6uTs2bPfdeUhNBRuEQD6mJgY55iYGLlNmzb90RHog4ODF6Mo2mJraxuMw+FAmiHAby6NwDkiISEBLy8vL+/t7b0WgFJNTa2O61gBD3j4DO0+ffokHR4evtjY2PiaoaFhBcSCtRnF22PeoE37+KyOjhkPHz60YjAY9vb29qBS7lSeSF7PJTk5WToqKmq9tLQ04uDgsKcnXnqqq6tFb9++fVVeXv6era2tX1fWVlRUpHjlypXfnZ2dt6moqHw3gLwr42JthxcFMJAb5iAHD+LY2FjnlJQULRcXl6PD0TYHXoRXrlzRWLly5fuOIP/q1avVOBwOXOajamtrDUpKSuTExMTy5s2bF1VQUCD07NkzGyKRiJqampZu27btj+PHjy+oqqoSUFJSyqLT6cJ0Ol1+woQJ6deuXXNoaWlRyMrKmvCP/c+9ubm5trS01JbJZPLNmDEjoKKigj82NtaKzWZLa2pqRk6fPj2+XdJGzp0752JgYKA6bty4Xb35ApKWlkZ++fLlisrKStU1a9Z4S0lJ9QiofPr0SdfX1/eSg4PDOm1t7YSuPF4zMjLko6OjrxgbG28aM2ZMWlf6Ym0xCnApgIHcMAc5YITw8HBaWVnZHhUVFf9JkyYNy1yB4IjTEUQA/I8dO3YOj8cz8/LyEmpraz0nTJgQnZ+fr71o0aK/Ll26NF5aWpqjoaGRqq+vX7Bjx469a9asWZeVleWopKR0mEAgKCcnJ0+TkpLKTEtLmyctLV1UWFhovGvXrr13796diyDI1H+qCnBqamoCJSUlywQFBVeJi4unioiI3LaxsXkE5wJhDuHh4TsVFRWzLSwses35AuzTz549c3r+/LmBkZHRKTs7u7zOuPl35jGakpJicfPmza1//PHHwq56aJaWloJkeVlSUvK3KVOmdAkgO7M2rM3woAAGchjI4cCDLzIycoW6urrOvHnzNg4P1v+/uwRgS0hIIBoZGbXCQ37v3r0+/Pz8rPz8/FhRUVELR0fHDe/evYM6aur+/v5yfn5+rhQKJT8zM3PM5s2br61cuXJDWlqaM41G2yskJKSZmZlpm5KSQvnll18uf/r0qTY2Nva3JUuWJLu6um6dPXt2lZSUVPXdu3fL7O3tn1VVVS0UERHJ1tDQOGNpafkGVvfx40dadnb2/tra2nOLFy/ulYc8lM7B4XCLX7x4YW9nZ/fb6NGjO11Z4Ed8Ai8Ojx49mpuenm65ZcsWr6469oCqMyYm5jibzb7w008/xfUU8P5o3dj3Q4sCGMh5eLzT09OLGlrH2rXdwMM9MjJS982bN3sWLFiwWUNDY8BnAenaDjvXGkVRodu3by+Qk5OLsbS0/Hjo0KE/WSxWa3FxcaK0tPR4T0/PjUFBQeuFhYXlQkJCNB0cHP5QU1P7ICAgoLhp0yafdevWucHLgq6urk9zc7NhamrqCDqdzjIxMUnm5+cvTk5O9lq7du2j3bt3r5s2bVqSkZFRAoqiuTQaLTc3N9c0Pj5+TnBwcPazZ8+2wIpfvnypW1FR4YLH44/Y2toWd24XnW8F9siHDx9afvjwYZGTk5OPoqIipHjrlidlx9lRFOX7z3/+s2bs2LGkadOmneyquhUk2ffv3/+npKTEf/HixW8xkOv82WIt/z8FMJDDQK6NG8Am8+zZsyUsFkvFwcHh4HDMFwgB0MHBwQtLS0u1HRwcDty/f9+Jw+FwysvL88TExEbMmDHDJzk5+SdhYWFOfHy8THV1tYqAgECunZ1d0uXLlxdu2rTp2NWrV+dVVlZKy8jI4FpaWvIMDAzSIiIiFpHJ5GphYWFRFxeXi/fu3TMoKyszrK+vbzQwMIjl4+Nr/PDhg1lTU5O4oKBgwr59++7AmTx79mz227dv9V1cXE5KS0s39PSD68WLF1NiY2PnKSsr31mwYMGrngYRCH/49ddft65ateqVkZFRWFfXj6KoQFRU1G85OTn3V6xYEdPT6+vqerD2g5MCGMhhIPcv5xYUFFCuXLnyaubMmTuNjY3De/KtfrDcHiDdXL58eS9INdbW1s8/fPjALi8v50hLS+N1dXWZ8D1EX8BPfn4+VUREBBUTE2vIz88ngZt7VlYWH5PJFGxtbW0hEoksHR0dVm5urjAej0eqqqqYRkZGzYGBgXgjIyMhDodD1tDQAI9JtLCwUKiurg6no6MD3pmt4G0ZGhq6Ljo6uvb333/v8Rg+sHddvXr1hp6eno+MjMz93ig79OzZM/mUlJQtFhYWvoaGhsld5QEAuejo6F/z8vIeLF26tMdBuKvrwdoPTgpgIIeB3P9wbl5e3vJHjx7pL1u27PfBkKG/N267iIiIie/fv9dduHDhzd6QoDqzZkgiffDgwcsGBgYXbGxsnveUFAOhCxERERbx8fGuFhYWgaampkEIgvRKXb3t27cbjR492m38+PG7VVVVSzuz745t4KUrLy9vb35+/mNnZ+eonqJBV9eBtR/cFBjOIMfn6enp5ubmljTcbXIdWTgvL0/0yZMnXlQqNczJyen14GZv3lYPtqSSkhKqnJxcdX9Js/n5+QanTp06t2HDhlXKysofeNvJ//YC6TAoKMgoOzvbDUIVbG1toWwPsyfG/toYmzZtmjl69Gi7WbNmbeTlZaEd5H7Ly8sLXbp0aSQGcr11UkN73GENcu7u7q4emCT3fzh8x44dFpqamtbTp08/1p3M80P71und3d26detoTU2NqKOj4yYJCYluB4GDc1F6evrMwMDA1VQq9Zy1tXUkqF97axd79+7Fa2lpbW9tbSWbmZkd5KWaOVeS+/TpU+iSJUteYCDXW6c1tMcd1iC3du1aV1dX12HvXfkliycmJkqFhYWBXS7CysoqZLg+XMAFPjs7W6KioqJh/PjxfZL9H86iuLhY4OLFi/dmzZp118TEpNvxcfHx8QIlJSXjUlNTXQ0NDe+pqakF8QI6XXkUgtQYEhJykUAgRMyaNetWVz0rYS4Audzc3F/z8/MfYja5rlAfa9uRAsMZ5LgJmjGQ++KegLf+hw8fmsTHxy92cnI6NHLkyB53Xx8MtyF4W8bFxXkmJyfnu7i43O8L1SXQPiYmxiQmJmb3kiVLXGRkZMq6QytQP0MMXFVVldnChQt9aTRabG/Z4DquE2Lcnjx5ckpDQ+O8oaFhDC97ALDPzs7+NTs7OxjzruSFglgfoAAGcpi68qt3Ani2XbhwYXNTU1Pzpk2bvPviwTjQbkmQ5NLS0oxevny5ctKkSWd0dHQ+9LZUC/bAmzdvrpGSkuKztrY+2h2aoCgq5ufn556bmys7duxYXxsbmz5LQE2n00cHBgZ62tnZ7ZOSkuLpJQlCENLS0v5TWFh4G4uT6w4nDO++GMhhIPfNO6ClpWXkb7/99rujo+NhfX39tiwcw+0KCAggVFZWbhAUFBQ2Njb+vTftWEDb5uZmFT8/vwMjR448PmnSJJ6ynAA419bWqj5//nzvmzdvGtavX39AXl6+qLcB+gtJbp6Pj4/p5s2bf+XVuaW2tlY8Njb2XENDw/G5c+diGU+G283XQ/vFQA4DuW+yEqjOnjx5MqO4uNhg6tSp5xUVFek9xHeDaph79+4pi4uLq06ePBlitXrF3Z5LkAcPHsytra210NPT26enp1fdVUJBHsr79+9PLy8vn06hUIrt7Ox8+joUBEVR/rt37+4nk8mpc+bMgRg/Tlf3Ae0rKyvlw8LCrqmoqGyZMGHCO17GwPpgFMBADgO5794FERERsu/fv9+hqan5bMaMGSHD8ZYBsMfhcJDAucdSXn2NjiCBXb58eWdNTc07ZWXlx10pVgprrKurE/Px8VnT0tKiLCsr+5ehoeFrfX39xr4+MxRFpX7++efbq1at+k1LSyua1/lzc3OVg4KCjs+YMWOztrZ2Pq/jYP2GNwUwkMNA7rt3AEgGx48fXyEsLGy9evVqu+F9u/Tu7pubm5U2bdq0zdnZec/48eO7JDVD8Pi5c+f2FRQUTF24cOHKzMzMhK6AZE/urLCwcJy3t/eVzZs3L5CVlU3ldezS0lLV3bt3ux04cGA/L3F2vM6L9RtaFMBADgO5H4EcUlhYqHHjxo2dKioqV52cnF72tkQzkG+xpKQkFTKZzNDR0fnX67E7ti6w+QEYgTeir6/vr0JCQukuLi4+naUxVBEoLi6WRxDEs7m5md/GxuYOjUZLQBCk3yppP3nyZMWHDx8cVqxY4SwsLFzJ63lmZWWN27t3r7Gfn99ZXlWevM6N9Rs6FMBADgO5H3IzqMKSkpLMQ0JCXGfNmvW7sbFxWnce7D+ccAA3CA4OXlBaWio2c+bMGwQCQTA1NVVs2rRp2bzQA1Js+fr6jlq+fHny6dOnzZubm1esW7dup4CAQNGXJGhXmZI6OnEUFhZKXLhwwUJGRmYskUgsHzt27F1DQ8NP/Uk+yN35/Pnzw1JSUs3z5s37pTvg9E+Oz305OTmZ27dv71JF8f7cPzb3wKMABnIYyHWKK8G1/dmzZ79kZGQgHh4ehxAE6XNbT6cW2suN7t27p5CZmbmYRqNBUmOFkJAQ/e3bt5/hxSGlrq5OYs2aNRu9vLxOhoeHu9nb24dqa2u/+xow1NTUiL169Up55syZyQCoxcXFynfu3HGVkJAQVVVVDVBRUXk7ECpHwLquXbvmbWtrCyEXT3k9DgD1LVu2hEAIwoQJE+J4HQfrh1EAAzkM5Dp9F8THxyulp6evlZOTuz916tQ3vEgvnZ5sADaEB29KSorAs2fPJoiIiExUVVXF3b17F+xGm+Tk5Cq6uuTHjx9P+f3337d7eHg8p1KpbCMjo7MMBoPa3Nxc3TFUoaCgQPzJkye/iouLP1BWVo7H4/GGUVFRUBapbOrUqSf09fXLuzp3b7QH+sTFxU36+++/N+/evXs+L8DPXVdxcbHSr7/+6rtv3z5HXmjbG/vDxhycFMBADgO5TnMu5COUlJS0aW1tnWVra3tEVVV1WHm8QZmdoKCghTExMerS0tJ8RUVFhnl5eZTdu3evNDIyyu40Idsburu7b3r16tUvU6ZMeSEsLBwuIiKiYWxsnCojI/PXyJEj66EZqDS3bt26sKqqaoWzs7N3UVHR2JqaGgUlJSU/PT29aCjv09V5e6s9OCldvHjRg0gkKq5atWozr/OAl2lISMiqjIwM561bt05DEKSF17GwfhgFMJDDQK5Ld8GnT5/E7t2750kikSTXrl27D0GQLnkBdmmyAdYYJBVfX1/9hw8fzv/06dP0+vp6TVlZ2cL169evtLe375JKDWLJZs6ceTA5OXm9hIREIQTb6+vrP1i4cGGEgoJCMUjJMN/NmzeNjx8/ftzU1BSvqKgYLisrm25paflWVVUVgrtbBxKJPn78SH38+PF/EAR54+XldZvXtaEoKujt7f3byJEj2dbW1tuHm8aAV7ph/b5OAQzkMJDr8r1Bp9OV9u/ff9XW1vauhYXFn91xLujy5AOgQ05OjkhISMiSkydPbpeUlCQ4Ojpu2LZtW2BXlhYXF6fm5eV1IT8/f5KGhkbYhg0b9s+dOzex4wO9qqpK+NChQ/vv3bvnOmbMmMJffvllrYqKyuueqErQlbV2tm1wcDCtpKTkF0lJSd/58+fHd7bfl+2ys7MV/f39jy1fvvy8goJCBK/jYP0wCgAFMJDDQK7LdwKokxISEsaEhYWtmjx58vnx48cPGW/Ldi9GJDs7m0SlUolQ0ZtLIAKBgK+qqpJkMpkSRCJRLi0tbebVq1ftx40bd8fc3DwMMu8TCASUzf7/MeN4PP7fv+EzjIXH4zmZmZk6169fX6+mppayYsWKm6KiollUKrWqoaGhRlpamlVTU4O8fPnS+ubNm4eys7OVaTRag4aGRsqoUaOSxo8f/0ZPTy+8O+75XT70TnQIDg42Tk9PX7xixYo/upNY+t69e4YlJSUOnp6eBxEEqe3E1FgTjALfpAAGchjI8Xx7BAQEOCIIMmLcuHHnBlvdOfAWxeFw/Dgcjkin0wUyMjIk6+rqhDgcDp5EIgkRiUQNAoGgjCAIH4IgcJ8gHA6Hj0qlapJIJDkikUjlcDiCRUVFAnx8fC00Gg3SfREBJP/bvM2e1vahXfXY9hv+jcPh2BUVFYTq6mp+aWnpOiqV2shgMBpYLFZlS0tLHofDKWOxWC3Jycnjc3JyTMXFxTl8fHwJMjIy8JMsKyv7WVNT87OIiEgNDoeDlFktCIL0WSmgbzFMeHi4S35+vsTq1atP8boeiBtMTU1dqKOjI+Po6HhyuGkJeL4ZsY4YyH1JATCSu7u7u2FFU3m/O169eiUdFRW13sTEJNLKyopnd3HeV9C1niBpAbDV1dXRPn78uCA7O3skm80WpFKpEjQaTVpISEjwv5iEkISEhITIZDIfiURqA7j2meA7PIEAw7SBGEhl0AHH4XDaPnP/3/F7aAc/7YDX1p57QT/u9/AZh8Ox8Hh8TWtrK53NZrey2WzphoYGGDiJyWR+RhCEUF9fr1FSUsJqamqqAA9GFRWVdHV19ZsEAqFSUlKyqbOB5F2j3vdboygq5Ofn56ulpRVgYmISyKsd7eXLl9TMzMydoqKiMXZ2dsE9uUZsrOFJgWEtyXl4eLi6u7sn6+npRQ3P4+/+rk+dOqWDoqjXmDFjfjc3N/80EN68QZ2Kw+HIkZGR/BISErJkMtkYQRCZoqKiEcXFxcDzFC0trZHKysr8CIJIkkgkUD8SORwOSGs4ADH4DWAEP1yAAmpx/w+A1hG8uAAG/+sIeB3bc4EP2nQEOm5f7mmw2Ww2gUAo/YeutQC4eDyeCVLef5fIEUIQRAyHw1UzGIzPeDy+4vPnz8Tc3Fwik8kUUVZWJktISLxFUbQcj8cnVlVV5YiIiDB1dHQYvemowmKxzE+fPn1k2bJlKyUkJNJ45az79++r/+N4cmTkyJF7dHR0eE4Jxuv8WL+hRwEM5DCQ6xZXA6Bcu3ZtBZ1O11BWVj5rb29f2K0Bu9EZ4smKi4vVICBZTExMSUZGhsLhcECtKAKAISYmViIiIpJAJBLZTCYTVJEyHA5HHUEQPQRBlDgcjjiBQADg42Oz2f/eG18C0reW+CUgdmzXQYX577+/lOjav0DxeHw5m81+QiAQ0kGyQ1GUCb85HA6oV4UJBAKsj0UikUDiK0BRtIyfnx9taWnRrq+vt6irqxMlEAiSeDy+CaQ7Op1eWFJSkiYsLJyhrq6eq6CgUNqT0h7wwIcPHzwiIiKme3p6LkQQpInXY3z9+vXS7OxsU8jfOZw8d3mlF9bvxxTAQA4DuR9zyQ9alJeXC0VERCxJS0tjOTs7+2lqavZpXFNBQYF8dnb2aCaT6UylUtXFxcVLSCRSvri4OKgQP6Eo+oFIJJYRicR6DocDgIFjMBh4CoVCYLPZIjgcTra1tVUVj8cr4nA4AD4lBEEUUBSVw+Px/KDaBj1lR5XjlyrIjt9xycWV2DpKgl9KgF9IiywEQUAl+ZjNZoOqLh/yZDY2NgLwEQQEBIgsFgvWQoAfiDFgs9lNLBaLAd8DAJLJZCkcDqfL4XDmcjicsSC1tra2shsaGppLSkpq6uvr83A43N3Ro0dHyMnJ5fBa660jS6AoSvX29oZaezFWVla3eVVVQlhFcHDwsZaWlhgHB4dbA0Er0O2bAxug3ymAgRwGcj3ChBkZGfJJSUlegoKC4bNnzw7vkUG/Mwg4ddTW1opWVFRMS0lJWa2srGwsJydHpFKpsXg8/h2LxXoPZjM8Ht/S2NhYSCaT8wgEQiOLxWoFL0kAQDqdjgM1JZFI5GexWHx4PB5yQ5JxOJw4m82WRVFUC4fDgcSn0v4jDaDRbrdr0zJywQ68MDuCGddeB0DUAQDbnFI4HA6sq2137Z9bUBSFwPpXKIq+YDAYeU1NTXQ+Pj5IbtzU0tLCUVFRaZuvpKQEgb+FhYXJJBIJ1oqyWCwWm83mwOB84AXT0qL7DzhuJxKJ08AOyWKx2lSwfHx8uIaGBlxpaWkr5ISUlZW9o6Gh8ZeYmFh6dyS7goICjdOnTx9wd3ffoKqqWsrr2dfX1+ts3br11507d+5SVFTM4nUcrB9Ggf/RogxXcsDbOWaT67nTh4dpQECAZXNz8zQjI6OLo0aNyuX1jf5Hq4IsICkpKUZNTU2r2Gy2haamphw/Pz/YrhpwOFw6iqKPURSNLC4uHn/nzh0nGo1W1NLSUmZkZHRLW1s7mclk8hGJRDKRSGysr69HiESiMIlEaiWRSOC0QWhtbaWw2WwKmUwGTxA8iqKiHA6HhsfjIds/tbW1VRhsYyQSidMeMiDCZrPlwA5IIBDq8Xg8g8ViARi2guoR1oWiKIwpDypHIpFYRSAQQNUo0NraCirFNCKR+I5IJH4qKyuTDA0NXQ9ATKFQamtra7NHjBjxxNDQsAiAGGIU2Gx2vZycHHLjxg1rbW3tVlVVVVDBNtXX18N4JDExMc1/AO83Dodjxg2B6GgnBIBtbW3F5eTkNLNYrGQCgXDSxMQEXkxqunpmoKoMCAiwqKiomNzu8s9TBhbgn9u3b2/IzMyU+fXXX3/rjsrzR/yDfT+8KIBJcpgk12Mcn5eXx//mzZsFycnJ01atWvWLpqZmj9vnAODi4+MnNzc3uykpKQmKioqS8Xi8KpvN5gcbFDhcIAgSRiQSQ5KTk+fu27dv0qJFi86kpqY6ksnkRm1t7Tt5eXnjGxsbRSdNmvTo8+fPEsnJyVPExcXL58yZ83d8fPzIwsJCFTqdLq6trR1pa2sbFhkZuSA3N1eHwWAg9vZ1d/A4AAAgAElEQVT2/kFBQdOqq6tHaGpqxi5atOjJgwcPLNLT0+dJSko22NraXqVSqU2XLl1axmQyBSZNmhQ2derUx9AnKSnJDjSM9vb2j0G1m5KSMh1AdPz48TcXLlwYCVrUV69eGTx48OCAioqKT3Nzc1lJScl0SUlJZMqUKeF37tyZ2dzczDdv3ryHEhISWYcOHdonLi6urq2t/XjChAnRjx49mltYWCg7ceJEnLW19RQ+Pj6Zbx0ugB6ZTMZVV1fj6uvrywoKCnwmTJhwVlBQsLgrDJGVlSUcEhKybcSIETmzZ8++2pW+Hdt+/PiRdu3atZvOzs6ntLW1g7oKtrzOi/Ub+hTAQA4DuR7l8traWvGIiIhfIyMjizZs2HCqp3Mr1tTUqD1//vyapaUl2KYKiEQiqOfUSSQSDbwjEQQBKSmCyWT6ZmVlTTl48OD4nTt3eh85csTTzMysrKamJv3FixeOP//8sx+bza69e/fuYicnp6i4uDhdNpvdWFpaqsBms9EJEyZEhYWFGXl5ee2+fv36r3g8nmhnZ3c/OjpauLi42Gz+/PkJR48enTZjxoyg6OjoecuWLXtDoVCqIbh77969rjQajSAvL1/98ePHUa6ursvCw8M3SkhIMOTk5MrFxMQ+3b59e/zYsWPZ8vLyFWw2+62ysnKMiooKMzo62vjJkye/6erqbnd0dMw4e/bshPT0dOfNmzcDICsUFRXJBAYGjr148eKm3bt3u0ycOFFm9OjRwQICAtVlZWUTWltbGx4+fLhs7ty5Gnp6el+9v0F9CupLCFoHqQ5+p6en04lE4g4TE5NO17IDxoHKCO/evfuPqqrqhZkzZ77ilZmuXbs2r6mpyWPp0qXLugq0vM6J9RseFBjWIOfp6bnGzc0tBQsh6Flmf/36NSU9PX2XrKxs8syZM//qSdf1lJQUVzKZvFteXr6OxWLVkEgkQQhIb21tBUkObFzNBALhJYqip96/fz927dq1i6WlpV/o6Ojkbdq06f7Ro0enczgcmVOnTh3asWPHgvz8/O2TJk3Kzc/Pp4CzChQvHT9+fNBPP/10Z+HChX9u3LjxTmpq6k9kMjli/fr1948dO/azmJhY0YIFC+76+fntiY+P11NRUXmxdu3a4wwGg9XY2Dhy1qxZIUuXLk0lEonM2NhY2YMHDy6Fhzgej5+orq7+RlNT8+WZM2fGyMrKTtXQ0EjV1tYOmTJlyjtQb8bGxho9evToNwMDg21jx47NDAkJGZeQkLBo+fLl0S9evJiSnZ1NTEtLM7t+/frSkydPms+cObNu8uTJd5KTk03i4+PdIRg7Jydn5OLFi8VsbGz+T6hCm2EPQXBgp+Pn528DOLgaGhoY8fHx18eNG7dFSkqqLTl0Z64TJ05MYLPZP82aNeuotrZ2VWf6fNmmuLhY4OrVq1sNDQ0rZsyYcY6XMbA+GAW+RQEM5DCQ6/G7A5xCHj16NLG8vNzB2Ng4cPTo0VBNvC3SubtXSkrKAiKR6C0nJ0cFpxI8Hg9hAgIdPBnZCIK8IxAIZ1NTU40PHz48Yv/+/Vvl5eXByxI9cOCAJz8/v9imTZv2e3t7W2dkZLjb2dk9AFWntLR0g7+//3xZWdm0SZMmBR4/fnyTh4fHlfT09JUUCuXJvHnz/rp+/boLBD7b29v/fe7cOQ82mw1rICxbtuyChIREQ0NDg7Cbm9vRyZMnJ+jq6qYiCEK0tLQMzcnJUXvz5o3hgwcPZpiamubOnTv3XlpamnJsbKwDg8F4feDAgXMkEqklOztb7+HDh/vGjh17SlBQsOLp06ezRERE+BsaGuT/Kar6acKECR937969PTAwcPXZs2fHTpkyhX/cuHGB3t7eM0kkkomdnV3WyZMnV9rY2MjPmDHj3wD1jnQHkANwA2kObHPwu76+npmYmPinqanpDllZ2U7XCrx9+7ZbTk5Oxc6dO+Fl5r8R7128YmJiVDIzMzeKioqet7W1zehid6w5RoHvUgADOQzkeuUWSUtLI4OtKyEhYf327dv3SEpKJvD6EOy4wOzsbOnc3Nxj2traC8TExMgtLS0I2Ja4Xo7gCMJisSCEwD8tLU04KChIwM3N7YCYmFg5lUrFHT9+3JFCoQi5u7ufjYyMFIqNjXV+9erVVAqF0jx79uyY169fGzOZTLHKykrIFfnC1dX1Zlxc3HZ+fv43EydODA0ODlaLjo52q6mp0dDW1k6wsbG5ExUVtTAxMXGchIRE+erVq//Mz8/ne/Hixari4mIRExOT4qVLlx68evXqqsTExDEyMjLl06ZNexwTEzOisLBwLIVCQSdOnHh96dKlbxkMBlpWVqbi4+Oz4+PHjxQpKakGdXX1+KlTp97Pzs42efTokT2VSi1nMBhi27Zt2xsbGyscHR3tKiUl9Xn8+PGRoaGhq5uamiTk5eWlrKyslIyMjECl+3/Ol+t4AuDW/hmNiYkpVFVV3aSlpQVg1akXEhRFRS5durTD0tLyuqam5gdeGSkoKMi6sbFxnJGR0TFuiSFex8L6YRT4kgIYyGEg12t3BTiJBAQEuCQlJWlA0l4tLS1wie/29enTJ7WMjIwjmpqas6CuG5PJbJNG4Gp33Yd0WPl8fHwQTlAEmUHIZDK9qakpD5xCWlpamAiCVEN8maioKKWsrExJSEgInFY4O3fu3G9hYZE0ZcqUBxwOp229ZDJZDfJStra2VgsICLAbGxsVmEymnJCQ0Cc8Hl/PZrMVmUymHh6PryaTyRngTdna2qrb2toKOS7L2Gx2BgSew9/8/Pzg/VnI4XCUm5qaRlMolDpI3AzB6RDKAI4ofHx8kPVDEI/H01tbW9/9E/+XIyAgUN/Y2NiKoihkPqmE9bcTUpyPj4/IYDCYKIqCA46KoKCgRktLyxIcDkf7GrGBRkQisU1lCaEH79+/L1FWVt6rqqoKMW6dkuJAWi8vL7e7deuWw6pVqzx5TRYN4zx9+nRfSUlJhbOz84WeiNvrNoNhAwwpCmAgh4FcrzI0iqLCZ86ccePj42vW1NS8YWlpCUmFu3XBgzEhIWFUc3PzMgUFhZlEInEEBHZDHFgHZwrwQmkBl34OhwNu7WBngrCGTA6HUwUu6iiKQuaPOkiR1Z4Gi3T27NmFU6dOrdDR0clkMpmaZDJZk81mj8ThcBBkDRIOhAXwQyhAu5QE0pIQeHdCJhUIvIZ8lywWiwhhAO1xcm3B8e1SJh2PxzeiKCoG4QjtDiAQGsDf2tqKtMfPtSE2xNARCASIgWNwOJxyIpEYj6IolLDJRBCkoT0rC4FEIuERBIHwARhTlsPhaODxeEscDgfgjOeGD3SM42toaOAwGIySiooKqPDua2pq+hRBkE67/0MITkBAwHkI2XBwcDjNa2HTiooKubCwMB9FRcU/zM3No3tC2u8Wc2GdhxwFMJDDQK7XmTo2Nlbx48ePHiIiInFz5swB9/BOqcN+tLCKigpqXl6eIT8//+qampoJ4uLiClJSUkRwqOAmTeZ6EcLDE4/HtwEGkUhsBgcVDodTB6VcUBQtwePxEIwNjhOSCIIooygKWU9U2Gy2MFQsALsb14b1NRXg1/JRciXLr+3jyzE6ZkzhBooDYHODytvzaUKlgSoURT9zOJwKFEUhrg/SfQGwEnE4HAAdP6T9QhBEnc1mKwPIgToXpF0Au5qaGk5RUVGNoKBgPIFAuMHPz/88JSWlzMHB4f/XB/oR4XE4XHx8vNKdO3fOQ3VzVVVVAF2e7HFpaWmut2/fnuTp6eklJydX0YmpsSYYBbpEgWENcu7u7ms8PDww78ousUzXG4Pk9fHjR01fX99fN2zYcI9Go/3V9VG+3QO888TExCQTExMX0un0+VJSUtrS0tIUKGjKBQ9Qz8FncLSAi5tOCx7ODAYDnFXYIIlBMDiHwyFBkDO0AcBp99ps60sikf7tzwUxbhJm7rgdV9pReur4/y9zWXb8myuNciscwN/cudvBFOr5wFo5oGKFPcD3RCKUv8O3qSFBVczPzw+B7biKigq0rq6uNTc39zMfH1+knp7eRQUFBXDwAJDvMjjBeR4+fNhdTk5O3NnZ+XdeX1oaGxtp/v7+d/7JLnNh9erVkMary2vpST7CxhqaFMBADgO5PuFseDDev39/Qmpq6ioDA4OTP/30ExRa/S/i9OAFVbvpdLpFTU2NKeRupFKpkjIyMvIEAkGIQqGQBQUFIWPIvxISABQAF/yG/3fMJclNuMwFMW51Au5yvwZgHSW0b0l3X4Igt883Ejb/Twkfbpv2sjz/AjB3rS0tLQDakNQZclUWNzY2VuDx+HQKhfJOS0vrsbi4+OfukjsxMVE5LCxsr42NjbeBgQGEPnT5An4oKSmx3r9//9GdO3daDLZ6hF3eMNah3yiAgRwGcn3GfCBd+Pn5mba2tjqoqKj4Wlpa8vSA/NGC24uVUvLy8qSqqqrES0tLR+DxeFkFBQVdAQGBURwORxhyU4ItDerD8fHx4QUEBCABchvIcWPHuCDWMaky9/OXUllHaa4jCP6oggEXCDtWMPjaZ67aEuYHL8y6ujqwqYEKFqQfUL1C+jBIJ5aVk5MTz2azy1RVVT8ICQmVSUtLV4uIiEDZnm6riUHCvXr1qh2CILNoNNpaa2vrTjmqfHlmoAK+ePGiO4PBkN6wYcMvPzpT7HuMArxSYFiDnIeHx2p3d/f3WDA4r+zT9X7gsHD//v0lLS0tKlZWVke6Enjc9dn+rc6NREZGQlJmPjqdTqFQKPxycnJj8Hg8AJ5oc3OzZFFRkWZVVZUUVP+mUCgCMjIyQrKyshQhIaE2yY9bZw7WAEDDdb/vKIV9KcX9aL3c2nPc36Ba5EqT0BfGa2xsZJeUlDSWl5dXgwMNpAUTExOjy8nJZQoKCoITD/wvtaqq6lVNTU0LZJhRU1NrCgwM5CxYsKBNlfmjdXTl+8ePH/MVFhb+DJ6lTk5ON3gFzqysLKkbN25sXbBgQcDo0aPBmQa7MAr0CgUwkMNArlcY63uDgsPI4cOHvczMzPiNjY2PKCsrc93h+3wtMCEALw6Hk4BSNRAxUFdXJ1hYWAgptLQrKyuhNhvYusC+RaJSqeCyL0+hUGT4+PgEiEQifImAp2O7BPbvPcVisQAgBSgUCiRobttbO+iATQ3mBVtaK4PBaGlpaalsbGwsYDKZdBwOB1UJoANbWFi4XE1NLUNFRSUH6soByPHx8YFHKHiItpUN6svrwYMH8qmpqbvs7Oy8tbS0PvI698WLF8fw8fEt1NPT+8PAwKDbHre8rgPrN/QpgIEcBnL9wuWJiYm0kJAQTyUlpTIbG5tb/6i+eiSGrqc2015dHFz5O94jYEciMBgMKovFEmtsbBRiMBiCAGaAgkwmEw/hA+1ghqSlpWmiKDrLwMDgfHNzMxuPx3PgBy6ocACXoKBgA8To8fHxVUMRVBkZmY52SgA6UDGCRNZtVWN3aQPq5tu3b3vV1dXxubq6nuhsTN2X80ZERBCzs7NX8/HxiTo7Ox/uTpmf7u4J6z/0KYCBHAZy/cbl8fHxknFxcVs5HE7u9OnTffu62Gpvb/zIkSNjlZSUFjs4OGzqDSeb3l7/l+M3NDSMPn/+vM+CBQu2KysrR/CqCk1LSxNKT08/1tTUFObs7Hyf13H6ev/YfIOTAhjIYSDXr5z7+fNn2t27d91NTU2TWCxWiKWlZY97XPbXBg8dOmSsoqKyyMHBYdtgBzmo/v38+XPITCK9ePHipd2RvtLS0jSSkpK26OjoHDQ0NPzUX+eDzTs8KICBHAZy/crp4AkZGRmp//Lly/VjxowJ+emnnx5BgHO/LqqHJvf19VVXVlY2mzx5MqTL6nd1Y3e2lZGRYXL16tXD7u7uu5SVlXkuqQNryMzM/On+/fv627ZtOzjY6dIdmmJ9+4YCGMhhINc3nPadWcDx49atWxNqamqcCARC0NSpU58NBdVlfHw8iUKh8Onq6kLF8kF7gQ3tw4cPbiQSSXX16tV7eLXFAQGgAvizZ882FxYW5ixfvvzeoCUKtvBBQwEM5DCQGxDMCo4eMTExuvHx8ctbW1tvb9q0CXMrHxAng8MFBATI19TU/CIqKnrNwcEhtjvLqqioGHH16tUj1tbW2/T19bGyOt0hJta3UxTAQA4DuU4xSl80Au+98PDwafn5+ebjx4+/PmrUKMiJ2KWcin2xzs7OAVJLfn4+qaero3d2/p5oB2cSEhKyIisrS83W1vagpqYmhC/wfMXFxS0NCAiYu3v37jW8Vi7geXKs47CkAAZyGMgNKMaHOnQvX76cVltb+9PkyZP/NDExeT9Yge7Zs2fKIiIiBkZGRsGD1YOQwWBo3blzx5ufn/+Uo6Pj4+4wC9hffX19zzU1NWV6eHicGSq21+7QBOvb+xTAQA4Dud7nsi7OAECXmppqVVpaOl1OTs7HwcHhfReHGBDNh4J3ZUJCwta3b9/SFi1atE9UVLRbQftVVVXCu3btOrJ27doDurq63c6hOSAOGVvEgKcABnIYyA1IJoW3/hs3blg2NjZOMTY2vmJsbJw3mKQhWL+3t7epsrLy0rlz53r1R3aS7hws2Ehzc3N1z507d2TlypWbdXV107ozHvS9cOGCOYIgVq6urnu6OxbWH6NAZymAgRwGcp3llT5vh6KogI+PzxwWi2VuZmZ2wsDAIKvPF8HjhAByJ06cMFFWVna2s7MDkBtU8X+lpaXSAQEBO1pbWzO8vLwudVdljKIoafv27ctHjRoFFcCDeCQr1g2jQJcpgIEcBnJdZpq+7FBaWip448YNKwRBLEaNGnXN2toabHSDIuYsPDycJiwsrDt27Nhng2XN3LMNDAyckZ+fb6Wurn7Izs6uvLtn/ubNG5mMjIxdBALh+pIlS+K6Ox7WH6NAZymAgRwGcp3llX5t9/z5c/vY2FgzMTGx466uriX9upghPnlJSYnUrVu3/lBVVb05b948ntN3dSRTWFjYqH+ST69XUlI6qK+vnzfESYhtbwBRAAM5DOQGEDt+eylQ/Ts0NHReY2Oj8oQJE+6jKJptbGw8JDKjDKQDgPRdd+/e3VhcXExYtmyZd3edTbh7e/HixfSCgoLJFhYWRxUVFaHSAnZhFOgTCmAgh4FcnzBaT0xSUFBAefTo0ay6ujrradOmXR0zZkzMQHZGAWAmk8liEhISxQN5ndyzQVGUPzIy0j4uLm7CggULflFVVe2xEjgxMTFuycnJla6urpCQedDGPvYEH2Nj9C0FMJDDQK5vOa6bs2VlZfElJCRMKSoqmqyoqHjBwcFhwKq+bt68OUZeXn6OhYXFgcHwYH/06NHYlJSUrXPmzDmiq6v7tptH9T/dr1696qugoHDBysrq7WAA/J7cOzZW/1IAAzkM5PqXA3mYHTKJ3L9//6eSkpKJlpaW13R0dFJ5GKZXu4B35cGDB8erqKgsc3Jy8hzogc9hYWGK8fHxK3V0dNLnzp17rydBuaCgQOP8+fN/uLm5gU2uuFcJjw2OUeALCmAgh4HcoLwpILzg6tWr06qrq6eNGjXqwvTp0z8OJDd9ALmTJ0+aKSoqumRnZwfMnj07TldX97u2KEihdejQIW17e/vMbyWoBpWim5vbpAsXLoCqttuJn2GdJSUlEpcuXdoiKytbP2XKlNPdTd3VkaFg/PDw8F/ev3+vtHnz5g0IgjAGJcNhix60FMBADgO5Qcu8oLoMDAwcw2Qy51taWoaam5u/6EkJpLuEOXPmjKGCgoJDU1NTlampqb+6unoVDocjNzU1UQQEBGoRBGkCYGtsbJQUFBRk0+n0lp9//vk3Ly+vQzo6OrU4HA4AgdRenZyJw+FES0pKZJYtW3Y2PDx8DQ6HK66trZUTERGBTCRgPxOqra3VEhERKcDhcOWdUQuiKKpw/vz53QICAvlmZmbXtLS0SjrTr7O0QVFU6ty5c740Gu2vefPm+XS2H9YOo0BPUQADOQzkeoqX+m2coKCg8bm5uU4jRozwnTVrVtJAiUmrqKigkslkmXPnznnMnDkzICgoyJrNZqsSiUSSkJBQzOzZs68nJSUtTUlJmSQtLV3g4uLivWbNml83b97854sXL6Y4Ozufv3fvnrmRkZEgg8HICA4O9iSRSKTXr1+b3L9/3/nKlSuWNTU11hQKpcjJyelUcHCwQ1VVlZ2YmFiYhYXFfkNDw4rvHUpOTo5IZGTkKgqFImJtbX1MQkKiW8mXvzZXRkaG6aVLl85t3LhxkYKCQma/MQk28bClAAZyGMgNeuaHbBpPnz41SktLc5KSkgpbtGhRJEhJA2FjYD9ctGhRsru7+94TJ044rl279rm0tHTkkydPbLW1td8cPHhw69GjR7eZmJiUVVdXs9auXXvSy8vr5tWrVzft2bNn+ZEjRxxnzZqlcf/+fVlDQ8NQFRWV0oMHD/7h6up66/Xr1/ampqZxCQkJE0aMGBGRm5s7fuzYsSQVFZUHenp6JxAEAWnwqxeKopTz58+vZzAYAmPHjj07YcKEbgd8fzkR7D0wMHBeYWHhNC8vr3WDLbXZQOAfbA3dpwAGchjIdZ+LBsAIYPt5+PChyYcPH+aKioomzZw586GiomJzfy8NckBCgumNGzfuuXPnztwlS5b4trS0JEZHR6/W0dHJOnjw4PK7d++ugNgxkPy8vLxOr1279tqNGzd+PnDggMfBgwcXzpo1S/Hy5cuqjo6Ol2g02udt27ZddHFxefzq1as5enp6UY2NjS36+vpxNTU1su/fvzetr6/Hqaur73J1dc352v5RFJX08/NbXFJSIjt69GhfGxubrN6QfgFIf/nlFy9LS8vyadOm+fSkGrS/zxWbf/BQAAM5DOQGD7f+YKUAdJGRkfJxcXHu0tLSucuWLbven16NeXl5oqCu/Pnnn2+7urru9/f3n7l8+fKbDQ0N7968ebNKW1v75bt37/bW19eztLW1UxYtWnRh3bp1u9atW3f65MmTh2k0GqGkpERg+vTpkQQCoebvv/+eLysry4yLi5M6c+bMzps3b7oICwtLtLa2NkydOvX227dvJ+NwOJ0PHz6UGxoarndxccn+kmQQu/fq1avNlZWVRjY2Nm4qKiplvQU+8fHxcqGhoT/b2NjcMjEx6Vax1SHDpNhG+pwCwxrkPD09Xdzc3FLhbbjPKY9N2GsUKC4uHunv77+YSqUWGxkZ3TUwMKjsrQf59zZx6tQpUxqNNn/q1KkPRUVFPzCZTFkGg1EsLCxcV1NTo8BisSr5+fkVqqurx/Lz89dJS0uH0+l0ZXFx8Zzq6mqt6upqIwEBgTIBAYEsYWHhws+fP8+C+ahUapOYmFhUeXm5WlVV1QQKhcKRk5OLqK2t1SktLZWTlZVNkZaWjvtSPQiSYkhIiH11dbWmra3tFU1Nza9Kej11MNu2bTMdOXLkahMTk12jR48u66lxsXEwCnSFAhjIYSDXFX4ZFG1BomtqapL18/NzZzAYeENDw+sTJ04ElRzaVxuANRw/fnyckpLSovnz52/s7/AGFEXJly9fdq6trTVQUFA46+joCCEXvUYP2P+RI0ecZWVljaysrHbQaLQBYSPtq/PH5hk4FBjWIOfm5ubi6emJSXIDhx97dCXp6ekSYWFh7ng8nmZlZbVfR0enzxI7c4PBlZWVlyxatAicLvqt1A7E1oWFhc2Ji4uzNzc3/4+5uXlab9jgOh4e2CKDg4NPsFisjPnz51/sz/33KFNhgw06CmAgh4HcoGPariy4trZW/MGDB/b19fWmpqamFwwNDd/1VSxdcHCwnpSU1PRx48aBp2O/5GuMiIjgLy8vn1VVVWW1dOnS84KCglCqqNckOO7ZlJeXC7148eKsurq6j6GhIWYO6ArTYm17lALDGuTc3d1XeXh4pGE2uR7lqQE3GEgyoaGhi5KSkkyUlJTuTJ06NbYv1GcQ2lBZWckvJSVV3x9EAaC5devWDDwer6epqelnY2OT2RcAB3ttaGjQu3LlyupVq1YdFBQUxFJ59QcDYHO2UQADOQzkhsWtAEB3/fp144KCgsWamppRDg4OAf0lXfUFwVEUFT179qw7gUAgKygo3BESEsq2tLTsE5UpxMdlZmYufvLkiYKnp+cxBEFa+mLP2BwYBb5GAQzkMJAbNncG2InS0tJGX7x4ccuqVase6+npPf5ewHR3CQPz4XA4fF/bo1AUlbl27dq62tpa2vr167cjCNLjgd7fow3kFfX19T2mrKz8xNLSMqi37X/dPSes/9CmAAZyGMgNbQ7/yu6Ki4uV//rrr01CQkKloqKifnPnzoVcjz1+PX36VE1cXNzUwMAApEZOj0/wxYAAqoGBgWp0On1NS0tLubm5+WUDA4MeqwnX2fUXFhaOOHXq1BUXF5e1I0aMeNfZflg7jAK9QYFhD3Jr1qxJwwzjvcFaA3vMjIwM+bCwsHk1NTXKS5Ys8VNVVU3tSfUleFcePXrUTFVVdam9vX2ve1eiKCoYFBQ07ePHj9aysrLRZmZmYdra2pAQus+vJ0+erEhISLD18PCAYPXKPl8ANiFGgQ4UGPYg5+7unqqvrx+NccXwowB4HtLp9CXv3r1buHHjxqPi4uJPe0q1yI2Tk5eXX+ro6Aggx+otCoO9MSIiYmlSUpK5gYHBaWFh4URjY+Nem+97+4CMKkFBQUeVlZWLZ86cCcVie92Ts7foio07NCgwrEHOw8NjpZubWxoGckODmXnZBeRXTExMnP306dN5mpqaLzQ0NO7o6elB6ZpuX6dOnTKj0WiL7e3tvXoKPDsuCsr0nDx5UkFUVHRZTU2N2JgxY3wtLS37VT2YkZExMiAg4ODSpUt3KSsrp3WbiNgAGAW6SQEM5DCQ6yYLDf7u7cmd9XJzc5e0tLRUOzk5BSgoKOTwIoXAWDgcjoDD4dhRUVEKYmJio0aPHv03l0q8jPk1CtPpdJGHDx9OgBg4cXHxyvnz54ME16+qQfCqDA0NncnQLOAAACAASURBVJ2bmzsHUub1hR1y8HMftoPepgAGchjI9TaPDYrxwWnj+fPnioWFhfbFxcXGzs7Oh+Tl5SFwmgMqOD4+PmJn6q2B6jAxMdHC0NAwHofDgURIxOFwrIKCAjkikcik0WjdBiIURYV9fHzcy8rK5A0NDW/b2NiAPbFfYvG+kCz5vb29d/Dz81e6ubmdHhQHjy1yyFNgWIOcu7v7Cnd39w+YunLI83mXNnj9+vVV1dXVdhMnToTCo3GpqakjGhsbp0hJSfmpq6t/s0YbTAIqxKioqFVv3rxRX7ly5X4IBP/w4YNmRkbGYg6Hc93e3j63s4sB4K2qqhpBIpHYIiIiWWlpaWRRUVHdmzdv7m1sbPxoa2vrbWhoOGACrVNSUsQiIyP31dfXh+zcufNJZ/eJtcMo0JsUwEAOA7ne5K9BOTZk6w8PD5/T0tJiVFZW9nbBggVpf/zxxwZTU1O/1atXR/1I5Uin0/V+/vnn83g8/r60tPSL7OzsnykUSu6RI0f+0xlpkEu0x48fK9Dp9GUjRowIp1Aon6Ojo6eRyeRxcnJyGebm5v5UKrVP499+dJg3b96EqggbjI2Nz48fP/7jj9pj32MU6AsKDGeQI7m7uy93c3NLHzNmzMu+IDY2x+ChAIqifC9fvhyTmZnp8P/a+w7wqKr0/dumzyQzaZNJrxOSEAgQIBBCbwpIUUBRwFUBBSk2XBbWBV1ErICLrgK7IKBgA5GmggmRGko6gZDek8lMMr3c9veLGf/83NWlhpRzn2dImNx7zznvd+a+83Wr1crm5eUlVVdXO7Zv3/4ntVr9h21joJzXxx9//PaXX345Xa/Xt5AkyS1dunTBo48+euZG/VQQEPPXv/51SUNDQ9CMGTOOffvtt/dHRUUVhYWFHe3Tp09pR2gI+1tpHjx4cFxhYWHqU0899bZKpWr3/LzOs7vQTNsTAURyiOTac791qrEgiESn06m/+uqr5WfPnv1Tenq6dP369Utmzpz579/2avvtwrZt2zZky5YtXzQ0NKgfeOCBtRs2bHj1RtMIYNy0tLRJS5YseXfAgAHFgYGBhdOmTTvh4eGR9r/MpfcKYJjzgQMHXiFJsnrChAk77kY06b1aGxq3cyPQrUlu4cKFcxcsWHAFaXKdexPfjdnn5OTICgsLwx0OR0JZWdmsI0eOjKmtrRWOHDny/MqVK1/QarXnwAX3O2PzmZmZyldeeeWNxsbGqbt27RoaFxdXdN2511/XWgnFbQKFCMV9+/Zp33nnnY8qKioG9+3b94epU6e+6+fnl+ft7W0bOHCgrSMSCM/zMR999NHHqampK+Pj45Fl5G5sSnTPW0Kg25PcokWLCnv27HnqltBDF3VJBEArKSkpCSouLn5Qp9OllJaWhtXV1an1en1AY2MjPWnSpD0TJkw42NzcLGpqaiJZlsVYluVJksQJguCtVqvL29ubyMjIGMHz/ODBgwevZxiGo2kaJ0kSI0kS2u6wQqGQkclkNi8vL4unp2dDUFBQ7cmTJ4O2b9/+l4yMjOkymUwSHR2tS0pK+jEyMvJEYGBgcXx8fPa9ThX4rdABr5qamrlffPHFw3Pnzp3p5eX1h8E5XXLToEV1WAQQySGS67Cbsz0mBpoTFFGGl9lsVrhcLl+WZYNcLlecwWAYqdfr1Q0NDTT4yJqbm9UtLS20r6+vKTY2lpXJZD4KhcJFEEQjy7LNQqHQRdO0RCgUenAc53C5XBzDMAqFQiFmWVZDEATFsizHcZyNIAgHy7ISm82GG41Gh9FobGxpaclzOp1EVVVVP4ZhVL6+vp5ardYaFBS0XyKRHJNIJDqJRFIFeXEYhoEGyHUErQ6w2b179xq5XF43efLkDf8rMKc95IrGQAi4EUAkh0iu23waICS/vLxcyLKsB8uyXlKpVO10OgfSNO1nt9ul0GBVr9freJ6nKYoSq9VqmUajqVWpVBcIgqgnCMLEMIwVyIogiGCGYQZiGBYPD3WCIJppmraLRCI/l8vVUyAQBHIc50kQhMjlchECgQDSC3jwy3EcZ+Y4rh60OoIgFCzLggZYwfP8EQzDTmAYphMKhXh9fX18XV1dP8jTc7lcYolEovb09PRVKpX1IpGomaKoeolE8qPdbq+USCQtQUFBNsjJu5M1OG9kcxgMhpB169a9tnDhwpfDw8Prb+QadA5CoL0QQCSHSK699to9GQc0teLiYi+DwdDD4XCEEwSh9fDw6EFRlC+YDDEMswuFwkyO42qlUmmTTCa7hmGYCSYLvdh4nudcLpdNIBA4lEplq/bU0tJC0TQthpYycLhcLl4mkzkdDgfPMIyXRCJJZBhmGIZhKTzPe4N5kmVZB0mSQIRlAoEgC8OwHJZlWziOE+E4TlEU1czzfL1CoWgxm80wr1a/ncPhEAiFQkhGD6Npuq/NZgs1m82gPTptNpuvw+FgSJI0EgQhdTqdepvNVi0QCCr9/PxKoqOjazAMc91NzQp4+4svvhiq0+lGLVy48HUcxx33RNBoUITA7yCASA6RXJf8cEBSttPpjAS/GIZhI318fJLkcrlcJBKJRSIRKRKJzDiO5wgEghMcx53FMKzO5XKZaZp2iUQiFxBaU1MTD+ZFtVrNNzQ0gLYFPjVCKBSK7HY73MPldDpdvr6+UAwZiAnMngK73a7keb4Xx3HTGIaJEQgETpqmawiCKCYIosjlcuV7eXlVA8G2mR3x9PR0LCgoiPT09BSIRCIhCAU0P09PT6qpqQmITkYQRADHcXKSJBmGYXiBQCCladpbKBR6ms1mP5PJBFphrMVikVmt1uaWlpb8sWPH7nc4HPlKpdJ4N8juypUrikOHDj2v1WqvTZw48bO7MUaX3KBoUe2GQHcmOeEzzzwz99lnn72MAk/abb+1y0B2uz3UaDTOPnny5IM9evSQ+fj4YBKJREySpAXHcT3Lsg0sy1YJBIJqmqYb7XZ7hVQqtfI8z9rtdodcLtdZrVZCLpfjoMnhOE44nU6BVCrFQYNjWXaAUCgscDgcTUKh0NHKOJAcJxAICYIgOY5jnU5nCEEQfcRiMUHTdGvBZyBQIDqxWNxiNBpbNBoNdOp2d+sm6urqhFKp1N/hcPSXSqXZNE3baJqmFAqFE+ZmtVoTcRzXiESiywRBhDAME0uSZCTDML4URQEJM5CHx/O8xel0ejkcDlVGRoY6IiIiLS4u7j2FQpF/pwVw/Pjx0MLCwlXBwcEfTJ48GTRUdCAEOhQC3ZrkFixY8PjChQsvoxSCDrUnb3kywDO5ublDOY5bZjAYInr16vU9RVGXRCIRbbfbZSRJCliWNeA4XgOmyaysrN6nTp2a6XA4/BobGyUBAQFVEOE4cuTI94G0WJZlKIpiXC6XVC6Xgz/NkpWV5VFWVrYwIiLik8TExFqapgVOp1OiVCrBF4ZzHEcTBGE+e/bsn7OysgaOGTNmja+vb+Hhw4df5DguZsKECYuVSmVLS0uLiCAIIjAwEJKmQWsknU6nZ01NTWJ2dvbSuLi4VYmJiWVWq1UG81AoFPbPPvsMih4nPfTQQ8dJkpxEkiSYRb3gPpCFwHEczJGDoBaO4/Q8zxswDDOXlJR4chyHyWSyvSqV6t/+/v5Nd0rjeueddwYTBDEmMTFx44gRI1AC+C3vXnTh3UKgW5Mc1K6EVjuI5O7W9mrf+xYXF/f8OQjiX2q12luhUOyRy+WfWyyWcpfLxajVagoCSziOU5AkCblmLXV1daLq6mp1ZWXl+M2bN/dds2bN3/39/cV79uyZTJKk14ABAwooiuLPnj2bxLJs5aRJk3Y5nU6msrJyVmRk5KGysrKEvLy8eJfLpQkMDMxduHDhIZZlwQTZ8tVXX721f//++6ZOnbpu4MCBJ9evX7/B09NTNm/evJmXL19WXLhw4VGz2ezZq1evHbNmzbq8c+dObXZ29mNqtRqCYCLGjBkzn6Zp0alTp6Y7nU78vvvu+/LChQsjRSLRsPnz57M4jg/HcRz8gpBjB6bN1p/wAkIDayf4x3ieryJJ8qrJZKJ1Ol2ETqfbFRcX92FAQAAEqdz28dlnnz1tMpnq58+f/82dIs7bnhS6AULgOgS6NcnNnz//iWeffRb1k+sCHwkIMMnIyPg4NjZ2jkgkyuJ5fpWnp+fx6yMNIVDEaDSqQUujKMpqtVptarValJaW9viqVav6fPvtt4tcLlfwnDlz9i1atOiL2NjYk0ajMYimaY+0tLQ4p9N5RqPR/FhaWrpcq9VuM5lM88vLy1WjR48u3bhx47QtW7Ys9vb2LgSSO3z48OsnTpwYGBcXV9mzZ8+sf/3rX/f16NHDOm/evPdWrlw5PzIysjo2NrbkrbfeGrN27drV77333kOPPvqo2WAwkDk5OeOmTZu29Kuvvlqm1WpNarWa/eabb7TJyclXcRwfOG/evCCWZdUQnXk9ycHv8IIDlDuKojAwv0okknyn01lEEIRfcXGxymAwPD127FjoknBbh81mC9y2bdvLU6ZM2RQcHFx8WzdDFyME7hIC3Zrknn766ScWLlyISO4uba72vC2Q3NGjR79LTU0dwbLshZ8f8KulUil0+v61QzaYMy0Wi5IgCAGO4xC9YQcTZmZm5oKXXnpJ+/333z/Dsmzkc889t3HDhg0vUBSlO3LkyJyTJ08mFRUV+Xt7e5+dMGHCP3JzcxdptdodOp3uSbFYfHXmzJnnFy9evHf58uWvxMTE/IjjuCktLe3v2dnZXrW1tT4Mwyijo6NPi8XioMmTJx+bO3fuc4sXL/7b6NGjTy5duvTAoEGDNhYUFPR54403PsjJydFkZGQ8N2LEiA9ffPHFfwwZMsQEAS6XLl2SjRgxIksmkyU/+OCDwVKpVEzTNESAQiJ6K6n9YrVsDVj59UWSJJhdjRRFlbhcLkFtba08Ly/vyUceeST9duQD6RgNDQ1PfvbZZ32WLVv2ckdo9XM760HXdl0EujPJCVasWDF36tSpVQMHDvyu64q4e6wMQtkzMzMXqVSq1318fCCH7FOe57+hKKrCZrNZIEoSiKEtIZsWCAQS8GM5nU7q0qVLT69YsSJ8//79iyiKCl6xYsU769atewF6yE2dOnXLwoULN50/fz6xrKxMMHHixE3Z2dmLYmNj/93c3PyUXC7Pf+CBBy4999xze59//vm/9urV6weWZZ0//PDD+kuXLhlZli346aef1HPnzi0zGAwzpk+f/uULL7wwf/jw4Z8nJCRkf/jhh69NnDjx9bS0tIlz5849VlVVJcnPz184bty4v23evHlN7969L/bq1StfKBT6Xr16VSMQCB6aM2eOBqI43eZJt4TdWtz1/wdtDgJhoLedyWSylpWV5REE8WxKSkrF7ewM0Io3b97875CQkM8nTZq0v71z825n7uja7oVAdyY5atOmTbPDwsJUDzzwwHvIn9D5N359fb1feXn5coIgHoyMjGyRSCSFDMNA6H61y+XSQ74aJHXTNF0C1UnsdjskaYsrKirG7dq1y3/16tX/dDqdPv/+978f/5lIPqIoyvnpp58+W1xcLPDw8IBXyaBBgw7k5eVNioyM/K65uXmUWCyu6t+/f8nWrVtfmDZt2hehoaFZNpuNLywsfLyurs46bNiwb81ms6WkpKSHyWQanZqa+vnRo0djLl++PNjhcODBwcEFs2fP/nbPnj3DCgsLh6tUKkhJoEaNGvV+UVHRwLy8vGSdTkcPGDCgxcvLq1EoFI4bPHjwaBzHIaXgV40NpOcmPbcmB/93my5ramosVVVVp8PDw9+oqqr6acSIEe6ozlsS/OHDh5NPnjz55PLly5crlcrW6FF0IAQ6IgLdmeSII0eOTM/JyZn95z//eTL6JtoRt+fNz6mxsVF+9erVBQ0NDQtTU1MVIpFIxPO8FdIFWJat43n+Mo7jeRiG6QmCAHOly+FwkGKxmGZZ1gYvkUjEiMViS1NTEy0UCiF6EgJZXBBw2Va2i+E4zgmRlKAlQYoBy7Iy6NgNFU4EAgGE8UMCOGiLQKz2n32EEKkJGqVTLpe7mpqaINoTuoYb2yI5OZIklXA/Hx8fq8FgANKCz6cnJKV7eHhYICKToqgBDMO8h2FYIPwZzJXwE0yWQG5AfG5yczgcmEgkYouKikxms3lbcnLyZrFYXHG7X+igAss//vGPv9x3333nhgwZcvB273fzUkZXIARuHIFuS3IAkV6vT165cuW25cuXj4yIiPjDHmE3Dik6814jAL3gysvLEzMzM6cmJiaOpCgqDBKmZTIZlOsCoqvneR5y1qDWpFEkEjnBb8XzfKVAIChmGAZSA8wMwzhUKpXE5XL5cxwXRBBEKIZhELgCidW1cB5FURA2j7Msq8IwLBrHcV+O4wRAnhDlCLlrUCaMIAggxCae5xtIktRxHGenKIp1uVws/ATSFAqFNBBTW9kwSAiHvDwcSoIRBCHmOC4McvQEAsEcmqZbA08YhvnVFwe4A9k5HA7O6XRaKYoqz8vLO0XT9JGffZUn7kThZDAL79u3L6Wqqmp+SkrK80lJSVBHEx0IgQ6LQLcmOavVqtm9ezdEyX384osv7u+wUkITuyUEQOOorKyMEovF/QiCGKrX64fLZDI/b29vASRpKxSK1gLHbfUkLTzPQxksiBKEtjjuIshqgiB6cBwXjWFYAI7jUPvSQpJkA8/zUOfSAgngOI4rGYbxIUlSCiQLWhhobwRBgPZHQt0unucdkEPncrnAZ6gDPxlU7mozNUJuG5AnhP0LMAwDknPC/CAYFIqfUBQVzvN8FM/zvXmeF4O/DUjNYrG0kp1er6ebmpqa1Wr1TzzPn7FYLKcCAwOvhIeH37H8tZ8DaqjCwsIFUqlUOHfu3E3IAnJLWxNd1I4IdGuSgwixurq6IW+//fb9K1eufN3b27u1ZiE6uhYCIGcgjdzcXDAnJur1+il2uz1JKBRGCYVCib+/v8jf3x9Mf9A1wE4QhA7HcQgaget8cBxX8Twv5DiwKELTgta6kmCSBAKC/4O5EnitLS+7te5lq/mwLWcNTIhEW4FmeA8KOoP2Btok5NURbSZGIDwL1JsEQuR5vgUiNdsKQCuAZDmO8xcKhV46nQ6vrKxkoIqKy+WqcLlc2YGBgd9wHJfm7+9v1Wg0zrYuBb/X8+6WhPz55597FRUVrUhNTf1k2LBhYPZFB0KgQyPQrUmu9WnF88Kvv/76NYqivnjggQcuIv9Ch96vd2xyZrPZt7GxsbfFYgkwGAwDmpqawsCnFhwcHOTr6wvaGxAcJRAIKLFY3Jpz5vZ9uX1e8NMdtg9/d5sOQbuCw+0vA7KD99zXtWlurecACcLLHRnZdg4Ueoa6mFDWCzoWQBoEBZpaXV1dk91ud3p5eVX4+PhkCoXCup49e2bjOF56x8D5nRuBqfLIkSMz8vPze7700ktvorSBu404uv+dQKDbkxyA+MMPP/xJr9f7REVFbU5KSrojlSDuhHDQPe4+AqDlGQwGOcuyUoFAILp27VrYtWvXYkDzEwqFSo1GE61UKqMoipL9EsDYaoaEgBEJz/PwHgS2gA8Od7lc0E4A/t4aMwL+NKfTSXp4eEDDVA4slm1aHPwEUymQlwPHcRvP8/Y20yn8qTW3zWQylVRVVV1zOBxWsVjMaDSaayEhIaUKhQJ8izYPDw/Q8m4rSvJmELbb7WEffPDB5kmTJn0YHR19GEqI3cz16FyEwL1AAJEchmFZWVlh33333bKIiIhtM2bMQCaYe7ETO9CYQFJt0yGbmpokFRUVcoZhoLZk6/tSqVQgl8tVEonEjyTJADBpCgQCqItJthEgAZGTOTk5QVarNTklJeUwlPtiWRba3rT2e2MYxglmUZqmq+x2e5PZbAZ/HGO32yEiEsyZjFKptMXExMCXrlYyuZdWBsiL27NnzwvgE3zkkUeeAWLuQCJDU0EI/C4CiOR+MVmShw8fHpmXlzckKSnpg1GjRjXeywcK2q+dHwHQEDds2DDI39//qYcffvjpu93X7W4jVlBQkLh169a1q1at+ru3t/eZuz0euj9C4E4hgEiuDUkgui1btiw0m81BM2bMgFp8EGmHDoTALSOwfv36pJCQkFkPP/zw8vY0K97yhH/nwmvXrokOHTr0nEKhYJ944okN15dKu9NjofshBO40AojkrkPUZDJ579u37xGxWCxITk7eHhoaiio53Okd143ut2vXrrjAwMCxw4cPf78zh9ofPny4T0lJyezAwMAt06ZNgwLU6EAIdBoEEMn9RlTwrfXTTz99TKvVsg8//PBu9K210+zlDjdRsA5AVCSO4xDO3ykPyMc7dOjQuoKCgrLly5f/AwWbdEoxdutJI5L7L+LPyMjQpKWlzdBqtXyvXr3+FR8fD7lL6EAIdDsEamtrx+3du/eJCRMmrNZqtUiL63Y7oPMvGJHcf5EhRNelp6d7X7hwYbKXlxfWu3fvH/r161eFglE6/4ZvzxW0JaFDNZRf2/205/i3O5bZbPbbtWvXeg8Pj29nzZp1oDP7FW8XC3R950UAkdwfyA7anpw5c+Yhs9kcOXTo0Hejo6NRRZTOu9fbfeanTp0K9fPz6xUVFXWos5n5eJ6X7Ny582mj0Rg6fvz4l6OjozutybXdBY8G7FAIIJL7H+KA+oc7d+6cTpJkXGRk5FcDBw7MDwgIQDlCHWobd7zJgDVg8+bNqRqN5qlp06Y92dm0uWPHjvXKyMh4sW/fvm9MmTLlcsdDGM0IIXBjCCCSuwGcIMF39+7dSQ0NDVN9fHyujRw58uvg4GDDDVyKTummCICpcuPGjaM0Gs2CGTNmzMJx3NVZoIAKLlu3bn3G6XQak5OTP01KSuqU5tbOgjea591FAJHcDeILD63vv/9e29jYOBOK66akpGwLDQ2tR366GwSwm50G++WDDz4Y7e/vv2jatGnTOxPJFRYW9tu7d++zo0aNWpeamgodGdCBEOi0CCCSu0nR8Tzv9eOPP8769ttvew8bNuyoVqtNi4+PR1rdTeLY1U8Hc2VaWtpglUo1PTEx8cXOErQB3dW3bNmycfbs2dDlHAWbdPWN2g3Wh0juFoQM5suioqI+33333RSJROKIj4/fHxwcXBwUFATFdu9oa5NbmB66pIMgYLFYoC2Ov0AgyOkM+wK6qh88ePBxgiDUc+fOXdNZiLmDiBtNo4MigEjuFgUD5qjjx4/7FhcXD/Dw8BhkMplsSUlJX/br16+os0XS3SIE6LL/gQA0T4UuBdATrqODBZrnxx9/PNxisUx98MEH3wsLCyvr6HNG80MI3AgCiORuBKU/OAceDgaDIbCwsHDe2bNnY7Va7d5JkybtQ0R3m8B2gcvb8uSg4kmHDzrZtGmTB8/zizUazcnp06dndAbNswtsEbSEdkAAkdwdAhlakeTl5fX+8ssvx3l5eZFqtfr75OTkvLCwMGihgkyYdwjnznSbY8eOxXl6eo5NSkrq0LUrIU3mm2++WeJ0OrGHH374fegs3plwRnNFCPwRAojk7uD+AK2uvLxclJmZOb6mpiZSLBY7oqKi8gcMGJDr6enZgsjuDoLdwW8Fe2HDhg3JISEh86ZNm7ago+bJ8Twv3L9//4NlZWUjxo8fvyk2NrYA7dMOvrnQ9G4KAURyNwXXjZ0MgSn79++X2+32QJZlJxsMBug6/kmvXr2uBgcH22/sLuiszowAkNy6deuSIyIi5s6cOXPJjZos27qK/6HmD2bQO2EOh7EuXryYcu7cuaVDhw5d37Nnz6zO3C2hM+8XNPe7hwAiubuHbeuddTqdoqqqasBPP/00BMdxR0xMzGWVSnW+f//+0Ji1teMzOromAps2bRoQHBw8l2GY3ISEhG979OhR+0crBa3qo48+GpaUlHQqKSnpv1bVgQjIHTt2zHzxxRe/wnG85XaQg87lR48enR8REfHj9OnT02/nXuhahEBHRQCRXDtIBr4xNzU1yY8dO5ZQUFAwUaVSmWUyWdbo0aMLIiMj61CodjsI4R4MAd0sVCpVwqVLlyYPHjx4s8vlgm4W8sLCQmlUVFRd79696+rr672zsrKCfHx8XNHR0TWLFy9+Y9myZa8rlUo+MjKy9vLly54hISFkZWWlsbGxUYthmM9rr722/vjx44+dOXPG1tTUFKzVaptjYmLKsrOzA65cuRIZGBhYl5qaeu2PTKTQBujjjz9eYrFYPHv16vXemDFjjPcAIjQkQuCuI4BI7q5D/P8HaDMPeZw9ezZSKpWOq6ur04SFhR0fNmzYxcDAwBrkC2lHYbTDUG3RlYL58+cffPLJJ//x/vvvj1er1Sq5XG4QCoXVkydP3nb8+PG/lJeXq2JiYkoff/zxf82bN++vS5Ys2fXFF1/MefPNN19etWrVuPvuu8/PaDRe27dv32wPDw82Pz8/cfv27fO3bNkyg2VZqMKDLVq06N1PP/10lpeXVxTDMFkTJ078e0JCQsN/Wybsw8LCwoGff/75/P79+793//3356O91w4bAg1xTxBAJHdPYMcwyKGqrKyMOnXq1MjGxsbksLAw0OoOEgRxJS4ujkYPnXskmDs8LBDd9OnTLy9btuy1TZs2TV68ePFBiUSSnp6ePisuLu7S6tWrF584cWKRWCzWYxgmmDNnzntLliz5Ytu2bS+9/fbbj6xcuXLGQw89FL9z587A4cOHfxEeHl7xyiuvvDd//vyvLly4MG/EiBHNP/30k39AQMCh0tLSpOHDh0t79OixU6lUvufr62v+7XKA4FpaWnp/9NFHb0+dOnWNVqs9ifbaHRY6ul2HQgCR3D0WB5iN9Hq9Pzz0SktLQ2UyWTnHcQW9e/euSEhIqFUqlSbku7vHQrrF4cvKysQYhimXL1/+49KlS9d+9dVX98+aNWu7w+G4cOrUqXm9e/cuW7t27fTXXnvtL0lJSSaWZeklS5ZsWrRo0a6PPvro5TVr1vz53XffnTR16tTgTz75RD1ixIjvvb29EZmBMgAAHk9JREFUizZu3LhuwYIFR9PT0yeOGjWqhqKopvDw8K85jgs8ffr01NOnT9sGDhz47IIFC0p+O/XMzEz/jIyM53r27Fk3bty4D240IOYWIUCXIQTuOQKI5O65CH6ZAJBdaWlp4IULF7RmsznBaDTG8jxvSk5OPp6SkpIGQSsdZKpoGjeIwPbt2+P9/f0n7Nu3b/zcuXPfPXDgwMiZM2d+JZFIcr/77rtHoqOjz2dmZj5dVVXlo9Vqy+bNm7fplVdeWTxv3rytO3bs+LPFYvHGcRyfMGHCmebm5sozZ87Mkclk9traWv+//vWva/bs2TPRbrfH0TRtmj179vaDBw8OZ1k20WAwlGm12pVLliypvn6qkA935MiRP9XX11P333//jj59+txW4MoNwoBOQwjcUwQQyd1T+P9zcDBvlZeXC8+fP++nUCgmVldXj6qpqTH26dPneN++fTODgoIq0LfvDia035nOW2+9NSg6Onqu3W5/NTk52ZCeni4eMGCA7YsvvmDi4uKkvr6+8MVFnpWV5aNWq+lZs2bVfPzxxzKVSmWhadqjtLTUS6lU2vv06WOGnMuTJ09q2r4Q0cuWLWvasGGDjKZpXwhcGjRoUNPp06dl/v7+PtXV1XUrVqxovt4CAPvq4MGD03NycsaOGDHi9ZSUlP/Q8joHqmiWCIGbQwCR3M3h1e5n8zzvYbVaB+7Zs2dEWVlZVGRkZKlCocg0GAxnhgwZoo+Pj+/wJaPaHbQOMCD4vtavXz8oODh49qxZsxbfywhaILi9e/fGXbly5S9PPvnkxqCgoPPIBN4BNgmaQrsggEiuXWC+vUHggQnf+MvKyiIyMjKSGhsb1UqlUpKfn9+YkJBQM378+LygoKBqHMdRovntQX1Hr966dWuf4ODgB8aOHfv3e5VkDQSXkZERn5OT83hKSsrJvn37Huyo1VfuKPjoZgiBNgQQyXWyrQCEl5ubK62trQ3S6XSRJpNpTEVFhaZ3797ZQ4cOzQoODj7TGaredzLYb2m6aWlp8uDgYFVUVFTVLd3gDlxUWFjonZGRsQDDsMuQynAvNco7sBx0C4TATSOASO6mIetYF4A5s76+PvjixYt9rly5kioSiTwCAgLyPDw8jthstmIPDw/7iRMnuNWrV6PqKh1LdHd9NmlpaVR5eflzOp2OnD59+j/Dw8NRoMldRx0N0NEQQCTX0SRym/O5cuVK+MmTJ6eUlpb2Cg4OrhAIBGUWi6W2f//+dYMHD27EMAwKRSM/3m3ifCOXtyWDk/fCPGgymby3b98+yWq1Bs+fP3+jt7d3h+9pdyOYonMQAjeLACK5m0Wsg5/f5r8TNTQ0eBw7dkxtMplCBAKBt9lsTjEajcL+/funDx069JBCoYBv9SxKBL57As3LywuWSqUJERERR9sz0ANSBQ4cOPAkwzCBjzzyyGZvb+97Zi69e+iiOyMEbgwBRHI3hlOnPauN9PDvv/9eYrfbe547d25KVVVV3H333WeB/Du1Wn1MLBZXtudDuNOCeZMT37x58+Dg4OCnJ02a9GR7aXMg74MHDy4sKCiI6NWr1xv333+/7ianjU5HCHQpBBDJdSlx3thi9Hp90NmzZ0cXFRXFEgTBqtVqqLZRr9frS6CGZt++fQ1hYWGo0sqNwflfzwKyeeuttwaHhIQ8PnPmzGfaI+Dj2rVrHocPH74fw7B+kZGR/5owYcIVpKnfhhDRpV0CAURyXUKMN78I6HmHYZjYarXK8/LyIr///vsIHx+fGLFYHNjc3NxIkuS5hISE4lGjRkGRX/DnONAD88ZxdufJhYeHPzpjxoyld5PkYKy6ujrvAwcOzLHZbNGTJk16Pyoq6uq9Slu4cZTQmQiBu48AIrm7j3GnGAGCJM6dOyeHklESiaSnwWAIra2tjSktLZUMHTq0YuzYsWVyufyCUCiEhycKXLkBqX799ddaPz+/QSkpKTvvpjkYgky+/fbbl8xmMzZ06NCNsbGx9egLyQ0ICJ3SLRBAJNctxHzziwTSM5vNqpaWFs3FixcnFRcXD6EoSq5SqUq9vLxOlJeXZ8lkMl1MTIw5JSUFSA86J6A0hV/qkIKWzGIYRmAYRuE47myLtOTvJPnAOLt37/Z3OBwLHQ6HaMyYMe/GxMTU3Ly00RUIga6LACK5rivbO7oyeKDq9fp+FRUV0VlZWTGVlZUaPz8/xuFwOCQSic7Pzy8H2sDAqzuHq0N37/T09MEYhlWPGDGiGIQAxbcvXLgQa7fbG4YOHXpLgSA8z0NHA5f7iwREUKalpQ2vqamZFB4eXjJ69OitKpUK5cHd0V2PbtYVEEAk1xWk2I5rAI2kqalJ5uPjI/vxxx9DSktLI1UqVZJer48zGo0cwzA13t7exUlJScehzqanpyeUGnPeSQ2mHZd700MBoeXk5Dz0+uuvp7766quvx8TE6NPT08ccOnRo2Lhx494fM2ZM5c3e1GQy+RQUFIyLior60cfHB3yk4m+++WZWSUnJ8J49e+4dO3YsdKmAruPoQAggBH6DACI5tCXuCAIQ/AClxkpLS4dXVFQMzs3NjRYKhX4jRowo7NmzZ5pEIimora3Nzs3NtU2fPp3ryqTX0tKiWrNmzR6xWCwbMmRIyZtvvjnB39//7T179my42ZZJoEF//vnnc1paWmLmz5+/zmw2+6WlpT2XlpYmnjp16ptDhw5FEZR3ZAejm3RVBBDJdVXJ3sN1QddzvV7vU1tbG3XlypV+9fX1PSiKEqpUqnqRSMQUFxdn6fV6XWpqqqFHjx6Ncrncqlar7V3Jp7dt27ZlmzdvXut0OsX+/v7ZS5cunTdp0qTsm1kjfHHYtWuXdvv27Ruff/7572mavtLY2DhaKBS2TJ48+ROlUgltl/h7KGo0NEKgwyOASK7Di6jzTrAtEZ1qamoSSyQS2dWrV1W5ubnqyspK38DAwGSapoPKy8stvr6+jVFRUenh4eG6kJAQg1KphPJjkLJww4EsbWNhHeWhv3v37uitW7d+qtPpEmfOnLl81apV799sGkFjY6P8tddeezk3N3feuHHjCqxWa3FiYuLnw4YNO+fr62vtKGvtvDsUzbw7IIBIrjtIuYOtEfx61dXVSr1er2FZNri+vj7s6tWrCovFMhD8TQEBARUDBgxo0Gq12SKR6CoEceA4bv2jZVRXVydKJBKt0+k8GBAQYLvbS26LlpTAfDEME7ZFUkI0JWhWTHNzs3DRokXPNzU1PbZjx44pGo2mDMMwEsMw92cOzoMXrAuap4Im+3+0sgMHDiRv2LDhn8XFxQlisZhPSEiAZP1TU6dOzYyNjf3a398fvgygAyGAEPgDBBDJoe1xzxFo08IERqNRVlRUJMrPz+9ZUlIyU6/X+8XFxcmSk5OvWK3Wg06n02qxWHSgxSQkJJhUKpXZre2BH+zDDz/cHR0dfdbPz29LamrqTeWKAWkVFxfLYQ4EQeAul4tQKBQeLMt6Yhgm4GGSOE5QFCUgSTKc47jBFoslxmq1Kh0Oh4BhGJyiKJJlWfA3WjmOa8nPz5c2NTWFjBgxohTHcS8cx2U4MBnPuzVOTiqVGuVyeZNEIrlKEMQFl8tVB1GUDMPwx48fn7d3796JOI4LpFKpOTY29uLgwYO/TElJORseHg6Rmzakzd3z7Ysm0MERQCTXwQXUHafnLjJtNptlBQUFoefPn/ehKCpao9HEURRF0zQtqqqq0hUWFmYlJiZa+vTpUxEYGKgvKCiYuHHjxr8LhcK9w4cP37Rs2bL/iGR0E2pDQ4PAYDD4lJeXB1VVVYG/UBEUFDTIw8NDKxAISEgFwDBMTRCEL8/zDASMcBzHgNZGkqQf5AwKBAJOIBA4KYqCyEb4G1xHCgQCgqZpluNara1ikiThFwXckyRJjGVZjCAISC1o/Z2maczlcvGwMJZlIRLVyLJsc0NDA+dwOIKVSqVCJpM14zgOlWiabTZbeXFx8VGapvURERHGyMjIEn9/f0gfgHkiH113/NCgNf8uAojk0OboFAhAnlhjY6On3W6XlpSUqBoaGhQCgUDhcrlG5Obmqux2OxsTEyO7ePHiyBMnToi8vLzOr127dv2YMWMywETY1NQUbjabQfMKrKqqCjQYDKxKpZIAOYrF4hqSJEUikSheJpPFYhgGxBZAUZQXAWrdL5qZAcMwIBoocWbned5IEISe4zgXz/NyiqICaZpW4DgupShKwzCML0EQrRqeVCoFEmslNSAhjuNA24MXYA//gHYHP0FbpBmGoUUikctut7soigITqAs0QwzDmpxOp97hcJS4XK4GgiB8rFZrr2vXrrlMJpM+JCSkMSwsLJPn+QaSJK9ERERYUGmvTrG90STvIgKI5O4iuOjW7YMAaEgNDQ19jh079uK77747FZqEApEEBwdX/e1vf9vs4eHBOhyOgVar1SWXyyG4JSMgIOACkAtBEFC/E0yQEOgC5kily+UKxHG8B47jccBHGIbl4DieS5IkkKGRpmm7y+WiHQ4HaG+YQqEQcxwXRFFUJM/zoSzLRhMEEY9hWLRAIFBBNRIgS5IkwQzZTBBEPUmSOo7j7BzHQbsjmAf8sPI8X8txnA4KZ5MkqWRZluI4zigQCHQsyza1kSzH83wEQRBDOI6Lh2hWkUgkrK6u9ikpKTGDGVMoFGbI5fIr4N/kef6qxWKpi4mJAb9f65zRgRDoLgggkusuku7C66yqqvKqqal54siRI0+Wl5drpVKpQ6FQ5AYEBPzYu3dv0G6MQqHQIZfLy0QikYFlWSv491QqFQR8uANAro/kFFitVk+apjUcx0lJkqxrbm6uCwsL+92kdoiEFAgEUTiOazmO8xEIBD48z0diGBbCMIwfmEBZlrUQBFHH83wVjuNAPjUEQdQA2UEZMNAKIamb53lWIpEQFotFJBaLoUQYaHoMx3E0nANpGDRNS4FY4f4kSapxHA+ELvFgGoW1uVwuo8ViUTY3NweTJAnkbdDr9ecJgsiIjo4uaY/gnC685dDSOhECiOQ6kbDQVP87Anq9fmxJSckbVVVVvTUaDRYUFFQqkUgOiESin4DESJLEaZqGKEYDwzA2qVRqYVnWQdO0S6VSgWbDNzQ04Gq1Gqurq+M1Gg28RxmNRtDkehAE0UgQRAVBEEan02mz2Wx0Q0MD069fv1/9XwaDQSoQCPyB2AiC8OQ4TsjzPJCPDLRBkiTBx8cRBNHE83wdaGdgVhQKhVDmCyrFwHksRVEwz9b78jwPJk3CbrcTMpmMYFkWNDuxUChscDqdpEQiAR8g+O3AzOmLYZgSTKokSYI5FbQ9DyA/hmGSLRZLlMlkimlpadEZDIbvhg4deszT0xM0VBrtK4RAV0YAkVxXlm4XXxv4sQwGw+j8/PzXHQ5HYr9+/SiKongI3iAIwiQQCPQsy+ZlZ2eLCgoKAoCgBAKBdfjw4XsDAgJKWZa1i0Qi8FuBeZMWi8WkwWBwSKVS6KUHjWbX1NTUjJw7d+57kIDtdDrBtGgEIhGJRE0Mw7QGo7S0tPC+vr6y6urqCd7e3k0YhtXAPAiCkIIGxvO8A35nWRaIT9fY2Ci8cuXK7KCgoB/79u17Ojc3NzwnJ+exkSNHHvXy8soGgmpubiZUKhVrNptZmUzWynkHDhx4iOf5sLFjx26BudpsNqFSqXTa7Xbn2bNnx9tstqBp06at0+l04MdrPRQKhRfLsj14ng8nCGIMwzBDm5ubFefPn2+IiYlZnZCQ8BkUkO7iWwUtrxsjgEiuGwu/My8dzIMGg2FKfX39Wh8fn+DQ0FAcohndUYvw0+FwgGlv/5o1a/xqamqs/v7+Z1UqFTd16tQrFoslsFevXuUMw7guXboUFRkZWZOfn+/ldDpFSqXyWv/+/fO3bdv2RmZm5sA1a9assdlsHqGhodU6nc4DSEWtVpdlZWXFNzY2khqN5lq/fv1sGzZs+Eyr1aYPGTJkN4ZhkELQF/r1hYaGXo2KimoQiURAPrp3331Xc/To0c/HjRt3fuHChS9s2rTpT0eOHFn2wQcfvKzRaH7Kzs5OhMhSPz+/0n79+lUeOXIkjOd5TUVFxSCapsnFixe/eeXKleiamppwSKMYOHBg3ieffPKAzWbr8fTTT7/EMEwAaHUkSXrQNO1PkmQoQRD+HMcl4DgeTZKkp81mI4qKisDHt83Pz++d6OjoWyoc3Zn3EJp790AAkVz3kHOXW+Xp06eH/Wwe/GdYWFgPkUj06/qA6CBqEV4MwzhJkvz81Vdf9WtoaGgwmUw/hIWFWRcvXmzYuXPnezNmzPiQJEnLjh07ls6aNWtvbm5uX4ZhxCUlJcTs2bNfO3LkyBP5+fmxcXFxhxiGSZw9e/Y7x44de6C2tlb12GOP7U9LS3vUZDJ55ufncy+99NKna9eu3dCjR4/Lo0eP3lRUVNTr5/Jlk728vHS5ubmShx566J2+fftW8zyv37RpU0hjY+OHRqORWLp06cKjR48uOHfu3JiVK1e+cubMGbapqenRwMBAy7lz58ixY8ceyM/PnxgaGlp7+fLleJfLlfX4449v3bt37+txcXGely9f9hk7duzW0tJSkcPh6PXkk0++KhAIejMM05vjuJ4kSWoxDAP/ICSti3AcF3IcR4EJF9IWGhsbDVardVW/fv22oqCULvcxQQu6rvoCAgMh0GkQ4HlekJGRsTIwMHClr68v9GvD2nLSMMhDg9/hJRQKIRz/yLp160BzMcXHx6fJZDJDUlLSWSAwk8lkkslkHjzPt4wfP/5Eenr6E9nZ2Zri4uKg5cuXr7127dqAvLy8cC8vr2M4jvdbtGjR6/v3759SU1Pj88ILL+w9evTo0tOnTwecPXs2bMeOHW8ePHjwwX79+u0cMGDAyQ0bNnxsNBojYmJiGg8fPhw7cODA11566aVv7HZ7y3vvvRekVCqf0+v1TofDEUWS5NX8/Pzg1atX7zt69GhodXW1btWqVRlvvfXWapqmZampqWWjRo16+/33359J07Q8MDAw97vvvvvH6NGjdRcuXPD39fU9HRUVdcjlcg2cP3/+epZlx/+cWA5J5H1Ao+M4DjRI8Au24uLGC7RdyNO7fPly4eDBg6fgOF7UaTYBmihC4AYRQJrcDQKFTus4CEDKQEZGxtrg4ODnvby8IPa+1Ux5/QMcZguRhizLXtq4cSMWFhb21ZQpUz6GQA6WZZn9+/dHp6enP2MymcQvv/zyG5999ll/u90+8vHHH9+5Z8+eP6WkpBxubGzsnZmZGeLv738Qw7BBTz/99Nr9+/c/UlVVBcRTsHXr1pkrVqz4fPXq1U+sXbv2yA8//DAuKSnpn0OHDj2zfv36bVA1JSoqKkcsFjtjY2NPgNmSJEnr22+/Hezh4fFs//79P1+yZMlHQ4YM2VRTU5O8YsWK9GPHjgXW1tZWrF+/Pn3NmjVvWywWj9GjRxePGjXq75s3b57lcDi8fHx8Lhw7duwvM2bMSOd53hIVFXXt4sWLUgzDBj/11FNvcxy3EMfxKRiG+bdFZrpz9FqFCPl6gBccgF1OTk7DgAEDJgqFQkirQAdCoEshgEiuS4mzeywGSnCdPn36UU9Pz7ciIiL8aBqakuO/PsjhId72AIcglIrt27fbKysrMymKOi0SidgxY8Zkchxn3rZt2xoon7V+/frntm3bNr6pqWmYn59fZkVFxaMPPvjgv4HkQLPr2bPn7oKCggd4nj8rEonGCgSCor59+146cuTIpLCwsKsnT56c9re//W3byZMnB5rN5poJEybsLy0tnZKfnx8JY2o0Gs/U1NScoKCgIiC5Tz75JMDlcj3et2/fjZmZmZFJSUnVH3zwwRLQ3n744QdBVVXVILlcXlxdXT1k0KBBJ2tra3u5XK50q9U6kiCI4okTJ+7bu3fvcyEhIflCodA6ZsyYxuzsbE+GYQbMmTNn789+u9d4nk+GcmRtCeet2LQlo7cSHGhw8DcIbKmsrPxm0KBBT+M4jvxy3eMj1K1WiUiuW4m76yz22rVrvmaz+RmappdptVoVmOLcD3E34YFmR5Kks7m5ubq0tPSE1Wq9BtGRWq0218PDo/HkyZNhQqGQHzJkSCl02s7JyelBkqQE/HT9+/e3uVwujV6vJ4ODg7MvXrwY7HA41GKx2BIQEKAPDw+3nj59OgFyvPV6vWHkyJFlDQ0NnuXl5X6JiYm1JEnyBQUF4Q6HQ+nh4WFLSEhoUSgUEO5vsVgsxtraWnFkZGSFWCyGqijk+fPnA3v37l0DVU5yc3MTDAaDMiwsrC4+Pr7mp59+CuM4zg/H8SYoyhwfH1917ty5YJ1OF8TzvDM5Obm0ubnZRRBEYFRUVF+SJJ+HiivuEmJtWu2vWpyb+Jqbm9ny8vLzGo1mWXR0dCYqCdZ1Ph9oJf8fAURyaDd0WgR4npddunTpT3V1dSv79OnjI5fLSVDpQEuBQyAQtGosLpeLEYlEUPex1OFwNEokEqfT6WQgzQDHcQmO454sy7bgOF5HURSU0ILuCFCxBMp6QZpAM0VRDojWJEkSalFC/hnE9UPdShNN0w6hUCiwWCyURCKB88U4josYhrGKxWI7wzAiSCwnCMIPkr4JgqiiabpCIBBQUD4MziMIopqiKEh5gMMmk8l4m80WCKXLeJ63syxbCVVcYM1QG1MgEBTY7fYqgiCgSgonEolkDMPEEgTxAsMwMRBY0kbyrVi4MQEtzul0cnV1dWxxcfEPffr0WRsaGnoOlf/qtB8DNPH/gQAiObRFOj0CFy9ejKqvr38sPDx8kkQiiYLedUKhEAivNRDF7X+C+pFCofDXBz4s3O3Hc6ceuIMy3NoOXM8wTOt93JqimzB+G8ABUZ4whts/CNdA8WX4PxAu/A3eu34MuBe8d/0BvkS73c5LpVLC6XTioG3SNM2BdgiJ5bAGh8NhhiomPM+beJ6nCYIQQmUVqJvpNtfCuDB3dyFoSGJ3OBwQZXpKr9cfGDdu3H4cx+96W6JOv8HQAjo1AojkOrX40OTdCEDeXE1NTazT6exPUVQKwzCDhUJhoFQqpRQKBSaXy1ujC92+KDcRtPnuWt93/52iqP8TxOImvN+i7U5VcN/zes3ptz4wIBsgHTfxuEkVxnKTpvv63xKv+//u8eHe160Fks5ByQMyg/Jdrf5JGM9gMPBQDQXsowRBlBME8S3P81kKheJcVFRUDTJPos9Pd0AAkVx3kHI3WWNbJX/i4sWLIr1eL4+MjJxiNBoHGo3GeJvNFq1UKmVRUVEiID0gATjc2tn1/jy3JnY9bNeT4vXvXx/YcbMwXx/l6CZF93swB7dv8XrCdKdKuEnSTXju6+rr67mSkhIoWdbi6el52cvL6zIkxDc2NuZ4enpa4uLioB3PDXdcv9k1ofMRAh0NAURyHU0iaD53FAHo71ZXVxdIEER0Q0NDUFFR0RCr1RoSGhrqGxAQ4C8SicQ8z1NQxh+KIQNRgmYF5kVQidza2v+a1PUk+HuEeP093FpdmwbW+qfrx3K/f12D1V9Nn9DAFTogQEsecLdZLBZ7eXl5tcFgMAcGBuaEh4dDFGlNQEBAIY7j0CIIHQiBbosAIrluK/rut3AgPAzDpGazWVRdXa26fPlyhN1u9xSLxR4ajSbS09MznCRJGSSbEwQhIQjCA86HNjlgCmxLqBZCsAr0n4OiyxAEAkEebVrkf1g0f/PGrwWd3UQIsSRga6RpmoFamlB3s632JhRnhvOh9qWF4zgTFJWGWpjQRaG5ublEp9NVOhwOu6+vr16r1eaHh4eDf631hUyR3W9/oxX/dwQQyaGd0e0RAIKqrq4WWywWqcvlIp1OJxCaAJqmikQiD47jWqM2f2n7RkDStRdES0JdSIfDAfUhgRihI0Dbab/k7F1fUQhIp83sCCe1tvcBzQ06iwuFQotIJNIJhcIyDMOgESs0aYXWO9C1ADS2FofDAU1aIUqU8/LyYoKCgoDMfrf1T7cXKgIAIdCGACI5tBUQAreAQJtmB73eQDv8v+GRv3T7BiJzf75+1eD+y1DgH4OcB+hwgBqa3oIs0CUIgT9CAJEc2h8IAYQAQgAh0GURQCTXZUWLFoYQQAggBBACiOTQHkAIIAQQAgiBLosAIrkuK1q0MIQAQgAhgBBAJIf2AEIAIYAQQAh0WQQQyXVZ0aKFIQQQAggBhAAiObQHEAIIAYQAQqDLIoBIrsuKFi0MIYAQQAggBBDJoT2AEEAIIAQQAl0WAURyXVa0aGEIAYQAQgAhgEgO7QGEAEIAIYAQ6LIIIJLrsqJFC0MIIAQQAggBRHJoDyAEEAIIAYRAl0UAkVyXFS1aGEIAIYAQQAggkkN7ACGAEEAIIAS6LAKI5LqsaNHCEAIIAYQAQgCRHNoDCAGEAEIAIdBlEfh/2ubiiH63wK0AAAAASUVORK5CYII="/>
          <p:cNvSpPr>
            <a:spLocks noChangeAspect="1" noChangeArrowheads="1"/>
          </p:cNvSpPr>
          <p:nvPr/>
        </p:nvSpPr>
        <p:spPr bwMode="auto">
          <a:xfrm>
            <a:off x="3159238" y="2182028"/>
            <a:ext cx="630441" cy="6304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png;base64,iVBORw0KGgoAAAANSUhEUgAAAbkAAAFRCAYAAADpQ9PHAAAAAXNSR0IArs4c6QAAIABJREFUeF7sfQdck9f6f97shISQQMIMe8mW4cSFe6MVXK1W66iiVVtH1bZ6bW3vbdXWDq1711WL14FbREGGIAqCIMGA7BVCQsjO++/DDffv7a+2ooyAJ58PDnLe857zPc853/M853megxHQByGAEEAIIAQQAt0UAayb9gt1CyGAEEAIIAQQAgREckgIEAIIAYQAQqDbIoBIrtsOLeoYQgAhgBBACCCSQzKAEEAIIAQQAt0WAURy3XZoUccQAggBhABCAJEckgGEAEIAIYAQ6LYIIJLrtkOLOoYQQAggBBACiOSQDCAEEAIIAYRAt0UAkVy3HVrUMYQAQgAhgBBAJIdkACGAEEAIIAS6LQKI5Lrt0KKOIQQQAggBhAAiOSQDCAGEAEIAIdBtEUAk122HFnUMIYAQQAggBBDJIRlACCAEEAIIgW6LACK5bju0qGMIAYQAQgAhgEgOyQBCACGAEEAIdFsEEMl126HtXh3DcZxYUVFBr6+vpxOJRMzS0lLN5/ObMAwzdK+eot4gBBACbYkAIrm2RBPV1S4I4DhOzsvLC5NKpaEkEkmA4zhFp9NJOBxOkq+vbwaGYap2eTGqFCGAEOjyCCCS6/JD2L07gOM46datW6PpdPpwCoWSSCAQnpFIJBKBQPCQy+Uhrq6u6Q4ODoe7NwqodwgBhMCrIoBI7lWRQ8+1OwI4jmOPHz/urVQqV3t4eHzMZrPFGIZpgfiKioooDAbD4+bNm98NHDjwEwcHh+R2bxB6AUIAIdDlEEAk1+WG7M1pMI7jtMTExGgnJyeNUCj89x/NkvB9cnLybJVK5RUSErKZw+FI3hx0UE8RAgiBl0EAkdzLoITKdAoCOI4zb926NcPT0/OOnZ1dIYZhuucbAhpddXW1082bN7+fNm3aMgzDCjuloeilCAGEgMkigEjOZIcGNQzHcbPk5OQ5jo6OGQwGI4fH48kxDMNbkAFNTiqV9khISPh21KhRC+l0+hOEGkIAIYAQeB4BRHJIHkwWASCxlJSUuQ4ODi5WVlY76XR6KYFAaNHmSBKJxPbx48efkcnkJm9v740WFhb1JtsZ1DCEAEKgUxBAJNcpsKOXvgwC4HiSnp7u0tTU9JGHh8c1CwuLDJVKJSMSiUQ6nc4vLCwcUVxcPNrf33+ZUCgUvUydqAxCACHwZiGASO7NGu8u11sgupSUFG+DwTDbYDBgAoGgkEwmk2trawMMBgPVyspqt4eHR0qX6xhqMEIAIdAhCCCS6xCY0UteFwEcx6l5eXnjsrOzP7KwsKBYWlruCQ4OPgghBa9bN3oeIYAQ6L4IIJLrvmPb7XoGqb3S09MX29vbk21tbX/AMEzf7TqJOoQQQAi0KQKI5NoUTlRZeyNw7969JU5OTmC2/KG934XqRwggBLo+Aojkuv4YdusewJkcdLAldODBgwfvWFpaMhwcHPbArwkEAt7yHZR9PsSgWwODOocQQAi8FAKI5F4KJlSoIxEoLS0Nqqqqmm4wGMyMJGbAcVxJIpEaRSJRHy6Xq7O0tMw2GAzmBoOBQCQSCXq9nkihUOpdXV0PWVhYoKDwjhww9C6EgAkjgEjOhAfnTW1aVVWVtUKh8FSr1ZCImUAmkwk4jgPRGcrLyyfy+XwdhUK5aDAYyDqdrvl7vV6P0el0tZubWy6GYdI3FTvUb4QAQuB/EUAkhySiSyGQnp7+gb29vd7W1vanLtVw1FiEAEKgUxBAJNcpsKOXvioC9+7di3FwcMBtbW13vGod6DmEAELgzUEAkdybM9bdoqf37t1baG9vj9nZ2f3cLTqEOoEQQAi0KwKI5NoVXlR5WyOQnp7+vlAoxK2trXe1dd2oPoQAQqD7IYBIrvuNabfuUUZGxhI7Ozs4k9vZrTuKOocQQAi0CQKI5NoERlRJRyGQnp6+zN7eXovO5DoKcfQehEDXRgCRXNcevzeu9ZmZmTGgyVlbW6MzuTdu9FGHEQKtRwCRXOsxQ0+0EQJwszeBQKDL5XI6lUrlqtVqrlwub7C3t3/6x1vAW155//799+zs7Ig2NjaQ8QR9EAIIAYTAXyKASA4JSIcgAMmVKyoq6Pn5+cy6ujrr6upqnq2tbSCRSPSvq6tjy+VypsFgKBIIBJf69euX4OLiovpjw6COlJSUBdbW1qTDhw/v3Lhxo+HPGg/kmZWVRQ8ICFBiGPanZTqk0+glCAGEQKcjgEiu04egezYAx3EKgUBglJeX22ZmZno9e/bMSalU8nAcZ3O5XEZlZeUzlUqlDQ0Nrfbx8REJhcJ6Go1WSSAQZH+WfxIITiKR9Hj48OECHMc1np6ehx0cHB79Wdny8nKnU6dOTSYQCNrhw4en2dnZPbGwsGhAeS27p6yhXiEE/goBRHJIPtoMASAiAoFgTSAQ3BMSEsJu3LgRptfrnRwdHes4HE4ph8O5l5ubm8Ln8xtGjhwptba2VhMIBNC0/ptk+UWNgVRfYrF4mlqtzqTRaCSVShXm4+NzWCAQADH+z6ekpIRx//79YLVaPTM3N9edzWY/mzp16i/29vYPCQSCBJFdmw05qgghYPIIIJIz+SEyzQYaCY106dIlhlqt5gUGBg6Ty+W9EhMTBWlpaeaWlpa5Y8aMSfTx8SmjUCiFVlZWVX91/xvcIJCcnEwvLS0lRUVFKZ4nItAKc3NzF0kkEqmzs/NpkUgEF6W+xeFwHHr27LkbwzD58ygZby4A2SaKxWKfxMTE3omJieOioqJ0jo6ON8vLyy86ODhUuLu7a5E50zTlC7UKIdBWCCCSaysk34B64KxLLBZbPX36FLQqB4VCIbS3t/c2GAxOUqm0Xq/XZ3t6emb07NnzIY/HUxIIBN3LaE1w6/f169e98vPzx7i4uEjHjBlzFMMwBUBaXV3NyszMHEwmk509PT1/EQqFEvh9eXm5VVFR0dtMJrMuMDAwFsOwxpYhEIlEgri4uKAxY8Y8cHd3rwZClkql5mfPnh2gUqlGW1pacmpqatI4HM5jf3//goCAgGJEdm+AAKMuvpEIIJJ7I4e9dZ0GTSozMzOwsLBwhEgkcqFSqWpra+tqjUZTIBAISoOCgqrs7e2BfOpbe1s31H3p0qVRWVlZ4y0tLVNDQkKu9+zZswRIB8gvKSkpkkajCUJDQ49jGFbX0nLQ1iorK61EIlE0iURS9u3b92QLMVZUVPBv374dnZeX5zZnzpyfhEIheGviQHZyuZxbWVkpTExM7KFSqQLr6+vt3dzccgYNGnTexsYGbjDAW4cOKo0QQAiYMgKI5Ex5dDqpbUbXfg6cr2VlZYWdP39+ilKpZLm4uDzp2bPnRR6Pd8fZ2RlMhIbXIQUcx5np6enTb9++PcTPz+/b5OTkzBaPSSCkwsLCPvX19T2dnZ0P8/n8/zFJPkd25ISEhA8tLS3T/Pz87rSQLJDnzZs3301ISOg7ffr0vd7e3inPa2tAkiKRiKrRaIISExNni0Qi9169emWNHTv2VwaDkU8gEMBRBXlmdpIMotciBNoKAURybYVkF68nPj6eXFFRYZGdne3Ws2fPgRqNxlsikYDJMb1fv34igUDwVCgUVrwOqT2vhe3du9f5d2/K9ysrKxU9evQ4Pm7cONHzN3yLRKKgurq6yUQi8URYWNhfalhZWVmuCoUiisPhXOvRo0dmSz2nTp0iGQyGsJqamolMJjNtwoQJ1/+MLI0hB7b3798PlUqlo6ytrSkajeauRCJJWLFixTMMwzRdfHhR8xECbywCiOTe2KEnwEWkpCdPnnBFIpFbYmLiUAaDYS8QCKpIJFJlYGBgoZubWz6PxwNi07cVTKChHT58GMyEswgEQsHkyZPP/pE85XK54NatW4ucnZ0T/Pz87v4dyYDW9vjx45C6urpRPj4++ywtLUueI1RScnKyR15e3rslJSWKyZMn7/bz86t+UZhCTU2NIDs7OyArK8sLwzD3/Px8Wf/+/S/3798/x9nZGYUhtJUgoHoQAh2EACK5DgLalF6D4ziruLjY486dO2ElJSUBGo1G07t37wo+n5/LYrFue3l5gQanbwut7fl+A6lmZGT0vX379jt+fn7Jw4cP/+XPCKygoKCnubm5pUAguP13BPc8mYnF4qFMJrPcxsbm0R/eiz1+/Njm5s2bb8vlck5UVNRBd3d30YvGxOidScnKyvKrr68PyczM9FQoFAZfX9/sUaNGJdLp9PKXbZcpjTtqC0LgTUQAkVw3H3Xjgg3kQr17966ZUCi0/905cUF6erqztbX11YEDB14LDAx8RiAQwG2/Xc6goA1JSUkshUIxIT4+fkZgYOCGadOmPcQwDEIB/ueD4zg5OTnZvG/fvnL4/vz588yQkBCCnZ1d098NVUvowIv6kZeXxz537txcKpXqZG1t/e20adMq/6wNf3xPXV2d+ZMnT9xv3LgxnUAgeIeFhcWVlZVd4XK5Ej8/PyUKRfi7kUHfIwQ6DwFEcp2Hfbu/GQjj7t27Trdv3+7FZrMdra2tiXV1dVo+n18YGBiY7ubmBrFr7X7elJaWJszOzp6mUCj4Q4cO/dXX1zftRZ0vLy/33r9//6JVq1btolKpBf/617+iIiIiqGFhYUcg7s34ozF6SzY7jzQ0NBhCQ0O1Rk2RGBISAjkx1S8wSZqdP39+WF1dXf/GxsbUvn37XgoNDf1bAoX2grfnrVu3XHNycoK4XK4XmUzWl5SUyL28vJLHjRsHpA3B7eiDEEAImBACiORMaDDaqimwGNfU1DgdPXp0aG1t7QAfHx+ppaVlop2dXUpAQEAVgUCAnI4d4irf2Nhos337dvB+xHr16vVjcHBw8V/1s7i4uP/WrVu3//Of/1zGYDDSly9fvmbSpElmSqXy2Llz5yIVCgVv5cqVJ/39/TMOHToUFhcXNwnCF2bMmHEiNze3X3V1tXdxcbHM09PzwAcffFDzZ+8C8k9ISOgJt4wzmcxrNTU1p1+UB/MFz5NKS0s5BQUFHlVVVYPz8/P9Gxsbn0VFRV3y8vJ6xOFwpB2Fb1vJDKoHIdBdEUAk101GFhw6amtrzUpLSwcWFBTMvX//vpWzs/NvgwYNOtqjR4//xpd1VHeBSHJycnofPnz4R6FQeHjJkiU7MQz7P0mX/9iep0+fDtiyZct3P/300wfg2bl8+fJVEydONH/48KGgqqqKGRkZCfFsj548eWJ+5cqV795+++1DV69e9S0qKpI1NjYO4XA4Re+9996WoKCgjL/TrEDDPHv27Jrw8PD83r17H7K0tJS9Cj5gJk1MTBx548aNhXw+37pPnz5XraysThsMhkJnZ+c/1Shf5T3oGYQAQqD1CCCSaz1mJvUE5GnMzc11UygUwWQy2fPhw4dMCwuLJ2FhYTd69+79X7f8jmw0mA2TkpJGpqamvmVra/tg+vTpkMGk/mXaUFRU1HfLli3ff/vtt6vIZHLKBx98sH7SpEm0nJycIpFINNrHx6fS09Pz5LVr1wS/O4N8FhERcVssFls8e/bsCYZh48eNG/fNkCFDjr7Mu6BMcXGx64EDB2JCQkKqLCwszoaHhwNmr3Q2mZqaallYWNgvLy9vKJ/PZ7m7u1coFIpsoVD4gMfjFXt4eCBz5ssODCqHEGgjBBDJtRGQHVmN0cHCrKioyH3Xrl3TvL29HSgUSkZjY+PdiIiIpxqNpsHX17fdz9peYMpjgVnx4cOHAwIDA08EBwenCIVC8NZ8qQ/cILBp06Yfp06d+tDd3f385s2bl82ePfsen89/UFVV5R4fHz+JSCQqXVxczqalpa14++23j+M4Xk2hUJ4eOnRo+8yZM7eFhIS8NMkBlmVlZbwzZ85MwDAsKDAwcO+gQYOyX6qxf1IICL62tpb58OFD2/Ly8kA2m92/urraNT8/PzcqKuq8t7d3DpfLlb5q/eg5hABCoHUIIJJrHV6dXhoW5eLi4j53796NvnPnjlV0dPQDgUBwk0ql5na2plBZWWl27dq1OampqUPnzJnzr+Dg4LTWakVAEpcuXRqxdevWRY2NjdzQ0ND0lStXbj979uy7Fy5cGGtmZqbYvHnzXjs7u4QjR47MOH369Bg6na4PDQ3dy+Px/IYPH34+ODg4ubUDdffuXcajR48mP336dPyyZcu22tra3mttHX8sv3HjRuKgQYOo9vb2A0QiUZ+rV68G+/v71/v5+WU6OzvHQYA9Ort7XZTR8wiBv0YAkVwXkBBY+LOzs81Bc+PxeNMTExNt9Xr9xalTpya4ublBzFabBWu/KhxgMszOzp5RUFDg9957730DZ2OvuoAbbzjg1tXV0XEcl1lZWUHyZbZEIuHQaDStRqNRcrlc+B1ZoVBwMQwjMplM0I7AmQZuFtC9Sj9wHKfHxsaOLC4ujgoLC9vVv3//1LbyPoWA9dLSUsGFCxcGP3v2bICbm5uTi4tLxpMnT8707Nmz3N7eXubg4KB6Vcxepb/oGYTAm4AAIjkTH2WI0Tp16tRwjUbjZm5uTiSRSE98fHwehoSEiFurJbVXV3Ect/zpp5/m0Wg0uqOj48mRI0fmteO7zJcsWTLviy++OMPlcv/SU/NV23D27NkxRUVFcFvBuXfeeefaq9bzoufgZgXIqlJSUuJHpVJd9Hq9uq6uTuHr63vP29s7tTXm3bZuG6oPIdDdEEAkZ6IjCt6J2dnZgSdOnJjp7e3NFQgEv9JotNTBgwe3OtN/e3YRx3HG5s2bP6NQKLb9+vXbFB4eDuTbbuEJOI4Lxo8fv+/EiROfsFgsuAS1zT/p6ekUsVjcJyUlZeGYMWMOR0RE3HxV7fBFjTOeq0K+UE52drZTY2PjGHBaKSsrezJmzJgzI0aMSMcw7KXi99ocAFQhQqAbIYBIzsQGE8xa9+7dsykoKBjx8OHDqF69ep196623DvydO3xndKOwsJATGxs7l0QiuS1fvvzj5+90a6/2AMlNmjRp38mTJ9fTaLSs9noP1JuTkzNh165dqyZMmPDZ0KFD4YaDVzKDvkwbgfQUCoUgNTU16tq1a1Hu7u6ZPj4+l5RK5SNXV9c6FIrwMiiiMgiB/4sAIjkTkQo4d7t+/bp9RUXFcAqF4pCfn18RERGRMmDAgAIMw17aO7GjugNkfOrUqfcaGhqcQ0JC9oaEhLwwF2RbtslIcnsPHDjwKZfLbRdNrqW9OI7TMjMz+yQlJU10dna+4+rqerG9vVbhXLC0tFR44cIFr/LyclcvLy8+jUZr0mg093r16pWWmZmpiI6O7vQz2LYcU1QXQqA9EUAk157ovkTd4GQB6a527tw5yGAwBHt6ekrYbPZZJyenYnd39+b0VS9RTYcVAY2jurpasGfPnplcLtfO29t7Z0RERIedD3YkyQGoMD4XLlwY+OTJk7ccHR2vTJky5WpbOaP81aDBe0tLS2n37t1zplKp/SBn5sOHDyVUKrVw9OjR+b6+vnAeiW5F6DDJRy/qqgggkuvEkTNe3Olz4sSJtU5OTtUDBw7c4+TkBJpbu5nFXre7ECawb9++f9BoNMfFixd/yGQyS1+3ztY832KuNGpyD1rz7KuWBcIRi8X9v//++2/feeedL4ODg//d0R6tcEZbVVXlnZKSMurixYvTPDw8UiIjI3/y8PDINxUHpFfFFz2HEGhPBBDJtSe6L6gbTH0ikcjj7t27/YqLi51sbGxy5s+ff6EjzrRep7sQJhAfHz+1trbWfdasWTtsbGzEr1PfqzwLJBcZGbn/4MGDn3C53A4hOaNGR8nOzu535cqVeQMGDLjYu3fvsy+TpuxV+vg3Gh65urra6ezZs+HPnj3z8/b2VrDZ7FI+n5/j7+9fwGazJYj02hp1VF9XRgCRXAePHmhC9+7di5DL5ZH19fW5er3+7NKlS00+KBiSPsfHx8eIxWI3Npu9NTo6usMJzkg2gsmTJ+/fv39/h5Kc8d3Y4cOH+zQ1Nc3w8PD499ChQ+M7WqN7Xlzj4+Mtbt686e/k5BTOZrO9m5qaau3s7G717NkTMsTADRMmZeru4KmGXocQaEYAkVwHCQKYJpVKpf3evXs/0mq1Bh8fnxN+fn6PukIAMBBcbGzszAcPHgydOHHi5uDg4E4zkRnNlQeOHj26nsVidZgm1yIm8fHxZKVS2T8+Pn51dHT07tDQ0POdqTmBXBUVFdFEIpGAyWR6i0SiGXl5eXwHB4dHkZGRJ+zs7PJM0XGpg6Ydeg1CAJFcR8gAaG+PHz/uefny5UWOjo4F0dHRu/h8fkVHvPt135GTk0N99uzZqJs3b85ZsmTJR05OTk9ft87XeR7HcetJkyYBya3rDJIzanTE5OTkMWfOnJkfFRX1Te/evVNM5RwVvHSzsrIGZWVlvZWVleXbp0+fVB6PFy8QCHKpVGpVZ6d+e52xR88iBF4FAaTJvQpqL/kM7LLz8/Od79+/P7m2tpbn6uoaP3bsWEgVJX/JKjq1GDhcJCUlBaelpc329PS8MG7cuCud2qD/eDtaR0ZGHjx27NjaziI5I9HRzp49O1kqlQ7x9fXdExYWBsHbJmMexHHc/NGjR/anT5/2Y7PZ/u7u7sLq6uoCNze3O25ubtnOzs7IM7OzhRm9v0MQQCTXTjDDjvrKlSshFy5cmDNs2LAiGo12ctSoUc8607TV2q7K5fIeP/zww/qgoKBLHh4ev5qCFmDU5A4dPXr0484kOcASrjm6devWOzU1NaHz58//hM1mV7cW4/YuD3J469YttlKp9OVwOOOzsrICCgsLnw0ePPhqYGDgLaFQKGnvNqD6EQKdiQAiuXZAH9y9jx8/Hvb48ePVU6dOvebr63sIwzBFO7yq3aqsqalhHz58eC2JRKLPmDHjM4FAAAmRO/2D47jNpEmTDpoCyQEYCoXCdufOnV9RqVS5u7v7yjFjxpjsnXHg1WuMt3v72rVr45VKZbaLi8spIpF4c8aMGTC+OlPSRjtd2FADugUCiOTaeBjh/C0+Pn5aXV2dj5eX1+lhw4bd60wPvFfpXk5ODuvGjRtzVSqV9bx5877m8XgNr1JPezxjSpqc0WyJNTY2Wu3YsWOzvb29ePz48bs4HI5Ja0ewCSMQCMxr164Nvn///gAajebB4XCy2Wx2alBQ0AN3d/dKUzljbA8ZQnW+WQggkmuj8Ybzt8zMTMfr169PtbCwINFotMuzZs3K7mqLBfTjwIEDI6qrqwcPGjTocN++fR+3EURtUo2pkVxLp0pKSjwuX778CYfDuRIVFXWqK4w7jHV9fb15WlpawKNHj4JsbW0FKpWKqdPpynv16nU7KCjoEfLMbBOxRZV0IgKI5NoIfLFYbHP8+PF1gwYNKrWzs/u+qybUlUqlbocOHVo6bNiwPT4+PrmmZr4Ckps8efLBI0eOdKrjyR/FBggjLi4uMCsra2nPnj23jRo1KqeNRKvdqzHeiAAeo1Qcx9ksFmv8L7/8spDBYGQMGTJkd48ePQr4fL7C1GSh3YFBL+gWCCCSe81hhAXi0aNH3levXo2m0WhPo6OjY03l/Kq1XYNbBW7evLmdwWCkzJw5E84RTTExdKeHELwIVzAD7tq1K6qmpmZsZGTkZn9/f5PSgl9WHqAfEonEMykpKSQ7O7unmZmZ0tbWtorNZqeNHj0aYhPViPBeFk1UrrMRQCT3GiMAB/m7du0KJJPJ02trazN69+59bsiQISbhoNHabgHBXbhw4W2ZTMaLiYn53pTO4Z7viynEyf0VtjiOc3766aeYpqYmq7Fjx37t4+PTZTOPQAiJTCazuHLliotIJBrq7OzsIJPJigwGgyg8PPyJv79/CYFAaEKE19rZhsp3JAKI5F4RbVgAjh492odEIs1xdnY+0bdvX7hvTPOK1XXqY7Bz/+abb97i8XhjBw0atMTDw0PWqQ36i5ebOslB0+E299TU1E+fPn0qj4mJ+barxEX+1ZiLxWJ6UVGRRWNjowudTh+RkJAQrFAoCt57771YX1/f+6ao9ZuqDKN2dSwCiOReAW+IPYqPj/d+/Pjxu05OTrfGjRt38RWqMZlHrl+/7lpUVLTe1dX1t4iICJPui5Hk9h84cGB9RyZobu1gPXz40Ov+/furrayszowbN+5Sd9J24M47hULh8fDhw9lnzpzx9fHxeWxpaXmOSCQ+Dg4Oljk4OIA509BazFB5hEB7IIBIrpWogokyMTGxf2pq6jwMw06NGjXqcntfpNnKJraqOI7jrJs3b24QiUQFCxYsOGLqO/KW3JWmTnKg6W/btm0IjUZbNGPGjA95PN6zVg1MFykMSaIfP348vKGhYYRAIBDgOP4gMDAwMTQ0FBxvwFSLLnjtImPZXZuJSK4VIwsLV2JiYlhubu47RCIxbtiwYTddXFxUrajCpIrCzdd37tyZnpiY6N+3b9+vBg8eXGfqGkdXITkY6PT0dGZqauqkurq6gGXLlv3L1OPnXlU4YV6IRCLLlJQUb61W2/P37D496urq2E5OTvf9/PwuuLq6FiKye1V00XOviwAiuVYgKBKJ3BMSEpZbW1ufHDdu3J1WPGqSRUUiUciWLVu2bdq0ablAIMg0yUb+oVFAcp111c6r4vPrr78ey8zMfBwTE7PNzs6u6VXr6SrPGW+P94+Li/sgLS0tvFevXpfGjh17qKGh4bEppIbrKjiidrYNAojkXhLH6upq1vnz5z+qq6uTRkRE7AkNDe3SixU4Ehw9enSZp6cnMTo6GpwjuoRG2hk3g7+kiLywWElJCSz4czgczp5p06Z1ybCCV8FAIpFw5HJ5aGxs7IS6ujpXLy+v4sbGxgteXl6PBg8eXIXSiL0KquiZ1iKASO4lEIM8jrGxse9UV1eTw8LCTowcOdLkEvG+RDf+p0hsbOxgsVg8MiAgYM+wYcM69fqc1rS9K5Ic3EFXXl4+hcFgOA0aNGinpaWlyXqvtmYsXqYsmDIhhVhqaqprcnKyP5PJ7KFWqzkkEqly4sSJd+3t7R9iGGbSadBepp+ojOkigEjub8YGJuk0a+SrAAAgAElEQVT+/fsnKZXKKX369FkTGhra5R0IcBw3O3ny5DcNDQ33FyxYcKArnZcYSW7vgQMHPjNl78o/itWDBw/sL168+MWECRPO+fv7x5ruktB+LQMz5q1bt8xwHHeTSqWTnz59OgzDMLGPj8/FoKCg67a2tjXt93ZU85uKACK5vxh5mJQXL14MLi0tjRo9evRuR0dHsak7ZvydIEOfnjx5MurSpUszli1b9gmGYcV/94wpff8cyX3K5XIfmlLb/qotsFk6f/58v/v3768YNmzYof79+194k93sIQyBQCDYFRYWBty4cWNERUUFz8vL6w6Tybzr5+f31NXVFdKI6brK+KJ2mi4CiOT+YmwKCgogqHcVhmHpM2bMON8dFiWpVMo9duzYNoFAcGrKlClXu5IWB0PVVUnO2HbGjz/+uL6hoaH/sGHDFvTp06fAdJeGjmsZJCO4ePFiYEZGxhhzc3MWk8msMzc3Lx48eLDYxsbmCYFAkHWHuddxiKI3PY8AIrkXyANoPLGxsVOfPn3q2q9fv5/79evX5c8NIGTg9OnT058+fTpo5syZi4VCocnlpvy76dnFSQ6rqalxP3Xq1Bxzc/Nn77zzzv6umiXn78aptd8bz+7o165ds6ioqHBiMpm9a2pqJur1+keBgYEHBgwYkEcgEFSI7FqLLCqPSO5PZAAmXHx8fNi5c+fWLVy4cFmPHj2KuoOopKamusTGxm6YO3fud56enpBot8t9ujLJtYB94sQJN4PBsNjDw2N3WFhYfpcbhA5oMGQVUqlUwoKCgmlxcXG95HK5LDw8/KGfn1+Sg4PDIwKBoOzqRwcdACN6BYFAQCT3J2KQnp5uGxcXt65///5ZERERe7vDZNq4cSPR3Nx8GI/H8w8LC/uhq2ZpaSG5o0ePfspisbrMmdzzYlZeXs48duxYjLe3N23cuHGbu4N8tddqChYVpVJpl5mZGXT16tUxNBpNIBQKn3C53Ltubm453t7elehWhPZCv3vUi0juD+MIO8h169aNFwgEvrNnz/7RVLPxt1b84uPjWXl5eUuYTGb6rFmzbnTVhbWrelc+P16wcJ88edI3Nzd33erVqz9ksViwUKPPXyAA1pXa2lqzuLg4l/Ly8h6WlpYjlEols0ePHk+HDx9+mUAgQCjCGxOagYTl5RFAJPcHrE6dOmWj1+s/s7S0PDlixIiEl4fStEveuXMnJCUl5YOxY8d+5uPj06U8Kv9AEJDxZM+RI0c2sFisLmlyhf4A0e3evXuZSqXSL1u27AfTlh7Tal1LKAKTyeyVk5Pzdmlp6SBXV9c7vr6+e6RSaeqQIUOQV6ZpDVmntgaR3HPwgxZ39erV2aWlpSHR0dEb2Wx2t4jbgX4dO3bsYzMzM1VkZOSPGIapO1XqXuPlOI7zjSS3sSuTHEAgl8sF33zzzQ5XV9cNs2fPNrlb2F9jmP7yUfCmlMlk5iqVikKj0TQcDkf6KpYF443mcCOCZ2Ji4ru5ubkeTCZTpFQqrzg5ORVFRERUcjicBuSs0l4j2TXqRST3vyTn8c0332yBHeGYMWPiusvkqK+vd9q7d++m+fPnb7SwsBB3DdH881YCyU2aNGnP0aNHuzzJGa9s+iwpKUn29ttv/9SVk32/rEzB+GVnZ48tLS0diOM4l0Qi1bq7u//i5uaWhmGY4mXr+WM5uB1EJBJ5Zmdn+xQWFvaiUCg2ZmZmcj8/v4SAgIA7ZmZm5a9aN3quayOASM44frArvHHjxidnz551W7du3Uo7O7varj20/2k9nGXcuHFjckVFhe/bb7/9VVd3Wcdx3Gry5Mm7jxw5sqmra3IwPunp6c33EvL5/L2jRo0SdQeZe1EfKisrBTk5Oes0Go2vUCi8pFQqG7hcbmBhYaEHj8f71crK6tjrEj1sHIqKitjJycn2Wq125NOnT8ezWKyGoKCgi+Hh4dfodHoZhmHa7owz6tv/IoBIzoiHSCQS7Nix48T06dM3hYaGJryK+cQUhQsWlh07dnw3c+bMfV5eXjdMsY2taZOR5HYdOXLk8+5AcgUFBbTU1NQPORxO0/jx47e3BouuVBYSK9TU1HxEp9MxJyen3Vqttp5EIkFeS7ZSqbR/9uzZXD6ff9XT0/NsW849SEReUVExLDc39y2NRuPt6Oh4Da7JkkgkuTNnzpS35bu60ni8SW1FJPcfbYeyb9++aXAX1vvvv78BwzB5dxGCX375Jby4uPi9jz/+GFJ4lXX1fgHJRUZG/nzs2DEguS4ZQvD8GIAF4cyZMyFyuXzmu+++uwnDsPquPkZ/1v7c3NxglUq13tbWdr+Njc21FosCaF4EAoGTkZExWS6XT+zTp08Mg8Fo0/ywxkBzTkFBQcjdu3cH1NbWsikUSmNBQUHO9OnT8/v16wfp+hq6I+6oTyhOrlkGxGKxzZkzZ75ydHQ8GB0d3W08KuGAf/ny5XN69OjRuHDhwlNdLYXXn01QHMctJ0+e/PORI0e+6A4kZzQpUzds2LDqrbfeygsICPitO2oXeXl5ExQKxbtubm4/czgcIDm8ZXxxHGc3NTV5Xbx48eCwYcM+5vF4F9pjcTY6qlByc3N5ycnJnhiGRYjFYh+BQFA0atSoqx4eHuCta/IXB7cHNt25TqTJEQiE5OTkwY8fP16tVCrnxsTEdJuYpXPnzrlUV1d/yGQyf5oxYwakReqyHxzHmcbkBbTJkyfvPHLkyFd5eXk5ISEhxK7sLdoyIBcuXBjy4MGDj1esWPGumZlZRZcdqBc0PDc3F27yeN/T03MXi8WC5NSalqINDQ08HMddb926dTQiImKtubl5h9zSAGnu5HK5c0ZGRtCDBw8maTQadlBQ0K2AgIDTNjY2z7qL41l3k6XW9geRHIFAuHDhwvLGxkangQMHru9ONzefOXNmWHFx8YiRI0f+09fXt0vn3kxKSvJLT08P6NevX8aXX375yZYtW46fP39eOHXq1ExbW9u01gq+qZWHcIJ//etfO318fH6ZMWPGGVNr3+u2p6CgYHBTU9OXdnZ2v5mZmZ1gMBjgAIKDdlVXV2cnkUjGlZWVvdu/f/9FVCq1Q+MfjRoeOTMzM/Du3bvTlEolXyAQ3GxoaHjat2/fstDQULjgtenPNGwwhSIyfF3paN/nEckRCITr16//q6ys7P6sWbN+7Q4mPaMJDLt8+fLsp0+fEgYPHvxLV03j1SL+ly9f5p06deoDPp9vnpWV5efj4wNnKMqNGzd+1B3iGeFsKj09fcAvv/wybuHChf/w9vbuNufCMIYFBQX8qqqqDXw+n+7g4LCjoaEhz9bWVl1fX88iEAh+eXl5MWw2O9nPz+/nzvJ+NJIdKykpyTErK8uZSCQG1NbWetrZ2T2LiIg46+TklPO8BgoEl5aW5t+rV698DMNU7btUo9pfFYE3nuTgXqvz58//aDAYtkVGRua+KpCm9hz0KzY2di2NRosdO3Zsh+6M2wMLOF/cvHlz1NmzZ7+WSCR8BoNRPnny5E2bNm063F120kB0u3fv/kqv119ctGjR7e50NgcEkp6e7lJUVPSZv7+/ViAQnCWTyRK4QPXZs2fR9fX1D4RC4TYXFxdpe8hPa+sEAsvKymLk5+fb1tXVTc3Ly+sbHBxcMXTo0GtWVlYZNBqthEAg6Pfs2bNWIBDUTJw48QiGYU2tfQ8q3/4IvPEkJ5VKg3fs2DFv4sSJn3R1k97z4iKXy/kHDx78JjIycr1QKOzyXpXQt+rqavdp06adyM/PDx4yZMjNoUOHzpszZ063uCGiZeyOHz8+VyaTuY4ZM2ZzV7wK6e+WrKamJvv8/PyJ4Nav0+ls6XR6gaWl5Vl3d/dbHA7HZE3qJSUl9vfv3x8sEonGWllZ8aytrW83NTVdVCgUg48cObKoT58+GyZMmPBbaGgoisH7OyHo4O/faJKD3VpBQcH8f/7znzb79u37oruYKo3moZEXL14ct2zZsrUYhjV2sFy1+nVGN2+ImwKX8pYfTCqVEi0sLOD/IKtme/bs+ez7779/d+rUqadWrVr1CY1GA7OlnkAgQL5C8NgzPPcDvzd0JY0oNTV1gFgsfl8oFMItGF02x+hfCQBo5VlZWQFEIjHcz8/vNIFAqOwKY2QMd+Beu3YNLnjtx+fzHRsbGzmHDh0azWazRVOnTt2yePHi2L/T6IyyDjL9vLy/zJz5r0fqc4XhdyDnzbLe1eT9ZTr9umXedJLjxsbG7nv69GncypUr974umKbyPCwily5d2qvRaJ5MnDjxawzDTCJhLZhQCQSCFVydgmEY/JtsMBjoWq2WKZPJWPX19ZyGhgZziURi3tTUBN6UJBKJRNVoNAwKhULBcdygVCp99u/fD9lbStlsdg6ZTG7S6XRyHMcbcRxXk0gkLZ1OV1hYWMgtLS1lbDZbbmFh0chgMBQ4juvIZLKeQqGolUplDYPBqDW1sxRwQDl+/PiGnj17XgwLC4szFZlq63YkJibaWVpaDqqsrDzdFRMqV1ZWmjU0NAzMzMz8cPPmzUNkMhmxR48epUuXLt00ZsyYsyqVikkmkz1UKhWHRCKBIOM6nQ6HfJ0ymcysrq7OvL6+ng2yjuM4w2AwEOAHzLrwMeLd/DeY48FD5z8hvc0F4McAHxKJpDM3N29ksVhyLpcLGWQazM3N5VQqFS5E1jU/gONqDMNqmExmjamsBW0tT39V35tOch5r166NHTNmzNyBAwd2eQ+9loHGcZz1/fffnwsJCdkVHh5+sj0FynhYDztSkCVibm4uVSKRUHg8HpvNZvf43Xk1VK1WW2IYxmxqarKpq6tzlkgkljDZgYyJRCIZCMzc3Jxsbm5O4nA4RDabjTEYjOZmE4lQ9X8+MM9h/peWlhLs7e3/+zsKhULQ6/Ut3+Nqtdogl8vxxsZGfXV1tV4mk2l1Oh1M9OaFAZIC8/n8ah6PJ2YymRVEIlFGJpNriUTifalUWiiRSNQ8Hk/r4+MDiaybtcOOOvcDbeHChQtTNBpN+OTJk5d11HvbQ0aMtwWQYDxDQkL+Rwu5e/euvbm5+UAWi3Xa2dn5zzZhHYb5y/a9xdpQUlIiqKurmx8XFxf522+/ecAmjEgkYiQSCfPz85OuWrXqqVarZdTV1Qlqa2vpBoMB0+v1OJAdjUYD+SbyeLzmv9lsNoFKpYKcQ3+BDEGWQVCJIPvGd/4PdvB7IEywPOE4rpHJZASVSkWQSCR6qVSqbWho0MDvYVMH5EqlUnEej1drY2MjptPp1ZDsgkwmV5FIpAcSiURUW1urFggEMAYaHx8f0AZbZP7PNMeXhctkyr3RJNfU1NRr3rx5J3bs2BFiYWHRbTJNVFZW+h89evTAuHHjlnl7eye1tbTB4tXQ0GBRUlJio9PpuAqFIkClUvGZTCbb3NzcWa1WC3Ac51CpVHMCgcCi0WhkvV7fQKFQyhkMhprJZNIpFAqwGNU4ialEIpEBcUswuYEwm2f4f76HSQ8LBJh3yPBu4/+bN7VQDAiuZfcLk9pgMDRPUhKJpNfr9RoSiaTU6/VAWBpIAgxtUSgU8sbGxkZYHIy7aBXE4hGJRCBkaF+lTCbLUygUMhaLVUKn05/QaDSpubl5WXuflcH5z4EDB36eOHHi5sDAwJS2Hr+Oqq+wsJAjl8sjmpqa7J7frBgMBp1UKmVpNBoPe3v7JNDkYWyJRGLzogrEzuVyMz09PVM7qq0veg/Ip1gsFjY1NVkolUoPpVLpqVarg+vr60fX1dVJiERiNZfLpVtbW1tYWFiYgaxrtVodk8lUsVgsA51Oh3hAkFMa7NlwHNdD/41aGYlIJOqIRCIkplaBsP5+zZeBTCZTMAwDr1MWzAmj+b6FcIgwR0DOwbvYYDDALQsyHMfrMQyDM00gPxaGYeZEIpFqMBgYOp3OCjRKuVxOgg2gMa4U3ifTaDSwuZNRqVSJUqkUy+XyRjKZLGWz2Y/JZHI1hUKp8fb2lnQFc/KLxvCNJTlYIB8/fjz6559//mH79u0+3SGguGWQ8/Pzx5w+fXrDokWLplhaWoIX2Gt/jGREefDgAbhV96dQKL4EAsGXTqezLCwstBqNppFGo8msrKwKyGRyCUxCHMfNiESijUajMSORSJU4jufiOF5JJpOBqMhkMhl2pMBPNMh6AXkM4d8YhsHEtCUQCEIgQ41Go6JQKHSYrCQSCUycTUQiUaPT6chgrgH+0+l0DAzDyEaNDycSiWoikVin1+shRRRoa+DJB7FOjbAYwI9ardbSaDSqVquFRUMFiwK8F8dxf7Va3aexsdHPYDDw1Gq1Si6XV6vV6nqdTpdMoVDyXFxcrguFwmo4C2nrBQC0uZ9++mkbi8VSjRgx4h9dNXYTbkAvKyvr2djYyIcxatmIGAwGPQSAUyiUAA6Hc0Wr1cJCDhuY5oUcxtTKyiq/R48eT15bcF+hAsC/traWmZ+fP0AulwfQ6fRBVCrVGmQdrABkMhmn0Wg6Ho8HF7XmgaZGoVCEBoPB1Zi0oA6iJsBXikAgtKQLA9mGjRyYEMGqABOEg+M4EJGMRCLJgfBgc2YwGKgYhplhGMY2GAxc4/wAsoSNGpQ3J5PJILcqEokE5FZCJBLLDAYDhJ0AkbL0ej2HTCZDHUCWXK1Wa02j0cwUCoWGwWBUGQwGCfyQSCQZhmEUpVLJra+v99TpdG4EAsGuqakJTPqw8c+RyWS5NjY2BSEhIcnQn67mu/Amkxzpxo0b07Oyst5ZsWLF6K5sFvrjPE5MTJx669atXuvXr1/1uv2CvJ5AZvn5+eMyMzMnWFtbm1tZWZlzOBwwgVTjOF6K4/hTHMfLiUQiTB4gFdDaiEBkDAYDA9MkkUgEYqoyZp5vPi8wmkWaN+/wx+nTp7GoqCisqqqKRqVSLQkEghOZTLYgEolgbtQB0Wm12iZwPddqtaDdgQYA74EFg0UkEoFUmRiGcUCbMxgMpRQKRaxQKIDkmmCXbG1tjf/uxm4wmsjgsB7e/d9dskQiMaNSqfYGgyFUr9f3plKpsAFy1+v1tkQikVRdXW0As5BYLJZQqdTHfn5+e11dXW9hGNamV7mIRCK/rVu3/vzZZ58tsLW17bKhLUZz9v+hmps3b7ry+fxh/v7++42y8H/KtPXm4e/4DsdxuOMuJDMzc45YLB7k4eHB53K5FEtLUO6xDBKJ9G8SiVSj1WoFFAqFrFarq8hkMgS1KzQaDZVGo/FBDnEcL6NQKNl0Oh3uowRy0hcVFVEYDIY5g8HQyWQypbm5OVgyeDQajQTJqisrK2GThVGpVDDZg0xiWq2WTqVSOXq9nk4kEhuJRKKUSCRSwPwP7wFLhcFgAOKrB20M2BG0QJ1OB+eBZjqdDsiShGHNhhGWVqs1YzAYSp1OV67T6UAL1MOxALQdyhMIBL5er/cnEokD9Xp9qE6n48PcVavVeFlZmbqkpKTUzc3tekhICIR/PMAwrEvc1PImkxx5586d7/B4PO+pU6d+3NET6u8m3Kt+D4vKpUuXZhQUFLCXLVv286vUA1rbgwcPzOvq6npYWVmNUalUQ8zMzMzt7OxSSSSSlEqlMlQqFRcmlk6nA7NGOYVCAQeQWhzHa8EcA4RAo9FwmUxGolKpbBzHJTqdTsLn88HFunnH+iLMoQ8VFRUMBoMhgEkKdavV6qaWnX5TU5PWwcHBUFFRAeYeOAsh0mg0GoVCYarVarJOpwNtEGMymQo6nS7NyMhoMp4JEYuKiojOzs5w7tDijQYaRjPJwQ6+tLSUyuFwmFQq1UKv1/OUSqWQSCSOIJPJ42CH20LIUF4ul8M5SKNWq82gUqlxxcXFZ8eMGVOCYRiQ+Gt9QAves2fP1t9DXM6tWrXq8utuVl6rMe3w8J07d1w5HE4zyXWmMwScC1+7dk1gbm7ux2Aw5ul0ukEWFhZ8KysrsDY0ywaRSIQzrMNarfYQyDeZTHY0GAygIdVSqdQaMAMyGAwqkJHBYICNloLD4YAWqnhetmQyGWhuOIfDUUoksEeiggXDwGazQV7AlA5aXjPBwU9FRQWNxWLBXKPQ6XQ4a2tisVgg5+C0hWs0GhqJRKKB1d3CwkKvVqsVDQ0NagsLCzC3g3bcvIEDMtPr9dBeJyBFKpVayGKxFDU1NUQqlQobUJJSqYR5Bs+AvAf8niMjnEKh9NDr9Vwwj4L2ptPpqurr68k1NTXOVCr1jl6vP6lUKu8OHDiwojPH8O/E800mOcoXX3zxbt++fTXDhg079HdAdZXvYdL++uuv78GEmDdv3pHWthsmWVpaWoBarR5DJBK5jo6OlnBATiQSi8DcSCKRQHvTSySSPqWlpUxfX99zMJEgC4mVldUDe3v7cpjI8IDRE8zq+PHjk3v06HF14MCBLRoJkAzYKZuLNqtyGAa/++8HzJe//fYbXI9SOG3atPsEAkGblZVln5SUFCiTydR8Pr+mT58+pT4+PrBbxjMyMkghISFwbgf1YDU1NWB+IXl6ekIeSCAxkPVmc6bx/88fqv/3+6qqqmbiVKvVVJVKZcvlcuFcZZxer18CCwCQp9Gq9t+2whmhUqlsKisry2lqajro5uZ2UigUvlbMF4xDQkLClISEBIf58+fv6qomyxfJn5Hkhvv7++/rrAWypKSEUVxcPJ5EIs3m8/nBQG5kMhk0n2YHJzjzgg3cvXv3wDKwz9fXdx+dTpckJSX1BzLr1atXgpWVVX19fT1oQmDxINy9ezeopqYmoFevXoc9PT2bkz23pA0DJxSwJtTV1Wn5fD5oWVhGRobH48ePXTEMqw4JCSkKDw+HTVLLMzA3iKWlpWTY1Bk3hyDDIOd4fHw83OwQ5uPjU3zy5MneU6ZM2adSqYq5XC4ZzgZlMhk4e/GEQmFVXV0d+8qVK+9PmDAhlcFgxFtYWMA5YHP9xvkCRAYbQ5ZarQbzspBAIHgSCAQL2LTB8QD0T6/Xg5VjGGz4amtraxsaGkQKheJ4QEBAHJfLNYlA/j/K3BtNcitXrnxv2rRporCwsOutJQNTLQ/3ZyUlJcUQicSSGTNmnGptO6VSaURWVtZIGxubp3w+P59MJgvAIdF4llalVqslNBpNe+3atdXHjx933bJly0pzc3PuihUrNvTq1WvrtGnTiphMJlOr1cIZS4XBYLD46KOPtoaGhm6Pioq6Z2ZmZgPmD3Nz81IgJLVa7QgTjUajQUJcJZC0Uqm0gRukd+zYsbqiouLs1q1bIZcjtnPnzqkpKSnT/Pz8rhQUFFix2Wzehg0bvjc3Ny8GQgLzjkqlKuPz+Ybz58+/k5OT4/Lxxx//KJPJmmg0mhW8TyqVVlhbW8OEpWk0Ggc4iGez2dAWolqttgctUKfTlaSnpwtjY2NXfvzxxwlsNrsviUR6G5wHdLo/j8aAXT+RSNQXFhY+qqqqOjd69OgdGIa9VrLvlJQUn7KyskUUCuWbCRMmtOn1M62Vi7Yuf+PGDTdLS8vhgYGBezuD5OBW8vT09NlNTU0Lvby8rBgMBmj2YAEAWYdND5gH83Ecj4uJifn08ePH9z/77LNlffv2rZg4ceJRW1vb2rVr167z8PCA8zgehmFVjY2Nkl27do2Ty+VRw4YNW967d28FeE8CWarValuoW6FQlHG53OazMwKBwFi4cOGqsrKyEEdHxzylUmm5ZMmSxbBZUyqV4DhCb2pqAs3RFjQwDofTnPhALpfz6HS6Y1xcXN+ioqKREydO/AU2fwMHDtzHZrPrzMzMnHU6ndnp06e9cnJyoj/99NPdGo0m79atW1E9e/ZM5nK5aQwGgwcOPzCvgTDJZDKDRCJZaDQaIFMINQDSs1Or1aCZgrm/QaVSWTAYDNDyBhsMhiAikchpbGwklJeXV8rl8ouBgYGHTZHo3mSSoy5btmz+vHnzHgUEBHSn63UYR44cWU6j0Z5MnTq1VYl+wRsuJyfnYGBg4H4+n58Jnol6vR6cRsxgkoEdH84GYBG4devW+l27dnkcO3ZsiV6vt1q5cuUXoBHLZLIRer1eKBKJyEOGDDk2dOjQO8uWLftq6NCh+8DbEs47tFqtevjw4Xu8vLzKjh079llDQ4Ntnz59Dr/11luH0tLSPK9evbpSoVCAN5ujSqX6x88//xybm5tLuX79+lyFQhG8du3axWKx2HLt2rXrFy5cWEoikc4nJyevqqys9O7bt+/53r17X/7+++9XZWZmDhw+fPix3r17F5w7dy4auLdnz547wsPD45OSkhbdvn07EmLlFi9e/OHNmzdDcnJy3ieRSNYjRozYIhaLVbt37/56wIABzOjoaIanpyfg8MK1HrwH4UwENN7CwsLcqqqquBEjRux+nUP60tJSy5SUlK/Mzc0vjBgxAjTmbvNJSkpys7CwGO7j49PhJGdMAhFZVlb2SUhICFgeMjAMK9br9WCygHM1MAfCWdczvV7/cNmyZedkMhkeFha2aeDAgSXr16/f4eXllbF69erN8fHxHz569MjXwcHh2qRJk7aeOHGiT0NDw9Tx48dvg/vx9Hq9mMVi1d68eXMpzKPg4ODt/v7+v7q7uwOpMt99992Nzs7Olv379z+5ZcuWFRs2bJhZVFQUXVpaOlwqlTb06dMnOzU1NRpMnEFBQZ9zudzsq1evziorKxtlZ2cH7a2aPn36qXPnYF81eltWVlafu3fvTiWTwclTS0tLSwscNGhQysCBA39+9uzZ6IkTJ/47Ly9Pc+PGjVlKpdI2ODj4MoTTFBUVjROJRODoohgwYMCWXr16ZcIJADh6sdlscG6BcAVyQ0ODE47j4HTmAY5i4EQGptu8vDwvKpV6vGfPnsdMTUjfaJKLiYlZMG/evOzg4OBuRXKHDh1azmKxnkyZMqVVJHf9+vWZVlZW3q6uriCotU1NTUpra2tMLpfDDhfMj6B5NZstEhMTV+3du9f74MGDyyGMYNWqVZ9HREScPnbs2Ow5c+acUigUzJqampGTJk1a8/XXX68bNWpU3K+//joqMjRlK5EAACAASURBVDIyvrq6WqvX6wPHjRu3OyUlZWFJSUnfxMREiz179rz99ddf9weX7PDw8PQTJ06s1ul0e44ePXoWTI07duyYK5VKe65bty6GQCDQP/zww3n+/v6u/v7+2x89evROVVVV2IULFzzXrFmzury8PDAvL89t2rRpX6hUKrhOZdTTp089amtrFatXr960f//+I66urlXe3t6X3N3d76xevfqb/v37W3G5XMKtW7eaFixYsO3777/fEBMTY+Xj48On0+ngydkcrvCijzGOr85gMNzPz8+vYrPZi3x9fV852wwsKj///PP7vr6+vAEDBkBGnv8x6ZraYtKa9sTHx7sLBIJhnURyzISEhD0BAQHeFAplt06nu6JWq2vgbNfKygriPBng8AHeu+A1vGbNmpt8Pr+MTqeXKxQKg6Ojo21ubi5sjjbl5+fPKi8vD7h27ZpDTEzMP1JTU9VPnjxZJRQKIV1ZyujRox+vXr36H2PGjBFCmE1BQcGj8ePHT5owYUKtRCKhr1y5cmNFRcWIwMDATIlEYvjoo4+WHDx48HO9Xi+ZMmVK+aZNm9YNHz68qrKy0r6oqKjY19d3v0QiGQtz586dOwOampo8oqOjk7766qvlM2fO3H737t1hQ4YMOc5isYozMjL6pqenL16zZs0mMpn8+Msvv/xh3bp1xy5evBhWXV2dOXz48GeHDh1a5u/vLy0rK/OZOXPmqtjY2KFUKvXJ559//mOLQ1aL3IHZVSqVchgMhhVoijqdDnZ9cDbvolAoPMvLy8nBwcFrOivB9ovk740mucWLFy9ctGhRVnfS5MBcmZiYuIREIpXNmDHjeGsWnri4uLlCodDdwcHhJMTegLMHmHGA3DQajdbKygpWeLyqqoqYnp6+ZPfu3aE7d+78kEwm85YuXfrP4cOHH7x9+/aEb7/99oukpCSbtLS0j4cMGbLqyJEjq4YNG3bz5s2b4V9//fXXcXFxNJFItMjKyupqQUHBKHd399pTp06N3bFjx5odO3YE0mi0nDVr1qTs2bPn6/Ly8gu7d+8GkqNs3br1XY1GE7R27doPIMXXvHnzPhw7diw1JyfnRkVFxRRfX9+S2NjYkW+99dYuNptt8+jRI9tVq1ZtWrJkSUzPnj0tIOi1rKwscO7cuf8Qi8W+hYWF43Jzc+kxMTGnv/jii9XR0dHgXl1XWVlZNHLkyHPffvvtV59//rm1paUleHqCB2fLWc3/gRW+g5AIOK8EE1BeXl4ml8ud6eHhIWvNGPyx7Llz58Lr6+unz5o1az2GYSZ55vEq/UtISPDg8XjD/Pz89nS0uRKceuLj4w8FBQXZksnkr9ls9nXwkGzph/EMjVZZWQkJDYjz589PGjhw4Dk4b6NQKNZDhgy5nJCQIFy+fPm+rVu3rg4PD3985cqVvhMnTjwjFosLr1+//h2Xy63fvHnz3GfPnlE+/fTTn2bNmgWxbOBJKQ4LC/towIABkvr6evqaNWs2yOVyobe39/Hg4OD88ePH53/zzTdbKBTK7fHjx1MiIyO/nj9//j29Xq8FU3tNTY3Yycmp37x581aePn26T01NzbjIyMj0Tz75ZOW4ceOOqtVq1xkzZnys1+vr9+/fP7SkpOTLzZs3f1BRUVH9xRdf7Pnkk09OnzlzZpBCodi7du3avA0bNuwCr1AnJyf9zJkzo3fs2DEVzv7WrFnzrz9zDgNva5lMxoZMRMaQEHscx3toNBrfvLw8et++fcGj26Tyd77RJPf+++8vXLJkSba/v/+tV5mopvgM7P7PnDkzTyqVaubNmwfu2S/9aWxstPn111+PR0ZG7iQQCE/pdLpcpVJBMHWjXC5X2NraNgtvVVUVVSaT9V26dOnqDRs27JHJZC6bNm2asnHjxi/Wrl27csuWLSdramqYxcXFQ8aOHbt669at/4iIiPht165dUd999136vXv36lUqlVtVVVU9jUYj9OnT5+nHH3/8ydGjR1fs2LHD08nJyXby5MkJ69atg7ybO99///1fBw8ejIEmV15ePn727NnfZWRk+Pz222/RW7du/frbb7/lKpVK72XLlqXPmzfv46ioqJ9dXFwskpKShixdunTLe++9N2/FihWn0tLSbB88eBAdExPzTwcHBwuBQFC5ZMmS2ZMmTXoEd+9FR0fnDh069EZ1dTVdLpdLv/rqqx9Xrlxp7+3tbW6Ma3ohlpB1RalUNhOdQqHQXbt27atZs2Ztet0FXCwWW3z99debduzYAWd8Xfri2+fBA5KDMzlfX18w6XZo2jkwVz58+HCmTqdb6OLicpjJZF6m0+nNDh/PtxFICa4CWrFiRZqPj89OZ2dn8Jo0F4lE2ocPHw5eunTppW3btr3z6aefHoyJiVkcFRV1rba2VlRfX/+Ou7t7WW5uLvP9998/tWDBgrmbN2++5u3tnQVpvMzNzROAVCFGc9myZZstLS0VW7Zs+czoWKL77rvv9jCZzBtvvfVW1ezZs/+5ZMmS7cHBweK6ujrm9u3bmb+HJsQsXbp0x+XLl8Pz8/OF7733XuJnn322ZMGCBV+ePXv27VWrVsVaW1vnX7161e/MmTMfbdu27fvGxsbUDRs2bIP5evr06f4ymaw4JiZG/MEHHyz+PdF5KY1G85w7d+5b27Ztmwaa25o1a758UQwo4NLY2GgJoQxEItGdTCb3z8vLC2Qymcf9/PwOv/SC00EFEcl1P5LD4uLi3i4oKOAuX778+9bKkUgkmlpZWTnM1tY2w8LCIotEIoF3ohTOBIyeixBnRnJ2dqZu2rRp+t27d/1VKpUhMjLydt++fcVbtmzZamZmJm5oaJAPHjz4zjvvvJP8+eefj+/Tp09qaWmp65kzZ4bb2to2DR069JJQKJTt3r17MpvNBu0Q/+GHH45UVVXRd+/ePQ0WIhKJZOjXr9/l2bNnZ4OrdHJy8szTp08vJpPJkIVEM2DAgNQBAwZcfvToUfDZs2cnGAwGaUNDA3nKlCm/BAQEFH/66adwNiF2cXFRJycnu7FYLDWLxapbtGhRwqFDhyY+e/YMDttrN27c+Mvly5f9bt26NRwi1D08PAo+/PBD0CDH3rhxo8/q1au9wsPD3SDd0v9PK/i/yELWFPjU19fLs7OzL/r6+n7q7u4uai3+fywP50NffvnlR6AtDBw4EJL/dotUS/Hx8d4cDme4wWD4uTMy98tkMsv4+Phlrq6u/ubm5pdYLNYlmUxW4+zsDBu55jyRLUnBFy9evDYoKChpxowZaSwWS3vgwIHQgoKCoLlz5yb94x//eE+v1zMVCoV+zpw5N+RyeZ1YLA6ZO3du/MGDB4dD6jjQ5r/99tsIOJMODAwsmT9//j64cUGj0dC3b98+1dLSUrdgwYIzYDGBOLjffvttFpPJfBQREfHo0qVLw3/77TcIqNcPGDAAztlvrl+/fqher/cGhxZfX9+sqKio4i+++CJ848aNJ/ft2wdxfgMEAoFy8uTJD8+dO+dXWVlJjo6Ojrt3717I+vXr4+/fv884derU6MrKSk5QUFBWUFBQJYlE8p44ceKBAwcO9IVNx6JFiy4+H7/4vNzB3KytrYXgeO/GxsZwqVQaXltbe9vMzGx3cHAweDub1AeRXDcjOZCuhISEqcnJySPXrFnz/vOXPL6M5IE5IjMzc5Ber59YVVWl9ff3T2axWDkUCqUa4nlEIpHO3d0dFgDwDiNXV1ebSaVSPY/HUxcUFDhfuHDh48WLF/+o0+kqzczM4CLJ5oSzdDodzHh6iPn53ZkE43A4Kvg3iUSy1Ov14IINDALu+zSIzSGRSDy9Xm9BJpPtjNlQwCEAMpCAazOkLoKMJlA/xBaxIVYcw7AGiGmCZLQQqIrjuBQ8HHEcVxi/h8ncYDAYwDVcAhoXZEaBAFw4XzCGB0D8noJKhcQSBgi2heDyBWQyeR4QDpDZcy7mzfky4UcikeAVFRUlZDL5JJ/P/8nFxQW8RV+bkMB0dv78+cmFhYW9li9fvrEtYvBeRg7aswykqrp9+/bbUqm0d0BAwA4XF5dOue+wpqaG/ezZs1lNTU39LCwsau3s7G5DOjdjVpJayEJCIpEoQEYQq6lSqRQ8Hs/Q2NjIbMmwo9fraSqVCsI0lRQKRU8ikSBMgA7hcHq9Hu6Xk1IoFJ1Go4EwBDjra6RQKCBvkPoOZNsavDohbZ0xIwoTZAyy9eA4DoRRpVKpIFMPyKnWmFEFYkEh+BycwICUieBlQqFQGoAo9Xo9RavVElgsVpNWq4V4P0hcrgJ5Bs9omIdyuRyC0TE2m918Bx7EyUE2F4iZg7yvtra2CsgRCzGjkIcTylAoFAggN1CpVJZcLg8Ri8WDiUSiLYVCSaZSqSd8fHyq2kLm21r2EMl1Q5LLycmZ+O9///vzFStWjGMwGK12PT916hSpV69egt9TWI3Mz8+fbGlp2WRraxtnZWV1vSX3Hgh7S3C2hYVF8xUfdXV1nJqaGg+hUFiv0WhYFAoFAmQpZDKZqNPpYJeqAIIBMiORSBytVisEkoNMCwaDgY9hGNj3wR0bUnRxCAQC5L5szvlnTFfUHMP0oo8xizt83Zyl3Xhg3nymCOcEOI5D6qTmlEt6vT4F4v4oFAoE7MLCAguDBhYz8EzTaDRAnpB7jKvX66cTCISpJBIJUjO1ZItvJjuJREIQi8VKjUZzw9PT8ycOh5PM4/FaUjm1yXzNz88PO3HixPZZs2bNdXFx6dImSyDt6urqoQ8fPoz08/N7eOfOndEjRoxYweVyO+VaoYKCAsiuAxe3Tq+vrx9mZ2eHOTo6Qib/EpVKBbkpwZRaSCQSMyBFnFKpVNPpdCoEZBvTyEGMJKQUgQ0apJxjU6lUcPl3MQZiS8FZCXKQG1NygfyAzAeSSCRfkHvgD+A4uFTAuCmEqaU13pABabRgYwYEBPWbgSb1nNdus8svWDdwHK/W6/WNkCbMmMcSZL8JrDG/x3lCdpLmPJcwD/V6vUqn02mYTCZMRnpjYyNsNDXGRA5kcDSDG0OIRGIwgUDwgdAZMpn8SKlUasvKyoZUVVXZsVisVKFQeMTR0VHU2s10m0yMl6zkjSY5cDxZvHhxtzqTg3GvqakJ2bt374GZM2cucXR0vP2SsvB/ioHtvby83K60tDSyurra08zMjOLo6Ai5KaVAAEwm0wBpu0C7gAkDaYp+P0OzxnEc0h5xdTpdczouBoMBB+4QxAoLBgSBQwohGwzDhJCeyEhmzVfrAJm1ENkfg67/rh/Pa1jNTGfUsozZ3FvICcgWNDzQHu7hOA65PZsDxSH1F5AwBOwCC0PSaEhtRCb/P/a+A6yJdPs7kwYBQq+hNxFQkCo2EEVBXUVBQVSsKM2GbXUt6+p1XbvYV0VRURF0BSwsWEBQUaogiHSU3kKHkJDMt4dL9uP6t0DoMPM8PATy1vOemd+cToTgV7Ompqa2GCpI+NzQ0FCbk5NTyGKx0pSUlB7p6OiEQWxVb7zJQgHckydP+pmbmx+zsLAI/xEdBur3AHDZ2dlmxcXFjioqKvBwTM3JyZlbUFCgraamdl1JSSmvN+jXGXpADsn8/HyDkpKSudXV1foSEhIK6urqkDpLhMlklkC8HNjSWltbQbpqy0gCvAIZdYDVWlpa2gCKSCQK/5MJpK36BoBEu9oTKm5AULUoxMYhCAL5KEGSa5OmuHzeke+/xfvQhpvsmvtS1+4Q1fZi1/6CB5/BvABJx0s5HE76P3GeAERVLBarDeig3BSk3QOtCYIgsng8ngohQ5BCD+LzWCwW2NtGsFgsLTabDQD9uby8vKSwsLBIQECgTFFR8YmamtrLgVaq6mtnjYHcEAQ5SH576dKl4GnTpp3V19f378xN/r028HCi0+lQ+0qxuLhYS0BAwJBMJiuw2WyQ9kThLY9Go4mJi4uLgjoFJDUQ9EB6AnUgBJiSyWTumyo8DCCVEFQcACnt3+vLm70H1t0mbXG9IjtKgRAPBMHqINm1S2fwRgtSJqRAgnhA8CSlVldXS1ZWVrY9nPj4+EpYLFZlY2NjLIFAiJeSkkpWU1Mr7uiZ1901f60/qPdu3Lhxgc1mv16+fDlkCBmUoQRhYWGKVCp1hYSEROiIESOS2tNY4VNTU+cymUyasLDw9e56o3aX/vAOU15eLllaWqpaWVkJ9jozIpGoAeM2NjZCTTamkpISPx8fH6SxqyESiRVQ1obD4YCmANSC8LI2AkEQQwRBQMVOAi0BSHGQCBkcw9o1E/+z1O957n5rT515GcTj8aBihFhAyLEJwAfrhJdNuP9ESSQSqFEB6CA/JlpfX99SXl7epuYEPoMqC2w2O7u+vv65kJBQupaWVi4EnPfXywgv54uB3BAEOXgrDQgI+EtUVDRm+vTpf3QnIPlLpoKbtLCwEBLZisFPdXW1DOjl/wmds6qrq1OmUCgyMjIyNHFxcbi5IeEsZISANF9tBSFhPK7ExX0T/fINlgtMXWXojv2+tJtxx+LO1f5G3KZmBXUSeEZyS53U1dXVZmdn5wB4iYmJQcWCFxwOp0BSUvKTuLg42OvoYmJiILV9O2iuq4v/Tnug26tXrxaEhIRoLVu27JCurm5brOJgunJzc5XLy8sXUCiUl3p6erEdgbq8vFwoPT3dVkhISNnQ0PA8giD9XvaqnVdJUPm7oKBAlMFgSNbV1UkKCQnJg1oTkhVQqVRpGo0mIyIiApUTwB7XlvAY7LigtmwHtLZyUN8CMe7/uVqHL/n0yzP+GrB15HuYi6tS595rYIsDXgVHLvgf8Ds4UYGaFRQWdDqdlZ+fX9zc3FwqJiZWQiAQXqAo+hkSTEtKSlYKCgrWysjIwJm0peIbTHzXRoPBtuCeWi8AwVBVV8INmpGRsS4yMnKEq6vrNgRB2ozLvX2115lTS0lJsS8qKlKCBLQCAgKqYmJiikQisS2gHLIuCwgICAsKChL4+fnbbsj2cjvwcGgrI9cRBLuy5o43d7tKB4W8kjBGe6mXtmKT4KkGuT0ZDEabxyjEINXV1eXR6fR8IpHYLCkpmWJiYvKQQqFA4tkBITVdvnxZPCkpacvu3bsPyMrK/hvT1RX69FdbcNjJyspaQ6fTi8aOHRvytTgqiF0LCAj4bfTo0Xna2tpX+4pneaUJAFhJSQkkHHAsKSkRhyTkoqKiSqKiolCtApx0iYKCggJCQkL8oK7/4kXu3+rfADjAm1wgBLDr+PkrL5ltgMnlafgNf7c7q7SVAef24dZiZDAYUPmgrqGhAZy1IOa1pa6uDqSzXPAKhWKq2traIf2pLub1HDrTDwO5ISjJwcHX1NSo/fnnn//x8PDYSKVSoa5Vn13t5XlALQl1uYTz8/OF6+vrIWMIFHwEb0ojJpMJOTGhKCrc8AQBAQFBYWFhmqCgoBQfHx+kKwKPszb7XAcJkFstoM2Vn/tAaGxshEztAmJiYuDYwoS0YUwmE2L8imprawuhNla7+rRNhUomk+Ft9T0fH18Z2N/IZHKrurp6jaSkJOQUBOmsLSN8nxGsExPt3btX4J+Ywr1mZmbHLS0tu5UTsxPT9VgTcNXPz8+HuM0WeXn5q+rq6t90yqmsrJRPS0tzkZeX/6iurh480O097XxJbk/8TcrLyxMpLi4WancgAQ9IRRaLpc1isaBoLIlb3BeSILfzOoAjlIgCp4+2Z3E7T/8PUHU8DJCkuLwPbcGhC+rKsVisusbGRij0W97c3MxobwfjgOMJZGtJI5PJUCEEcrW2UqnUGlVVVUhUAG1AQhtQ/N5jDIhJckPT8aT9ZhHx8fE5N2nSpP1aWloDxiOv/cGAj4yMRCZPnvwvLyckJJAlJCSE6XQ6qEGFwMkDJDsIrgZE65gYGf4GdQt0FhISwpWXl2tBbJ+GhsZDfn5+iOtrEBAQgFg6SFZbraCg8GUGhrbK4YNJ9RIQEEBpaWnZVVtbe23t2rX9Uky0qw8esCU+efJkgaSk5CgajXZcVlb2hy9bUEevsrJyEYlECjEyMhq0VdHb70Hg0bYs/1zaJSQkgPcmX1lZGSQwEIb0WFAyB3gdeBqKDQOvt1f+BtD7H/XglwnC+fn5WyFUh0gkAs9DXbn69ryYbVNGRkbiJk+e/K9DSlfPcCi0xyS5ISrJgTQVGhrq1dDQ8MzBwSFhKDDrt/aQm5srExwcvENPTy8MgsyH4l7T0tLIqampntHR0U/PnDnzfjDsEZIwS0tLO0tLS/uJiIh0KjAe3OMzMjKg6oOKhobG7YGiLh4M9MbW+HUKYCA3REEOjjs8PNy1qKhI2MrK6oyiomK3C3kO1JsIpMP79++DM8B0MzOzXZqampBBfkhd4PV35syZua9evcr19/dPGgyba5fawR7Vpgprd8QAJ4hvOi+092krCjrQ1ZWD4QywNWKOJ0MyTo7L2MHBwXMKCgpspk2btkdLS2tQlKrn9aaEApj/SDkTx40bF62qqgqZUIbUBSDn7e1tV1xcXHno0KHIgapqhVybr1+/Nhg3blyumpravwHexcXFAu/evbNoaGhIcXBwKPrW4URERICNylZYWDjWwMAga0gdIraZfqHAsJfkhloVgo5c9OjRo9GFhYW7RURE9i1cuDC1XzisDyeNiIiAGnZD0oAOIHflyhXn5uZmtqen582BqMYDSe3UqVMO165d27l06dKQDRs27IW4LAj2Lykp0fDz8/uFQCCc3bRpEyQoAGkNfsARBeLI4HP158+fIfh6PZFIDFZRUcloz3gD30Eox6ALnehD9sem+gYFMJAbYqV2Op5zVlaW8O3btzfLysq+Xr16dfhAffvH7s4fUwBA7saNG6shcHfZsmVHB1o5E9jBx48fqX/++efvJBJJPz09XeTixYtO6enplL///ntdTU2NNIFAGEGj0dwsLS0FIiIi5hQVFVFVVFSKFBUVmYmJiQrW1tbBFArlaU1NjYusrGxoXFzc3NraWh1IJGxgYPB82bJlfyIIwnN9vh9TGWsxFCmAgdwQBjmwb+zZs8dRU1PTwNnZGYpugov8kL7AceHmzZs0Mplc7+Dg0KM5JPuTcLCvwMBAVwRBlMeMGfPrQLQ7+vr6qsfGxh6dOnXqi+DgYIdZs2ZdDg4OVoWyRiYmJlGhoaFbaDTaTgMDA5OQkBCDpUuXJmzZsmXbvHnzfKurqxtERUXHzpw5c0t8fPw+cXHx069evdpZWlqaPW3atILnz58vOnDgwCI1NbXk/jwHbO7BRwEM5IYwyAE7xsbGjgkMDPzt8OHDWxAEGfI2jnYHjVn8/PyIi4sLBB4PugwNX3uMAMjdu3fPFYfDaUhISOy0tLQccHbH48ePO4SGhh7W0ND4XF9fryAhIZGen5/f5OHhcZdKpb4MCQnxJpPJZ42NjU3fvHlD3L179ytHR8dbTk5OWyoqKhifP3/etHjx4m2vXr3aJC0tffrNmze7hYSEbjg6Oubu27fPf8uWLYtNTEyGTO3HwQcXg3PFGMgNcZBraGiQ+eOPPy6uXLnyrJqa2qBN7tvZ2wuk14SEBNOwsLB57u7uB3u6IkBn19HT7QDkgoODQV05QkxMbMCBHJSWOXz4sJ+srGyRlZVVJIqiYhcvXnSHCjBUKjVo5MiRISEhIUdFRUV3m5ubm7x79w63ffv2qNWrV9+2t7ffkJubi5SVlW1ZvHjx9piYmE3CwsInExMTfxMTE/O1s7PL2L9//19btmxZYmRk9LynaYuNN7QpMKxBzt3d3c3DwyNZT0/vxVA9ZpBsQkJCFuJwOJk5c+acGsqZDbhnCDGCPj4+C1RUVMqtrKyeDoWzBZD766+/ViMIMuBADl4smEzmqF27dk1xdHR8aGxsnAN8d/bs2Z/k5OTQixcvQh1AfnV19Up9ff2Q0aNHy4aFhbG3bdsG1al/cnR0fJafn0+qqKgwc3JyioiJiTGSk5NLiouLMxUUFPxgZWVFv3Dhgu2KFSv+NjY27nLpqKFw/tgeeKcABnJDHOSANZKTkw1fv369zs3Nbd1wMdxnZGRIFhYWCk6dOrVf6pTxfkt+vWe7Tc4Fj8er6uvr7x1INjlIXBwaGjrPxsbmHlS87vCywX2+kAoLCwmQeSY/P19BRUXl07fUyFBElE6nN0tISEDKKezCKNBtCmAgNwxADsrfHDt2zNvZ2fm0tLT0+6Fip+o29w+iAUAyunPnzirI/enk5DRgvCtBavb397ej0+nj7e3tf/le8mioxO3p6bn9zp07u78VAvHmzZvf3r9/X+Ti4nJ5IIZJDCKWwZbaTgEM5IYHyCGhoaG/1dTUtDo5OR0eTpkkuLky+6osTm89Wdrj5Fa2trbi16xZAwDQJ2V+frSf0NBQlYSEhB2GhoZ3Zs6c+V172Zs3bzQfP368bt++feu/Ne67d+82paSkaMyZM2enqKhov5fc+dH+se8HPgUwkBsGIAds+OzZs+mJiYmLHR0ddygpKRUPfNbsmRW+fv1aPiMjY2x9ff2j9evXD9p0X+1eo0719fUNO3bsAK/Rfi8BBBqCixcvLoEKD+bm5rd1dXW/G8N26dKlyQQCYdbKlSu3fut0//77b9Pa2tqt1tbWP4uKiub2DBdgowxnCmAgN0xALioqSiojI2OriIjILQcHh3fDhekhefNff/212dTU1N/c3DxxsO67Pa3X3LS0tJKLFy/G9LfKGWyE7969s4+Ojp42Y8aMfZqamoU/ou3atWvnTJ48WWb+/PmXvtX2xo0bcuLi4idoNNoxAwODuB+NiX2PUeBHFMBAbpiAXEBAAKGsrMxRRESElZube2/v3r39Lgn8iDl74ntQVyYlJZlHRkYu9vLy2okgSEVPjNvXY0DKLB8fH6fIyMgUPz+/fg+ITklJUfPz8zsD2Vd0dHQgl+Z3+QlAcfXq1Y5mZmblLi4uz75Fv9LSUsFHjx5tFRQUjF+4cOHDvqYzNt/QowAGcsME5OBh//vvv0+Wk5MzmzRp0vGB5J3X27cViqLC7ftJhQAAIABJREFUp0+f3uPi4hIgICAQ29vz9cb4jx8/5quvr9+QnJz8+Pfff+/XPKTv37+XgVRdQkJC6W5ubrc6I1WmpaUJhYWFradQKC/c3d1ffYtG8DIWGxu71MjIiLhw4UKwPQ6JYP7e4AlszM5RAAO5YQJywA7R0dEjIiIids6fP3+Pjo7OkHCt7wybA8BnZ2dLamhoNCEI0tiZPgOtDRRNZTAYe5hMpo+Li0unarP1xh4gCXZeXt5yBoOha2ho+KuZmVmnXP1jY2Nlc3JydjEYjMsrVqz4proczurEiRM/KSkpGdjb2x8ciDk6e4Ou2Ji9RwEM5IYRyIFEc+HChR3CwsJFixcvPtN7bIWN3NMU2LJli6C4uPi+KVOmHDYzMyvr6fE7O15UVJTeixcvPMCuNnLkyMTOSlphYWGKTCZzG4VCOW1lZfXdyuYhISG6+fn5y9atW3cAQZAhk3+0szTG2vUsBTCQG14gBxKN2bFjx7bu3bvX+XsxTT3LZgNjNJAS3r59S1VXV0elpKQGVbLqy5cviyclJW1es2bN7/r6+n0ujQLtGAyG0p9//nlEV1f3iZWV1bWulL55+vSpTktLi4e4uPjRcePG5X+PIxITE5XDw8NPrFq16pSUlBSWq3Jg3D6DdhUYyA0jkAMuhYBcPz+/0wYGBncsLCzCfuQwMGg5+ysLB+eHkJAQCzabraWkpORjbGwMtc4G/AUAk5iYOMvf398EQK4/7KlVVVWKoaGhm6qrqxngbCIsLFzVFcJFR0dPrqysdNLS0tqro6NT8r2+dDpd5Pz58wdnz56dr6end7gr82BtMQp8SQEM5IYZyAEDfPjwwfn58+djPT09IfPEsAq4TUtL0/D399+5ePHiP0aOHAlFOQf8BVlFHjx4cKykpKR0zZo1EMzfp4VhIXzh0qVLEIg+1sbGZqeamlqX1aVRUVGzsrOzTWfPnn30R1I0eJKeOXNmi7y8/Cg7O7slA/6AsAUOaApgIDcMQQ5FUcWLFy+emTBhwmFdXd3XnbWrDGhO7uTiQJpLTExcFh8fP2XRokWbqFTqgA8pQFFU8Pjx4zdHjhwJWUX8+/K8gF5///23eWZmpoOamtqp2bNnf+wkqf+n2Zs3b2zj4+Mpnp6ed38E0iC5Pnv2bFFCQsL6RYsWTVZUVGzmZU6sD0YBoAAGcsMT5Mh//fXX3sLCws/r16+/NFBSRPXVLQllYXx9fd2glpmAgEBBX83L6zxVVVUKp0+fvjl79uzf+rrUDIqiylevXj3c0tISAiBraWnJkxT58uXLrbm5uWnOzs5/d0ZFXlBQoAElog4ePLigq6pRXumM9RuaFMBAbhiCHLByYGDg1JqaGktVVdUTVlZWXbKvDIVboby8XEhKSqp5MAB8Wlra2KCgoOOurq6rJCUleZKkeDkzkCBv3LixmcViEa2trb0VFBR45pPr169fptFoPlOnTn3TGUkUVKReXl6PnJ2dvYyMjNJ5WT/WB6MAJskNg3py32LzlJQUsSdPnuzS1NSMmDNnDpZZYgA/Dx49evRTVlbW1A0bNvyCIEifqO5QFKXcuHFj5efPnw137ty5obslmnbv3n13/vz5W/X19fM6S2pvb++HqqqqV+fMmXOvs32wdhgFvqQAJskNU0kObC1Hjx5dJSAgYOLh4fHzcHNA4d4I165dGzF79uyygVpBPD4+nhQbG7tGTk6OM3fu3D87o+rr7mMObGKBgYHmHz58WGxpaXnawsLifXfGLC8v1zh+/Ph/Nm7cuF5WVra8s2M9ffp0T1RUVNG+fft8OtsHa4dRAAO5dgqgKEoeDpXBv8fynz59Ujt58uRpZ2fn44aGht/MJziUb5sbN264CAoKsufNm3fjRw4R/UEHCPk4ceLEH87OzsHa2trhfbGGioqKET4+PhtlZWWDBAQEnjk4OHSrrM/bt2/XRUVF6Ts7O2/oSmxmVlbWuL179xrcvHnzXF/sG5tjaFIAk+SGqSQH7Ayu6W/fvl3t7++veuLEie2DwT7V07dhYWHhiMuXLx9avXr1fnl5+QFXpeDDhw9yvr6++w4dOnQIQZBeT+cFlbmPHz/uraWl9dzY2PhmV0Dpa2cDUmFQUNDZoqKiCk9Pz9+6Ionm5eWp7Nu3b+mePXsOq6qqMnr67LHxhgcFMJAbxiAHLN7Y2Cjn7+9/SEpK6uTs2bPfdeUhNBRuEQD6mJgY55iYGLlNmzb90RHog4ODF6Mo2mJraxuMw+FAmiHAby6NwDkiISEBLy8vL+/t7b0WgFJNTa2O61gBD3j4DO0+ffokHR4evtjY2PiaoaFhBcSCtRnF22PeoE37+KyOjhkPHz60YjAY9vb29qBS7lSeSF7PJTk5WToqKmq9tLQ04uDgsKcnXnqqq6tFb9++fVVeXv6era2tX1fWVlRUpHjlypXfnZ2dt6moqHw3gLwr42JthxcFMJAb5iAHD+LY2FjnlJQULRcXl6PD0TYHXoRXrlzRWLly5fuOIP/q1avVOBwOXOajamtrDUpKSuTExMTy5s2bF1VQUCD07NkzGyKRiJqampZu27btj+PHjy+oqqoSUFJSyqLT6cJ0Ol1+woQJ6deuXXNoaWlRyMrKmvCP/c+9ubm5trS01JbJZPLNmDEjoKKigj82NtaKzWZLa2pqRk6fPj2+XdJGzp0752JgYKA6bty4Xb35ApKWlkZ++fLlisrKStU1a9Z4S0lJ9QiofPr0SdfX1/eSg4PDOm1t7YSuPF4zMjLko6OjrxgbG28aM2ZMWlf6Ym0xCnApgIHcMAc5YITw8HBaWVnZHhUVFf9JkyYNy1yB4IjTEUQA/I8dO3YOj8cz8/LyEmpraz0nTJgQnZ+fr71o0aK/Ll26NF5aWpqjoaGRqq+vX7Bjx469a9asWZeVleWopKR0mEAgKCcnJ0+TkpLKTEtLmyctLV1UWFhovGvXrr13796diyDI1H+qCnBqamoCJSUlywQFBVeJi4unioiI3LaxsXkE5wJhDuHh4TsVFRWzLSwses35AuzTz549c3r+/LmBkZHRKTs7u7zOuPl35jGakpJicfPmza1//PHHwq56aJaWloJkeVlSUvK3KVOmdAkgO7M2rM3woAAGchjI4cCDLzIycoW6urrOvHnzNg4P1v+/uwRgS0hIIBoZGbXCQ37v3r0+/Pz8rPz8/FhRUVELR0fHDe/evYM6aur+/v5yfn5+rhQKJT8zM3PM5s2br61cuXJDWlqaM41G2yskJKSZmZlpm5KSQvnll18uf/r0qTY2Nva3JUuWJLu6um6dPXt2lZSUVPXdu3fL7O3tn1VVVS0UERHJ1tDQOGNpafkGVvfx40dadnb2/tra2nOLFy/ulYc8lM7B4XCLX7x4YW9nZ/fb6NGjO11Z4Ed8Ai8Ojx49mpuenm65ZcsWr6469oCqMyYm5jibzb7w008/xfUU8P5o3dj3Q4sCGMh5eLzT09OLGlrH2rXdwMM9MjJS982bN3sWLFiwWUNDY8BnAenaDjvXGkVRodu3by+Qk5OLsbS0/Hjo0KE/WSxWa3FxcaK0tPR4T0/PjUFBQeuFhYXlQkJCNB0cHP5QU1P7ICAgoLhp0yafdevWucHLgq6urk9zc7NhamrqCDqdzjIxMUnm5+cvTk5O9lq7du2j3bt3r5s2bVqSkZFRAoqiuTQaLTc3N9c0Pj5+TnBwcPazZ8+2wIpfvnypW1FR4YLH44/Y2toWd24XnW8F9siHDx9afvjwYZGTk5OPoqIipHjrlidlx9lRFOX7z3/+s2bs2LGkadOmneyquhUk2ffv3/+npKTEf/HixW8xkOv82WIt/z8FMJDDQK6NG8Am8+zZsyUsFkvFwcHh4HDMFwgB0MHBwQtLS0u1HRwcDty/f9+Jw+FwysvL88TExEbMmDHDJzk5+SdhYWFOfHy8THV1tYqAgECunZ1d0uXLlxdu2rTp2NWrV+dVVlZKy8jI4FpaWvIMDAzSIiIiFpHJ5GphYWFRFxeXi/fu3TMoKyszrK+vbzQwMIjl4+Nr/PDhg1lTU5O4oKBgwr59++7AmTx79mz227dv9V1cXE5KS0s39PSD68WLF1NiY2PnKSsr31mwYMGrngYRCH/49ddft65ateqVkZFRWFfXj6KoQFRU1G85OTn3V6xYEdPT6+vqerD2g5MCGMhhIPcv5xYUFFCuXLnyaubMmTuNjY3De/KtfrDcHiDdXL58eS9INdbW1s8/fPjALi8v50hLS+N1dXWZ8D1EX8BPfn4+VUREBBUTE2vIz88ngZt7VlYWH5PJFGxtbW0hEoksHR0dVm5urjAej0eqqqqYRkZGzYGBgXgjIyMhDodD1tDQAI9JtLCwUKiurg6no6MD3pmt4G0ZGhq6Ljo6uvb333/v8Rg+sHddvXr1hp6eno+MjMz93ig79OzZM/mUlJQtFhYWvoaGhsld5QEAuejo6F/z8vIeLF26tMdBuKvrwdoPTgpgIIeB3P9wbl5e3vJHjx7pL1u27PfBkKG/N267iIiIie/fv9dduHDhzd6QoDqzZkgiffDgwcsGBgYXbGxsnveUFAOhCxERERbx8fGuFhYWgaampkEIgvRKXb3t27cbjR492m38+PG7VVVVSzuz745t4KUrLy9vb35+/mNnZ+eonqJBV9eBtR/cFBjOIMfn6enp5ubmljTcbXIdWTgvL0/0yZMnXlQqNczJyen14GZv3lYPtqSSkhKqnJxcdX9Js/n5+QanTp06t2HDhlXKysofeNvJ//YC6TAoKMgoOzvbDUIVbG1toWwPsyfG/toYmzZtmjl69Gi7WbNmbeTlZaEd5H7Ly8sLXbp0aSQGcr11UkN73GENcu7u7q4emCT3fzh8x44dFpqamtbTp08/1p3M80P71und3d26detoTU2NqKOj4yYJCYluB4GDc1F6evrMwMDA1VQq9Zy1tXUkqF97axd79+7Fa2lpbW9tbSWbmZkd5KWaOVeS+/TpU+iSJUteYCDXW6c1tMcd1iC3du1aV1dX12HvXfkliycmJkqFhYWBXS7CysoqZLg+XMAFPjs7W6KioqJh/PjxfZL9H86iuLhY4OLFi/dmzZp118TEpNvxcfHx8QIlJSXjUlNTXQ0NDe+pqakF8QI6XXkUgtQYEhJykUAgRMyaNetWVz0rYS4Audzc3F/z8/MfYja5rlAfa9uRAsMZ5LgJmjGQ++KegLf+hw8fmsTHxy92cnI6NHLkyB53Xx8MtyF4W8bFxXkmJyfnu7i43O8L1SXQPiYmxiQmJmb3kiVLXGRkZMq6QytQP0MMXFVVldnChQt9aTRabG/Z4DquE2Lcnjx5ckpDQ+O8oaFhDC97ALDPzs7+NTs7OxjzruSFglgfoAAGcpi68qt3Ani2XbhwYXNTU1Pzpk2bvPviwTjQbkmQ5NLS0oxevny5ctKkSWd0dHQ+9LZUC/bAmzdvrpGSkuKztrY+2h2aoCgq5ufn556bmys7duxYXxsbmz5LQE2n00cHBgZ62tnZ7ZOSkuLpJQlCENLS0v5TWFh4G4uT6w4nDO++GMhhIPfNO6ClpWXkb7/99rujo+NhfX39tiwcw+0KCAggVFZWbhAUFBQ2Njb+vTftWEDb5uZmFT8/vwMjR448PmnSJJ6ynAA419bWqj5//nzvmzdvGtavX39AXl6+qLcB+gtJbp6Pj4/p5s2bf+XVuaW2tlY8Njb2XENDw/G5c+diGU+G283XQ/vFQA4DuW+yEqjOnjx5MqO4uNhg6tSp5xUVFek9xHeDaph79+4pi4uLq06ePBlitXrF3Z5LkAcPHsytra210NPT26enp1fdVUJBHsr79+9PLy8vn06hUIrt7Ox8+joUBEVR/rt37+4nk8mpc+bMgRg/Tlf3Ae0rKyvlw8LCrqmoqGyZMGHCO17GwPpgFMBADgO5794FERERsu/fv9+hqan5bMaMGSHD8ZYBsMfhcJDAucdSXn2NjiCBXb58eWdNTc07ZWXlx10pVgprrKurE/Px8VnT0tKiLCsr+5ehoeFrfX39xr4+MxRFpX7++efbq1at+k1LSyua1/lzc3OVg4KCjs+YMWOztrZ2Pq/jYP2GNwUwkMNA7rt3AEgGx48fXyEsLGy9evVqu+F9u/Tu7pubm5U2bdq0zdnZec/48eO7JDVD8Pi5c+f2FRQUTF24cOHKzMzMhK6AZE/urLCwcJy3t/eVzZs3L5CVlU3ldezS0lLV3bt3ux04cGA/L3F2vM6L9RtaFMBADgO5H4EcUlhYqHHjxo2dKioqV52cnF72tkQzkG+xpKQkFTKZzNDR0fnX67E7ti6w+QEYgTeir6/vr0JCQukuLi4+naUxVBEoLi6WRxDEs7m5md/GxuYOjUZLQBCk3yppP3nyZMWHDx8cVqxY4SwsLFzJ63lmZWWN27t3r7Gfn99ZXlWevM6N9Rs6FMBADgO5H3IzqMKSkpLMQ0JCXGfNmvW7sbFxWnce7D+ccAA3CA4OXlBaWio2c+bMGwQCQTA1NVVs2rRp2bzQA1Js+fr6jlq+fHny6dOnzZubm1esW7dup4CAQNGXJGhXmZI6OnEUFhZKXLhwwUJGRmYskUgsHzt27F1DQ8NP/Uk+yN35/Pnzw1JSUs3z5s37pTvg9E+Oz305OTmZ27dv71JF8f7cPzb3wKMABnIYyHWKK8G1/dmzZ79kZGQgHh4ehxAE6XNbT6cW2suN7t27p5CZmbmYRqNBUmOFkJAQ/e3bt5/hxSGlrq5OYs2aNRu9vLxOhoeHu9nb24dqa2u/+xow1NTUiL169Up55syZyQCoxcXFynfu3HGVkJAQVVVVDVBRUXk7ECpHwLquXbvmbWtrCyEXT3k9DgD1LVu2hEAIwoQJE+J4HQfrh1EAAzkM5Dp9F8THxyulp6evlZOTuz916tQ3vEgvnZ5sADaEB29KSorAs2fPJoiIiExUVVXF3b17F+xGm+Tk5Cq6uuTHjx9P+f3337d7eHg8p1KpbCMjo7MMBoPa3Nxc3TFUoaCgQPzJkye/iouLP1BWVo7H4/GGUVFRUBapbOrUqSf09fXLuzp3b7QH+sTFxU36+++/N+/evXs+L8DPXVdxcbHSr7/+6rtv3z5HXmjbG/vDxhycFMBADgO5TnMu5COUlJS0aW1tnWVra3tEVVV1WHm8QZmdoKCghTExMerS0tJ8RUVFhnl5eZTdu3evNDIyyu40Idsburu7b3r16tUvU6ZMeSEsLBwuIiKiYWxsnCojI/PXyJEj66EZqDS3bt26sKqqaoWzs7N3UVHR2JqaGgUlJSU/PT29aCjv09V5e6s9OCldvHjRg0gkKq5atWozr/OAl2lISMiqjIwM561bt05DEKSF17GwfhgFMJDDQK5Ld8GnT5/E7t2750kikSTXrl27D0GQLnkBdmmyAdYYJBVfX1/9hw8fzv/06dP0+vp6TVlZ2cL169evtLe375JKDWLJZs6ceTA5OXm9hIREIQTb6+vrP1i4cGGEgoJCMUjJMN/NmzeNjx8/ftzU1BSvqKgYLisrm25paflWVVUVgrtbBxKJPn78SH38+PF/EAR54+XldZvXtaEoKujt7f3byJEj2dbW1tuHm8aAV7ph/b5OAQzkMJDr8r1Bp9OV9u/ff9XW1vauhYXFn91xLujy5AOgQ05OjkhISMiSkydPbpeUlCQ4Ojpu2LZtW2BXlhYXF6fm5eV1IT8/f5KGhkbYhg0b9s+dOzex4wO9qqpK+NChQ/vv3bvnOmbMmMJffvllrYqKyuueqErQlbV2tm1wcDCtpKTkF0lJSd/58+fHd7bfl+2ys7MV/f39jy1fvvy8goJCBK/jYP0wCgAFMJDDQK7LdwKokxISEsaEhYWtmjx58vnx48cPGW/Ldi9GJDs7m0SlUolQ0ZtLIAKBgK+qqpJkMpkSRCJRLi0tbebVq1ftx40bd8fc3DwMMu8TCASUzf7/MeN4PP7fv+EzjIXH4zmZmZk6169fX6+mppayYsWKm6KiollUKrWqoaGhRlpamlVTU4O8fPnS+ubNm4eys7OVaTRag4aGRsqoUaOSxo8f/0ZPTy+8O+75XT70TnQIDg42Tk9PX7xixYo/upNY+t69e4YlJSUOnp6eBxEEqe3E1FgTjALfpAAGchjI8Xx7BAQEOCIIMmLcuHHnBlvdOfAWxeFw/Dgcjkin0wUyMjIk6+rqhDgcDp5EIgkRiUQNAoGgjCAIH4IgcJ8gHA6Hj0qlapJIJDkikUjlcDiCRUVFAnx8fC00Gg3SfREBJP/bvM2e1vahXfXY9hv+jcPh2BUVFYTq6mp+aWnpOiqV2shgMBpYLFZlS0tLHofDKWOxWC3Jycnjc3JyTMXFxTl8fHwJMjIy8JMsKyv7WVNT87OIiEgNDoeDlFktCIL0WSmgbzFMeHi4S35+vsTq1atP8boeiBtMTU1dqKOjI+Po6HhyuGkJeL4ZsY4YyH1JATCSu7u7u2FFU3m/O169eiUdFRW13sTEJNLKyopnd3HeV9C1niBpAbDV1dXRPn78uCA7O3skm80WpFKpEjQaTVpISEjwv5iEkISEhITIZDIfiURqA7j2meA7PIEAw7SBGEhl0AHH4XDaPnP/3/F7aAc/7YDX1p57QT/u9/AZh8Ox8Hh8TWtrK53NZrey2WzphoYGGDiJyWR+RhCEUF9fr1FSUsJqamqqAA9GFRWVdHV19ZsEAqFSUlKyqbOB5F2j3vdboygq5Ofn56ulpRVgYmISyKsd7eXLl9TMzMydoqKiMXZ2dsE9uUZsrOFJgWEtyXl4eLi6u7sn6+npRQ3P4+/+rk+dOqWDoqjXmDFjfjc3N/80EN68QZ2Kw+HIkZGR/BISErJkMtkYQRCZoqKiEcXFxcDzFC0trZHKysr8CIJIkkgkUD8SORwOSGs4ADH4DWAEP1yAAmpx/w+A1hG8uAAG/+sIeB3bc4EP2nQEOm5f7mmw2Ww2gUAo/YeutQC4eDyeCVLef5fIEUIQRAyHw1UzGIzPeDy+4vPnz8Tc3Fwik8kUUVZWJktISLxFUbQcj8cnVlVV5YiIiDB1dHQYvemowmKxzE+fPn1k2bJlKyUkJNJ45az79++r/+N4cmTkyJF7dHR0eE4Jxuv8WL+hRwEM5DCQ6xZXA6Bcu3ZtBZ1O11BWVj5rb29f2K0Bu9EZ4smKi4vVICBZTExMSUZGhsLhcECtKAKAISYmViIiIpJAJBLZTCYTVJEyHA5HHUEQPQRBlDgcjjiBQADg42Oz2f/eG18C0reW+CUgdmzXQYX577+/lOjav0DxeHw5m81+QiAQ0kGyQ1GUCb85HA6oV4UJBAKsj0UikUDiK0BRtIyfnx9taWnRrq+vt6irqxMlEAiSeDy+CaQ7Op1eWFJSkiYsLJyhrq6eq6CgUNqT0h7wwIcPHzwiIiKme3p6LkQQpInXY3z9+vXS7OxsU8jfOZw8d3mlF9bvxxTAQA4DuR9zyQ9alJeXC0VERCxJS0tjOTs7+2lqavZpXFNBQYF8dnb2aCaT6UylUtXFxcVLSCRSvri4OKgQP6Eo+oFIJJYRicR6DocDgIFjMBh4CoVCYLPZIjgcTra1tVUVj8cr4nA4AD4lBEEUUBSVw+Px/KDaBj1lR5XjlyrIjt9xycWV2DpKgl9KgF9IiywEQUAl+ZjNZoOqLh/yZDY2NgLwEQQEBIgsFgvWQoAfiDFgs9lNLBaLAd8DAJLJZCkcDqfL4XDmcjicsSC1tra2shsaGppLSkpq6uvr83A43N3Ro0dHyMnJ5fBa660jS6AoSvX29oZaezFWVla3eVVVQlhFcHDwsZaWlhgHB4dbA0Er0O2bAxug3ymAgRwGcj3ChBkZGfJJSUlegoKC4bNnzw7vkUG/Mwg4ddTW1opWVFRMS0lJWa2srGwsJydHpFKpsXg8/h2LxXoPZjM8Ht/S2NhYSCaT8wgEQiOLxWoFL0kAQDqdjgM1JZFI5GexWHx4PB5yQ5JxOJw4m82WRVFUC4fDgcSn0v4jDaDRbrdr0zJywQ68MDuCGddeB0DUAQDbnFI4HA6sq2137Z9bUBSFwPpXKIq+YDAYeU1NTXQ+Pj5IbtzU0tLCUVFRaZuvpKQEgb+FhYXJJBIJ1oqyWCwWm83mwOB84AXT0qL7DzhuJxKJ08AOyWKx2lSwfHx8uIaGBlxpaWkr5ISUlZW9o6Gh8ZeYmFh6dyS7goICjdOnTx9wd3ffoKqqWsrr2dfX1+ts3br11507d+5SVFTM4nUcrB9Ggf/RogxXcsDbOWaT67nTh4dpQECAZXNz8zQjI6OLo0aNyuX1jf5Hq4IsICkpKUZNTU2r2Gy2haamphw/Pz/YrhpwOFw6iqKPURSNLC4uHn/nzh0nGo1W1NLSUmZkZHRLW1s7mclk8hGJRDKRSGysr69HiESiMIlEaiWRSOC0QWhtbaWw2WwKmUwGTxA8iqKiHA6HhsfjIds/tbW1VRhsYyQSidMeMiDCZrPlwA5IIBDq8Xg8g8ViARi2guoR1oWiKIwpDypHIpFYRSAQQNUo0NraCirFNCKR+I5IJH4qKyuTDA0NXQ9ATKFQamtra7NHjBjxxNDQsAiAGGIU2Gx2vZycHHLjxg1rbW3tVlVVVVDBNtXX18N4JDExMc1/AO83Dodjxg2B6GgnBIBtbW3F5eTkNLNYrGQCgXDSxMQEXkxqunpmoKoMCAiwqKiomNzu8s9TBhbgn9u3b2/IzMyU+fXXX3/rjsrzR/yDfT+8KIBJcpgk12Mcn5eXx//mzZsFycnJ01atWvWLpqZmj9vnAODi4+MnNzc3uykpKQmKioqS8Xi8KpvN5gcbFDhcIAgSRiQSQ5KTk+fu27dv0qJFi86kpqY6ksnkRm1t7Tt5eXnjGxsbRSdNmvTo8+fPEsnJyVPExcXL58yZ83d8fPzIwsJCFTqdLq6trR1pa2sbFhkZuSA3N1eHwWAg9vZ1d/A4AAAgAElEQVT2/kFBQdOqq6tHaGpqxi5atOjJgwcPLNLT0+dJSko22NraXqVSqU2XLl1axmQyBSZNmhQ2derUx9AnKSnJDjSM9vb2j0G1m5KSMh1AdPz48TcXLlwYCVrUV69eGTx48OCAioqKT3Nzc1lJScl0SUlJZMqUKeF37tyZ2dzczDdv3ryHEhISWYcOHdonLi6urq2t/XjChAnRjx49mltYWCg7ceJEnLW19RQ+Pj6Zbx0ugB6ZTMZVV1fj6uvrywoKCnwmTJhwVlBQsLgrDJGVlSUcEhKybcSIETmzZ8++2pW+Hdt+/PiRdu3atZvOzs6ntLW1g7oKtrzOi/Ub+hTAQA4DuR7l8traWvGIiIhfIyMjizZs2HCqp3Mr1tTUqD1//vyapaUl2KYKiEQiqOfUSSQSDbwjEQQBKSmCyWT6ZmVlTTl48OD4nTt3eh85csTTzMysrKamJv3FixeOP//8sx+bza69e/fuYicnp6i4uDhdNpvdWFpaqsBms9EJEyZEhYWFGXl5ee2+fv36r3g8nmhnZ3c/OjpauLi42Gz+/PkJR48enTZjxoyg6OjoecuWLXtDoVCqIbh77969rjQajSAvL1/98ePHUa6ursvCw8M3SkhIMOTk5MrFxMQ+3b59e/zYsWPZ8vLyFWw2+62ysnKMiooKMzo62vjJkye/6erqbnd0dMw4e/bshPT0dOfNmzcDICsUFRXJBAYGjr148eKm3bt3u0ycOFFm9OjRwQICAtVlZWUTWltbGx4+fLhs7ty5Gnp6el+9v0F9CupLCFoHqQ5+p6en04lE4g4TE5NO17IDxoHKCO/evfuPqqrqhZkzZ77ilZmuXbs2r6mpyWPp0qXLugq0vM6J9RseFBjWIOfp6bnGzc0tBQsh6Flmf/36NSU9PX2XrKxs8syZM//qSdf1lJQUVzKZvFteXr6OxWLVkEgkQQhIb21tBUkObFzNBALhJYqip96/fz927dq1i6WlpV/o6Ojkbdq06f7Ro0enczgcmVOnTh3asWPHgvz8/O2TJk3Kzc/Pp4CzChQvHT9+fNBPP/10Z+HChX9u3LjxTmpq6k9kMjli/fr1948dO/azmJhY0YIFC+76+fntiY+P11NRUXmxdu3a4wwGg9XY2Dhy1qxZIUuXLk0lEonM2NhY2YMHDy6Fhzgej5+orq7+RlNT8+WZM2fGyMrKTtXQ0EjV1tYOmTJlyjtQb8bGxho9evToNwMDg21jx47NDAkJGZeQkLBo+fLl0S9evJiSnZ1NTEtLM7t+/frSkydPms+cObNu8uTJd5KTk03i4+PdIRg7Jydn5OLFi8VsbGz+T6hCm2EPQXBgp+Pn528DOLgaGhoY8fHx18eNG7dFSkqqLTl0Z64TJ05MYLPZP82aNeuotrZ2VWf6fNmmuLhY4OrVq1sNDQ0rZsyYcY6XMbA+GAW+RQEM5DCQ6/G7A5xCHj16NLG8vNzB2Ng4cPTo0VBNvC3SubtXSkrKAiKR6C0nJ0cFpxI8Hg9hAgIdPBnZCIK8IxAIZ1NTU40PHz48Yv/+/Vvl5eXByxI9cOCAJz8/v9imTZv2e3t7W2dkZLjb2dk9AFWntLR0g7+//3xZWdm0SZMmBR4/fnyTh4fHlfT09JUUCuXJvHnz/rp+/boLBD7b29v/fe7cOQ82mw1rICxbtuyChIREQ0NDg7Cbm9vRyZMnJ+jq6qYiCEK0tLQMzcnJUXvz5o3hgwcPZpiamubOnTv3XlpamnJsbKwDg8F4feDAgXMkEqklOztb7+HDh/vGjh17SlBQsOLp06ezRERE+BsaGuT/Kar6acKECR937969PTAwcPXZs2fHTpkyhX/cuHGB3t7eM0kkkomdnV3WyZMnV9rY2MjPmDHj3wD1jnQHkANwA2kObHPwu76+npmYmPinqanpDllZ2U7XCrx9+7ZbTk5Oxc6dO+Fl5r8R7128YmJiVDIzMzeKioqet7W1zehid6w5RoHvUgADOQzkeuUWSUtLI4OtKyEhYf327dv3SEpKJvD6EOy4wOzsbOnc3Nxj2traC8TExMgtLS0I2Ja4Xo7gCMJisSCEwD8tLU04KChIwM3N7YCYmFg5lUrFHT9+3JFCoQi5u7ufjYyMFIqNjXV+9erVVAqF0jx79uyY169fGzOZTLHKykrIFfnC1dX1Zlxc3HZ+fv43EydODA0ODlaLjo52q6mp0dDW1k6wsbG5ExUVtTAxMXGchIRE+erVq//Mz8/ne/Hixari4mIRExOT4qVLlx68evXqqsTExDEyMjLl06ZNexwTEzOisLBwLIVCQSdOnHh96dKlbxkMBlpWVqbi4+Oz4+PHjxQpKakGdXX1+KlTp97Pzs42efTokT2VSi1nMBhi27Zt2xsbGyscHR3tKiUl9Xn8+PGRoaGhq5uamiTk5eWlrKyslIyMjECl+3/Ol+t4AuDW/hmNiYkpVFVV3aSlpQVg1akXEhRFRS5durTD0tLyuqam5gdeGSkoKMi6sbFxnJGR0TFuiSFex8L6YRT4kgIYyGEg12t3BTiJBAQEuCQlJWlA0l4tLS1wie/29enTJ7WMjIwjmpqas6CuG5PJbJNG4Gp33Yd0WPl8fHwQTlAEmUHIZDK9qakpD5xCWlpamAiCVEN8maioKKWsrExJSEgInFY4O3fu3G9hYZE0ZcqUBxwOp229ZDJZDfJStra2VgsICLAbGxsVmEymnJCQ0Cc8Hl/PZrMVmUymHh6PryaTyRngTdna2qrb2toKOS7L2Gx2BgSew9/8/Pzg/VnI4XCUm5qaRlMolDpI3AzB6RDKAI4ofHx8kPVDEI/H01tbW9/9E/+XIyAgUN/Y2NiKoihkPqmE9bcTUpyPj4/IYDCYKIqCA46KoKCgRktLyxIcDkf7GrGBRkQisU1lCaEH79+/L1FWVt6rqqoKMW6dkuJAWi8vL7e7deuWw6pVqzx5TRYN4zx9+nRfSUlJhbOz84WeiNvrNoNhAwwpCmAgh4FcrzI0iqLCZ86ccePj42vW1NS8YWlpCUmFu3XBgzEhIWFUc3PzMgUFhZlEInEEBHZDHFgHZwrwQmkBl34OhwNu7WBngrCGTA6HUwUu6iiKQuaPOkiR1Z4Gi3T27NmFU6dOrdDR0clkMpmaZDJZk81mj8ThcBBkDRIOhAXwQyhAu5QE0pIQeHdCJhUIvIZ8lywWiwhhAO1xcm3B8e1SJh2PxzeiKCoG4QjtDiAQGsDf2tqKtMfPtSE2xNARCASIgWNwOJxyIpEYj6IolLDJRBCkoT0rC4FEIuERBIHwARhTlsPhaODxeEscDgfgjOeGD3SM42toaOAwGIySiooKqPDua2pq+hRBkE67/0MITkBAwHkI2XBwcDjNa2HTiooKubCwMB9FRcU/zM3No3tC2u8Wc2GdhxwFMJDDQK7XmTo2Nlbx48ePHiIiInFz5swB9/BOqcN+tLCKigpqXl6eIT8//+qampoJ4uLiClJSUkRwqOAmTeZ6EcLDE4/HtwEGkUhsBgcVDodTB6VcUBQtwePxEIwNjhOSCIIooygKWU9U2Gy2MFQsALsb14b1NRXg1/JRciXLr+3jyzE6ZkzhBooDYHODytvzaUKlgSoURT9zOJwKFEUhrg/SfQGwEnE4HAAdP6T9QhBEnc1mKwPIgToXpF0Au5qaGk5RUVGNoKBgPIFAuMHPz/88JSWlzMHB4f/XB/oR4XE4XHx8vNKdO3fOQ3VzVVVVAF2e7HFpaWmut2/fnuTp6eklJydX0YmpsSYYBbpEgWENcu7u7ms8PDww78ousUzXG4Pk9fHjR01fX99fN2zYcI9Go/3V9VG+3QO888TExCQTExMX0un0+VJSUtrS0tIUKGjKBQ9Qz8FncLSAi5tOCx7ODAYDnFXYIIlBMDiHwyFBkDO0AcBp99ps60sikf7tzwUxbhJm7rgdV9pReur4/y9zWXb8myuNciscwN/cudvBFOr5wFo5oGKFPcD3RCKUv8O3qSFBVczPzw+B7biKigq0rq6uNTc39zMfH1+knp7eRQUFBXDwAJDvMjjBeR4+fNhdTk5O3NnZ+XdeX1oaGxtp/v7+d/7JLnNh9erVkMary2vpST7CxhqaFMBADgO5PuFseDDev39/Qmpq6ioDA4OTP/30ExRa/S/i9OAFVbvpdLpFTU2NKeRupFKpkjIyMvIEAkGIQqGQBQUFIWPIvxISABQAF/yG/3fMJclNuMwFMW51Au5yvwZgHSW0b0l3X4Igt883Ejb/Twkfbpv2sjz/AjB3rS0tLQDakNQZclUWNzY2VuDx+HQKhfJOS0vrsbi4+OfukjsxMVE5LCxsr42NjbeBgQGEPnT5An4oKSmx3r9//9GdO3daDLZ6hF3eMNah3yiAgRwGcn3GfCBd+Pn5mba2tjqoqKj4Wlpa8vSA/NGC24uVUvLy8qSqqqrES0tLR+DxeFkFBQVdAQGBURwORxhyU4ItDerD8fHx4QUEBCABchvIcWPHuCDWMaky9/OXUllHaa4jCP6oggEXCDtWMPjaZ67aEuYHL8y6ujqwqYEKFqQfUL1C+jBIJ5aVk5MTz2azy1RVVT8ICQmVSUtLV4uIiEDZnm6riUHCvXr1qh2CILNoNNpaa2vrTjmqfHlmoAK+ePGiO4PBkN6wYcMvPzpT7HuMArxSYFiDnIeHx2p3d/f3WDA4r+zT9X7gsHD//v0lLS0tKlZWVke6Enjc9dn+rc6NREZGQlJmPjqdTqFQKPxycnJj8Hg8AJ5oc3OzZFFRkWZVVZUUVP+mUCgCMjIyQrKyshQhIaE2yY9bZw7WAEDDdb/vKIV9KcX9aL3c2nPc36Ba5EqT0BfGa2xsZJeUlDSWl5dXgwMNpAUTExOjy8nJZQoKCoITD/wvtaqq6lVNTU0LZJhRU1NrCgwM5CxYsKBNlfmjdXTl+8ePH/MVFhb+DJ6lTk5ON3gFzqysLKkbN25sXbBgQcDo0aPBmQa7MAr0CgUwkMNArlcY63uDgsPI4cOHvczMzPiNjY2PKCsrc93h+3wtMCEALw6Hk4BSNRAxUFdXJ1hYWAgptLQrKyuhNhvYusC+RaJSqeCyL0+hUGT4+PgEiEQifImAp2O7BPbvPcVisQAgBSgUCiRobttbO+iATQ3mBVtaK4PBaGlpaalsbGwsYDKZdBwOB1UJoANbWFi4XE1NLUNFRSUH6soByPHx8YFHKHiItpUN6svrwYMH8qmpqbvs7Oy8tbS0PvI698WLF8fw8fEt1NPT+8PAwKDbHre8rgPrN/QpgIEcBnL9wuWJiYm0kJAQTyUlpTIbG5tb/6i+eiSGrqc2015dHFz5O94jYEciMBgMKovFEmtsbBRiMBiCAGaAgkwmEw/hA+1ghqSlpWmiKDrLwMDgfHNzMxuPx3PgBy6ocACXoKBgA8To8fHxVUMRVBkZmY52SgA6UDGCRNZtVWN3aQPq5tu3b3vV1dXxubq6nuhsTN2X80ZERBCzs7NX8/HxiTo7Ox/uTpmf7u4J6z/0KYCBHAZy/cbl8fHxknFxcVs5HE7u9OnTffu62Gpvb/zIkSNjlZSUFjs4OGzqDSeb3l7/l+M3NDSMPn/+vM+CBQu2KysrR/CqCk1LSxNKT08/1tTUFObs7Hyf13H6ev/YfIOTAhjIYSDXr5z7+fNn2t27d91NTU2TWCxWiKWlZY97XPbXBg8dOmSsoqKyyMHBYdtgBzmo/v38+XPITCK9ePHipd2RvtLS0jSSkpK26OjoHDQ0NPzUX+eDzTs8KICBHAZy/crp4AkZGRmp//Lly/VjxowJ+emnnx5BgHO/LqqHJvf19VVXVlY2mzx5MqTL6nd1Y3e2lZGRYXL16tXD7u7uu5SVlXkuqQNryMzM/On+/fv627ZtOzjY6dIdmmJ9+4YCGMhhINc3nPadWcDx49atWxNqamqcCARC0NSpU58NBdVlfHw8iUKh8Onq6kLF8kF7gQ3tw4cPbiQSSXX16tV7eLXFAQGgAvizZ882FxYW5ixfvvzeoCUKtvBBQwEM5DCQGxDMCo4eMTExuvHx8ctbW1tvb9q0CXMrHxAng8MFBATI19TU/CIqKnrNwcEhtjvLqqioGHH16tUj1tbW2/T19bGyOt0hJta3UxTAQA4DuU4xSl80Au+98PDwafn5+ebjx4+/PmrUKMiJ2KWcin2xzs7OAVJLfn4+qaero3d2/p5oB2cSEhKyIisrS83W1vagpqYmhC/wfMXFxS0NCAiYu3v37jW8Vi7geXKs47CkAAZyGMgNKMaHOnQvX76cVltb+9PkyZP/NDExeT9Yge7Zs2fKIiIiBkZGRsGD1YOQwWBo3blzx5ufn/+Uo6Pj4+4wC9hffX19zzU1NWV6eHicGSq21+7QBOvb+xTAQA4Dud7nsi7OAECXmppqVVpaOl1OTs7HwcHhfReHGBDNh4J3ZUJCwta3b9/SFi1atE9UVLRbQftVVVXCu3btOrJ27doDurq63c6hOSAOGVvEgKcABnIYyA1IJoW3/hs3blg2NjZOMTY2vmJsbJw3mKQhWL+3t7epsrLy0rlz53r1R3aS7hws2Ehzc3N1z507d2TlypWbdXV107ozHvS9cOGCOYIgVq6urnu6OxbWH6NAZymAgRwGcp3llT5vh6KogI+PzxwWi2VuZmZ2wsDAIKvPF8HjhAByJ06cMFFWVna2s7MDkBtU8X+lpaXSAQEBO1pbWzO8vLwudVdljKIoafv27ctHjRoFFcCDeCQr1g2jQJcpgIEcBnJdZpq+7FBaWip448YNKwRBLEaNGnXN2toabHSDIuYsPDycJiwsrDt27Nhng2XN3LMNDAyckZ+fb6Wurn7Izs6uvLtn/ubNG5mMjIxdBALh+pIlS+K6Ox7WH6NAZymAgRwGcp3llX5t9/z5c/vY2FgzMTGx466uriX9upghPnlJSYnUrVu3/lBVVb05b948ntN3dSRTWFjYqH+ST69XUlI6qK+vnzfESYhtbwBRAAM5DOQGEDt+eylQ/Ts0NHReY2Oj8oQJE+6jKJptbGw8JDKjDKQDgPRdd+/e3VhcXExYtmyZd3edTbh7e/HixfSCgoLJFhYWRxUVFaHSAnZhFOgTCmAgh4FcnzBaT0xSUFBAefTo0ay6ujrradOmXR0zZkzMQHZGAWAmk8liEhISxQN5ndyzQVGUPzIy0j4uLm7CggULflFVVe2xEjgxMTFuycnJla6urpCQedDGPvYEH2Nj9C0FMJDDQK5vOa6bs2VlZfElJCRMKSoqmqyoqHjBwcFhwKq+bt68OUZeXn6OhYXFgcHwYH/06NHYlJSUrXPmzDmiq6v7tptH9T/dr1696qugoHDBysrq7WAA/J7cOzZW/1IAAzkM5PqXA3mYHTKJ3L9//6eSkpKJlpaW13R0dFJ5GKZXu4B35cGDB8erqKgsc3Jy8hzogc9hYWGK8fHxK3V0dNLnzp17rydBuaCgQOP8+fN/uLm5gU2uuFcJjw2OUeALCmAgh4HcoLwpILzg6tWr06qrq6eNGjXqwvTp0z8OJDd9ALmTJ0+aKSoqumRnZwfMnj07TldX97u2KEihdejQIW17e/vMbyWoBpWim5vbpAsXLoCqttuJn2GdJSUlEpcuXdoiKytbP2XKlNPdTd3VkaFg/PDw8F/ev3+vtHnz5g0IgjAGJcNhix60FMBADgO5Qcu8oLoMDAwcw2Qy51taWoaam5u/6EkJpLuEOXPmjKGCgoJDU1NTlampqb+6unoVDocjNzU1UQQEBGoRBGkCYGtsbJQUFBRk0+n0lp9//vk3Ly+vQzo6OrU4HA4AgdRenZyJw+FES0pKZJYtW3Y2PDx8DQ6HK66trZUTERGBTCRgPxOqra3VEhERKcDhcOWdUQuiKKpw/vz53QICAvlmZmbXtLS0SjrTr7O0QVFU6ty5c740Gu2vefPm+XS2H9YOo0BPUQADOQzkeoqX+m2coKCg8bm5uU4jRozwnTVrVtJAiUmrqKigkslkmXPnznnMnDkzICgoyJrNZqsSiUSSkJBQzOzZs68nJSUtTUlJmSQtLV3g4uLivWbNml83b97854sXL6Y4Ozufv3fvnrmRkZEgg8HICA4O9iSRSKTXr1+b3L9/3/nKlSuWNTU11hQKpcjJyelUcHCwQ1VVlZ2YmFiYhYXFfkNDw4rvHUpOTo5IZGTkKgqFImJtbX1MQkKiW8mXvzZXRkaG6aVLl85t3LhxkYKCQma/MQk28bClAAZyGMgNeuaHbBpPnz41SktLc5KSkgpbtGhRJEhJA2FjYD9ctGhRsru7+94TJ044rl279rm0tHTkkydPbLW1td8cPHhw69GjR7eZmJiUVVdXs9auXXvSy8vr5tWrVzft2bNn+ZEjRxxnzZqlcf/+fVlDQ8NQFRWV0oMHD/7h6up66/Xr1/ampqZxCQkJE0aMGBGRm5s7fuzYsSQVFZUHenp6JxAEAWnwqxeKopTz58+vZzAYAmPHjj07YcKEbgd8fzkR7D0wMHBeYWHhNC8vr3WDLbXZQOAfbA3dpwAGchjIdZ+LBsAIYPt5+PChyYcPH+aKioomzZw586GiomJzfy8NckBCgumNGzfuuXPnztwlS5b4trS0JEZHR6/W0dHJOnjw4PK7d++ugNgxkPy8vLxOr1279tqNGzd+PnDggMfBgwcXzpo1S/Hy5cuqjo6Ol2g02udt27ZddHFxefzq1as5enp6UY2NjS36+vpxNTU1su/fvzetr6/Hqaur73J1dc352v5RFJX08/NbXFJSIjt69GhfGxubrN6QfgFIf/nlFy9LS8vyadOm+fSkGrS/zxWbf/BQAAM5DOQGD7f+YKUAdJGRkfJxcXHu0tLSucuWLbven16NeXl5oqCu/Pnnn2+7urru9/f3n7l8+fKbDQ0N7968ebNKW1v75bt37/bW19eztLW1UxYtWnRh3bp1u9atW3f65MmTh2k0GqGkpERg+vTpkQQCoebvv/+eLysry4yLi5M6c+bMzps3b7oICwtLtLa2NkydOvX227dvJ+NwOJ0PHz6UGxoarndxccn+kmQQu/fq1avNlZWVRjY2Nm4qKiplvQU+8fHxcqGhoT/b2NjcMjEx6Vax1SHDpNhG+pwCwxrkPD09Xdzc3FLhbbjPKY9N2GsUKC4uHunv77+YSqUWGxkZ3TUwMKjsrQf59zZx6tQpUxqNNn/q1KkPRUVFPzCZTFkGg1EsLCxcV1NTo8BisSr5+fkVqqurx/Lz89dJS0uH0+l0ZXFx8Zzq6mqt6upqIwEBgTIBAYEsYWHhws+fP8+C+ahUapOYmFhUeXm5WlVV1QQKhcKRk5OLqK2t1SktLZWTlZVNkZaWjvtSPQiSYkhIiH11dbWmra3tFU1Nza9Kej11MNu2bTMdOXLkahMTk12jR48u66lxsXEwCnSFAhjIYSDXFX4ZFG1BomtqapL18/NzZzAYeENDw+sTJ04ElRzaVxuANRw/fnyckpLSovnz52/s7/AGFEXJly9fdq6trTVQUFA46+joCCEXvUYP2P+RI0ecZWVljaysrHbQaLQBYSPtq/PH5hk4FBjWIOfm5ubi6emJSXIDhx97dCXp6ekSYWFh7ng8nmZlZbVfR0enzxI7c4PBlZWVlyxatAicLvqt1A7E1oWFhc2Ji4uzNzc3/4+5uXlab9jgOh4e2CKDg4NPsFisjPnz51/sz/33KFNhgw06CmAgh4HcoGPariy4trZW/MGDB/b19fWmpqamFwwNDd/1VSxdcHCwnpSU1PRx48aBp2O/5GuMiIjgLy8vn1VVVWW1dOnS84KCglCqqNckOO7ZlJeXC7148eKsurq6j6GhIWYO6ArTYm17lALDGuTc3d1XeXh4pGE2uR7lqQE3GEgyoaGhi5KSkkyUlJTuTJ06NbYv1GcQ2lBZWckvJSVV3x9EAaC5devWDDwer6epqelnY2OT2RcAB3ttaGjQu3LlyupVq1YdFBQUxFJ59QcDYHO2UQADOQzkhsWtAEB3/fp144KCgsWamppRDg4OAf0lXfUFwVEUFT179qw7gUAgKygo3BESEsq2tLTsE5UpxMdlZmYufvLkiYKnp+cxBEFa+mLP2BwYBb5GAQzkMJAbNncG2InS0tJGX7x4ccuqVase6+npPf5ewHR3CQPz4XA4fF/bo1AUlbl27dq62tpa2vr167cjCNLjgd7fow3kFfX19T2mrKz8xNLSMqi37X/dPSes/9CmAAZyGMgNbQ7/yu6Ki4uV//rrr01CQkKloqKifnPnzoVcjz1+PX36VE1cXNzUwMAApEZOj0/wxYAAqoGBgWp0On1NS0tLubm5+WUDA4MeqwnX2fUXFhaOOHXq1BUXF5e1I0aMeNfZflg7jAK9QYFhD3Jr1qxJwwzjvcFaA3vMjIwM+bCwsHk1NTXKS5Ys8VNVVU3tSfUleFcePXrUTFVVdam9vX2ve1eiKCoYFBQ07ePHj9aysrLRZmZmYdra2pAQus+vJ0+erEhISLD18PCAYPXKPl8ANiFGgQ4UGPYg5+7unqqvrx+NccXwowB4HtLp9CXv3r1buHHjxqPi4uJPe0q1yI2Tk5eXX+ro6Aggx+otCoO9MSIiYmlSUpK5gYHBaWFh4URjY+Nem+97+4CMKkFBQUeVlZWLZ86cCcVie92Ts7foio07NCgwrEHOw8NjpZubWxoGckODmXnZBeRXTExMnP306dN5mpqaLzQ0NO7o6elB6ZpuX6dOnTKj0WiL7e3tvXoKPDsuCsr0nDx5UkFUVHRZTU2N2JgxY3wtLS37VT2YkZExMiAg4ODSpUt3KSsrp3WbiNgAGAW6SQEM5DCQ6yYLDf7u7cmd9XJzc5e0tLRUOzk5BSgoKOTwIoXAWDgcjoDD4dhRUVEKYmJio0aPHv03l0q8jPk1CtPpdJGHDx9OgBg4cXHxyvnz54ME16+qQfCqDA0NncnQLOAAACAASURBVJ2bmzsHUub1hR1y8HMftoPepgAGchjI9TaPDYrxwWnj+fPnioWFhfbFxcXGzs7Oh+Tl5SFwmgMqOD4+PmJn6q2B6jAxMdHC0NAwHofDgURIxOFwrIKCAjkikcik0WjdBiIURYV9fHzcy8rK5A0NDW/b2NiAPbFfYvG+kCz5vb29d/Dz81e6ubmdHhQHjy1yyFNgWIOcu7v7Cnd39w+YunLI83mXNnj9+vVV1dXVdhMnToTCo3GpqakjGhsbp0hJSfmpq6t/s0YbTAIqxKioqFVv3rxRX7ly5X4IBP/w4YNmRkbGYg6Hc93e3j63s4sB4K2qqhpBIpHYIiIiWWlpaWRRUVHdmzdv7m1sbPxoa2vrbWhoOGACrVNSUsQiIyP31dfXh+zcufNJZ/eJtcMo0JsUwEAOA7ne5K9BOTZk6w8PD5/T0tJiVFZW9nbBggVpf/zxxwZTU1O/1atXR/1I5Uin0/V+/vnn83g8/r60tPSL7OzsnykUSu6RI0f+0xlpkEu0x48fK9Dp9GUjRowIp1Aon6Ojo6eRyeRxcnJyGebm5v5UKrVP499+dJg3b96EqggbjI2Nz48fP/7jj9pj32MU6AsKDGeQI7m7uy93c3NLHzNmzMu+IDY2x+ChAIqifC9fvhyTmZnp8P/a+w7wqKr0/dumzyQzaZNJrxOSEAgQIBBCbwpIUUBRwFUBBSk2XBbWBV1ErICLrgK7IKBgA5GmggmRGko6gZDek8lMMr3c9veLGf/83NWlhpRzn2dImNx7zznvd+a+83Wr1crm5eUlVVdXO7Zv3/4ntVr9h21joJzXxx9//PaXX345Xa/Xt5AkyS1dunTBo48+euZG/VQQEPPXv/51SUNDQ9CMGTOOffvtt/dHRUUVhYWFHe3Tp09pR2gI+1tpHjx4cFxhYWHqU0899bZKpWr3/LzOs7vQTNsTAURyiOTac791qrEgiESn06m/+uqr5WfPnv1Tenq6dP369Utmzpz579/2avvtwrZt2zZky5YtXzQ0NKgfeOCBtRs2bHj1RtMIYNy0tLRJS5YseXfAgAHFgYGBhdOmTTvh4eGR9r/MpfcKYJjzgQMHXiFJsnrChAk77kY06b1aGxq3cyPQrUlu4cKFcxcsWHAFaXKdexPfjdnn5OTICgsLwx0OR0JZWdmsI0eOjKmtrRWOHDny/MqVK1/QarXnwAX3O2PzmZmZyldeeeWNxsbGqbt27RoaFxdXdN2511/XWgnFbQKFCMV9+/Zp33nnnY8qKioG9+3b94epU6e+6+fnl+ft7W0bOHCgrSMSCM/zMR999NHHqampK+Pj45Fl5G5sSnTPW0Kg25PcokWLCnv27HnqltBDF3VJBEArKSkpCSouLn5Qp9OllJaWhtXV1an1en1AY2MjPWnSpD0TJkw42NzcLGpqaiJZlsVYluVJksQJguCtVqvL29ubyMjIGMHz/ODBgwevZxiGo2kaJ0kSI0kS2u6wQqGQkclkNi8vL4unp2dDUFBQ7cmTJ4O2b9/+l4yMjOkymUwSHR2tS0pK+jEyMvJEYGBgcXx8fPa9ThX4rdABr5qamrlffPHFw3Pnzp3p5eX1h8E5XXLToEV1WAQQySGS67Cbsz0mBpoTFFGGl9lsVrhcLl+WZYNcLlecwWAYqdfr1Q0NDTT4yJqbm9UtLS20r6+vKTY2lpXJZD4KhcJFEEQjy7LNQqHQRdO0RCgUenAc53C5XBzDMAqFQiFmWVZDEATFsizHcZyNIAgHy7ISm82GG41Gh9FobGxpaclzOp1EVVVVP4ZhVL6+vp5ardYaFBS0XyKRHJNIJDqJRFIFeXEYhoEGyHUErQ6w2b179xq5XF43efLkDf8rMKc95IrGQAi4EUAkh0iu23waICS/vLxcyLKsB8uyXlKpVO10OgfSNO1nt9ul0GBVr9freJ6nKYoSq9VqmUajqVWpVBcIgqgnCMLEMIwVyIogiGCGYQZiGBYPD3WCIJppmraLRCI/l8vVUyAQBHIc50kQhMjlchECgQDSC3jwy3EcZ+Y4rh60OoIgFCzLggZYwfP8EQzDTmAYphMKhXh9fX18XV1dP8jTc7lcYolEovb09PRVKpX1IpGomaKoeolE8qPdbq+USCQtQUFBNsjJu5M1OG9kcxgMhpB169a9tnDhwpfDw8Prb+QadA5CoL0QQCSHSK699to9GQc0teLiYi+DwdDD4XCEEwSh9fDw6EFRlC+YDDEMswuFwkyO42qlUmmTTCa7hmGYCSYLvdh4nudcLpdNIBA4lEplq/bU0tJC0TQthpYycLhcLl4mkzkdDgfPMIyXRCJJZBhmGIZhKTzPe4N5kmVZB0mSQIRlAoEgC8OwHJZlWziOE+E4TlEU1czzfL1CoWgxm80wr1a/ncPhEAiFQkhGD6Npuq/NZgs1m82gPTptNpuvw+FgSJI0EgQhdTqdepvNVi0QCCr9/PxKoqOjazAMc91NzQp4+4svvhiq0+lGLVy48HUcxx33RNBoUITA7yCASA6RXJf8cEBSttPpjAS/GIZhI318fJLkcrlcJBKJRSIRKRKJzDiO5wgEghMcx53FMKzO5XKZaZp2iUQiFxBaU1MTD+ZFtVrNNzQ0gLYFPjVCKBSK7HY73MPldDpdvr6+UAwZiAnMngK73a7keb4Xx3HTGIaJEQgETpqmawiCKCYIosjlcuV7eXlVA8G2mR3x9PR0LCgoiPT09BSIRCIhCAU0P09PT6qpqQmITkYQRADHcXKSJBmGYXiBQCCladpbKBR6ms1mP5PJBFphrMVikVmt1uaWlpb8sWPH7nc4HPlKpdJ4N8juypUrikOHDj2v1WqvTZw48bO7MUaX3KBoUe2GQHcmOeEzzzwz99lnn72MAk/abb+1y0B2uz3UaDTOPnny5IM9evSQ+fj4YBKJREySpAXHcT3Lsg0sy1YJBIJqmqYb7XZ7hVQqtfI8z9rtdodcLtdZrVZCLpfjoMnhOE44nU6BVCrFQYNjWXaAUCgscDgcTUKh0NHKOJAcJxAICYIgOY5jnU5nCEEQfcRiMUHTdGvBZyBQIDqxWNxiNBpbNBoNdOp2d+sm6urqhFKp1N/hcPSXSqXZNE3baJqmFAqFE+ZmtVoTcRzXiESiywRBhDAME0uSZCTDML4URQEJM5CHx/O8xel0ejkcDlVGRoY6IiIiLS4u7j2FQpF/pwVw/Pjx0MLCwlXBwcEfTJ48GTRUdCAEOhQC3ZrkFixY8PjChQsvoxSCDrUnb3kywDO5ublDOY5bZjAYInr16vU9RVGXRCIRbbfbZSRJCliWNeA4XgOmyaysrN6nTp2a6XA4/BobGyUBAQFVEOE4cuTI94G0WJZlKIpiXC6XVC6Xgz/NkpWV5VFWVrYwIiLik8TExFqapgVOp1OiVCrBF4ZzHEcTBGE+e/bsn7OysgaOGTNmja+vb+Hhw4df5DguZsKECYuVSmVLS0uLiCAIIjAwEJKmQWsknU6nZ01NTWJ2dvbSuLi4VYmJiWVWq1UG81AoFPbPPvsMih4nPfTQQ8dJkpxEkiSYRb3gPpCFwHEczJGDoBaO4/Q8zxswDDOXlJR4chyHyWSyvSqV6t/+/v5Nd0rjeueddwYTBDEmMTFx44gRI1AC+C3vXnTh3UKgW5Mc1K6EVjuI5O7W9mrf+xYXF/f8OQjiX2q12luhUOyRy+WfWyyWcpfLxajVagoCSziOU5AkCblmLXV1daLq6mp1ZWXl+M2bN/dds2bN3/39/cV79uyZTJKk14ABAwooiuLPnj2bxLJs5aRJk3Y5nU6msrJyVmRk5KGysrKEvLy8eJfLpQkMDMxduHDhIZZlwQTZ8tVXX721f//++6ZOnbpu4MCBJ9evX7/B09NTNm/evJmXL19WXLhw4VGz2ezZq1evHbNmzbq8c+dObXZ29mNqtRqCYCLGjBkzn6Zp0alTp6Y7nU78vvvu+/LChQsjRSLRsPnz57M4jg/HcRz8gpBjB6bN1p/wAkIDayf4x3ieryJJ8qrJZKJ1Ol2ETqfbFRcX92FAQAAEqdz28dlnnz1tMpnq58+f/82dIs7bnhS6AULgOgS6NcnNnz//iWeffRb1k+sCHwkIMMnIyPg4NjZ2jkgkyuJ5fpWnp+fx6yMNIVDEaDSqQUujKMpqtVptarValJaW9viqVav6fPvtt4tcLlfwnDlz9i1atOiL2NjYk0ajMYimaY+0tLQ4p9N5RqPR/FhaWrpcq9VuM5lM88vLy1WjR48u3bhx47QtW7Ys9vb2LgSSO3z48OsnTpwYGBcXV9mzZ8+sf/3rX/f16NHDOm/evPdWrlw5PzIysjo2NrbkrbfeGrN27drV77333kOPPvqo2WAwkDk5OeOmTZu29Kuvvlqm1WpNarWa/eabb7TJyclXcRwfOG/evCCWZdUQnXk9ycHv8IIDlDuKojAwv0okknyn01lEEIRfcXGxymAwPD127FjoknBbh81mC9y2bdvLU6ZM2RQcHFx8WzdDFyME7hIC3Zrknn766ScWLlyISO4uba72vC2Q3NGjR79LTU0dwbLshZ8f8KulUil0+v61QzaYMy0Wi5IgCAGO4xC9YQcTZmZm5oKXXnpJ+/333z/Dsmzkc889t3HDhg0vUBSlO3LkyJyTJ08mFRUV+Xt7e5+dMGHCP3JzcxdptdodOp3uSbFYfHXmzJnnFy9evHf58uWvxMTE/IjjuCktLe3v2dnZXrW1tT4Mwyijo6NPi8XioMmTJx+bO3fuc4sXL/7b6NGjTy5duvTAoEGDNhYUFPR54403PsjJydFkZGQ8N2LEiA9ffPHFfwwZMsQEAS6XLl2SjRgxIksmkyU/+OCDwVKpVEzTNESAQiJ6K6n9YrVsDVj59UWSJJhdjRRFlbhcLkFtba08Ly/vyUceeST9duQD6RgNDQ1PfvbZZ32WLVv2ckdo9XM760HXdl0EujPJCVasWDF36tSpVQMHDvyu64q4e6wMQtkzMzMXqVSq1318fCCH7FOe57+hKKrCZrNZIEoSiKEtIZsWCAQS8GM5nU7q0qVLT69YsSJ8//79iyiKCl6xYsU769atewF6yE2dOnXLwoULN50/fz6xrKxMMHHixE3Z2dmLYmNj/93c3PyUXC7Pf+CBBy4999xze59//vm/9urV6weWZZ0//PDD+kuXLhlZli346aef1HPnzi0zGAwzpk+f/uULL7wwf/jw4Z8nJCRkf/jhh69NnDjx9bS0tIlz5849VlVVJcnPz184bty4v23evHlN7969L/bq1StfKBT6Xr16VSMQCB6aM2eOBqI43eZJt4TdWtz1/wdtDgJhoLedyWSylpWV5REE8WxKSkrF7ewM0Io3b97875CQkM8nTZq0v71z825n7uja7oVAdyY5atOmTbPDwsJUDzzwwHvIn9D5N359fb1feXn5coIgHoyMjGyRSCSFDMNA6H61y+XSQ74aJHXTNF0C1UnsdjskaYsrKirG7dq1y3/16tX/dDqdPv/+978f/5lIPqIoyvnpp58+W1xcLPDw8IBXyaBBgw7k5eVNioyM/K65uXmUWCyu6t+/f8nWrVtfmDZt2hehoaFZNpuNLywsfLyurs46bNiwb81ms6WkpKSHyWQanZqa+vnRo0djLl++PNjhcODBwcEFs2fP/nbPnj3DCgsLh6tUKkhJoEaNGvV+UVHRwLy8vGSdTkcPGDCgxcvLq1EoFI4bPHjwaBzHIaXgV40NpOcmPbcmB/93my5ramosVVVVp8PDw9+oqqr6acSIEe6ozlsS/OHDh5NPnjz55PLly5crlcrW6FF0IAQ6IgLdmeSII0eOTM/JyZn95z//eTL6JtoRt+fNz6mxsVF+9erVBQ0NDQtTU1MVIpFIxPO8FdIFWJat43n+Mo7jeRiG6QmCAHOly+FwkGKxmGZZ1gYvkUjEiMViS1NTEy0UCiF6EgJZXBBw2Va2i+E4zgmRlKAlQYoBy7Iy6NgNFU4EAgGE8UMCOGiLQKz2n32EEKkJGqVTLpe7mpqaINoTuoYb2yI5OZIklXA/Hx8fq8FgANKCz6cnJKV7eHhYICKToqgBDMO8h2FYIPwZzJXwE0yWQG5AfG5yczgcmEgkYouKikxms3lbcnLyZrFYXHG7X+igAss//vGPv9x3333nhgwZcvB273fzUkZXIARuHIFuS3IAkV6vT165cuW25cuXj4yIiPjDHmE3Dik6814jAL3gysvLEzMzM6cmJiaOpCgqDBKmZTIZlOsCoqvneR5y1qDWpFEkEjnBb8XzfKVAIChmGAZSA8wMwzhUKpXE5XL5cxwXRBBEKIZhELgCidW1cB5FURA2j7Msq8IwLBrHcV+O4wRAnhDlCLlrUCaMIAggxCae5xtIktRxHGenKIp1uVws/ATSFAqFNBBTW9kwSAiHvDwcSoIRBCHmOC4McvQEAsEcmqZbA08YhvnVFwe4A9k5HA7O6XRaKYoqz8vLO0XT9JGffZUn7kThZDAL79u3L6Wqqmp+SkrK80lJSVBHEx0IgQ6LQLcmOavVqtm9ezdEyX384osv7u+wUkITuyUEQOOorKyMEovF/QiCGKrX64fLZDI/b29vASRpKxSK1gLHbfUkLTzPQxksiBKEtjjuIshqgiB6cBwXjWFYAI7jUPvSQpJkA8/zUOfSAgngOI4rGYbxIUlSCiQLWhhobwRBgPZHQt0unucdkEPncrnAZ6gDPxlU7mozNUJuG5AnhP0LMAwDknPC/CAYFIqfUBQVzvN8FM/zvXmeF4O/DUjNYrG0kp1er6ebmpqa1Wr1TzzPn7FYLKcCAwOvhIeH37H8tZ8DaqjCwsIFUqlUOHfu3E3IAnJLWxNd1I4IdGuSgwixurq6IW+//fb9K1eufN3b27u1ZiE6uhYCIGcgjdzcXDAnJur1+il2uz1JKBRGCYVCib+/v8jf3x9Mf9A1wE4QhA7HcQgaget8cBxX8Twv5DiwKELTgta6kmCSBAKC/4O5EnitLS+7te5lq/mwLWcNTIhEW4FmeA8KOoP2Btok5NURbSZGIDwL1JsEQuR5vgUiNdsKQCuAZDmO8xcKhV46nQ6vrKxkoIqKy+WqcLlc2YGBgd9wHJfm7+9v1Wg0zrYuBb/X8+6WhPz55597FRUVrUhNTf1k2LBhYPZFB0KgQyPQrUmu9WnF88Kvv/76NYqivnjggQcuIv9Ch96vd2xyZrPZt7GxsbfFYgkwGAwDmpqawsCnFhwcHOTr6wvaGxAcJRAIKLFY3Jpz5vZ9uX1e8NMdtg9/d5sOQbuCw+0vA7KD99zXtWlurecACcLLHRnZdg4Ueoa6mFDWCzoWQBoEBZpaXV1dk91ud3p5eVX4+PhkCoXCup49e2bjOF56x8D5nRuBqfLIkSMz8vPze7700ktvorSBu404uv+dQKDbkxyA+MMPP/xJr9f7REVFbU5KSrojlSDuhHDQPe4+AqDlGQwGOcuyUoFAILp27VrYtWvXYkDzEwqFSo1GE61UKqMoipL9EsDYaoaEgBEJz/PwHgS2gA8Od7lc0E4A/t4aMwL+NKfTSXp4eEDDVA4slm1aHPwEUymQlwPHcRvP8/Y20yn8qTW3zWQylVRVVV1zOBxWsVjMaDSaayEhIaUKhQJ8izYPDw/Q8m4rSvJmELbb7WEffPDB5kmTJn0YHR19GEqI3cz16FyEwL1AAJEchmFZWVlh33333bKIiIhtM2bMQCaYe7ETO9CYQFJt0yGbmpokFRUVcoZhoLZk6/tSqVQgl8tVEonEjyTJADBpCgQCqItJthEgAZGTOTk5QVarNTklJeUwlPtiWRba3rT2e2MYxglmUZqmq+x2e5PZbAZ/HGO32yEiEsyZjFKptMXExMCXrlYyuZdWBsiL27NnzwvgE3zkkUeeAWLuQCJDU0EI/C4CiOR+MVmShw8fHpmXlzckKSnpg1GjRjXeywcK2q+dHwHQEDds2DDI39//qYcffvjpu93X7W4jVlBQkLh169a1q1at+ru3t/eZuz0euj9C4E4hgEiuDUkgui1btiw0m81BM2bMgFp8EGmHDoTALSOwfv36pJCQkFkPP/zw8vY0K97yhH/nwmvXrokOHTr0nEKhYJ944okN15dKu9NjofshBO40AojkrkPUZDJ579u37xGxWCxITk7eHhoaiio53Okd143ut2vXrrjAwMCxw4cPf78zh9ofPny4T0lJyezAwMAt06ZNgwLU6EAIdBoEEMn9RlTwrfXTTz99TKvVsg8//PBu9K210+zlDjdRsA5AVCSO4xDO3ykPyMc7dOjQuoKCgrLly5f/AwWbdEoxdutJI5L7L+LPyMjQpKWlzdBqtXyvXr3+FR8fD7lL6EAIdDsEamtrx+3du/eJCRMmrNZqtUiL63Y7oPMvGJHcf5EhRNelp6d7X7hwYbKXlxfWu3fvH/r161eFglE6/4ZvzxW0JaFDNZRf2/205/i3O5bZbPbbtWvXeg8Pj29nzZp1oDP7FW8XC3R950UAkdwfyA7anpw5c+Yhs9kcOXTo0Hejo6NRRZTOu9fbfeanTp0K9fPz6xUVFXWos5n5eJ6X7Ny582mj0Rg6fvz4l6OjozutybXdBY8G7FAIIJL7H+KA+oc7d+6cTpJkXGRk5FcDBw7MDwgIQDlCHWobd7zJgDVg8+bNqRqN5qlp06Y92dm0uWPHjvXKyMh4sW/fvm9MmTLlcsdDGM0IIXBjCCCSuwGcIMF39+7dSQ0NDVN9fHyujRw58uvg4GDDDVyKTummCICpcuPGjaM0Gs2CGTNmzMJx3NVZoIAKLlu3bn3G6XQak5OTP01KSuqU5tbOgjea591FAJHcDeILD63vv/9e29jYOBOK66akpGwLDQ2tR366GwSwm50G++WDDz4Y7e/vv2jatGnTOxPJFRYW9tu7d++zo0aNWpeamgodGdCBEOi0CCCSu0nR8Tzv9eOPP8769ttvew8bNuyoVqtNi4+PR1rdTeLY1U8Hc2VaWtpglUo1PTEx8cXOErQB3dW3bNmycfbs2dDlHAWbdPWN2g3Wh0juFoQM5suioqI+33333RSJROKIj4/fHxwcXBwUFATFdu9oa5NbmB66pIMgYLFYoC2Ov0AgyOkM+wK6qh88ePBxgiDUc+fOXdNZiLmDiBtNo4MigEjuFgUD5qjjx4/7FhcXD/Dw8BhkMplsSUlJX/br16+os0XS3SIE6LL/gQA0T4UuBdATrqODBZrnxx9/PNxisUx98MEH3wsLCyvr6HNG80MI3AgCiORuBKU/OAceDgaDIbCwsHDe2bNnY7Va7d5JkybtQ0R3m8B2gcvb8uSg4kmHDzrZtGmTB8/zizUazcnp06dndAbNswtsEbSEdkAAkdwdAhlakeTl5fX+8ssvx3l5eZFqtfr75OTkvLCwMGihgkyYdwjnznSbY8eOxXl6eo5NSkrq0LUrIU3mm2++WeJ0OrGHH374fegs3plwRnNFCPwRAojk7uD+AK2uvLxclJmZOb6mpiZSLBY7oqKi8gcMGJDr6enZgsjuDoLdwW8Fe2HDhg3JISEh86ZNm7ago+bJ8Twv3L9//4NlZWUjxo8fvyk2NrYA7dMOvrnQ9G4KAURyNwXXjZ0MgSn79++X2+32QJZlJxsMBug6/kmvXr2uBgcH22/sLuiszowAkNy6deuSIyIi5s6cOXPJjZos27qK/6HmD2bQO2EOh7EuXryYcu7cuaVDhw5d37Nnz6zO3C2hM+8XNPe7hwAiubuHbeuddTqdoqqqasBPP/00BMdxR0xMzGWVSnW+f//+0Ji1teMzOromAps2bRoQHBw8l2GY3ISEhG979OhR+0crBa3qo48+GpaUlHQqKSnpv1bVgQjIHTt2zHzxxRe/wnG85XaQg87lR48enR8REfHj9OnT02/nXuhahEBHRQCRXDtIBr4xNzU1yY8dO5ZQUFAwUaVSmWUyWdbo0aMLIiMj61CodjsI4R4MAd0sVCpVwqVLlyYPHjx4s8vlgm4W8sLCQmlUVFRd79696+rr672zsrKCfHx8XNHR0TWLFy9+Y9myZa8rlUo+MjKy9vLly54hISFkZWWlsbGxUYthmM9rr722/vjx44+dOXPG1tTUFKzVaptjYmLKsrOzA65cuRIZGBhYl5qaeu2PTKTQBujjjz9eYrFYPHv16vXemDFjjPcAIjQkQuCuI4BI7q5D/P8HaDMPeZw9ezZSKpWOq6ur04SFhR0fNmzYxcDAwBrkC2lHYbTDUG3RlYL58+cffPLJJ//x/vvvj1er1Sq5XG4QCoXVkydP3nb8+PG/lJeXq2JiYkoff/zxf82bN++vS5Ys2fXFF1/MefPNN19etWrVuPvuu8/PaDRe27dv32wPDw82Pz8/cfv27fO3bNkyg2VZqMKDLVq06N1PP/10lpeXVxTDMFkTJ078e0JCQsN/Wybsw8LCwoGff/75/P79+793//3356O91w4bAg1xTxBAJHdPYMcwyKGqrKyMOnXq1MjGxsbksLAw0OoOEgRxJS4ujkYPnXskmDs8LBDd9OnTLy9btuy1TZs2TV68ePFBiUSSnp6ePisuLu7S6tWrF584cWKRWCzWYxgmmDNnzntLliz5Ytu2bS+9/fbbj6xcuXLGQw89FL9z587A4cOHfxEeHl7xyiuvvDd//vyvLly4MG/EiBHNP/30k39AQMCh0tLSpOHDh0t79OixU6lUvufr62v+7XKA4FpaWnp/9NFHb0+dOnWNVqs9ifbaHRY6ul2HQgCR3D0WB5iN9Hq9Pzz0SktLQ2UyWTnHcQW9e/euSEhIqFUqlSbku7vHQrrF4cvKysQYhimXL1/+49KlS9d+9dVX98+aNWu7w+G4cOrUqXm9e/cuW7t27fTXXnvtL0lJSSaWZeklS5ZsWrRo0a6PPvro5TVr1vz53XffnTR16tTgTz75RD1ixIjvvb29EZmBMgAAHk9JREFUizZu3LhuwYIFR9PT0yeOGjWqhqKopvDw8K85jgs8ffr01NOnT9sGDhz47IIFC0p+O/XMzEz/jIyM53r27Fk3bty4D240IOYWIUCXIQTuOQKI5O65CH6ZAJBdaWlp4IULF7RmsznBaDTG8jxvSk5OPp6SkpIGQSsdZKpoGjeIwPbt2+P9/f0n7Nu3b/zcuXPfPXDgwMiZM2d+JZFIcr/77rtHoqOjz2dmZj5dVVXlo9Vqy+bNm7fplVdeWTxv3rytO3bs+LPFYvHGcRyfMGHCmebm5sozZ87Mkclk9traWv+//vWva/bs2TPRbrfH0TRtmj179vaDBw8OZ1k20WAwlGm12pVLliypvn6qkA935MiRP9XX11P333//jj59+txW4MoNwoBOQwjcUwQQyd1T+P9zcDBvlZeXC8+fP++nUCgmVldXj6qpqTH26dPneN++fTODgoIq0LfvDia035nOW2+9NSg6Onqu3W5/NTk52ZCeni4eMGCA7YsvvmDi4uKkvr6+8MVFnpWV5aNWq+lZs2bVfPzxxzKVSmWhadqjtLTUS6lU2vv06WOGnMuTJ09q2r4Q0cuWLWvasGGDjKZpXwhcGjRoUNPp06dl/v7+PtXV1XUrVqxovt4CAPvq4MGD03NycsaOGDHi9ZSUlP/Q8joHqmiWCIGbQwCR3M3h1e5n8zzvYbVaB+7Zs2dEWVlZVGRkZKlCocg0GAxnhgwZoo+Pj+/wJaPaHbQOMCD4vtavXz8oODh49qxZsxbfywhaILi9e/fGXbly5S9PPvnkxqCgoPPIBN4BNgmaQrsggEiuXWC+vUHggQnf+MvKyiIyMjKSGhsb1UqlUpKfn9+YkJBQM378+LygoKBqHMdRovntQX1Hr966dWuf4ODgB8aOHfv3e5VkDQSXkZERn5OT83hKSsrJvn37Huyo1VfuKPjoZgiBNgQQyXWyrQCEl5ubK62trQ3S6XSRJpNpTEVFhaZ3797ZQ4cOzQoODj7TGaredzLYb2m6aWlp8uDgYFVUVFTVLd3gDlxUWFjonZGRsQDDsMuQynAvNco7sBx0C4TATSOASO6mIetYF4A5s76+PvjixYt9rly5kioSiTwCAgLyPDw8jthstmIPDw/7iRMnuNWrV6PqKh1LdHd9NmlpaVR5eflzOp2OnD59+j/Dw8NRoMldRx0N0NEQQCTX0SRym/O5cuVK+MmTJ6eUlpb2Cg4OrhAIBGUWi6W2f//+dYMHD27EMAwKRSM/3m3ifCOXtyWDk/fCPGgymby3b98+yWq1Bs+fP3+jt7d3h+9pdyOYonMQAjeLACK5m0Wsg5/f5r8TNTQ0eBw7dkxtMplCBAKBt9lsTjEajcL+/funDx069JBCoYBv9SxKBL57As3LywuWSqUJERERR9sz0ANSBQ4cOPAkwzCBjzzyyGZvb+97Zi69e+iiOyMEbgwBRHI3hlOnPauN9PDvv/9eYrfbe547d25KVVVV3H333WeB/Du1Wn1MLBZXtudDuNOCeZMT37x58+Dg4OCnJ02a9GR7aXMg74MHDy4sKCiI6NWr1xv333+/7ianjU5HCHQpBBDJdSlx3thi9Hp90NmzZ0cXFRXFEgTBqtVqqLZRr9frS6CGZt++fQ1hYWGo0sqNwflfzwKyeeuttwaHhIQ8PnPmzGfaI+Dj2rVrHocPH74fw7B+kZGR/5owYcIVpKnfhhDRpV0CAURyXUKMN78I6HmHYZjYarXK8/LyIr///vsIHx+fGLFYHNjc3NxIkuS5hISE4lGjRkGRX/DnONAD88ZxdufJhYeHPzpjxoyld5PkYKy6ujrvAwcOzLHZbNGTJk16Pyoq6uq9Slu4cZTQmQiBu48AIrm7j3GnGAGCJM6dOyeHklESiaSnwWAIra2tjSktLZUMHTq0YuzYsWVyufyCUCiEhycKXLkBqX799ddaPz+/QSkpKTvvpjkYgky+/fbbl8xmMzZ06NCNsbGx9egLyQ0ICJ3SLRBAJNctxHzziwTSM5vNqpaWFs3FixcnFRcXD6EoSq5SqUq9vLxOlJeXZ8lkMl1MTIw5JSUFSA86J6A0hV/qkIKWzGIYRmAYRuE47myLtOTvJPnAOLt37/Z3OBwLHQ6HaMyYMe/GxMTU3Ly00RUIga6LACK5rivbO7oyeKDq9fp+FRUV0VlZWTGVlZUaPz8/xuFwOCQSic7Pzy8H2sDAqzuHq0N37/T09MEYhlWPGDGiGIQAxbcvXLgQa7fbG4YOHXpLgSA8z0NHA5f7iwREUKalpQ2vqamZFB4eXjJ69OitKpUK5cHd0V2PbtYVEEAk1xWk2I5rAI2kqalJ5uPjI/vxxx9DSktLI1UqVZJer48zGo0cwzA13t7exUlJScehzqanpyeUGnPeSQ2mHZd700MBoeXk5Dz0+uuvp7766quvx8TE6NPT08ccOnRo2Lhx494fM2ZM5c3e1GQy+RQUFIyLior60cfHB3yk4m+++WZWSUnJ8J49e+4dO3YsdKmAruPoQAggBH6DACI5tCXuCAIQ/AClxkpLS4dXVFQMzs3NjRYKhX4jRowo7NmzZ5pEIimora3Nzs3NtU2fPp3ryqTX0tKiWrNmzR6xWCwbMmRIyZtvvjnB39//7T179my42ZZJoEF//vnnc1paWmLmz5+/zmw2+6WlpT2XlpYmnjp16ptDhw5FEZR3ZAejm3RVBBDJdVXJ3sN1QddzvV7vU1tbG3XlypV+9fX1PSiKEqpUqnqRSMQUFxdn6fV6XWpqqqFHjx6Ncrncqlar7V3Jp7dt27ZlmzdvXut0OsX+/v7ZS5cunTdp0qTsm1kjfHHYtWuXdvv27Ruff/7572mavtLY2DhaKBS2TJ48+ROlUgltl/h7KGo0NEKgwyOASK7Di6jzTrAtEZ1qamoSSyQS2dWrV1W5ubnqyspK38DAwGSapoPKy8stvr6+jVFRUenh4eG6kJAQg1KphPJjkLJww4EsbWNhHeWhv3v37uitW7d+qtPpEmfOnLl81apV799sGkFjY6P8tddeezk3N3feuHHjCqxWa3FiYuLnw4YNO+fr62vtKGvtvDsUzbw7IIBIrjtIuYOtEfx61dXVSr1er2FZNri+vj7s6tWrCovFMhD8TQEBARUDBgxo0Gq12SKR6CoEceA4bv2jZVRXVydKJBKt0+k8GBAQYLvbS26LlpTAfDEME7ZFUkI0JWhWTHNzs3DRokXPNzU1PbZjx44pGo2mDMMwEsMw92cOzoMXrAuap4Im+3+0sgMHDiRv2LDhn8XFxQlisZhPSEiAZP1TU6dOzYyNjf3a398fvgygAyGAEPgDBBDJoe1xzxFo08IERqNRVlRUJMrPz+9ZUlIyU6/X+8XFxcmSk5OvWK3Wg06n02qxWHSgxSQkJJhUKpXZre2BH+zDDz/cHR0dfdbPz29LamrqTeWKAWkVFxfLYQ4EQeAul4tQKBQeLMt6Yhgm4GGSOE5QFCUgSTKc47jBFoslxmq1Kh0Oh4BhGJyiKJJlWfA3WjmOa8nPz5c2NTWFjBgxohTHcS8cx2U4MBnPuzVOTiqVGuVyeZNEIrlKEMQFl8tVB1GUDMPwx48fn7d3796JOI4LpFKpOTY29uLgwYO/TElJORseHg6Rmzakzd3z7Ysm0MERQCTXwQXUHafnLjJtNptlBQUFoefPn/ehKCpao9HEURRF0zQtqqqq0hUWFmYlJiZa+vTpUxEYGKgvKCiYuHHjxr8LhcK9w4cP37Rs2bL/iGR0E2pDQ4PAYDD4lJeXB1VVVYG/UBEUFDTIw8NDKxAISEgFwDBMTRCEL8/zDASMcBzHgNZGkqQf5AwKBAJOIBA4KYqCyEb4G1xHCgQCgqZpluNara1ikiThFwXckyRJjGVZjCAISC1o/Z2maczlcvGwMJZlIRLVyLJsc0NDA+dwOIKVSqVCJpM14zgOlWiabTZbeXFx8VGapvURERHGyMjIEn9/f0gfgHkiH113/NCgNf8uAojk0OboFAhAnlhjY6On3W6XlpSUqBoaGhQCgUDhcrlG5Obmqux2OxsTEyO7ePHiyBMnToi8vLzOr127dv2YMWMywETY1NQUbjabQfMKrKqqCjQYDKxKpZIAOYrF4hqSJEUikSheJpPFYhgGxBZAUZQXAWrdL5qZAcMwIBoocWbned5IEISe4zgXz/NyiqICaZpW4DgupShKwzCML0EQrRqeVCoFEmslNSAhjuNA24MXYA//gHYHP0FbpBmGoUUikctut7soigITqAs0QwzDmpxOp97hcJS4XK4GgiB8rFZrr2vXrrlMJpM+JCSkMSwsLJPn+QaSJK9ERERYUGmvTrG90STvIgKI5O4iuOjW7YMAaEgNDQ19jh079uK77747FZqEApEEBwdX/e1vf9vs4eHBOhyOgVar1SWXyyG4JSMgIOACkAtBEFC/E0yQEOgC5kily+UKxHG8B47jccBHGIbl4DieS5IkkKGRpmm7y+WiHQ4HaG+YQqEQcxwXRFFUJM/zoSzLRhMEEY9hWLRAIFBBNRIgS5IkwQzZTBBEPUmSOo7j7BzHQbsjmAf8sPI8X8txnA4KZ5MkqWRZluI4zigQCHQsyza1kSzH83wEQRBDOI6Lh2hWkUgkrK6u9ikpKTGDGVMoFGbI5fIr4N/kef6qxWKpi4mJAb9f65zRgRDoLgggkusuku7C66yqqvKqqal54siRI0+Wl5drpVKpQ6FQ5AYEBPzYu3dv0G6MQqHQIZfLy0QikYFlWSv491QqFQR8uANAro/kFFitVk+apjUcx0lJkqxrbm6uCwsL+92kdoiEFAgEUTiOazmO8xEIBD48z0diGBbCMIwfmEBZlrUQBFHH83wVjuNAPjUEQdQA2UEZMNAKIamb53lWIpEQFotFJBaLoUQYaHoMx3E0nANpGDRNS4FY4f4kSapxHA+ELvFgGoW1uVwuo8ViUTY3NweTJAnkbdDr9ecJgsiIjo4uaY/gnC685dDSOhECiOQ6kbDQVP87Anq9fmxJSckbVVVVvTUaDRYUFFQqkUgOiESin4DESJLEaZqGKEYDwzA2qVRqYVnWQdO0S6VSgWbDNzQ04Gq1Gqurq+M1Gg28RxmNRtDkehAE0UgQRAVBEEan02mz2Wx0Q0MD069fv1/9XwaDQSoQCPyB2AiC8OQ4TsjzPJCPDLRBkiTBx8cRBNHE83wdaGdgVhQKhVDmCyrFwHksRVEwz9b78jwPJk3CbrcTMpmMYFkWNDuxUChscDqdpEQiAR8g+O3AzOmLYZgSTKokSYI5FbQ9DyA/hmGSLRZLlMlkimlpadEZDIbvhg4deszT0xM0VBrtK4RAV0YAkVxXlm4XXxv4sQwGw+j8/PzXHQ5HYr9+/SiKongI3iAIwiQQCPQsy+ZlZ2eLCgoKAoCgBAKBdfjw4XsDAgJKWZa1i0Qi8FuBeZMWi8WkwWBwSKVS6KUHjWbX1NTUjJw7d+57kIDtdDrBtGgEIhGJRE0Mw7QGo7S0tPC+vr6y6urqCd7e3k0YhtXAPAiCkIIGxvO8A35nWRaIT9fY2Ci8cuXK7KCgoB/79u17Ojc3NzwnJ+exkSNHHvXy8soGgmpubiZUKhVrNptZmUzWynkHDhx4iOf5sLFjx26BudpsNqFSqXTa7Xbn2bNnx9tstqBp06at0+l04MdrPRQKhRfLsj14ng8nCGIMwzBDm5ubFefPn2+IiYlZnZCQ8BkUkO7iWwUtrxsjgEiuGwu/My8dzIMGg2FKfX39Wh8fn+DQ0FAcohndUYvw0+FwgGlv/5o1a/xqamqs/v7+Z1UqFTd16tQrFoslsFevXuUMw7guXboUFRkZWZOfn+/ldDpFSqXyWv/+/fO3bdv2RmZm5sA1a9assdlsHqGhodU6nc4DSEWtVpdlZWXFNzY2khqN5lq/fv1sGzZs+Eyr1aYPGTJkN4ZhkELQF/r1hYaGXo2KimoQiURAPrp3331Xc/To0c/HjRt3fuHChS9s2rTpT0eOHFn2wQcfvKzRaH7Kzs5OhMhSPz+/0n79+lUeOXIkjOd5TUVFxSCapsnFixe/eeXKleiamppwSKMYOHBg3ieffPKAzWbr8fTTT7/EMEwAaHUkSXrQNO1PkmQoQRD+HMcl4DgeTZKkp81mI4qKisDHt83Pz++d6OjoWyoc3Zn3EJp790AAkVz3kHOXW+Xp06eH/Wwe/GdYWFgPkUj06/qA6CBqEV4MwzhJkvz81Vdf9WtoaGgwmUw/hIWFWRcvXmzYuXPnezNmzPiQJEnLjh07ls6aNWtvbm5uX4ZhxCUlJcTs2bNfO3LkyBP5+fmxcXFxhxiGSZw9e/Y7x44de6C2tlb12GOP7U9LS3vUZDJ55ufncy+99NKna9eu3dCjR4/Lo0eP3lRUVNTr5/Jlk728vHS5ubmShx566J2+fftW8zyv37RpU0hjY+OHRqORWLp06cKjR48uOHfu3JiVK1e+cubMGbapqenRwMBAy7lz58ixY8ceyM/PnxgaGlp7+fLleJfLlfX4449v3bt37+txcXGely9f9hk7duzW0tJSkcPh6PXkk0++KhAIejMM05vjuJ4kSWoxDAP/ICSti3AcF3IcR4EJF9IWGhsbDVardVW/fv22oqCULvcxQQu6rvoCAgMh0GkQ4HlekJGRsTIwMHClr68v9GvD2nLSMMhDg9/hJRQKIRz/yLp160BzMcXHx6fJZDJDUlLSWSAwk8lkkslkHjzPt4wfP/5Eenr6E9nZ2Zri4uKg5cuXr7127dqAvLy8cC8vr2M4jvdbtGjR6/v3759SU1Pj88ILL+w9evTo0tOnTwecPXs2bMeOHW8ePHjwwX79+u0cMGDAyQ0bNnxsNBojYmJiGg8fPhw7cODA11566aVv7HZ7y3vvvRekVCqf0+v1TofDEUWS5NX8/Pzg1atX7zt69GhodXW1btWqVRlvvfXWapqmZampqWWjRo16+/33359J07Q8MDAw97vvvvvH6NGjdRcuXPD39fU9HRUVdcjlcg2cP3/+epZlx/+cWA5J5H1Ao+M4DjRI8Au24uLGC7RdyNO7fPly4eDBg6fgOF7UaTYBmihC4AYRQJrcDQKFTus4CEDKQEZGxtrg4ODnvby8IPa+1Ux5/QMcZguRhizLXtq4cSMWFhb21ZQpUz6GQA6WZZn9+/dHp6enP2MymcQvv/zyG5999ll/u90+8vHHH9+5Z8+eP6WkpBxubGzsnZmZGeLv738Qw7BBTz/99Nr9+/c/UlVVBcRTsHXr1pkrVqz4fPXq1U+sXbv2yA8//DAuKSnpn0OHDj2zfv36bVA1JSoqKkcsFjtjY2NPgNmSJEnr22+/Hezh4fFs//79P1+yZMlHQ4YM2VRTU5O8YsWK9GPHjgXW1tZWrF+/Pn3NmjVvWywWj9GjRxePGjXq75s3b57lcDi8fHx8Lhw7duwvM2bMSOd53hIVFXXt4sWLUgzDBj/11FNvcxy3EMfxKRiG+bdFZrpz9FqFCPl6gBccgF1OTk7DgAEDJgqFQkirQAdCoEshgEiuS4mzeywGSnCdPn36UU9Pz7ciIiL8aBqakuO/PsjhId72AIcglIrt27fbKysrMymKOi0SidgxY8Zkchxn3rZt2xoon7V+/frntm3bNr6pqWmYn59fZkVFxaMPPvjgv4HkQLPr2bPn7oKCggd4nj8rEonGCgSCor59+146cuTIpLCwsKsnT56c9re//W3byZMnB5rN5poJEybsLy0tnZKfnx8JY2o0Gs/U1NScoKCgIiC5Tz75JMDlcj3et2/fjZmZmZFJSUnVH3zwwRLQ3n744QdBVVXVILlcXlxdXT1k0KBBJ2tra3u5XK50q9U6kiCI4okTJ+7bu3fvcyEhIflCodA6ZsyYxuzsbE+GYQbMmTNn789+u9d4nk+GcmRtCeet2LQlo7cSHGhw8DcIbKmsrPxm0KBBT+M4jvxy3eMj1K1WiUiuW4m76yz22rVrvmaz+RmappdptVoVmOLcD3E34YFmR5Kks7m5ubq0tPSE1Wq9BtGRWq0218PDo/HkyZNhQqGQHzJkSCl02s7JyelBkqQE/HT9+/e3uVwujV6vJ4ODg7MvXrwY7HA41GKx2BIQEKAPDw+3nj59OgFyvPV6vWHkyJFlDQ0NnuXl5X6JiYm1JEnyBQUF4Q6HQ+nh4WFLSEhoUSgUEO5vsVgsxtraWnFkZGSFWCyGqijk+fPnA3v37l0DVU5yc3MTDAaDMiwsrC4+Pr7mp59+CuM4zg/H8SYoyhwfH1917ty5YJ1OF8TzvDM5Obm0ubnZRRBEYFRUVF+SJJ+HiivuEmJtWu2vWpyb+Jqbm9ny8vLzGo1mWXR0dCYqCdZ1Ph9oJf8fAURyaDd0WgR4npddunTpT3V1dSv79OnjI5fLSVDpQEuBQyAQtGosLpeLEYlEUPex1OFwNEokEqfT6WQgzQDHcQmO454sy7bgOF5HURSU0ILuCFCxBMp6QZpAM0VRDojWJEkSalFC/hnE9UPdShNN0w6hUCiwWCyURCKB88U4josYhrGKxWI7wzAiSCwnCMIPkr4JgqiiabpCIBBQUD4MziMIopqiKEh5gMMmk8l4m80WCKXLeJ63syxbCVVcYM1QG1MgEBTY7fYqgiCgSgonEolkDMPEEgTxAsMwMRBY0kbyrVi4MQEtzul0cnV1dWxxcfEPffr0WRsaGnoOlf/qtB8DNPH/gQAiObRFOj0CFy9ejKqvr38sPDx8kkQiiYLedUKhEAivNRDF7X+C+pFCofDXBz4s3O3Hc6ceuIMy3NoOXM8wTOt93JqimzB+G8ABUZ4whts/CNdA8WX4PxAu/A3eu34MuBe8d/0BvkS73c5LpVLC6XTioG3SNM2BdgiJ5bAGh8NhhiomPM+beJ6nCYIQQmUVqJvpNtfCuDB3dyFoSGJ3OBwQZXpKr9cfGDdu3H4cx+96W6JOv8HQAjo1AojkOrX40OTdCEDeXE1NTazT6exPUVQKwzCDhUJhoFQqpRQKBSaXy1ujC92+KDcRtPnuWt93/52iqP8TxOImvN+i7U5VcN/zes3ptz4wIBsgHTfxuEkVxnKTpvv63xKv+//u8eHe160Fks5ByQMyg/Jdrf5JGM9gMPBQDQXsowRBlBME8S3P81kKheJcVFRUDTJPos9Pd0AAkVx3kHI3WWNbJX/i4sWLIr1eL4+MjJxiNBoHGo3GeJvNFq1UKmVRUVEiID0gATjc2tn1/jy3JnY9bNeT4vXvXx/YcbMwXx/l6CZF93swB7dv8XrCdKdKuEnSTXju6+rr67mSkhIoWdbi6el52cvL6zIkxDc2NuZ4enpa4uLioB3PDXdcv9k1ofMRAh0NAURyHU0iaD53FAHo71ZXVxdIEER0Q0NDUFFR0RCr1RoSGhrqGxAQ4C8SicQ8z1NQxh+KIQNRgmYF5kVQidza2v+a1PUk+HuEeP093FpdmwbW+qfrx3K/f12D1V9Nn9DAFTogQEsecLdZLBZ7eXl5tcFgMAcGBuaEh4dDFGlNQEBAIY7j0CIIHQiBbosAIrluK/rut3AgPAzDpGazWVRdXa26fPlyhN1u9xSLxR4ajSbS09MznCRJGSSbEwQhIQjCA86HNjlgCmxLqBZCsAr0n4OiyxAEAkEebVrkf1g0f/PGrwWd3UQIsSRga6RpmoFamlB3s632JhRnhvOh9qWF4zgTFJWGWpjQRaG5ublEp9NVOhwOu6+vr16r1eaHh4eDf631hUyR3W9/oxX/dwQQyaGd0e0RAIKqrq4WWywWqcvlIp1OJxCaAJqmikQiD47jWqM2f2n7RkDStRdES0JdSIfDAfUhgRihI0Dbab/k7F1fUQhIp83sCCe1tvcBzQ06iwuFQotIJNIJhcIyDMOgESs0aYXWO9C1ADS2FofDAU1aIUqU8/LyYoKCgoDMfrf1T7cXKgIAIdCGACI5tBUQAreAQJtmB73eQDv8v+GRv3T7BiJzf75+1eD+y1DgH4OcB+hwgBqa3oIs0CUIgT9CAJEc2h8IAYQAQgAh0GURQCTXZUWLFoYQQAggBBACiOTQHkAIIAQQAgiBLosAIrkuK1q0MIQAQgAhgBBAJIf2AEIAIYAQQAh0WQQQyXVZ0aKFIQQQAggBhAAiObQHEAIIAYQAQqDLIoBIrsuKFi0MIYAQQAggBBDJoT2AEEAIIAQQAl0WAURyXVa0aGEIAYQAQgAhgEgO7QGEAEIAIYAQ6LIIIJLrsqJFC0MIIAQQAggBRHJoDyAEEAIIAYRAl0UAkVyXFS1aGEIAIYAQQAggkkN7ACGAEEAIIAS6LAKI5LqsaNHCEAIIAYQAQgCRHNoDCAGEAEIAIdBlEfh/2ubiiH63wK0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1388" y="1574920"/>
            <a:ext cx="5849826" cy="5283080"/>
          </a:xfrm>
          <a:prstGeom prst="rect">
            <a:avLst/>
          </a:prstGeom>
        </p:spPr>
      </p:pic>
    </p:spTree>
    <p:extLst>
      <p:ext uri="{BB962C8B-B14F-4D97-AF65-F5344CB8AC3E}">
        <p14:creationId xmlns:p14="http://schemas.microsoft.com/office/powerpoint/2010/main" val="2279014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49" y="1406526"/>
            <a:ext cx="8596668" cy="1320800"/>
          </a:xfrm>
        </p:spPr>
        <p:txBody>
          <a:bodyPr/>
          <a:lstStyle/>
          <a:p>
            <a:r>
              <a:rPr lang="en-US" sz="2800" b="1" kern="150" dirty="0">
                <a:solidFill>
                  <a:schemeClr val="tx1"/>
                </a:solidFill>
                <a:effectLst/>
                <a:latin typeface="Times New Roman" panose="02020603050405020304" pitchFamily="18" charset="0"/>
                <a:ea typeface="DejaVu Sans"/>
                <a:cs typeface="DejaVu Sans"/>
              </a:rPr>
              <a:t>CLASS DIAGRAM:</a:t>
            </a:r>
            <a:br>
              <a:rPr lang="en-IN" sz="1800" kern="150" dirty="0">
                <a:solidFill>
                  <a:schemeClr val="tx1"/>
                </a:solidFill>
                <a:effectLst/>
                <a:latin typeface="Liberation Serif"/>
                <a:ea typeface="DejaVu Sans"/>
                <a:cs typeface="DejaVu Sans"/>
              </a:rPr>
            </a:b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2" y="2727326"/>
            <a:ext cx="10572750" cy="1762125"/>
          </a:xfrm>
          <a:prstGeom prst="rect">
            <a:avLst/>
          </a:prstGeom>
        </p:spPr>
      </p:pic>
    </p:spTree>
    <p:extLst>
      <p:ext uri="{BB962C8B-B14F-4D97-AF65-F5344CB8AC3E}">
        <p14:creationId xmlns:p14="http://schemas.microsoft.com/office/powerpoint/2010/main" val="10087584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3014" y="392430"/>
            <a:ext cx="8596668" cy="1320800"/>
          </a:xfrm>
        </p:spPr>
        <p:txBody>
          <a:bodyPr>
            <a:normAutofit/>
          </a:bodyPr>
          <a:lstStyle/>
          <a:p>
            <a:r>
              <a:rPr lang="en-US"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SEQUENCE DIAGRAM:</a:t>
            </a:r>
            <a:br>
              <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748" y="1400360"/>
            <a:ext cx="6807200" cy="4489288"/>
          </a:xfrm>
          <a:prstGeom prst="rect">
            <a:avLst/>
          </a:prstGeom>
        </p:spPr>
      </p:pic>
    </p:spTree>
    <p:extLst>
      <p:ext uri="{BB962C8B-B14F-4D97-AF65-F5344CB8AC3E}">
        <p14:creationId xmlns:p14="http://schemas.microsoft.com/office/powerpoint/2010/main" val="17379670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4434" y="415290"/>
            <a:ext cx="8596668" cy="1320800"/>
          </a:xfrm>
        </p:spPr>
        <p:txBody>
          <a:bodyPr/>
          <a:lstStyle/>
          <a:p>
            <a:r>
              <a:rPr lang="en-US" sz="28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ACTIVITY DIAGRAM:</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chemeClr val="tx1"/>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9685" y="822642"/>
            <a:ext cx="5496560" cy="5799138"/>
          </a:xfrm>
          <a:prstGeom prst="rect">
            <a:avLst/>
          </a:prstGeom>
        </p:spPr>
      </p:pic>
    </p:spTree>
    <p:extLst>
      <p:ext uri="{BB962C8B-B14F-4D97-AF65-F5344CB8AC3E}">
        <p14:creationId xmlns:p14="http://schemas.microsoft.com/office/powerpoint/2010/main" val="13208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1ED07C-58A7-492D-BB79-EF0C7E8FE823}"/>
              </a:ext>
            </a:extLst>
          </p:cNvPr>
          <p:cNvPicPr/>
          <p:nvPr/>
        </p:nvPicPr>
        <p:blipFill>
          <a:blip r:embed="rId2"/>
          <a:stretch>
            <a:fillRect/>
          </a:stretch>
        </p:blipFill>
        <p:spPr>
          <a:xfrm>
            <a:off x="572188" y="1113805"/>
            <a:ext cx="8879597" cy="4340646"/>
          </a:xfrm>
          <a:prstGeom prst="rect">
            <a:avLst/>
          </a:prstGeom>
        </p:spPr>
      </p:pic>
      <p:sp>
        <p:nvSpPr>
          <p:cNvPr id="4" name="TextBox 3">
            <a:extLst>
              <a:ext uri="{FF2B5EF4-FFF2-40B4-BE49-F238E27FC236}">
                <a16:creationId xmlns:a16="http://schemas.microsoft.com/office/drawing/2014/main" id="{757B3A0B-0D79-4238-9BC5-2CD0DD839170}"/>
              </a:ext>
            </a:extLst>
          </p:cNvPr>
          <p:cNvSpPr txBox="1"/>
          <p:nvPr/>
        </p:nvSpPr>
        <p:spPr>
          <a:xfrm>
            <a:off x="1693067" y="5744195"/>
            <a:ext cx="7596187"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Heatmap showing prediction results: true positives, false positives, etc.</a:t>
            </a:r>
          </a:p>
        </p:txBody>
      </p:sp>
      <p:sp>
        <p:nvSpPr>
          <p:cNvPr id="3" name="TextBox 2">
            <a:extLst>
              <a:ext uri="{FF2B5EF4-FFF2-40B4-BE49-F238E27FC236}">
                <a16:creationId xmlns:a16="http://schemas.microsoft.com/office/drawing/2014/main" id="{30512EEF-2F4D-68AE-0BF0-F6147BDE5397}"/>
              </a:ext>
            </a:extLst>
          </p:cNvPr>
          <p:cNvSpPr txBox="1"/>
          <p:nvPr/>
        </p:nvSpPr>
        <p:spPr>
          <a:xfrm>
            <a:off x="572188" y="298163"/>
            <a:ext cx="2017668" cy="584775"/>
          </a:xfrm>
          <a:prstGeom prst="rect">
            <a:avLst/>
          </a:prstGeom>
          <a:noFill/>
        </p:spPr>
        <p:txBody>
          <a:bodyPr wrap="none" rtlCol="0">
            <a:spAutoFit/>
          </a:bodyPr>
          <a:lstStyle/>
          <a:p>
            <a:r>
              <a:rPr lang="en-IN" sz="3200" b="1" dirty="0">
                <a:latin typeface="Times New Roman" panose="02020603050405020304" pitchFamily="18" charset="0"/>
                <a:ea typeface="Calibri" panose="020F0502020204030204" pitchFamily="34" charset="0"/>
                <a:cs typeface="Times New Roman" panose="02020603050405020304" pitchFamily="18" charset="0"/>
              </a:rPr>
              <a:t>RESULTS</a:t>
            </a:r>
          </a:p>
        </p:txBody>
      </p:sp>
    </p:spTree>
    <p:extLst>
      <p:ext uri="{BB962C8B-B14F-4D97-AF65-F5344CB8AC3E}">
        <p14:creationId xmlns:p14="http://schemas.microsoft.com/office/powerpoint/2010/main" val="15766031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E9778E-0B17-4545-B940-595DBF336951}"/>
              </a:ext>
            </a:extLst>
          </p:cNvPr>
          <p:cNvPicPr/>
          <p:nvPr/>
        </p:nvPicPr>
        <p:blipFill>
          <a:blip r:embed="rId2"/>
          <a:stretch>
            <a:fillRect/>
          </a:stretch>
        </p:blipFill>
        <p:spPr>
          <a:xfrm>
            <a:off x="586741" y="582929"/>
            <a:ext cx="8442960" cy="5000625"/>
          </a:xfrm>
          <a:prstGeom prst="rect">
            <a:avLst/>
          </a:prstGeom>
        </p:spPr>
      </p:pic>
      <p:sp>
        <p:nvSpPr>
          <p:cNvPr id="4" name="TextBox 3">
            <a:extLst>
              <a:ext uri="{FF2B5EF4-FFF2-40B4-BE49-F238E27FC236}">
                <a16:creationId xmlns:a16="http://schemas.microsoft.com/office/drawing/2014/main" id="{673F9C8B-DBA2-4063-B239-7505CD0C87D0}"/>
              </a:ext>
            </a:extLst>
          </p:cNvPr>
          <p:cNvSpPr txBox="1"/>
          <p:nvPr/>
        </p:nvSpPr>
        <p:spPr>
          <a:xfrm>
            <a:off x="1460182" y="5800725"/>
            <a:ext cx="7272337"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Bar chart visualizing which features had the most influence on predictions.</a:t>
            </a:r>
          </a:p>
        </p:txBody>
      </p:sp>
    </p:spTree>
    <p:extLst>
      <p:ext uri="{BB962C8B-B14F-4D97-AF65-F5344CB8AC3E}">
        <p14:creationId xmlns:p14="http://schemas.microsoft.com/office/powerpoint/2010/main" val="30336544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0A98E5E-4185-48EE-9840-EEC23C17E47D}"/>
              </a:ext>
            </a:extLst>
          </p:cNvPr>
          <p:cNvPicPr/>
          <p:nvPr/>
        </p:nvPicPr>
        <p:blipFill>
          <a:blip r:embed="rId2"/>
          <a:stretch>
            <a:fillRect/>
          </a:stretch>
        </p:blipFill>
        <p:spPr>
          <a:xfrm>
            <a:off x="537210" y="449818"/>
            <a:ext cx="8515350" cy="4819412"/>
          </a:xfrm>
          <a:prstGeom prst="rect">
            <a:avLst/>
          </a:prstGeom>
        </p:spPr>
      </p:pic>
      <p:sp>
        <p:nvSpPr>
          <p:cNvPr id="6" name="TextBox 5">
            <a:extLst>
              <a:ext uri="{FF2B5EF4-FFF2-40B4-BE49-F238E27FC236}">
                <a16:creationId xmlns:a16="http://schemas.microsoft.com/office/drawing/2014/main" id="{A27DA9C3-FFA4-4399-98CB-FFD6B8C2C6FF}"/>
              </a:ext>
            </a:extLst>
          </p:cNvPr>
          <p:cNvSpPr txBox="1"/>
          <p:nvPr/>
        </p:nvSpPr>
        <p:spPr>
          <a:xfrm>
            <a:off x="1608773" y="5661660"/>
            <a:ext cx="7443787" cy="369332"/>
          </a:xfrm>
          <a:prstGeom prst="rect">
            <a:avLst/>
          </a:prstGeom>
          <a:noFill/>
        </p:spPr>
        <p:txBody>
          <a:bodyPr wrap="square">
            <a:spAutoFit/>
          </a:bodyPr>
          <a:lstStyle/>
          <a:p>
            <a:r>
              <a:rPr lang="en-GB" dirty="0">
                <a:latin typeface="Times New Roman" panose="02020603050405020304" pitchFamily="18" charset="0"/>
                <a:cs typeface="Times New Roman" panose="02020603050405020304" pitchFamily="18" charset="0"/>
              </a:rPr>
              <a:t>User interface displaying whether a cyber threat was detected or not.</a:t>
            </a:r>
          </a:p>
        </p:txBody>
      </p:sp>
    </p:spTree>
    <p:extLst>
      <p:ext uri="{BB962C8B-B14F-4D97-AF65-F5344CB8AC3E}">
        <p14:creationId xmlns:p14="http://schemas.microsoft.com/office/powerpoint/2010/main" val="2602135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81924-804E-A46B-D49D-87AFA9D7C4A6}"/>
              </a:ext>
            </a:extLst>
          </p:cNvPr>
          <p:cNvSpPr>
            <a:spLocks noGrp="1"/>
          </p:cNvSpPr>
          <p:nvPr>
            <p:ph type="title"/>
          </p:nvPr>
        </p:nvSpPr>
        <p:spPr>
          <a:xfrm>
            <a:off x="863592" y="113841"/>
            <a:ext cx="9810604" cy="1216024"/>
          </a:xfrm>
        </p:spPr>
        <p:txBody>
          <a:bodyPr>
            <a:normAutofit/>
          </a:bodyPr>
          <a:lstStyle/>
          <a:p>
            <a:r>
              <a:rPr lang="en-IN" sz="3600" b="1" spc="300" dirty="0">
                <a:solidFill>
                  <a:schemeClr val="tx1"/>
                </a:solidFill>
                <a:latin typeface="Times New Roman" panose="02020603050405020304" pitchFamily="18" charset="0"/>
                <a:cs typeface="Times New Roman" panose="02020603050405020304" pitchFamily="18" charset="0"/>
              </a:rPr>
              <a:t>CONTENTS</a:t>
            </a:r>
          </a:p>
        </p:txBody>
      </p:sp>
      <p:sp>
        <p:nvSpPr>
          <p:cNvPr id="5" name="TextBox 4">
            <a:extLst>
              <a:ext uri="{FF2B5EF4-FFF2-40B4-BE49-F238E27FC236}">
                <a16:creationId xmlns:a16="http://schemas.microsoft.com/office/drawing/2014/main" id="{EF293DAD-0513-C02B-EFC4-BB0DF0B78610}"/>
              </a:ext>
            </a:extLst>
          </p:cNvPr>
          <p:cNvSpPr txBox="1"/>
          <p:nvPr/>
        </p:nvSpPr>
        <p:spPr>
          <a:xfrm>
            <a:off x="863592" y="738440"/>
            <a:ext cx="10972800" cy="6119560"/>
          </a:xfrm>
          <a:prstGeom prst="rect">
            <a:avLst/>
          </a:prstGeom>
          <a:noFill/>
        </p:spPr>
        <p:txBody>
          <a:bodyPr wrap="square">
            <a:spAutoFit/>
          </a:bodyPr>
          <a:lstStyle/>
          <a:p>
            <a:pPr marL="457200" indent="-4572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Abstract</a:t>
            </a:r>
          </a:p>
          <a:p>
            <a:pPr marL="457200" indent="-457200">
              <a:lnSpc>
                <a:spcPct val="150000"/>
              </a:lnSpc>
              <a:buFont typeface="Wingdings" panose="05000000000000000000" pitchFamily="2" charset="2"/>
              <a:buChar char="Ø"/>
              <a:defRPr/>
            </a:pPr>
            <a:r>
              <a:rPr lang="en-US" sz="2400" dirty="0">
                <a:latin typeface="Times New Roman" pitchFamily="18" charset="0"/>
                <a:cs typeface="Times New Roman" pitchFamily="18" charset="0"/>
              </a:rPr>
              <a:t>Introduction</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System and Disadvantages</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System and Advantages</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Modules</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Architecture</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System Requirements</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UML Diagrams</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Results</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457200" indent="-457200">
              <a:lnSpc>
                <a:spcPct val="150000"/>
              </a:lnSpc>
              <a:buFont typeface="Wingdings" panose="05000000000000000000" pitchFamily="2" charset="2"/>
              <a:buChar char="Ø"/>
              <a:defRP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Enhancement </a:t>
            </a:r>
            <a:r>
              <a:rPr kumimoji="0" lang="en-US" altLang="en-US" sz="24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676225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89AB6-84C0-3A1C-F5F7-78F9E58A02FE}"/>
              </a:ext>
            </a:extLst>
          </p:cNvPr>
          <p:cNvSpPr txBox="1"/>
          <p:nvPr/>
        </p:nvSpPr>
        <p:spPr>
          <a:xfrm>
            <a:off x="716513" y="944980"/>
            <a:ext cx="6224530"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7909817-BAED-0349-411E-2F4095C288E7}"/>
              </a:ext>
            </a:extLst>
          </p:cNvPr>
          <p:cNvSpPr txBox="1"/>
          <p:nvPr/>
        </p:nvSpPr>
        <p:spPr>
          <a:xfrm>
            <a:off x="716513" y="1501235"/>
            <a:ext cx="8284288" cy="4411785"/>
          </a:xfrm>
          <a:prstGeom prst="rect">
            <a:avLst/>
          </a:prstGeom>
          <a:noFill/>
        </p:spPr>
        <p:txBody>
          <a:bodyPr wrap="square" rtlCol="0">
            <a:spAutoFit/>
          </a:bodyPr>
          <a:lstStyle/>
          <a:p>
            <a:pPr algn="just">
              <a:lnSpc>
                <a:spcPct val="200000"/>
              </a:lnSpc>
            </a:pPr>
            <a:r>
              <a:rPr lang="en-US" sz="2400" dirty="0">
                <a:latin typeface="Times New Roman" panose="02020603050405020304" pitchFamily="18" charset="0"/>
                <a:cs typeface="Times New Roman" panose="02020603050405020304" pitchFamily="18" charset="0"/>
              </a:rPr>
              <a:t>Our system enhances cybersecurity by using AI and machine learning to detect and prevent evolving threats in real time. The SEIAR model tracks attack spread, while the Random Forest algorithm accurately predicts threats. This approach improves detection speed, accuracy, and adaptability, making cyber defense smarter, faster, and more efficient than traditional methods.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98181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4D50-D611-BD90-39CD-2D8D350012CD}"/>
              </a:ext>
            </a:extLst>
          </p:cNvPr>
          <p:cNvSpPr>
            <a:spLocks noGrp="1"/>
          </p:cNvSpPr>
          <p:nvPr>
            <p:ph type="title"/>
          </p:nvPr>
        </p:nvSpPr>
        <p:spPr>
          <a:xfrm>
            <a:off x="862017" y="908649"/>
            <a:ext cx="5504278" cy="1069676"/>
          </a:xfrm>
        </p:spPr>
        <p:txBody>
          <a:bodyPr>
            <a:noAutofit/>
          </a:bodyPr>
          <a:lstStyle/>
          <a:p>
            <a:r>
              <a:rPr lang="en-US" sz="3200" b="1" dirty="0">
                <a:solidFill>
                  <a:schemeClr val="tx1"/>
                </a:solidFill>
                <a:latin typeface="Times New Roman" panose="02020603050405020304" pitchFamily="18" charset="0"/>
                <a:cs typeface="Times New Roman" panose="02020603050405020304" pitchFamily="18" charset="0"/>
              </a:rPr>
              <a:t>FUTURE ENHANCEMENT</a:t>
            </a:r>
            <a:br>
              <a:rPr lang="en-US"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ADF98AD-7752-D044-6C4F-759DB7875B94}"/>
              </a:ext>
            </a:extLst>
          </p:cNvPr>
          <p:cNvSpPr>
            <a:spLocks noChangeArrowheads="1"/>
          </p:cNvSpPr>
          <p:nvPr/>
        </p:nvSpPr>
        <p:spPr bwMode="auto">
          <a:xfrm>
            <a:off x="747717" y="1443487"/>
            <a:ext cx="7016344"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smarter machine learning to detect threats better.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Connect with cloud systems for wider protection.</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Send real-time alerts to mobile devices.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 more types of cyber attacks.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Add auto-update features to stay current.</a:t>
            </a:r>
          </a:p>
        </p:txBody>
      </p:sp>
    </p:spTree>
    <p:extLst>
      <p:ext uri="{BB962C8B-B14F-4D97-AF65-F5344CB8AC3E}">
        <p14:creationId xmlns:p14="http://schemas.microsoft.com/office/powerpoint/2010/main" val="452765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ADF065-9568-3E49-DED2-F77D0A2B2B3D}"/>
              </a:ext>
            </a:extLst>
          </p:cNvPr>
          <p:cNvSpPr txBox="1"/>
          <p:nvPr/>
        </p:nvSpPr>
        <p:spPr>
          <a:xfrm flipH="1">
            <a:off x="3265715" y="2569028"/>
            <a:ext cx="6564086" cy="1107996"/>
          </a:xfrm>
          <a:prstGeom prst="rect">
            <a:avLst/>
          </a:prstGeom>
          <a:noFill/>
        </p:spPr>
        <p:txBody>
          <a:bodyPr wrap="square" rtlCol="0">
            <a:spAutoFit/>
          </a:bodyPr>
          <a:lstStyle/>
          <a:p>
            <a:r>
              <a:rPr lang="en-IN" sz="6600" dirty="0">
                <a:latin typeface="Times New Roman" panose="02020603050405020304" pitchFamily="18" charset="0"/>
                <a:cs typeface="Times New Roman" panose="02020603050405020304" pitchFamily="18" charset="0"/>
              </a:rPr>
              <a:t>THANKYOU</a:t>
            </a:r>
          </a:p>
        </p:txBody>
      </p:sp>
    </p:spTree>
    <p:extLst>
      <p:ext uri="{BB962C8B-B14F-4D97-AF65-F5344CB8AC3E}">
        <p14:creationId xmlns:p14="http://schemas.microsoft.com/office/powerpoint/2010/main" val="346245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59958-AFC9-FD4E-0A8A-359258E17A77}"/>
              </a:ext>
            </a:extLst>
          </p:cNvPr>
          <p:cNvSpPr>
            <a:spLocks noGrp="1"/>
          </p:cNvSpPr>
          <p:nvPr>
            <p:ph type="title"/>
          </p:nvPr>
        </p:nvSpPr>
        <p:spPr>
          <a:xfrm>
            <a:off x="583132" y="682844"/>
            <a:ext cx="9810604" cy="1216024"/>
          </a:xfrm>
        </p:spPr>
        <p:txBody>
          <a:bodyPr>
            <a:normAutofit/>
          </a:bodyPr>
          <a:lstStyle/>
          <a:p>
            <a:r>
              <a:rPr lang="en-IN" sz="3200" b="1" spc="300" dirty="0">
                <a:solidFill>
                  <a:schemeClr val="tx1"/>
                </a:solidFill>
                <a:latin typeface="Times New Roman" panose="02020603050405020304" pitchFamily="18" charset="0"/>
                <a:cs typeface="Times New Roman" panose="02020603050405020304" pitchFamily="18" charset="0"/>
              </a:rPr>
              <a:t>ABSTRACT</a:t>
            </a:r>
          </a:p>
        </p:txBody>
      </p:sp>
      <p:sp>
        <p:nvSpPr>
          <p:cNvPr id="5" name="TextBox 4">
            <a:extLst>
              <a:ext uri="{FF2B5EF4-FFF2-40B4-BE49-F238E27FC236}">
                <a16:creationId xmlns:a16="http://schemas.microsoft.com/office/drawing/2014/main" id="{1512CFDA-7CF7-7F3B-B240-224D7FDE1BE4}"/>
              </a:ext>
            </a:extLst>
          </p:cNvPr>
          <p:cNvSpPr txBox="1"/>
          <p:nvPr/>
        </p:nvSpPr>
        <p:spPr>
          <a:xfrm>
            <a:off x="583132" y="1393726"/>
            <a:ext cx="8698028" cy="5484643"/>
          </a:xfrm>
          <a:prstGeom prst="rect">
            <a:avLst/>
          </a:prstGeom>
          <a:noFill/>
        </p:spPr>
        <p:txBody>
          <a:bodyPr wrap="square">
            <a:sp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Cyberattacks today can spread quickly across computers, just like diseases spread among people. These are called </a:t>
            </a:r>
            <a:r>
              <a:rPr lang="en-US" sz="2400" b="1" dirty="0">
                <a:latin typeface="Times New Roman" panose="02020603050405020304" pitchFamily="18" charset="0"/>
                <a:cs typeface="Times New Roman" panose="02020603050405020304" pitchFamily="18" charset="0"/>
              </a:rPr>
              <a:t>epidemic cyber threats</a:t>
            </a:r>
            <a:r>
              <a:rPr lang="en-US" sz="2400" dirty="0">
                <a:latin typeface="Times New Roman" panose="02020603050405020304" pitchFamily="18" charset="0"/>
                <a:cs typeface="Times New Roman" panose="02020603050405020304" pitchFamily="18" charset="0"/>
              </a:rPr>
              <a:t>. They can affect many systems at once and are hard to stop using old methods.</a:t>
            </a:r>
          </a:p>
          <a:p>
            <a:pPr algn="just">
              <a:lnSpc>
                <a:spcPct val="150000"/>
              </a:lnSpc>
              <a:buNone/>
            </a:pPr>
            <a:r>
              <a:rPr lang="en-US" sz="2400" dirty="0">
                <a:latin typeface="Times New Roman" panose="02020603050405020304" pitchFamily="18" charset="0"/>
                <a:cs typeface="Times New Roman" panose="02020603050405020304" pitchFamily="18" charset="0"/>
              </a:rPr>
              <a:t>This project uses a special model called </a:t>
            </a:r>
            <a:r>
              <a:rPr lang="en-US" sz="2400" b="1" dirty="0">
                <a:latin typeface="Times New Roman" panose="02020603050405020304" pitchFamily="18" charset="0"/>
                <a:cs typeface="Times New Roman" panose="02020603050405020304" pitchFamily="18" charset="0"/>
              </a:rPr>
              <a:t>SEIAR (Susceptible, Exposed, Infected, Awaiting Detection, Recovered)</a:t>
            </a:r>
            <a:r>
              <a:rPr lang="en-US" sz="2400" dirty="0">
                <a:latin typeface="Times New Roman" panose="02020603050405020304" pitchFamily="18" charset="0"/>
                <a:cs typeface="Times New Roman" panose="02020603050405020304" pitchFamily="18" charset="0"/>
              </a:rPr>
              <a:t> to show how these threats move through different stages. We also use </a:t>
            </a:r>
            <a:r>
              <a:rPr lang="en-US" sz="2400" b="1" dirty="0">
                <a:latin typeface="Times New Roman" panose="02020603050405020304" pitchFamily="18" charset="0"/>
                <a:cs typeface="Times New Roman" panose="02020603050405020304" pitchFamily="18" charset="0"/>
              </a:rPr>
              <a:t>Random Forest</a:t>
            </a:r>
            <a:r>
              <a:rPr lang="en-US" sz="2400" dirty="0">
                <a:latin typeface="Times New Roman" panose="02020603050405020304" pitchFamily="18" charset="0"/>
                <a:cs typeface="Times New Roman" panose="02020603050405020304" pitchFamily="18" charset="0"/>
              </a:rPr>
              <a:t>, a machine learning technique, to predict how the attacks will spread and help stop them early.</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160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C4A0-87E4-D56D-D031-CD2174B112AC}"/>
              </a:ext>
            </a:extLst>
          </p:cNvPr>
          <p:cNvSpPr>
            <a:spLocks noGrp="1"/>
          </p:cNvSpPr>
          <p:nvPr>
            <p:ph type="title"/>
          </p:nvPr>
        </p:nvSpPr>
        <p:spPr>
          <a:xfrm>
            <a:off x="1144572" y="635622"/>
            <a:ext cx="8596668" cy="1320800"/>
          </a:xfrm>
        </p:spPr>
        <p:txBody>
          <a:bodyPr>
            <a:normAutofit/>
          </a:bodyPr>
          <a:lstStyle/>
          <a:p>
            <a:r>
              <a:rPr lang="en-US" sz="3200" b="1" spc="300" dirty="0">
                <a:solidFill>
                  <a:schemeClr val="tx1"/>
                </a:solidFill>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49296837-8B11-74D9-EC51-94AAC0F3716A}"/>
              </a:ext>
            </a:extLst>
          </p:cNvPr>
          <p:cNvSpPr txBox="1"/>
          <p:nvPr/>
        </p:nvSpPr>
        <p:spPr>
          <a:xfrm>
            <a:off x="675859" y="1390286"/>
            <a:ext cx="9291101" cy="4832092"/>
          </a:xfrm>
          <a:prstGeom prst="rect">
            <a:avLst/>
          </a:prstGeom>
          <a:noFill/>
        </p:spPr>
        <p:txBody>
          <a:bodyPr wrap="square">
            <a:spAutoFit/>
          </a:bodyPr>
          <a:lstStyle/>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Cybersecurity is a major concern due to increased digital dependence.</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Epidemic threats spread quickly across networks.</a:t>
            </a:r>
          </a:p>
          <a:p>
            <a:pPr marL="342900" indent="-342900">
              <a:lnSpc>
                <a:spcPct val="200000"/>
              </a:lnSpc>
              <a:buFont typeface="Arial" panose="020B0604020202020204" pitchFamily="34" charset="0"/>
              <a:buChar char="•"/>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introduces a smarter way to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control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fast-spreading cyber threats.</a:t>
            </a:r>
            <a:endParaRPr lang="en-US" sz="24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Machine learning helps detect unknown attacks by learning from past data</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88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359F6-3922-674B-BEE1-2139ADA844C4}"/>
              </a:ext>
            </a:extLst>
          </p:cNvPr>
          <p:cNvSpPr>
            <a:spLocks noGrp="1"/>
          </p:cNvSpPr>
          <p:nvPr>
            <p:ph type="title"/>
          </p:nvPr>
        </p:nvSpPr>
        <p:spPr>
          <a:xfrm>
            <a:off x="747801" y="677786"/>
            <a:ext cx="10515600" cy="1325563"/>
          </a:xfrm>
        </p:spPr>
        <p:txBody>
          <a:bodyPr>
            <a:noAutofit/>
          </a:bodyPr>
          <a:lstStyle/>
          <a:p>
            <a:r>
              <a:rPr lang="en-US" sz="3200" b="1" spc="300" dirty="0">
                <a:solidFill>
                  <a:schemeClr val="tx1"/>
                </a:solidFill>
                <a:latin typeface="Times New Roman" panose="02020603050405020304" pitchFamily="18" charset="0"/>
                <a:cs typeface="Times New Roman" panose="02020603050405020304" pitchFamily="18" charset="0"/>
              </a:rPr>
              <a:t>EXISTING</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spc="300" dirty="0">
                <a:solidFill>
                  <a:schemeClr val="tx1"/>
                </a:solidFill>
                <a:latin typeface="Times New Roman" panose="02020603050405020304" pitchFamily="18" charset="0"/>
                <a:cs typeface="Times New Roman" panose="02020603050405020304" pitchFamily="18" charset="0"/>
              </a:rPr>
              <a:t>SYSTEM</a:t>
            </a:r>
            <a:br>
              <a:rPr lang="en-IN" sz="2800" b="1" spc="300" dirty="0">
                <a:solidFill>
                  <a:schemeClr val="tx1"/>
                </a:solidFill>
                <a:latin typeface="Times New Roman" panose="02020603050405020304" pitchFamily="18" charset="0"/>
                <a:cs typeface="Times New Roman" panose="02020603050405020304" pitchFamily="18" charset="0"/>
              </a:rPr>
            </a:br>
            <a:br>
              <a:rPr lang="en-IN" sz="2800" b="1"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endParaRPr>
          </a:p>
        </p:txBody>
      </p:sp>
      <p:sp>
        <p:nvSpPr>
          <p:cNvPr id="4" name="TextBox 3">
            <a:extLst>
              <a:ext uri="{FF2B5EF4-FFF2-40B4-BE49-F238E27FC236}">
                <a16:creationId xmlns:a16="http://schemas.microsoft.com/office/drawing/2014/main" id="{34BA467A-7FA4-FEE9-A7A5-B086F4F139FA}"/>
              </a:ext>
            </a:extLst>
          </p:cNvPr>
          <p:cNvSpPr txBox="1"/>
          <p:nvPr/>
        </p:nvSpPr>
        <p:spPr>
          <a:xfrm>
            <a:off x="447331" y="1028701"/>
            <a:ext cx="11116539" cy="5381281"/>
          </a:xfrm>
          <a:prstGeom prst="rect">
            <a:avLst/>
          </a:prstGeom>
          <a:noFill/>
        </p:spPr>
        <p:txBody>
          <a:bodyPr wrap="square">
            <a:spAutoFit/>
          </a:bodyPr>
          <a:lstStyle/>
          <a:p>
            <a:endParaRPr lang="en-GB" sz="2400" dirty="0">
              <a:latin typeface="Times New Roman" panose="02020603050405020304" pitchFamily="18" charset="0"/>
              <a:cs typeface="Times New Roman" panose="02020603050405020304" pitchFamily="18" charset="0"/>
            </a:endParaRPr>
          </a:p>
          <a:p>
            <a:pPr marL="342900" indent="-342900">
              <a:lnSpc>
                <a:spcPct val="200000"/>
              </a:lnSpc>
              <a:buFont typeface="Arial" panose="020B0604020202020204" pitchFamily="34" charset="0"/>
              <a:buChar char="•"/>
            </a:pPr>
            <a:r>
              <a:rPr lang="en-US" sz="2400" dirty="0"/>
              <a:t> </a:t>
            </a:r>
            <a:r>
              <a:rPr lang="en-US" sz="2400" dirty="0">
                <a:latin typeface="Times New Roman" panose="02020603050405020304" pitchFamily="18" charset="0"/>
                <a:cs typeface="Times New Roman" panose="02020603050405020304" pitchFamily="18" charset="0"/>
              </a:rPr>
              <a:t>Mostly rely on signature-based detection, missing new threats.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Use rule-based firewalls and IDS, which can’t detect complex attacks.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Analyze network traffic at limited points, lacking a full view.</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Machine learning use is limited to small datasets or specific attacks.</a:t>
            </a:r>
          </a:p>
          <a:p>
            <a:pPr marL="342900" indent="-342900">
              <a:lnSpc>
                <a:spcPct val="20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 No integrated real-time system for large-scale epidemic threat defense.</a:t>
            </a:r>
          </a:p>
          <a:p>
            <a:pPr marL="457200" indent="-4572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a:lnSpc>
                <a:spcPct val="150000"/>
              </a:lnSpc>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11598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AAD8D-CB9C-AE7F-003E-83660B214432}"/>
              </a:ext>
            </a:extLst>
          </p:cNvPr>
          <p:cNvSpPr>
            <a:spLocks noGrp="1"/>
          </p:cNvSpPr>
          <p:nvPr>
            <p:ph type="title"/>
          </p:nvPr>
        </p:nvSpPr>
        <p:spPr>
          <a:xfrm>
            <a:off x="854391" y="715109"/>
            <a:ext cx="8596668" cy="1320800"/>
          </a:xfrm>
        </p:spPr>
        <p:txBody>
          <a:bodyPr>
            <a:normAutofit/>
          </a:bodyPr>
          <a:lstStyle/>
          <a:p>
            <a:r>
              <a:rPr lang="en-US" sz="3200" b="1" spc="300" dirty="0">
                <a:solidFill>
                  <a:schemeClr val="tx1"/>
                </a:solidFill>
                <a:latin typeface="Times New Roman" panose="02020603050405020304" pitchFamily="18" charset="0"/>
                <a:cs typeface="Times New Roman" panose="02020603050405020304" pitchFamily="18" charset="0"/>
              </a:rPr>
              <a:t>DISADVANTAGES</a:t>
            </a:r>
            <a:br>
              <a:rPr lang="en-IN" sz="2800" b="1" spc="3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endParaRPr>
          </a:p>
        </p:txBody>
      </p:sp>
      <p:sp>
        <p:nvSpPr>
          <p:cNvPr id="4" name="TextBox 3">
            <a:extLst>
              <a:ext uri="{FF2B5EF4-FFF2-40B4-BE49-F238E27FC236}">
                <a16:creationId xmlns:a16="http://schemas.microsoft.com/office/drawing/2014/main" id="{41A75EB6-0645-14CE-5EB2-92C82EA4C0D4}"/>
              </a:ext>
            </a:extLst>
          </p:cNvPr>
          <p:cNvSpPr txBox="1"/>
          <p:nvPr/>
        </p:nvSpPr>
        <p:spPr>
          <a:xfrm>
            <a:off x="867890" y="1875889"/>
            <a:ext cx="6098874" cy="707886"/>
          </a:xfrm>
          <a:prstGeom prst="rect">
            <a:avLst/>
          </a:prstGeom>
          <a:noFill/>
        </p:spPr>
        <p:txBody>
          <a:bodyPr wrap="square">
            <a:spAutoFit/>
          </a:bodyPr>
          <a:lstStyle/>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F0632461-F563-8333-11AF-CA003416EF09}"/>
              </a:ext>
            </a:extLst>
          </p:cNvPr>
          <p:cNvSpPr>
            <a:spLocks noChangeArrowheads="1"/>
          </p:cNvSpPr>
          <p:nvPr/>
        </p:nvSpPr>
        <p:spPr bwMode="auto">
          <a:xfrm>
            <a:off x="550033" y="1245297"/>
            <a:ext cx="8901026" cy="45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Unable to detect new or unknown cyber threats effectively.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Generates many false positives, leading to alert fatigue.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Poor scalability in handling large or complex network environments.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Slow to respond to rapidly evolving cyber attacks.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Lacks automated and intelligent threat analysis capabilities.</a:t>
            </a:r>
          </a:p>
        </p:txBody>
      </p:sp>
    </p:spTree>
    <p:extLst>
      <p:ext uri="{BB962C8B-B14F-4D97-AF65-F5344CB8AC3E}">
        <p14:creationId xmlns:p14="http://schemas.microsoft.com/office/powerpoint/2010/main" val="3283345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A66F6-D16C-2238-2EE4-93E6BE601316}"/>
              </a:ext>
            </a:extLst>
          </p:cNvPr>
          <p:cNvSpPr>
            <a:spLocks noGrp="1"/>
          </p:cNvSpPr>
          <p:nvPr>
            <p:ph type="title"/>
          </p:nvPr>
        </p:nvSpPr>
        <p:spPr>
          <a:xfrm>
            <a:off x="987350" y="757069"/>
            <a:ext cx="8596668" cy="1320800"/>
          </a:xfrm>
        </p:spPr>
        <p:txBody>
          <a:bodyPr>
            <a:normAutofit/>
          </a:bodyPr>
          <a:lstStyle/>
          <a:p>
            <a:r>
              <a:rPr lang="en-US" sz="3200" b="1" spc="300" dirty="0">
                <a:solidFill>
                  <a:schemeClr val="tx1"/>
                </a:solidFill>
                <a:latin typeface="Times New Roman" panose="02020603050405020304" pitchFamily="18" charset="0"/>
                <a:cs typeface="Times New Roman" panose="02020603050405020304" pitchFamily="18" charset="0"/>
              </a:rPr>
              <a:t>PROPOSED</a:t>
            </a:r>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SYSTEM</a:t>
            </a:r>
            <a:r>
              <a:rPr lang="en-US" sz="3200" dirty="0">
                <a:solidFill>
                  <a:schemeClr val="tx1"/>
                </a:solidFill>
                <a:latin typeface="Times New Roman" panose="02020603050405020304" pitchFamily="18" charset="0"/>
                <a:cs typeface="Times New Roman" panose="02020603050405020304" pitchFamily="18" charset="0"/>
              </a:rPr>
              <a:t> :</a:t>
            </a:r>
            <a:br>
              <a:rPr lang="en-IN" sz="2800" dirty="0">
                <a:solidFill>
                  <a:schemeClr val="tx1"/>
                </a:solidFill>
                <a:latin typeface="Times New Roman" panose="02020603050405020304" pitchFamily="18" charset="0"/>
                <a:cs typeface="Times New Roman" panose="02020603050405020304" pitchFamily="18" charset="0"/>
              </a:rPr>
            </a:br>
            <a:endParaRPr lang="en-US" sz="2800" dirty="0">
              <a:solidFill>
                <a:schemeClr val="tx1"/>
              </a:solidFill>
            </a:endParaRPr>
          </a:p>
        </p:txBody>
      </p:sp>
      <p:sp>
        <p:nvSpPr>
          <p:cNvPr id="4" name="TextBox 3">
            <a:extLst>
              <a:ext uri="{FF2B5EF4-FFF2-40B4-BE49-F238E27FC236}">
                <a16:creationId xmlns:a16="http://schemas.microsoft.com/office/drawing/2014/main" id="{8380A633-1E7B-D2AE-6988-358B646BB6D9}"/>
              </a:ext>
            </a:extLst>
          </p:cNvPr>
          <p:cNvSpPr txBox="1"/>
          <p:nvPr/>
        </p:nvSpPr>
        <p:spPr>
          <a:xfrm>
            <a:off x="841076" y="1417469"/>
            <a:ext cx="6098874" cy="1015663"/>
          </a:xfrm>
          <a:prstGeom prst="rect">
            <a:avLst/>
          </a:prstGeom>
          <a:noFill/>
        </p:spPr>
        <p:txBody>
          <a:bodyPr wrap="square">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74CD834C-48A8-9492-7AB1-C501658A996E}"/>
              </a:ext>
            </a:extLst>
          </p:cNvPr>
          <p:cNvSpPr>
            <a:spLocks noChangeArrowheads="1"/>
          </p:cNvSpPr>
          <p:nvPr/>
        </p:nvSpPr>
        <p:spPr bwMode="auto">
          <a:xfrm>
            <a:off x="694801" y="1417469"/>
            <a:ext cx="8889217" cy="4411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smart computer programs (machine learning) to find new and old cyber threats.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Watches the network all the time and spots problems automatically.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Looks at the whole network data to catch threats better.</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grow easily to protect big and busy networks.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Makes quick and accurate decisions to stop attacks faster.</a:t>
            </a:r>
          </a:p>
        </p:txBody>
      </p:sp>
    </p:spTree>
    <p:extLst>
      <p:ext uri="{BB962C8B-B14F-4D97-AF65-F5344CB8AC3E}">
        <p14:creationId xmlns:p14="http://schemas.microsoft.com/office/powerpoint/2010/main" val="2284292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68C8EB-6794-AA61-8818-806491E1E503}"/>
              </a:ext>
            </a:extLst>
          </p:cNvPr>
          <p:cNvSpPr txBox="1"/>
          <p:nvPr/>
        </p:nvSpPr>
        <p:spPr>
          <a:xfrm>
            <a:off x="1179065" y="900855"/>
            <a:ext cx="3360215" cy="584775"/>
          </a:xfrm>
          <a:prstGeom prst="rect">
            <a:avLst/>
          </a:prstGeom>
          <a:noFill/>
        </p:spPr>
        <p:txBody>
          <a:bodyPr wrap="none" rtlCol="0">
            <a:spAutoFit/>
          </a:bodyPr>
          <a:lstStyle/>
          <a:p>
            <a:pPr algn="just"/>
            <a:r>
              <a:rPr lang="en-US" sz="3200" b="1" spc="300" dirty="0">
                <a:latin typeface="Times New Roman" panose="02020603050405020304" pitchFamily="18" charset="0"/>
                <a:cs typeface="Times New Roman" panose="02020603050405020304" pitchFamily="18" charset="0"/>
              </a:rPr>
              <a:t>ADVANTAGES</a:t>
            </a:r>
            <a:endParaRPr lang="en-IN" sz="3200" b="1" spc="300" dirty="0">
              <a:latin typeface="Times New Roman" panose="02020603050405020304" pitchFamily="18" charset="0"/>
              <a:cs typeface="Times New Roman" panose="02020603050405020304" pitchFamily="18" charset="0"/>
            </a:endParaRPr>
          </a:p>
        </p:txBody>
      </p:sp>
      <p:sp>
        <p:nvSpPr>
          <p:cNvPr id="7" name="Rectangle 4">
            <a:extLst>
              <a:ext uri="{FF2B5EF4-FFF2-40B4-BE49-F238E27FC236}">
                <a16:creationId xmlns:a16="http://schemas.microsoft.com/office/drawing/2014/main" id="{328D7756-3C83-4DF5-8D05-52E1AF97A0F1}"/>
              </a:ext>
            </a:extLst>
          </p:cNvPr>
          <p:cNvSpPr>
            <a:spLocks noChangeArrowheads="1"/>
          </p:cNvSpPr>
          <p:nvPr/>
        </p:nvSpPr>
        <p:spPr bwMode="auto">
          <a:xfrm>
            <a:off x="855900" y="2312607"/>
            <a:ext cx="64633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89C8F476-27AA-4B0C-AAA1-778942D4DCE2}"/>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D072AF68-8E3B-49D3-AD94-BBB1EB86C123}"/>
              </a:ext>
            </a:extLst>
          </p:cNvPr>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1">
            <a:extLst>
              <a:ext uri="{FF2B5EF4-FFF2-40B4-BE49-F238E27FC236}">
                <a16:creationId xmlns:a16="http://schemas.microsoft.com/office/drawing/2014/main" id="{A2B71154-18BA-3932-2C3C-B661738ACDF0}"/>
              </a:ext>
            </a:extLst>
          </p:cNvPr>
          <p:cNvSpPr>
            <a:spLocks noChangeArrowheads="1"/>
          </p:cNvSpPr>
          <p:nvPr/>
        </p:nvSpPr>
        <p:spPr bwMode="auto">
          <a:xfrm>
            <a:off x="855900" y="1592439"/>
            <a:ext cx="5501827"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Finds new and unknown attacks easily.</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Works by itself, saving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Gives fewer wrong warnings.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protect big networks well.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Stops attacks faster with smart decisions.</a:t>
            </a:r>
          </a:p>
        </p:txBody>
      </p:sp>
    </p:spTree>
    <p:extLst>
      <p:ext uri="{BB962C8B-B14F-4D97-AF65-F5344CB8AC3E}">
        <p14:creationId xmlns:p14="http://schemas.microsoft.com/office/powerpoint/2010/main" val="1375681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E28873-3D14-ED22-65C0-3362D1213450}"/>
              </a:ext>
            </a:extLst>
          </p:cNvPr>
          <p:cNvSpPr txBox="1"/>
          <p:nvPr/>
        </p:nvSpPr>
        <p:spPr>
          <a:xfrm>
            <a:off x="1373188" y="815170"/>
            <a:ext cx="2746265" cy="584775"/>
          </a:xfrm>
          <a:prstGeom prst="rect">
            <a:avLst/>
          </a:prstGeom>
          <a:noFill/>
        </p:spPr>
        <p:txBody>
          <a:bodyPr wrap="none" rtlCol="0">
            <a:spAutoFit/>
          </a:bodyPr>
          <a:lstStyle/>
          <a:p>
            <a:pPr algn="just"/>
            <a:r>
              <a:rPr lang="en-US" sz="3200" b="1" spc="300" dirty="0">
                <a:latin typeface="Times New Roman" panose="02020603050405020304" pitchFamily="18" charset="0"/>
                <a:cs typeface="Times New Roman" panose="02020603050405020304" pitchFamily="18" charset="0"/>
              </a:rPr>
              <a:t>MODULES</a:t>
            </a:r>
            <a:r>
              <a:rPr lang="en-US" sz="3200" dirty="0">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FB4C532-2A71-7B18-6219-B23539BD51F1}"/>
              </a:ext>
            </a:extLst>
          </p:cNvPr>
          <p:cNvSpPr txBox="1"/>
          <p:nvPr/>
        </p:nvSpPr>
        <p:spPr>
          <a:xfrm>
            <a:off x="887225" y="1720840"/>
            <a:ext cx="10234669" cy="3416320"/>
          </a:xfrm>
          <a:prstGeom prst="rect">
            <a:avLst/>
          </a:prstGeom>
          <a:noFill/>
        </p:spPr>
        <p:txBody>
          <a:bodyPr wrap="square" rtlCol="0">
            <a:spAutoFit/>
          </a:bodyPr>
          <a:lstStyle/>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Data Collection &amp; </a:t>
            </a:r>
            <a:r>
              <a:rPr lang="en-GB" sz="2400" dirty="0" err="1">
                <a:latin typeface="Times New Roman" panose="02020603050405020304" pitchFamily="18" charset="0"/>
                <a:cs typeface="Times New Roman" panose="02020603050405020304" pitchFamily="18" charset="0"/>
              </a:rPr>
              <a:t>Preprocessing</a:t>
            </a:r>
            <a:endParaRPr lang="en-GB"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Feature Selection &amp; Engineering</a:t>
            </a:r>
          </a:p>
          <a:p>
            <a:pPr marL="457200" indent="-4572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Model Training &amp; Evaluation</a:t>
            </a:r>
          </a:p>
          <a:p>
            <a:pPr marL="457200" indent="-4572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Real-Time Threat Detection &amp; Response</a:t>
            </a:r>
          </a:p>
          <a:p>
            <a:pPr marL="457200" indent="-4572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Visualization &amp; Reporting</a:t>
            </a:r>
          </a:p>
        </p:txBody>
      </p:sp>
      <p:sp>
        <p:nvSpPr>
          <p:cNvPr id="4" name="TextBox 3">
            <a:extLst>
              <a:ext uri="{FF2B5EF4-FFF2-40B4-BE49-F238E27FC236}">
                <a16:creationId xmlns:a16="http://schemas.microsoft.com/office/drawing/2014/main" id="{CF3EBC47-39D0-167F-409D-BA1E5236019C}"/>
              </a:ext>
            </a:extLst>
          </p:cNvPr>
          <p:cNvSpPr txBox="1"/>
          <p:nvPr/>
        </p:nvSpPr>
        <p:spPr>
          <a:xfrm>
            <a:off x="8361802" y="19026130"/>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52262459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1359</TotalTime>
  <Words>699</Words>
  <Application>Microsoft Office PowerPoint</Application>
  <PresentationFormat>Widescreen</PresentationFormat>
  <Paragraphs>111</Paragraphs>
  <Slides>22</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Liberation Serif</vt:lpstr>
      <vt:lpstr>Times New Roman</vt:lpstr>
      <vt:lpstr>Trebuchet MS</vt:lpstr>
      <vt:lpstr>Wingdings</vt:lpstr>
      <vt:lpstr>Wingdings 3</vt:lpstr>
      <vt:lpstr>Facet</vt:lpstr>
      <vt:lpstr>PowerPoint Presentation</vt:lpstr>
      <vt:lpstr>CONTENTS</vt:lpstr>
      <vt:lpstr>ABSTRACT</vt:lpstr>
      <vt:lpstr>INTRODUCTION</vt:lpstr>
      <vt:lpstr>EXISTING SYSTEM  </vt:lpstr>
      <vt:lpstr>DISADVANTAGES </vt:lpstr>
      <vt:lpstr>PROPOSED SYSTEM : </vt:lpstr>
      <vt:lpstr>PowerPoint Presentation</vt:lpstr>
      <vt:lpstr>PowerPoint Presentation</vt:lpstr>
      <vt:lpstr>PowerPoint Presentation</vt:lpstr>
      <vt:lpstr>PowerPoint Presentation</vt:lpstr>
      <vt:lpstr>PowerPoint Presentation</vt:lpstr>
      <vt:lpstr>UML DIAGRAMS </vt:lpstr>
      <vt:lpstr>CLASS DIAGRAM: </vt:lpstr>
      <vt:lpstr>SEQUENCE DIAGRAM: </vt:lpstr>
      <vt:lpstr>ACTIVITY DIAGRAM: </vt:lpstr>
      <vt:lpstr>PowerPoint Presentation</vt:lpstr>
      <vt:lpstr>PowerPoint Presentation</vt:lpstr>
      <vt:lpstr>PowerPoint Presentation</vt:lpstr>
      <vt:lpstr>PowerPoint Presentation</vt:lpstr>
      <vt:lpstr>FUTURE ENHANCEMENT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Anusha Ganeboina</dc:creator>
  <cp:lastModifiedBy>Anusha Ganeboina</cp:lastModifiedBy>
  <cp:revision>22</cp:revision>
  <dcterms:created xsi:type="dcterms:W3CDTF">2025-03-23T15:50:47Z</dcterms:created>
  <dcterms:modified xsi:type="dcterms:W3CDTF">2025-06-03T08:00:35Z</dcterms:modified>
</cp:coreProperties>
</file>