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1"/>
  </p:notesMasterIdLst>
  <p:sldIdLst>
    <p:sldId id="256" r:id="rId2"/>
    <p:sldId id="313" r:id="rId3"/>
    <p:sldId id="314" r:id="rId4"/>
    <p:sldId id="317" r:id="rId5"/>
    <p:sldId id="318" r:id="rId6"/>
    <p:sldId id="319" r:id="rId7"/>
    <p:sldId id="320" r:id="rId8"/>
    <p:sldId id="257" r:id="rId9"/>
    <p:sldId id="268" r:id="rId10"/>
    <p:sldId id="269" r:id="rId11"/>
    <p:sldId id="293" r:id="rId12"/>
    <p:sldId id="292" r:id="rId13"/>
    <p:sldId id="295" r:id="rId14"/>
    <p:sldId id="296" r:id="rId15"/>
    <p:sldId id="297" r:id="rId16"/>
    <p:sldId id="298" r:id="rId17"/>
    <p:sldId id="270" r:id="rId18"/>
    <p:sldId id="279" r:id="rId19"/>
    <p:sldId id="280" r:id="rId20"/>
    <p:sldId id="281" r:id="rId21"/>
    <p:sldId id="282" r:id="rId22"/>
    <p:sldId id="283" r:id="rId23"/>
    <p:sldId id="321" r:id="rId24"/>
    <p:sldId id="284" r:id="rId25"/>
    <p:sldId id="285" r:id="rId26"/>
    <p:sldId id="286" r:id="rId27"/>
    <p:sldId id="287" r:id="rId28"/>
    <p:sldId id="272" r:id="rId29"/>
    <p:sldId id="274" r:id="rId30"/>
    <p:sldId id="275" r:id="rId31"/>
    <p:sldId id="276" r:id="rId32"/>
    <p:sldId id="277" r:id="rId33"/>
    <p:sldId id="288" r:id="rId34"/>
    <p:sldId id="278" r:id="rId35"/>
    <p:sldId id="290" r:id="rId36"/>
    <p:sldId id="291" r:id="rId37"/>
    <p:sldId id="299" r:id="rId38"/>
    <p:sldId id="300" r:id="rId39"/>
    <p:sldId id="309" r:id="rId40"/>
    <p:sldId id="310" r:id="rId41"/>
    <p:sldId id="311" r:id="rId42"/>
    <p:sldId id="312" r:id="rId43"/>
    <p:sldId id="271" r:id="rId44"/>
    <p:sldId id="308" r:id="rId45"/>
    <p:sldId id="303" r:id="rId46"/>
    <p:sldId id="304" r:id="rId47"/>
    <p:sldId id="305" r:id="rId48"/>
    <p:sldId id="306" r:id="rId49"/>
    <p:sldId id="289"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80EC62-4B40-402B-90C1-FB397F4A3380}" type="datetimeFigureOut">
              <a:rPr lang="en-US" smtClean="0"/>
              <a:t>11/25/2021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5B9607-4DA3-47D9-8477-0EACE47A0A93}" type="slidenum">
              <a:rPr lang="en-US" smtClean="0"/>
              <a:t>‹#›</a:t>
            </a:fld>
            <a:endParaRPr lang="en-US"/>
          </a:p>
        </p:txBody>
      </p:sp>
    </p:spTree>
    <p:extLst>
      <p:ext uri="{BB962C8B-B14F-4D97-AF65-F5344CB8AC3E}">
        <p14:creationId xmlns:p14="http://schemas.microsoft.com/office/powerpoint/2010/main" val="237068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E7A9DE-1A00-4DA5-8262-94A277F353D6}" type="datetimeFigureOut">
              <a:rPr lang="en-US" smtClean="0"/>
              <a:pPr/>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9598E-D51E-4EA3-A1B8-35A5F68A552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E7A9DE-1A00-4DA5-8262-94A277F353D6}" type="datetimeFigureOut">
              <a:rPr lang="en-US" smtClean="0"/>
              <a:pPr/>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9598E-D51E-4EA3-A1B8-35A5F68A55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7A9DE-1A00-4DA5-8262-94A277F353D6}" type="datetimeFigureOut">
              <a:rPr lang="en-US" smtClean="0"/>
              <a:pPr/>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9598E-D51E-4EA3-A1B8-35A5F68A55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E7A9DE-1A00-4DA5-8262-94A277F353D6}" type="datetimeFigureOut">
              <a:rPr lang="en-US" smtClean="0"/>
              <a:pPr/>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9598E-D51E-4EA3-A1B8-35A5F68A55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E7A9DE-1A00-4DA5-8262-94A277F353D6}" type="datetimeFigureOut">
              <a:rPr lang="en-US" smtClean="0"/>
              <a:pPr/>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9598E-D51E-4EA3-A1B8-35A5F68A552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E7A9DE-1A00-4DA5-8262-94A277F353D6}" type="datetimeFigureOut">
              <a:rPr lang="en-US" smtClean="0"/>
              <a:pPr/>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39598E-D51E-4EA3-A1B8-35A5F68A55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E7A9DE-1A00-4DA5-8262-94A277F353D6}" type="datetimeFigureOut">
              <a:rPr lang="en-US" smtClean="0"/>
              <a:pPr/>
              <a:t>11/25/2021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39598E-D51E-4EA3-A1B8-35A5F68A552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E7A9DE-1A00-4DA5-8262-94A277F353D6}" type="datetimeFigureOut">
              <a:rPr lang="en-US" smtClean="0"/>
              <a:pPr/>
              <a:t>11/25/2021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39598E-D51E-4EA3-A1B8-35A5F68A55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7A9DE-1A00-4DA5-8262-94A277F353D6}" type="datetimeFigureOut">
              <a:rPr lang="en-US" smtClean="0"/>
              <a:pPr/>
              <a:t>11/25/2021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39598E-D51E-4EA3-A1B8-35A5F68A55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E7A9DE-1A00-4DA5-8262-94A277F353D6}" type="datetimeFigureOut">
              <a:rPr lang="en-US" smtClean="0"/>
              <a:pPr/>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39598E-D51E-4EA3-A1B8-35A5F68A552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E7A9DE-1A00-4DA5-8262-94A277F353D6}" type="datetimeFigureOut">
              <a:rPr lang="en-US" smtClean="0"/>
              <a:pPr/>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39598E-D51E-4EA3-A1B8-35A5F68A55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9E7A9DE-1A00-4DA5-8262-94A277F353D6}" type="datetimeFigureOut">
              <a:rPr lang="en-US" smtClean="0"/>
              <a:pPr/>
              <a:t>11/25/2021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B39598E-D51E-4EA3-A1B8-35A5F68A55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computerhope.com/jargon/f/format.htm" TargetMode="External"/><Relationship Id="rId2" Type="http://schemas.openxmlformats.org/officeDocument/2006/relationships/hyperlink" Target="https://www.computerhope.com/areacode.ht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computerhope.com/jargon/e/email.htm" TargetMode="External"/><Relationship Id="rId2" Type="http://schemas.openxmlformats.org/officeDocument/2006/relationships/hyperlink" Target="https://www.computerhope.com/jargon/n/network.htm" TargetMode="External"/><Relationship Id="rId1" Type="http://schemas.openxmlformats.org/officeDocument/2006/relationships/slideLayout" Target="../slideLayouts/slideLayout2.xml"/><Relationship Id="rId6" Type="http://schemas.openxmlformats.org/officeDocument/2006/relationships/hyperlink" Target="https://www.computerhope.com/jargon/b/browser.htm" TargetMode="External"/><Relationship Id="rId5" Type="http://schemas.openxmlformats.org/officeDocument/2006/relationships/hyperlink" Target="https://www.computerhope.com/jargon/d/data.htm" TargetMode="External"/><Relationship Id="rId4" Type="http://schemas.openxmlformats.org/officeDocument/2006/relationships/hyperlink" Target="https://www.computerhope.com/jargon/s/surfing.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ICT</a:t>
            </a:r>
            <a:br>
              <a:rPr lang="en-US" dirty="0"/>
            </a:br>
            <a:r>
              <a:rPr lang="en-US" sz="2000" dirty="0"/>
              <a:t>Information and Communication Technologies</a:t>
            </a:r>
          </a:p>
        </p:txBody>
      </p:sp>
      <p:sp>
        <p:nvSpPr>
          <p:cNvPr id="3" name="Subtitle 2"/>
          <p:cNvSpPr>
            <a:spLocks noGrp="1"/>
          </p:cNvSpPr>
          <p:nvPr>
            <p:ph type="subTitle" idx="1"/>
          </p:nvPr>
        </p:nvSpPr>
        <p:spPr>
          <a:xfrm>
            <a:off x="685800" y="3505200"/>
            <a:ext cx="8001000" cy="1752600"/>
          </a:xfrm>
        </p:spPr>
        <p:txBody>
          <a:bodyPr>
            <a:normAutofit fontScale="85000" lnSpcReduction="10000"/>
          </a:bodyPr>
          <a:lstStyle/>
          <a:p>
            <a:r>
              <a:rPr lang="en-US" dirty="0"/>
              <a:t>Basic Operations and Components of a Generic Computer System</a:t>
            </a:r>
          </a:p>
          <a:p>
            <a:pPr marL="342900" indent="-342900">
              <a:buFont typeface="Wingdings" pitchFamily="2" charset="2"/>
              <a:buChar char="q"/>
            </a:pPr>
            <a:r>
              <a:rPr lang="en-US" sz="2200" dirty="0"/>
              <a:t>Basic Operations: Input, Processing, Output</a:t>
            </a:r>
          </a:p>
          <a:p>
            <a:pPr marL="342900" indent="-342900">
              <a:buFont typeface="Wingdings" pitchFamily="2" charset="2"/>
              <a:buChar char="q"/>
            </a:pPr>
            <a:r>
              <a:rPr lang="en-US" sz="2200" dirty="0"/>
              <a:t>Hardware, Software, Data, Users</a:t>
            </a:r>
          </a:p>
          <a:p>
            <a:pPr marL="342900" indent="-342900">
              <a:buFont typeface="Wingdings" pitchFamily="2" charset="2"/>
              <a:buChar char="q"/>
            </a:pPr>
            <a:r>
              <a:rPr lang="en-US" sz="2200" dirty="0"/>
              <a:t>Storage Basic Components</a:t>
            </a:r>
          </a:p>
          <a:p>
            <a:pPr marL="342900" indent="-342900">
              <a:buFont typeface="Wingdings" pitchFamily="2" charset="2"/>
              <a:buChar char="q"/>
            </a:pPr>
            <a:r>
              <a:rPr lang="en-US" sz="2200" dirty="0"/>
              <a:t>Types of Storage Devices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609600"/>
            <a:ext cx="28575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1754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Operations: Input, Processing, Output</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Input-Process-Output Model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354842"/>
            <a:ext cx="60388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2640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Basic Operations of a Computer – Input, Process and Output</a:t>
            </a:r>
            <a:br>
              <a:rPr lang="en-US" dirty="0"/>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The computer performs five basic operations which are input, process, output, storage and control and are described as</a:t>
            </a:r>
          </a:p>
          <a:p>
            <a:pPr marL="0" indent="0">
              <a:buNone/>
            </a:pPr>
            <a:endParaRPr lang="en-US" dirty="0"/>
          </a:p>
          <a:p>
            <a:r>
              <a:rPr lang="en-US" sz="2000" b="1" dirty="0"/>
              <a:t>Input: </a:t>
            </a:r>
            <a:r>
              <a:rPr lang="en-US" sz="2000" dirty="0"/>
              <a:t>It is captures the data from user, or it is the process of accepting data or information, by using input the computer can do any process.</a:t>
            </a:r>
          </a:p>
          <a:p>
            <a:endParaRPr lang="en-US" sz="2000" dirty="0"/>
          </a:p>
          <a:p>
            <a:r>
              <a:rPr lang="en-US" sz="2000" b="1" dirty="0"/>
              <a:t>Process: </a:t>
            </a:r>
            <a:r>
              <a:rPr lang="en-US" sz="2000" dirty="0"/>
              <a:t>It is the process to convert the input into output.</a:t>
            </a:r>
          </a:p>
          <a:p>
            <a:endParaRPr lang="en-US" sz="2000" dirty="0"/>
          </a:p>
          <a:p>
            <a:r>
              <a:rPr lang="en-US" sz="2000" b="1" dirty="0"/>
              <a:t>Output:</a:t>
            </a:r>
            <a:r>
              <a:rPr lang="en-US" sz="2000" dirty="0"/>
              <a:t> It is the display or output of result from processing.</a:t>
            </a:r>
          </a:p>
          <a:p>
            <a:endParaRPr lang="en-US" sz="2000" dirty="0"/>
          </a:p>
          <a:p>
            <a:r>
              <a:rPr lang="en-US" sz="2000" b="1" dirty="0"/>
              <a:t>Storage: </a:t>
            </a:r>
            <a:r>
              <a:rPr lang="en-US" sz="2000" dirty="0"/>
              <a:t>It stores the data or information or instructions, for future use.</a:t>
            </a:r>
          </a:p>
          <a:p>
            <a:endParaRPr lang="en-US" sz="2000" dirty="0"/>
          </a:p>
          <a:p>
            <a:r>
              <a:rPr lang="en-US" sz="2000" b="1" dirty="0"/>
              <a:t>Control: </a:t>
            </a:r>
            <a:r>
              <a:rPr lang="en-US" sz="2000" dirty="0"/>
              <a:t>It directs the manner and sequence of all the operations to perform in a computer system.</a:t>
            </a:r>
          </a:p>
          <a:p>
            <a:endParaRPr lang="en-US" dirty="0"/>
          </a:p>
        </p:txBody>
      </p:sp>
    </p:spTree>
    <p:extLst>
      <p:ext uri="{BB962C8B-B14F-4D97-AF65-F5344CB8AC3E}">
        <p14:creationId xmlns:p14="http://schemas.microsoft.com/office/powerpoint/2010/main" val="3876732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&amp; Output devices:</a:t>
            </a:r>
          </a:p>
        </p:txBody>
      </p:sp>
      <p:sp>
        <p:nvSpPr>
          <p:cNvPr id="5" name="Content Placeholder 4"/>
          <p:cNvSpPr>
            <a:spLocks noGrp="1"/>
          </p:cNvSpPr>
          <p:nvPr>
            <p:ph idx="1"/>
          </p:nvPr>
        </p:nvSpPr>
        <p:spPr/>
        <p:txBody>
          <a:bodyPr>
            <a:normAutofit lnSpcReduction="10000"/>
          </a:bodyPr>
          <a:lstStyle/>
          <a:p>
            <a:r>
              <a:rPr lang="en-US" dirty="0"/>
              <a:t>Input device: an input device sends information to a computer system for processing</a:t>
            </a:r>
          </a:p>
          <a:p>
            <a:r>
              <a:rPr lang="en-US" dirty="0"/>
              <a:t>Output device: an output device reproduces or displays the results of that processing.</a:t>
            </a:r>
          </a:p>
          <a:p>
            <a:r>
              <a:rPr lang="en-US" dirty="0"/>
              <a:t>Input devices only allow for input of data to a computer and output devices </a:t>
            </a:r>
            <a:r>
              <a:rPr lang="en-US" i="1" dirty="0"/>
              <a:t>only</a:t>
            </a:r>
            <a:r>
              <a:rPr lang="en-US" dirty="0"/>
              <a:t> receive the output of data from another device.</a:t>
            </a:r>
          </a:p>
          <a:p>
            <a:r>
              <a:rPr lang="en-US" dirty="0"/>
              <a:t>Most devices are only input devices or output devices, as they can only accept data input from a user or output data generated by a computer.</a:t>
            </a:r>
          </a:p>
          <a:p>
            <a:r>
              <a:rPr lang="en-US" dirty="0"/>
              <a:t> However, some devices can accept input and display output, and they are referred to as I/O devices (input/output devices).</a:t>
            </a:r>
          </a:p>
          <a:p>
            <a:endParaRPr lang="en-US" dirty="0"/>
          </a:p>
        </p:txBody>
      </p:sp>
    </p:spTree>
    <p:extLst>
      <p:ext uri="{BB962C8B-B14F-4D97-AF65-F5344CB8AC3E}">
        <p14:creationId xmlns:p14="http://schemas.microsoft.com/office/powerpoint/2010/main" val="149739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endParaRPr lang="en-US" dirty="0"/>
          </a:p>
          <a:p>
            <a:r>
              <a:rPr lang="en-US" sz="2000" dirty="0"/>
              <a:t>A keyboard sends electrical signals, which are received as input. </a:t>
            </a:r>
          </a:p>
          <a:p>
            <a:r>
              <a:rPr lang="en-US" sz="2000" dirty="0"/>
              <a:t>Those signals are then interpreted by the computer and displayed, or output, on the monitor as text or images.</a:t>
            </a:r>
          </a:p>
          <a:p>
            <a:r>
              <a:rPr lang="en-US" sz="2000" dirty="0"/>
              <a:t> In the lower half of the image, the computer sends, or outputs, data to a printer. </a:t>
            </a:r>
          </a:p>
          <a:p>
            <a:r>
              <a:rPr lang="en-US" sz="2000" dirty="0"/>
              <a:t>Then, that data is printed onto a piece of paper, which is also considered output</a:t>
            </a:r>
            <a:r>
              <a:rPr lang="en-US"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495800"/>
            <a:ext cx="2305050" cy="193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5096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devices</a:t>
            </a:r>
          </a:p>
        </p:txBody>
      </p:sp>
      <p:sp>
        <p:nvSpPr>
          <p:cNvPr id="3" name="Content Placeholder 2"/>
          <p:cNvSpPr>
            <a:spLocks noGrp="1"/>
          </p:cNvSpPr>
          <p:nvPr>
            <p:ph idx="1"/>
          </p:nvPr>
        </p:nvSpPr>
        <p:spPr/>
        <p:txBody>
          <a:bodyPr/>
          <a:lstStyle/>
          <a:p>
            <a:r>
              <a:rPr lang="en-US" dirty="0"/>
              <a:t>An input device can send data to another device, but it cannot receive data from another device. Examples of input devices include the following.</a:t>
            </a:r>
          </a:p>
          <a:p>
            <a:endParaRPr lang="en-US" dirty="0"/>
          </a:p>
          <a:p>
            <a:r>
              <a:rPr lang="en-US" dirty="0"/>
              <a:t>Keyboard and Mouse - Accepts input from a user and sends that data (input) to the computer. They cannot accept or reproduce information (output) from the computer.</a:t>
            </a:r>
          </a:p>
          <a:p>
            <a:r>
              <a:rPr lang="en-US" dirty="0"/>
              <a:t>Microphone - Receives sound generated by an input source, and sends that sound to a computer.</a:t>
            </a:r>
          </a:p>
          <a:p>
            <a:r>
              <a:rPr lang="en-US" dirty="0"/>
              <a:t>Webcam - Receives images generated by whatever it is pointed at (input) and sends those images to a computer.</a:t>
            </a:r>
          </a:p>
        </p:txBody>
      </p:sp>
    </p:spTree>
    <p:extLst>
      <p:ext uri="{BB962C8B-B14F-4D97-AF65-F5344CB8AC3E}">
        <p14:creationId xmlns:p14="http://schemas.microsoft.com/office/powerpoint/2010/main" val="1445717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devices</a:t>
            </a:r>
          </a:p>
        </p:txBody>
      </p:sp>
      <p:sp>
        <p:nvSpPr>
          <p:cNvPr id="3" name="Content Placeholder 2"/>
          <p:cNvSpPr>
            <a:spLocks noGrp="1"/>
          </p:cNvSpPr>
          <p:nvPr>
            <p:ph idx="1"/>
          </p:nvPr>
        </p:nvSpPr>
        <p:spPr/>
        <p:txBody>
          <a:bodyPr>
            <a:normAutofit fontScale="92500" lnSpcReduction="20000"/>
          </a:bodyPr>
          <a:lstStyle/>
          <a:p>
            <a:r>
              <a:rPr lang="en-US" dirty="0"/>
              <a:t>An output device can receive data from another device and generate output with that data, but it cannot send data to another device. Examples of output devices include the following.</a:t>
            </a:r>
          </a:p>
          <a:p>
            <a:endParaRPr lang="en-US" dirty="0"/>
          </a:p>
          <a:p>
            <a:r>
              <a:rPr lang="en-US" dirty="0"/>
              <a:t>Monitor - Receives data from a computer (output) and displays that information as text and images for users to view. It cannot accept data from a user and send that data to another device.</a:t>
            </a:r>
          </a:p>
          <a:p>
            <a:r>
              <a:rPr lang="en-US" dirty="0"/>
              <a:t>Projector - Receives data from a computer (output) and displays, or projects, that information as text and images onto a surface, like a wall or screen. It cannot accept data from a user and send that data to another device.</a:t>
            </a:r>
          </a:p>
          <a:p>
            <a:r>
              <a:rPr lang="en-US" dirty="0"/>
              <a:t>Speakers - Receives sound data from a computer and plays the sounds for users to hear. It cannot accept sound generated by users and send that sound to another device.</a:t>
            </a:r>
          </a:p>
          <a:p>
            <a:endParaRPr lang="en-US" dirty="0"/>
          </a:p>
        </p:txBody>
      </p:sp>
    </p:spTree>
    <p:extLst>
      <p:ext uri="{BB962C8B-B14F-4D97-AF65-F5344CB8AC3E}">
        <p14:creationId xmlns:p14="http://schemas.microsoft.com/office/powerpoint/2010/main" val="4265082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rmAutofit fontScale="90000"/>
          </a:bodyPr>
          <a:lstStyle/>
          <a:p>
            <a:r>
              <a:rPr lang="en-US" dirty="0"/>
              <a:t>Input/output devices</a:t>
            </a:r>
            <a:br>
              <a:rPr lang="en-US" dirty="0"/>
            </a:br>
            <a:endParaRPr lang="en-US" dirty="0"/>
          </a:p>
        </p:txBody>
      </p:sp>
      <p:sp>
        <p:nvSpPr>
          <p:cNvPr id="3" name="Content Placeholder 2"/>
          <p:cNvSpPr>
            <a:spLocks noGrp="1"/>
          </p:cNvSpPr>
          <p:nvPr>
            <p:ph idx="1"/>
          </p:nvPr>
        </p:nvSpPr>
        <p:spPr/>
        <p:txBody>
          <a:bodyPr>
            <a:normAutofit/>
          </a:bodyPr>
          <a:lstStyle/>
          <a:p>
            <a:r>
              <a:rPr lang="en-US" dirty="0"/>
              <a:t>An input/output device can receive data from users, or another device (input), and send data to another device (output). Examples of input/output devices include the following.</a:t>
            </a:r>
          </a:p>
          <a:p>
            <a:endParaRPr lang="en-US" dirty="0"/>
          </a:p>
          <a:p>
            <a:r>
              <a:rPr lang="en-US" dirty="0"/>
              <a:t>CD-RW drive and DVD-RW drive - Receives data from a computer (input), to copy onto a writable CD or DVD. Also, the drive sends data contained on a CD or DVD (output) to a computer.</a:t>
            </a:r>
          </a:p>
          <a:p>
            <a:r>
              <a:rPr lang="en-US" dirty="0"/>
              <a:t>USB flash drive - Receives, or saves, data from a computer (input). Also, the drive sends data to a computer or another device (output).</a:t>
            </a:r>
          </a:p>
        </p:txBody>
      </p:sp>
    </p:spTree>
    <p:extLst>
      <p:ext uri="{BB962C8B-B14F-4D97-AF65-F5344CB8AC3E}">
        <p14:creationId xmlns:p14="http://schemas.microsoft.com/office/powerpoint/2010/main" val="3493854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&amp; Information</a:t>
            </a:r>
          </a:p>
        </p:txBody>
      </p:sp>
      <p:sp>
        <p:nvSpPr>
          <p:cNvPr id="3" name="Content Placeholder 2"/>
          <p:cNvSpPr>
            <a:spLocks noGrp="1"/>
          </p:cNvSpPr>
          <p:nvPr>
            <p:ph idx="1"/>
          </p:nvPr>
        </p:nvSpPr>
        <p:spPr/>
        <p:txBody>
          <a:bodyPr/>
          <a:lstStyle/>
          <a:p>
            <a:endParaRPr lang="en-US" dirty="0"/>
          </a:p>
          <a:p>
            <a:pPr marL="0" indent="0">
              <a:buNone/>
            </a:pPr>
            <a:r>
              <a:rPr lang="en-US" dirty="0"/>
              <a:t>Computer input is called </a:t>
            </a:r>
            <a:r>
              <a:rPr lang="en-US" b="1" dirty="0"/>
              <a:t>data</a:t>
            </a:r>
            <a:r>
              <a:rPr lang="en-US" dirty="0"/>
              <a:t> and the output obtained after processing it, based on user’s instructions is called </a:t>
            </a:r>
            <a:r>
              <a:rPr lang="en-US" b="1" dirty="0"/>
              <a:t>information</a:t>
            </a:r>
            <a:r>
              <a:rPr lang="en-US" dirty="0"/>
              <a:t>. </a:t>
            </a:r>
          </a:p>
          <a:p>
            <a:pPr marL="0" indent="0">
              <a:buNone/>
            </a:pPr>
            <a:endParaRPr lang="en-US" dirty="0"/>
          </a:p>
          <a:p>
            <a:pPr marL="0" indent="0">
              <a:buNone/>
            </a:pPr>
            <a:r>
              <a:rPr lang="en-US" dirty="0"/>
              <a:t>Raw facts and figures which can be processed using arithmetic and logical operations to obtain information are called </a:t>
            </a:r>
            <a:r>
              <a:rPr lang="en-US" b="1" dirty="0"/>
              <a:t>data</a:t>
            </a:r>
            <a:r>
              <a:rPr lang="en-US" dirty="0"/>
              <a:t>.</a:t>
            </a:r>
          </a:p>
        </p:txBody>
      </p:sp>
    </p:spTree>
    <p:extLst>
      <p:ext uri="{BB962C8B-B14F-4D97-AF65-F5344CB8AC3E}">
        <p14:creationId xmlns:p14="http://schemas.microsoft.com/office/powerpoint/2010/main" val="3426174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 applied on Data:</a:t>
            </a:r>
          </a:p>
        </p:txBody>
      </p:sp>
      <p:sp>
        <p:nvSpPr>
          <p:cNvPr id="3" name="Content Placeholder 2"/>
          <p:cNvSpPr>
            <a:spLocks noGrp="1"/>
          </p:cNvSpPr>
          <p:nvPr>
            <p:ph idx="1"/>
          </p:nvPr>
        </p:nvSpPr>
        <p:spPr/>
        <p:txBody>
          <a:bodyPr/>
          <a:lstStyle/>
          <a:p>
            <a:pPr marL="0" indent="0">
              <a:buNone/>
            </a:pPr>
            <a:r>
              <a:rPr lang="en-US" dirty="0"/>
              <a:t>The processes that can be applied to data are of two types:</a:t>
            </a:r>
          </a:p>
          <a:p>
            <a:endParaRPr lang="en-US" dirty="0"/>
          </a:p>
          <a:p>
            <a:r>
              <a:rPr lang="en-US" b="1" dirty="0"/>
              <a:t>Arithmetic operations</a:t>
            </a:r>
            <a:r>
              <a:rPr lang="en-US" dirty="0"/>
              <a:t> − Examples include calculations like addition, subtraction, differentials, square root, etc.</a:t>
            </a:r>
          </a:p>
          <a:p>
            <a:endParaRPr lang="en-US" dirty="0"/>
          </a:p>
          <a:p>
            <a:r>
              <a:rPr lang="en-US" b="1" dirty="0"/>
              <a:t>Logical operations</a:t>
            </a:r>
            <a:r>
              <a:rPr lang="en-US" dirty="0"/>
              <a:t> − Examples include comparison operations like greater than, less than, equal to, opposite, etc.</a:t>
            </a:r>
          </a:p>
          <a:p>
            <a:endParaRPr lang="en-US" dirty="0"/>
          </a:p>
        </p:txBody>
      </p:sp>
    </p:spTree>
    <p:extLst>
      <p:ext uri="{BB962C8B-B14F-4D97-AF65-F5344CB8AC3E}">
        <p14:creationId xmlns:p14="http://schemas.microsoft.com/office/powerpoint/2010/main" val="2846434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sp>
        <p:nvSpPr>
          <p:cNvPr id="3" name="Content Placeholder 2"/>
          <p:cNvSpPr>
            <a:spLocks noGrp="1"/>
          </p:cNvSpPr>
          <p:nvPr>
            <p:ph idx="1"/>
          </p:nvPr>
        </p:nvSpPr>
        <p:spPr/>
        <p:txBody>
          <a:bodyPr/>
          <a:lstStyle/>
          <a:p>
            <a:pPr marL="0" indent="0">
              <a:buNone/>
            </a:pPr>
            <a:r>
              <a:rPr lang="en-US" dirty="0"/>
              <a:t>The corresponding figure for an actual computer looks something like this −</a:t>
            </a:r>
          </a:p>
          <a:p>
            <a:endParaRPr lang="en-US" dirty="0"/>
          </a:p>
          <a:p>
            <a:pPr marL="0" indent="0">
              <a:buNone/>
            </a:pPr>
            <a:r>
              <a:rPr lang="en-US" dirty="0"/>
              <a:t>Block Diagram:</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86200"/>
            <a:ext cx="649605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7504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Computers have become one of the most essential parts of human life!</a:t>
            </a:r>
          </a:p>
          <a:p>
            <a:endParaRPr lang="en-US" dirty="0"/>
          </a:p>
          <a:p>
            <a:r>
              <a:rPr lang="en-US" dirty="0"/>
              <a:t>At present, computers can be seen in almost every sector or field even where it is most unexpected.</a:t>
            </a:r>
          </a:p>
          <a:p>
            <a:endParaRPr lang="en-US" dirty="0"/>
          </a:p>
          <a:p>
            <a:r>
              <a:rPr lang="en-US" dirty="0"/>
              <a:t>Computers can be used in everything from entertainment to communication to navigation to research.</a:t>
            </a:r>
          </a:p>
          <a:p>
            <a:endParaRPr lang="en-US" dirty="0"/>
          </a:p>
          <a:p>
            <a:r>
              <a:rPr lang="en-US" dirty="0"/>
              <a:t>That is why this era is called the era of IT (Information Technology).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Parts of a Computer:</a:t>
            </a:r>
          </a:p>
        </p:txBody>
      </p:sp>
      <p:sp>
        <p:nvSpPr>
          <p:cNvPr id="3" name="Content Placeholder 2"/>
          <p:cNvSpPr>
            <a:spLocks noGrp="1"/>
          </p:cNvSpPr>
          <p:nvPr>
            <p:ph idx="1"/>
          </p:nvPr>
        </p:nvSpPr>
        <p:spPr/>
        <p:txBody>
          <a:bodyPr>
            <a:normAutofit fontScale="77500" lnSpcReduction="20000"/>
          </a:bodyPr>
          <a:lstStyle/>
          <a:p>
            <a:r>
              <a:rPr lang="en-US" b="1" dirty="0"/>
              <a:t>Input Unit</a:t>
            </a:r>
            <a:r>
              <a:rPr lang="en-US" dirty="0"/>
              <a:t> − Devices like keyboard and mouse that are used to input data and instructions to the computer are called input unit.</a:t>
            </a:r>
          </a:p>
          <a:p>
            <a:endParaRPr lang="en-US" dirty="0"/>
          </a:p>
          <a:p>
            <a:r>
              <a:rPr lang="en-US" b="1" dirty="0"/>
              <a:t>Output Unit</a:t>
            </a:r>
            <a:r>
              <a:rPr lang="en-US" dirty="0"/>
              <a:t> − Devices like printer and visual display unit that are used to provide information to the user in desired format are called output unit.</a:t>
            </a:r>
          </a:p>
          <a:p>
            <a:endParaRPr lang="en-US" dirty="0"/>
          </a:p>
          <a:p>
            <a:r>
              <a:rPr lang="en-US" b="1" dirty="0"/>
              <a:t>Control Unit</a:t>
            </a:r>
            <a:r>
              <a:rPr lang="en-US" dirty="0"/>
              <a:t> − As the name suggests, this unit controls all the functions of the computer. All devices or parts of computer interact through the control unit.</a:t>
            </a:r>
          </a:p>
          <a:p>
            <a:endParaRPr lang="en-US" dirty="0"/>
          </a:p>
          <a:p>
            <a:r>
              <a:rPr lang="en-US" b="1" dirty="0"/>
              <a:t>Arithmetic Logic Unit</a:t>
            </a:r>
            <a:r>
              <a:rPr lang="en-US" dirty="0"/>
              <a:t> − This is the brain of the computer where all arithmetic operations and logical operations take place.</a:t>
            </a:r>
          </a:p>
          <a:p>
            <a:endParaRPr lang="en-US" dirty="0"/>
          </a:p>
          <a:p>
            <a:r>
              <a:rPr lang="en-US" b="1" dirty="0"/>
              <a:t>Memory</a:t>
            </a:r>
            <a:r>
              <a:rPr lang="en-US" dirty="0"/>
              <a:t> − All input data, instructions and data interim to the processes are stored in the memory. Memory is of two types – </a:t>
            </a:r>
            <a:r>
              <a:rPr lang="en-US" b="1" dirty="0"/>
              <a:t>primary memory</a:t>
            </a:r>
            <a:r>
              <a:rPr lang="en-US" dirty="0"/>
              <a:t> and </a:t>
            </a:r>
            <a:r>
              <a:rPr lang="en-US" b="1" dirty="0"/>
              <a:t>secondary memory</a:t>
            </a:r>
            <a:r>
              <a:rPr lang="en-US" dirty="0"/>
              <a:t>. Primary memory resides within the CPU whereas secondary memory is external to it.</a:t>
            </a:r>
          </a:p>
          <a:p>
            <a:endParaRPr lang="en-US" dirty="0"/>
          </a:p>
        </p:txBody>
      </p:sp>
    </p:spTree>
    <p:extLst>
      <p:ext uri="{BB962C8B-B14F-4D97-AF65-F5344CB8AC3E}">
        <p14:creationId xmlns:p14="http://schemas.microsoft.com/office/powerpoint/2010/main" val="3524354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Control unit, arithmetic logic unit and memory are together called the </a:t>
            </a:r>
            <a:r>
              <a:rPr lang="en-US" b="1" dirty="0"/>
              <a:t>central processing unit</a:t>
            </a:r>
            <a:r>
              <a:rPr lang="en-US" dirty="0"/>
              <a:t> or </a:t>
            </a:r>
            <a:r>
              <a:rPr lang="en-US" b="1" dirty="0"/>
              <a:t>CPU</a:t>
            </a:r>
            <a:r>
              <a:rPr lang="en-US" dirty="0"/>
              <a:t>.</a:t>
            </a:r>
          </a:p>
          <a:p>
            <a:pPr marL="0" indent="0">
              <a:buNone/>
            </a:pPr>
            <a:endParaRPr lang="en-US" dirty="0"/>
          </a:p>
          <a:p>
            <a:pPr marL="0" indent="0">
              <a:buNone/>
            </a:pPr>
            <a:r>
              <a:rPr lang="en-US" dirty="0"/>
              <a:t>Computer devices like keyboard, mouse, printer, etc. that we can see and touch are the </a:t>
            </a:r>
            <a:r>
              <a:rPr lang="en-US" b="1" dirty="0"/>
              <a:t>hardware</a:t>
            </a:r>
            <a:r>
              <a:rPr lang="en-US" dirty="0"/>
              <a:t> components of a computer.</a:t>
            </a:r>
          </a:p>
          <a:p>
            <a:pPr marL="0" indent="0">
              <a:buNone/>
            </a:pPr>
            <a:endParaRPr lang="en-US" dirty="0"/>
          </a:p>
          <a:p>
            <a:pPr marL="0" indent="0">
              <a:buNone/>
            </a:pPr>
            <a:r>
              <a:rPr lang="en-US" dirty="0"/>
              <a:t> The set of instructions or programs that make the computer function using these hardware parts are called </a:t>
            </a:r>
            <a:r>
              <a:rPr lang="en-US" b="1" dirty="0"/>
              <a:t>software</a:t>
            </a:r>
            <a:r>
              <a:rPr lang="en-US" dirty="0"/>
              <a:t>. </a:t>
            </a:r>
          </a:p>
          <a:p>
            <a:pPr marL="0" indent="0">
              <a:buNone/>
            </a:pPr>
            <a:endParaRPr lang="en-US" dirty="0"/>
          </a:p>
          <a:p>
            <a:pPr marL="0" indent="0">
              <a:buNone/>
            </a:pPr>
            <a:r>
              <a:rPr lang="en-US" dirty="0"/>
              <a:t>We cannot see or touch software. Both hardware and software are necessary for working of a computer.</a:t>
            </a:r>
          </a:p>
        </p:txBody>
      </p:sp>
    </p:spTree>
    <p:extLst>
      <p:ext uri="{BB962C8B-B14F-4D97-AF65-F5344CB8AC3E}">
        <p14:creationId xmlns:p14="http://schemas.microsoft.com/office/powerpoint/2010/main" val="2380520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Computer</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To understand why computers are such an important part of our lives, let us look at some of its characteristics −</a:t>
            </a:r>
          </a:p>
          <a:p>
            <a:endParaRPr lang="en-US" dirty="0"/>
          </a:p>
          <a:p>
            <a:r>
              <a:rPr lang="en-US" b="1" dirty="0"/>
              <a:t>Speed</a:t>
            </a:r>
            <a:r>
              <a:rPr lang="en-US" dirty="0"/>
              <a:t> − Typically, a computer can carry out 3-4 million instructions per second.</a:t>
            </a:r>
          </a:p>
          <a:p>
            <a:endParaRPr lang="en-US" dirty="0"/>
          </a:p>
          <a:p>
            <a:r>
              <a:rPr lang="en-US" b="1" dirty="0"/>
              <a:t>Accuracy</a:t>
            </a:r>
            <a:r>
              <a:rPr lang="en-US" dirty="0"/>
              <a:t> − Computers exhibit a very high degree of accuracy. Errors that may occur are usually due to inaccurate data, wrong instructions or bug in chips – all human errors.</a:t>
            </a:r>
          </a:p>
          <a:p>
            <a:endParaRPr lang="en-US" dirty="0"/>
          </a:p>
          <a:p>
            <a:r>
              <a:rPr lang="en-US" b="1" dirty="0"/>
              <a:t>Reliability</a:t>
            </a:r>
            <a:r>
              <a:rPr lang="en-US" dirty="0"/>
              <a:t> − Computers can carry out same type of work repeatedly without throwing up errors due to tiredness or boredom, which are very common among humans.</a:t>
            </a:r>
          </a:p>
          <a:p>
            <a:endParaRPr lang="en-US" dirty="0"/>
          </a:p>
          <a:p>
            <a:r>
              <a:rPr lang="en-US" b="1" dirty="0"/>
              <a:t>Versatility</a:t>
            </a:r>
            <a:r>
              <a:rPr lang="en-US" dirty="0"/>
              <a:t> − Computers can carry out a wide range of work from data entry and ticket booking to complex mathematical calculations and continuous astronomical observations. If you can input the necessary data with correct instructions, computer will do the processing.</a:t>
            </a:r>
          </a:p>
          <a:p>
            <a:endParaRPr lang="en-US" dirty="0"/>
          </a:p>
          <a:p>
            <a:r>
              <a:rPr lang="en-US" b="1" dirty="0"/>
              <a:t>Storage Capacity</a:t>
            </a:r>
            <a:r>
              <a:rPr lang="en-US" dirty="0"/>
              <a:t> − Computers can store a very large amount of data at a fraction of cost of traditional storage of files. Also, data is safe from normal wear and tear associated with paper.</a:t>
            </a:r>
          </a:p>
          <a:p>
            <a:endParaRPr lang="en-US" dirty="0"/>
          </a:p>
        </p:txBody>
      </p:sp>
    </p:spTree>
    <p:extLst>
      <p:ext uri="{BB962C8B-B14F-4D97-AF65-F5344CB8AC3E}">
        <p14:creationId xmlns:p14="http://schemas.microsoft.com/office/powerpoint/2010/main" val="2900027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Any Questions</a:t>
            </a:r>
            <a:r>
              <a:rPr lang="en-US" sz="6000" dirty="0">
                <a:solidFill>
                  <a:srgbClr val="FF0000"/>
                </a:solidFill>
              </a:rPr>
              <a:t>?</a:t>
            </a:r>
          </a:p>
        </p:txBody>
      </p:sp>
      <p:pic>
        <p:nvPicPr>
          <p:cNvPr id="1026" name="Picture 2"/>
          <p:cNvPicPr>
            <a:picLocks noGrp="1" noChangeAspect="1" noChangeArrowheads="1"/>
          </p:cNvPicPr>
          <p:nvPr>
            <p:ph idx="1"/>
          </p:nvPr>
        </p:nvPicPr>
        <p:blipFill>
          <a:blip r:embed="rId2"/>
          <a:srcRect/>
          <a:stretch>
            <a:fillRect/>
          </a:stretch>
        </p:blipFill>
        <p:spPr bwMode="auto">
          <a:xfrm>
            <a:off x="2590800" y="1828800"/>
            <a:ext cx="3324225" cy="44005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a computer:</a:t>
            </a:r>
          </a:p>
        </p:txBody>
      </p:sp>
      <p:sp>
        <p:nvSpPr>
          <p:cNvPr id="3" name="Content Placeholder 2"/>
          <p:cNvSpPr>
            <a:spLocks noGrp="1"/>
          </p:cNvSpPr>
          <p:nvPr>
            <p:ph idx="1"/>
          </p:nvPr>
        </p:nvSpPr>
        <p:spPr/>
        <p:txBody>
          <a:bodyPr/>
          <a:lstStyle/>
          <a:p>
            <a:pPr marL="0" indent="0">
              <a:buNone/>
            </a:pPr>
            <a:r>
              <a:rPr lang="en-US" dirty="0"/>
              <a:t>The advantages that computers offer−</a:t>
            </a:r>
          </a:p>
          <a:p>
            <a:pPr marL="0" indent="0">
              <a:buNone/>
            </a:pPr>
            <a:endParaRPr lang="en-US" dirty="0"/>
          </a:p>
          <a:p>
            <a:r>
              <a:rPr lang="en-US" dirty="0"/>
              <a:t>Computers can do the same task repetitively with same accuracy.</a:t>
            </a:r>
          </a:p>
          <a:p>
            <a:endParaRPr lang="en-US" dirty="0"/>
          </a:p>
          <a:p>
            <a:r>
              <a:rPr lang="en-US" dirty="0"/>
              <a:t>Computers do not get tired or bored.</a:t>
            </a:r>
          </a:p>
          <a:p>
            <a:endParaRPr lang="en-US" dirty="0"/>
          </a:p>
          <a:p>
            <a:r>
              <a:rPr lang="en-US" dirty="0"/>
              <a:t>Computers can take up routine tasks while releasing human resource for more intelligent functions.</a:t>
            </a:r>
          </a:p>
          <a:p>
            <a:endParaRPr lang="en-US" dirty="0"/>
          </a:p>
        </p:txBody>
      </p:sp>
    </p:spTree>
    <p:extLst>
      <p:ext uri="{BB962C8B-B14F-4D97-AF65-F5344CB8AC3E}">
        <p14:creationId xmlns:p14="http://schemas.microsoft.com/office/powerpoint/2010/main" val="532573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rmAutofit fontScale="90000"/>
          </a:bodyPr>
          <a:lstStyle/>
          <a:p>
            <a:r>
              <a:rPr lang="en-US" dirty="0"/>
              <a:t>Disadvantages of using a Computer:</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Despite so many advantages, computers have some disadvantages of their own −</a:t>
            </a:r>
          </a:p>
          <a:p>
            <a:pPr marL="0" indent="0">
              <a:buNone/>
            </a:pPr>
            <a:endParaRPr lang="en-US" dirty="0"/>
          </a:p>
          <a:p>
            <a:r>
              <a:rPr lang="en-US" dirty="0"/>
              <a:t>Computers have no intelligence; they follow the instructions blindly without considering the outcome.</a:t>
            </a:r>
          </a:p>
          <a:p>
            <a:endParaRPr lang="en-US" dirty="0"/>
          </a:p>
          <a:p>
            <a:r>
              <a:rPr lang="en-US" dirty="0"/>
              <a:t>Regular electric supply is necessary to make computers work, which could prove difficult everywhere especially in developing nations.</a:t>
            </a:r>
          </a:p>
          <a:p>
            <a:endParaRPr lang="en-US" dirty="0"/>
          </a:p>
        </p:txBody>
      </p:sp>
    </p:spTree>
    <p:extLst>
      <p:ext uri="{BB962C8B-B14F-4D97-AF65-F5344CB8AC3E}">
        <p14:creationId xmlns:p14="http://schemas.microsoft.com/office/powerpoint/2010/main" val="2969658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BOOTING:</a:t>
            </a:r>
          </a:p>
        </p:txBody>
      </p:sp>
      <p:sp>
        <p:nvSpPr>
          <p:cNvPr id="3" name="Content Placeholder 2"/>
          <p:cNvSpPr>
            <a:spLocks noGrp="1"/>
          </p:cNvSpPr>
          <p:nvPr>
            <p:ph idx="1"/>
          </p:nvPr>
        </p:nvSpPr>
        <p:spPr/>
        <p:txBody>
          <a:bodyPr/>
          <a:lstStyle/>
          <a:p>
            <a:pPr marL="0" indent="0">
              <a:buNone/>
            </a:pPr>
            <a:r>
              <a:rPr lang="en-US" dirty="0"/>
              <a:t>Starting a computer or a computer-embedded device is called </a:t>
            </a:r>
            <a:r>
              <a:rPr lang="en-US" b="1" dirty="0"/>
              <a:t>booting</a:t>
            </a:r>
            <a:r>
              <a:rPr lang="en-US" dirty="0"/>
              <a:t>. Booting takes place in two steps −</a:t>
            </a:r>
          </a:p>
          <a:p>
            <a:pPr marL="0" indent="0">
              <a:buNone/>
            </a:pPr>
            <a:endParaRPr lang="en-US" dirty="0"/>
          </a:p>
          <a:p>
            <a:r>
              <a:rPr lang="en-US" dirty="0"/>
              <a:t>Switching on power supply</a:t>
            </a:r>
          </a:p>
          <a:p>
            <a:endParaRPr lang="en-US" dirty="0"/>
          </a:p>
          <a:p>
            <a:r>
              <a:rPr lang="en-US" dirty="0"/>
              <a:t>Loading operating system into computer’s main memory</a:t>
            </a:r>
          </a:p>
          <a:p>
            <a:endParaRPr lang="en-US" dirty="0"/>
          </a:p>
          <a:p>
            <a:r>
              <a:rPr lang="en-US" dirty="0"/>
              <a:t>Keeping all applications in a state of readiness in case needed by the user</a:t>
            </a:r>
          </a:p>
          <a:p>
            <a:endParaRPr lang="en-US" dirty="0"/>
          </a:p>
        </p:txBody>
      </p:sp>
    </p:spTree>
    <p:extLst>
      <p:ext uri="{BB962C8B-B14F-4D97-AF65-F5344CB8AC3E}">
        <p14:creationId xmlns:p14="http://schemas.microsoft.com/office/powerpoint/2010/main" val="2768293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BIOS</a:t>
            </a:r>
          </a:p>
        </p:txBody>
      </p:sp>
      <p:sp>
        <p:nvSpPr>
          <p:cNvPr id="3" name="Content Placeholder 2"/>
          <p:cNvSpPr>
            <a:spLocks noGrp="1"/>
          </p:cNvSpPr>
          <p:nvPr>
            <p:ph idx="1"/>
          </p:nvPr>
        </p:nvSpPr>
        <p:spPr/>
        <p:txBody>
          <a:bodyPr>
            <a:normAutofit fontScale="85000" lnSpcReduction="10000"/>
          </a:bodyPr>
          <a:lstStyle/>
          <a:p>
            <a:r>
              <a:rPr lang="en-US" dirty="0"/>
              <a:t>The first program or set of instructions that run when the computer is switched on is called </a:t>
            </a:r>
            <a:r>
              <a:rPr lang="en-US" b="1" dirty="0"/>
              <a:t>BIOS</a:t>
            </a:r>
            <a:r>
              <a:rPr lang="en-US" dirty="0"/>
              <a:t> or </a:t>
            </a:r>
            <a:r>
              <a:rPr lang="en-US" b="1" dirty="0"/>
              <a:t>Basic Input Output System</a:t>
            </a:r>
            <a:r>
              <a:rPr lang="en-US" dirty="0"/>
              <a:t>. BIOS is a </a:t>
            </a:r>
            <a:r>
              <a:rPr lang="en-US" b="1" dirty="0"/>
              <a:t>firmware</a:t>
            </a:r>
            <a:r>
              <a:rPr lang="en-US" dirty="0"/>
              <a:t>, i.e. a piece of software permanently programmed into the hardware.</a:t>
            </a:r>
          </a:p>
          <a:p>
            <a:endParaRPr lang="en-US" dirty="0"/>
          </a:p>
          <a:p>
            <a:r>
              <a:rPr lang="en-US" dirty="0"/>
              <a:t>If a system is already running but needs to be restarted, it is called </a:t>
            </a:r>
            <a:r>
              <a:rPr lang="en-US" b="1" dirty="0"/>
              <a:t>rebooting</a:t>
            </a:r>
            <a:r>
              <a:rPr lang="en-US" dirty="0"/>
              <a:t>. Rebooting may be required if a software or hardware has been installed or system is unusually slow.</a:t>
            </a:r>
          </a:p>
          <a:p>
            <a:endParaRPr lang="en-US" dirty="0"/>
          </a:p>
          <a:p>
            <a:pPr marL="0" indent="0">
              <a:buNone/>
            </a:pPr>
            <a:r>
              <a:rPr lang="en-US" dirty="0"/>
              <a:t>There are two types of booting −</a:t>
            </a:r>
          </a:p>
          <a:p>
            <a:r>
              <a:rPr lang="en-US" b="1" dirty="0"/>
              <a:t>Cold Booting</a:t>
            </a:r>
            <a:r>
              <a:rPr lang="en-US" dirty="0"/>
              <a:t> − When the system is started by switching on the power supply it is called cold booting. The next step in cold booting is loading of BIOS.</a:t>
            </a:r>
          </a:p>
          <a:p>
            <a:r>
              <a:rPr lang="en-US" b="1" dirty="0"/>
              <a:t>Warm Booting</a:t>
            </a:r>
            <a:r>
              <a:rPr lang="en-US" dirty="0"/>
              <a:t> − When the system is already running and needs to be restarted or rebooted, it is called warm booting. Warm booting is faster than cold booting because BIOS is not reloaded.</a:t>
            </a:r>
          </a:p>
          <a:p>
            <a:endParaRPr lang="en-US" dirty="0"/>
          </a:p>
        </p:txBody>
      </p:sp>
    </p:spTree>
    <p:extLst>
      <p:ext uri="{BB962C8B-B14F-4D97-AF65-F5344CB8AC3E}">
        <p14:creationId xmlns:p14="http://schemas.microsoft.com/office/powerpoint/2010/main" val="1647567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Computer Hardware?</a:t>
            </a: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q"/>
            </a:pPr>
            <a:r>
              <a:rPr lang="en-US" dirty="0">
                <a:solidFill>
                  <a:srgbClr val="333333"/>
                </a:solidFill>
                <a:latin typeface="Open-sans"/>
              </a:rPr>
              <a:t> Physical structure that houses a computer's processor, memory, storage, communication ports and peripheral devices. </a:t>
            </a:r>
          </a:p>
          <a:p>
            <a:pPr>
              <a:buFont typeface="Wingdings" pitchFamily="2" charset="2"/>
              <a:buChar char="q"/>
            </a:pPr>
            <a:endParaRPr lang="en-US" dirty="0">
              <a:solidFill>
                <a:srgbClr val="333333"/>
              </a:solidFill>
              <a:latin typeface="Open-sans"/>
            </a:endParaRPr>
          </a:p>
          <a:p>
            <a:pPr>
              <a:buFont typeface="Wingdings" pitchFamily="2" charset="2"/>
              <a:buChar char="q"/>
            </a:pPr>
            <a:r>
              <a:rPr lang="en-US" dirty="0">
                <a:solidFill>
                  <a:srgbClr val="333333"/>
                </a:solidFill>
                <a:latin typeface="Open-sans"/>
              </a:rPr>
              <a:t> Each of these components (called devices) have a different purpose, which may be either accepting inputs, storing data or sending outputs.</a:t>
            </a:r>
          </a:p>
          <a:p>
            <a:pPr>
              <a:buFont typeface="Wingdings" pitchFamily="2" charset="2"/>
              <a:buChar char="q"/>
            </a:pPr>
            <a:endParaRPr lang="en-US" dirty="0">
              <a:solidFill>
                <a:srgbClr val="333333"/>
              </a:solidFill>
              <a:latin typeface="Open-sans"/>
            </a:endParaRPr>
          </a:p>
          <a:p>
            <a:pPr>
              <a:buFont typeface="Wingdings" pitchFamily="2" charset="2"/>
              <a:buChar char="q"/>
            </a:pPr>
            <a:r>
              <a:rPr lang="en-US" dirty="0">
                <a:solidFill>
                  <a:srgbClr val="333333"/>
                </a:solidFill>
                <a:latin typeface="Open-sans"/>
              </a:rPr>
              <a:t> For example:</a:t>
            </a:r>
          </a:p>
          <a:p>
            <a:pPr lvl="1">
              <a:buFont typeface="Wingdings" pitchFamily="2" charset="2"/>
              <a:buChar char="ü"/>
            </a:pPr>
            <a:r>
              <a:rPr lang="en-US" dirty="0">
                <a:solidFill>
                  <a:srgbClr val="333333"/>
                </a:solidFill>
                <a:latin typeface="Open-sans"/>
              </a:rPr>
              <a:t> A mouse and a microphone are input devices used to record user activities and transform them into data that is transmitted to the system unit. </a:t>
            </a:r>
          </a:p>
          <a:p>
            <a:pPr lvl="1">
              <a:buFont typeface="Wingdings" pitchFamily="2" charset="2"/>
              <a:buChar char="ü"/>
            </a:pPr>
            <a:r>
              <a:rPr lang="en-US" dirty="0">
                <a:solidFill>
                  <a:srgbClr val="333333"/>
                </a:solidFill>
                <a:latin typeface="Open-sans"/>
              </a:rPr>
              <a:t> A hard disk is a storage unit where data is stored and accessed by other devices.</a:t>
            </a:r>
          </a:p>
          <a:p>
            <a:pPr lvl="1">
              <a:buFont typeface="Wingdings" pitchFamily="2" charset="2"/>
              <a:buChar char="ü"/>
            </a:pPr>
            <a:r>
              <a:rPr lang="en-US" dirty="0">
                <a:solidFill>
                  <a:srgbClr val="333333"/>
                </a:solidFill>
                <a:latin typeface="Open-sans"/>
              </a:rPr>
              <a:t> A monitor or a speaker are output devices that transform processed data into (respectively) video and audio signals.</a:t>
            </a:r>
          </a:p>
          <a:p>
            <a:pPr lvl="1">
              <a:buFont typeface="Wingdings" pitchFamily="2" charset="2"/>
              <a:buChar char="ü"/>
            </a:pPr>
            <a:endParaRPr lang="en-US" dirty="0">
              <a:solidFill>
                <a:srgbClr val="333333"/>
              </a:solidFill>
              <a:latin typeface="Open-sans"/>
            </a:endParaRPr>
          </a:p>
          <a:p>
            <a:pPr>
              <a:buFont typeface="Wingdings" pitchFamily="2" charset="2"/>
              <a:buChar char="q"/>
            </a:pPr>
            <a:endParaRPr lang="en-US" dirty="0"/>
          </a:p>
        </p:txBody>
      </p:sp>
    </p:spTree>
    <p:extLst>
      <p:ext uri="{BB962C8B-B14F-4D97-AF65-F5344CB8AC3E}">
        <p14:creationId xmlns:p14="http://schemas.microsoft.com/office/powerpoint/2010/main" val="3886141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Usually, the core components that represent the bare minimum that allow a computer to function are:</a:t>
            </a:r>
          </a:p>
          <a:p>
            <a:pPr marL="0" indent="0">
              <a:buNone/>
            </a:pPr>
            <a:endParaRPr lang="en-US" dirty="0"/>
          </a:p>
          <a:p>
            <a:pPr marL="457200" indent="-457200">
              <a:buFont typeface="+mj-lt"/>
              <a:buAutoNum type="arabicPeriod"/>
            </a:pPr>
            <a:r>
              <a:rPr lang="en-US" dirty="0"/>
              <a:t>Processor (CPU):</a:t>
            </a:r>
          </a:p>
          <a:p>
            <a:pPr marL="274320" lvl="1" indent="0">
              <a:buNone/>
            </a:pPr>
            <a:r>
              <a:rPr lang="en-US" dirty="0"/>
              <a:t>                                    The component that processes and executes inputs received from hardware and software.</a:t>
            </a:r>
          </a:p>
          <a:p>
            <a:pPr marL="731520" lvl="1" indent="-457200">
              <a:buFont typeface="+mj-lt"/>
              <a:buAutoNum type="arabicPeriod"/>
            </a:pPr>
            <a:endParaRPr lang="en-US" dirty="0"/>
          </a:p>
          <a:p>
            <a:pPr marL="457200" indent="-457200">
              <a:buFont typeface="+mj-lt"/>
              <a:buAutoNum type="arabicPeriod"/>
            </a:pPr>
            <a:r>
              <a:rPr lang="en-US" dirty="0"/>
              <a:t>Motherboard:</a:t>
            </a:r>
          </a:p>
          <a:p>
            <a:pPr marL="0" indent="0" algn="just">
              <a:buNone/>
            </a:pPr>
            <a:r>
              <a:rPr lang="en-US" dirty="0"/>
              <a:t>                          </a:t>
            </a:r>
            <a:r>
              <a:rPr lang="en-US" sz="1900" dirty="0"/>
              <a:t>A mainboard that provides basic connection between all the other hardware components and devices (internal and external).</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endParaRPr lang="en-US" dirty="0"/>
          </a:p>
        </p:txBody>
      </p:sp>
    </p:spTree>
    <p:extLst>
      <p:ext uri="{BB962C8B-B14F-4D97-AF65-F5344CB8AC3E}">
        <p14:creationId xmlns:p14="http://schemas.microsoft.com/office/powerpoint/2010/main" val="35000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524000"/>
            <a:ext cx="8229600" cy="4876800"/>
          </a:xfrm>
        </p:spPr>
        <p:txBody>
          <a:bodyPr/>
          <a:lstStyle/>
          <a:p>
            <a:pPr>
              <a:buNone/>
            </a:pPr>
            <a:r>
              <a:rPr lang="en-US" dirty="0"/>
              <a:t>…. and NOW….</a:t>
            </a:r>
          </a:p>
          <a:p>
            <a:endParaRPr lang="en-US" dirty="0"/>
          </a:p>
          <a:p>
            <a:pPr algn="ctr">
              <a:buNone/>
            </a:pPr>
            <a:r>
              <a:rPr lang="en-US" sz="4800" b="1" dirty="0"/>
              <a:t>ONE </a:t>
            </a:r>
            <a:r>
              <a:rPr lang="en-US" sz="4800" b="1" dirty="0">
                <a:solidFill>
                  <a:srgbClr val="FF0000"/>
                </a:solidFill>
              </a:rPr>
              <a:t>CANNOT</a:t>
            </a:r>
            <a:r>
              <a:rPr lang="en-US" sz="4800" b="1" dirty="0"/>
              <a:t> IMAGINE A WORLD WITHOUT  COMPUTERS!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3.  Memory (RAM):</a:t>
            </a:r>
          </a:p>
          <a:p>
            <a:pPr marL="0" indent="0">
              <a:buNone/>
            </a:pPr>
            <a:r>
              <a:rPr lang="en-US" dirty="0"/>
              <a:t>	       </a:t>
            </a:r>
            <a:r>
              <a:rPr lang="en-US" sz="1800" dirty="0"/>
              <a:t>A temporary data storage space that stores the information the CPU is actively using.</a:t>
            </a:r>
          </a:p>
          <a:p>
            <a:pPr marL="0" indent="0">
              <a:buNone/>
            </a:pPr>
            <a:endParaRPr lang="en-US" dirty="0"/>
          </a:p>
          <a:p>
            <a:pPr marL="0" indent="0">
              <a:buNone/>
            </a:pPr>
            <a:r>
              <a:rPr lang="en-US" dirty="0"/>
              <a:t>4.  Storage device:</a:t>
            </a:r>
          </a:p>
          <a:p>
            <a:pPr marL="0" indent="0">
              <a:buNone/>
            </a:pPr>
            <a:r>
              <a:rPr lang="en-US" dirty="0"/>
              <a:t>	    </a:t>
            </a:r>
            <a:r>
              <a:rPr lang="en-US" sz="1800" dirty="0"/>
              <a:t>A storage device where data is stored on a permanent basis. It’s slower but less volatile than the RAM.</a:t>
            </a:r>
          </a:p>
          <a:p>
            <a:pPr marL="0" indent="0">
              <a:buNone/>
            </a:pPr>
            <a:endParaRPr lang="en-US" dirty="0"/>
          </a:p>
          <a:p>
            <a:pPr marL="0" indent="0">
              <a:buNone/>
            </a:pPr>
            <a:r>
              <a:rPr lang="en-US" dirty="0"/>
              <a:t>5.  Power supply unit:</a:t>
            </a:r>
          </a:p>
          <a:p>
            <a:pPr marL="0" indent="0">
              <a:buNone/>
            </a:pPr>
            <a:r>
              <a:rPr lang="en-US" dirty="0"/>
              <a:t> 	</a:t>
            </a:r>
            <a:r>
              <a:rPr lang="en-US" sz="1800" dirty="0"/>
              <a:t>That’s pretty self-explanatory: without power, no electronic device can work!</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134549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Software?</a:t>
            </a:r>
          </a:p>
        </p:txBody>
      </p:sp>
      <p:sp>
        <p:nvSpPr>
          <p:cNvPr id="3" name="Content Placeholder 2"/>
          <p:cNvSpPr>
            <a:spLocks noGrp="1"/>
          </p:cNvSpPr>
          <p:nvPr>
            <p:ph idx="1"/>
          </p:nvPr>
        </p:nvSpPr>
        <p:spPr/>
        <p:txBody>
          <a:bodyPr/>
          <a:lstStyle/>
          <a:p>
            <a:pPr marL="0" indent="0">
              <a:buNone/>
            </a:pPr>
            <a:r>
              <a:rPr lang="en-US" dirty="0"/>
              <a:t>All parts of a computer that are not strictly physical, such as data, programs, applications, protocols, etc., are broadly defined as “software.”</a:t>
            </a:r>
          </a:p>
          <a:p>
            <a:pPr marL="0" indent="0">
              <a:buNone/>
            </a:pPr>
            <a:endParaRPr lang="en-US" dirty="0"/>
          </a:p>
          <a:p>
            <a:pPr marL="0" indent="0">
              <a:buNone/>
            </a:pPr>
            <a:r>
              <a:rPr lang="en-US" dirty="0"/>
              <a:t>A computer’s operating system (OS) and all its applications are software as well.</a:t>
            </a:r>
          </a:p>
          <a:p>
            <a:pPr marL="0" indent="0">
              <a:buNone/>
            </a:pPr>
            <a:endParaRPr lang="en-US" dirty="0"/>
          </a:p>
          <a:p>
            <a:pPr marL="0" indent="0">
              <a:buNone/>
            </a:pPr>
            <a:r>
              <a:rPr lang="en-US" dirty="0"/>
              <a:t>A computer works with software programs that are sent to its underlying hardware architecture for reading, interpretation and execution.</a:t>
            </a:r>
          </a:p>
        </p:txBody>
      </p:sp>
    </p:spTree>
    <p:extLst>
      <p:ext uri="{BB962C8B-B14F-4D97-AF65-F5344CB8AC3E}">
        <p14:creationId xmlns:p14="http://schemas.microsoft.com/office/powerpoint/2010/main" val="2229818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a:t>
            </a:r>
          </a:p>
        </p:txBody>
      </p:sp>
      <p:sp>
        <p:nvSpPr>
          <p:cNvPr id="3" name="Content Placeholder 2"/>
          <p:cNvSpPr>
            <a:spLocks noGrp="1"/>
          </p:cNvSpPr>
          <p:nvPr>
            <p:ph idx="1"/>
          </p:nvPr>
        </p:nvSpPr>
        <p:spPr/>
        <p:txBody>
          <a:bodyPr>
            <a:normAutofit fontScale="92500" lnSpcReduction="10000"/>
          </a:bodyPr>
          <a:lstStyle/>
          <a:p>
            <a:r>
              <a:rPr lang="en-US" b="1" dirty="0"/>
              <a:t>Data</a:t>
            </a:r>
            <a:r>
              <a:rPr lang="en-US" dirty="0"/>
              <a:t> is a collection of values. Those values can be characters, numbers, or any other data type. If those values are not processed, they have little meaning to a human. </a:t>
            </a:r>
            <a:r>
              <a:rPr lang="en-US" b="1" dirty="0"/>
              <a:t>Information</a:t>
            </a:r>
            <a:r>
              <a:rPr lang="en-US" dirty="0"/>
              <a:t> is data that was processed so a human can read, understand, and use it.</a:t>
            </a:r>
          </a:p>
          <a:p>
            <a:endParaRPr lang="en-US" dirty="0"/>
          </a:p>
          <a:p>
            <a:r>
              <a:rPr lang="en-US" dirty="0"/>
              <a:t>Information </a:t>
            </a:r>
            <a:r>
              <a:rPr lang="en-US" i="1" dirty="0"/>
              <a:t>informs</a:t>
            </a:r>
            <a:r>
              <a:rPr lang="en-US" dirty="0"/>
              <a:t> you of something. It answers a specific question. It represents a specific truth or fact.</a:t>
            </a:r>
          </a:p>
          <a:p>
            <a:endParaRPr lang="en-US" dirty="0"/>
          </a:p>
          <a:p>
            <a:r>
              <a:rPr lang="en-US" dirty="0"/>
              <a:t>Data is the collection of recorded values from which information can be ascertained.</a:t>
            </a:r>
          </a:p>
          <a:p>
            <a:endParaRPr lang="en-US" dirty="0"/>
          </a:p>
          <a:p>
            <a:r>
              <a:rPr lang="en-US" dirty="0"/>
              <a:t>Some data is not relevant or informational. This irrelevant data is called noise.</a:t>
            </a:r>
          </a:p>
          <a:p>
            <a:endParaRPr lang="en-US" dirty="0"/>
          </a:p>
        </p:txBody>
      </p:sp>
    </p:spTree>
    <p:extLst>
      <p:ext uri="{BB962C8B-B14F-4D97-AF65-F5344CB8AC3E}">
        <p14:creationId xmlns:p14="http://schemas.microsoft.com/office/powerpoint/2010/main" val="1417570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(Data &amp; Information)</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following is an example of raw data, and how that data can be assembled into information.</a:t>
            </a:r>
          </a:p>
          <a:p>
            <a:pPr marL="0" indent="0">
              <a:buNone/>
            </a:pPr>
            <a:r>
              <a:rPr lang="en-US" b="1" dirty="0"/>
              <a:t>Example of Data:</a:t>
            </a:r>
          </a:p>
          <a:p>
            <a:pPr marL="0" indent="0">
              <a:buNone/>
            </a:pPr>
            <a:r>
              <a:rPr lang="en-US" dirty="0"/>
              <a:t>UT, 1234, Joe, Circle, SLC, 8015553211, 84084, Smith</a:t>
            </a:r>
          </a:p>
          <a:p>
            <a:pPr marL="0" indent="0">
              <a:buNone/>
            </a:pPr>
            <a:endParaRPr lang="en-US" dirty="0"/>
          </a:p>
          <a:p>
            <a:pPr marL="0" indent="0">
              <a:buNone/>
            </a:pPr>
            <a:r>
              <a:rPr lang="en-US" dirty="0"/>
              <a:t>In this example, the original data appears to be a set of random words and numbers, separated by commas.</a:t>
            </a:r>
          </a:p>
          <a:p>
            <a:pPr marL="0" indent="0">
              <a:buNone/>
            </a:pPr>
            <a:endParaRPr lang="en-US" dirty="0"/>
          </a:p>
          <a:p>
            <a:pPr marL="0" indent="0">
              <a:buNone/>
            </a:pPr>
            <a:r>
              <a:rPr lang="en-US" b="1" dirty="0"/>
              <a:t>Example of Information:</a:t>
            </a:r>
          </a:p>
          <a:p>
            <a:pPr marL="0" indent="0">
              <a:buNone/>
            </a:pPr>
            <a:r>
              <a:rPr lang="en-US" dirty="0"/>
              <a:t>Joe Smith</a:t>
            </a:r>
            <a:br>
              <a:rPr lang="en-US" dirty="0"/>
            </a:br>
            <a:r>
              <a:rPr lang="en-US" dirty="0"/>
              <a:t>1234 Circle</a:t>
            </a:r>
            <a:br>
              <a:rPr lang="en-US" dirty="0"/>
            </a:br>
            <a:r>
              <a:rPr lang="en-US" dirty="0"/>
              <a:t>Salt Lake City, UT 84084</a:t>
            </a:r>
            <a:br>
              <a:rPr lang="en-US" dirty="0"/>
            </a:br>
            <a:r>
              <a:rPr lang="en-US" dirty="0"/>
              <a:t>(</a:t>
            </a:r>
            <a:r>
              <a:rPr lang="en-US" dirty="0">
                <a:hlinkClick r:id="rId2"/>
              </a:rPr>
              <a:t>801</a:t>
            </a:r>
            <a:r>
              <a:rPr lang="en-US" dirty="0"/>
              <a:t>) 555-3211</a:t>
            </a:r>
          </a:p>
          <a:p>
            <a:pPr marL="0" indent="0">
              <a:buNone/>
            </a:pPr>
            <a:endParaRPr lang="en-US" dirty="0"/>
          </a:p>
          <a:p>
            <a:pPr marL="0" indent="0">
              <a:buNone/>
            </a:pPr>
            <a:r>
              <a:rPr lang="en-US" dirty="0"/>
              <a:t>In this information, the original data was interpreted, organized, and </a:t>
            </a:r>
            <a:r>
              <a:rPr lang="en-US" dirty="0">
                <a:hlinkClick r:id="rId3"/>
              </a:rPr>
              <a:t>formatted</a:t>
            </a:r>
            <a:r>
              <a:rPr lang="en-US" dirty="0"/>
              <a:t> according to predefined parameters. Now the meaning of the data is clear: it is the contact information for a person named Joe Smith.</a:t>
            </a:r>
          </a:p>
          <a:p>
            <a:endParaRPr lang="en-US" dirty="0"/>
          </a:p>
        </p:txBody>
      </p:sp>
    </p:spTree>
    <p:extLst>
      <p:ext uri="{BB962C8B-B14F-4D97-AF65-F5344CB8AC3E}">
        <p14:creationId xmlns:p14="http://schemas.microsoft.com/office/powerpoint/2010/main" val="1972579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a:t>
            </a:r>
          </a:p>
        </p:txBody>
      </p:sp>
      <p:sp>
        <p:nvSpPr>
          <p:cNvPr id="3" name="Content Placeholder 2"/>
          <p:cNvSpPr>
            <a:spLocks noGrp="1"/>
          </p:cNvSpPr>
          <p:nvPr>
            <p:ph idx="1"/>
          </p:nvPr>
        </p:nvSpPr>
        <p:spPr/>
        <p:txBody>
          <a:bodyPr>
            <a:normAutofit/>
          </a:bodyPr>
          <a:lstStyle/>
          <a:p>
            <a:endParaRPr lang="en-US" dirty="0"/>
          </a:p>
          <a:p>
            <a:pPr marL="0" indent="0">
              <a:buNone/>
            </a:pPr>
            <a:r>
              <a:rPr lang="en-US" dirty="0"/>
              <a:t>Computer user:</a:t>
            </a:r>
          </a:p>
          <a:p>
            <a:pPr marL="0" indent="0">
              <a:buNone/>
            </a:pPr>
            <a:endParaRPr lang="en-US" dirty="0"/>
          </a:p>
          <a:p>
            <a:pPr marL="0" indent="0">
              <a:buNone/>
            </a:pPr>
            <a:r>
              <a:rPr lang="en-US" dirty="0"/>
              <a:t> Alternatively referred to as an end user, a user is any individual who is not involved with supporting or developing a computer or service. </a:t>
            </a:r>
          </a:p>
          <a:p>
            <a:pPr marL="0" indent="0">
              <a:buNone/>
            </a:pPr>
            <a:endParaRPr lang="en-US" dirty="0"/>
          </a:p>
          <a:p>
            <a:pPr marL="0" indent="0">
              <a:buNone/>
            </a:pPr>
            <a:r>
              <a:rPr lang="en-US" dirty="0"/>
              <a:t>For example, you are the end-user of the computer you are using when you call technical support for help.</a:t>
            </a:r>
          </a:p>
          <a:p>
            <a:endParaRPr lang="en-US" dirty="0"/>
          </a:p>
        </p:txBody>
      </p:sp>
    </p:spTree>
    <p:extLst>
      <p:ext uri="{BB962C8B-B14F-4D97-AF65-F5344CB8AC3E}">
        <p14:creationId xmlns:p14="http://schemas.microsoft.com/office/powerpoint/2010/main" val="2943177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90600"/>
          </a:xfrm>
        </p:spPr>
        <p:txBody>
          <a:bodyPr>
            <a:normAutofit fontScale="90000"/>
          </a:bodyPr>
          <a:lstStyle/>
          <a:p>
            <a:br>
              <a:rPr lang="en-US" dirty="0">
                <a:solidFill>
                  <a:srgbClr val="292934"/>
                </a:solidFill>
              </a:rPr>
            </a:br>
            <a:r>
              <a:rPr lang="en-US" dirty="0">
                <a:solidFill>
                  <a:srgbClr val="292934"/>
                </a:solidFill>
              </a:rPr>
              <a:t>Generic types of users</a:t>
            </a:r>
            <a:br>
              <a:rPr lang="en-US" dirty="0">
                <a:solidFill>
                  <a:srgbClr val="292934"/>
                </a:solidFill>
              </a:rPr>
            </a:br>
            <a:br>
              <a:rPr lang="en-US" dirty="0">
                <a:solidFill>
                  <a:srgbClr val="292934"/>
                </a:solidFill>
              </a:rPr>
            </a:br>
            <a:endParaRPr lang="en-US" dirty="0"/>
          </a:p>
        </p:txBody>
      </p:sp>
      <p:sp>
        <p:nvSpPr>
          <p:cNvPr id="3" name="Content Placeholder 2"/>
          <p:cNvSpPr>
            <a:spLocks noGrp="1"/>
          </p:cNvSpPr>
          <p:nvPr>
            <p:ph idx="1"/>
          </p:nvPr>
        </p:nvSpPr>
        <p:spPr/>
        <p:txBody>
          <a:bodyPr/>
          <a:lstStyle/>
          <a:p>
            <a:pPr marL="0" lvl="0" indent="0">
              <a:buClr>
                <a:srgbClr val="93A299"/>
              </a:buClr>
              <a:buNone/>
            </a:pPr>
            <a:r>
              <a:rPr lang="en-US" sz="1700" dirty="0">
                <a:solidFill>
                  <a:srgbClr val="292934"/>
                </a:solidFill>
              </a:rPr>
              <a:t>Computer users can be broken up into the following groups based on how experienced the computer user is with a computer:</a:t>
            </a:r>
          </a:p>
          <a:p>
            <a:pPr lvl="0">
              <a:buClr>
                <a:srgbClr val="93A299"/>
              </a:buClr>
            </a:pPr>
            <a:endParaRPr lang="en-US" sz="1700" dirty="0">
              <a:solidFill>
                <a:srgbClr val="292934"/>
              </a:solidFill>
            </a:endParaRPr>
          </a:p>
          <a:p>
            <a:pPr lvl="0">
              <a:buClr>
                <a:srgbClr val="93A299"/>
              </a:buClr>
            </a:pPr>
            <a:r>
              <a:rPr lang="en-US" sz="1700" dirty="0">
                <a:solidFill>
                  <a:srgbClr val="292934"/>
                </a:solidFill>
              </a:rPr>
              <a:t>Advanced user, hardcore user or power user - A user with advanced knowledge about computers software and hardware that require no assistance.</a:t>
            </a:r>
          </a:p>
          <a:p>
            <a:pPr lvl="0">
              <a:buClr>
                <a:srgbClr val="93A299"/>
              </a:buClr>
            </a:pPr>
            <a:endParaRPr lang="en-US" sz="1700" dirty="0">
              <a:solidFill>
                <a:srgbClr val="292934"/>
              </a:solidFill>
            </a:endParaRPr>
          </a:p>
          <a:p>
            <a:pPr lvl="0">
              <a:buClr>
                <a:srgbClr val="93A299"/>
              </a:buClr>
            </a:pPr>
            <a:r>
              <a:rPr lang="en-US" sz="1700" dirty="0">
                <a:solidFill>
                  <a:srgbClr val="292934"/>
                </a:solidFill>
              </a:rPr>
              <a:t>Casual user or regular user - A user who has some computer experience and can navigate and use the computer without much assistance.</a:t>
            </a:r>
          </a:p>
          <a:p>
            <a:pPr lvl="0">
              <a:buClr>
                <a:srgbClr val="93A299"/>
              </a:buClr>
            </a:pPr>
            <a:endParaRPr lang="en-US" sz="1700" dirty="0">
              <a:solidFill>
                <a:srgbClr val="292934"/>
              </a:solidFill>
            </a:endParaRPr>
          </a:p>
          <a:p>
            <a:pPr lvl="0">
              <a:buClr>
                <a:srgbClr val="93A299"/>
              </a:buClr>
            </a:pPr>
            <a:r>
              <a:rPr lang="en-US" sz="1700" dirty="0">
                <a:solidFill>
                  <a:srgbClr val="292934"/>
                </a:solidFill>
              </a:rPr>
              <a:t>Basic user, beginner, novice, or newbie - A user who started using a computer and requires lots of assistance.</a:t>
            </a:r>
          </a:p>
          <a:p>
            <a:endParaRPr lang="en-US" dirty="0"/>
          </a:p>
        </p:txBody>
      </p:sp>
    </p:spTree>
    <p:extLst>
      <p:ext uri="{BB962C8B-B14F-4D97-AF65-F5344CB8AC3E}">
        <p14:creationId xmlns:p14="http://schemas.microsoft.com/office/powerpoint/2010/main" val="1261007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Basic Components:</a:t>
            </a:r>
          </a:p>
        </p:txBody>
      </p:sp>
      <p:sp>
        <p:nvSpPr>
          <p:cNvPr id="3" name="Content Placeholder 2"/>
          <p:cNvSpPr>
            <a:spLocks noGrp="1"/>
          </p:cNvSpPr>
          <p:nvPr>
            <p:ph idx="1"/>
          </p:nvPr>
        </p:nvSpPr>
        <p:spPr/>
        <p:txBody>
          <a:bodyPr/>
          <a:lstStyle/>
          <a:p>
            <a:r>
              <a:rPr lang="en-US" dirty="0"/>
              <a:t>Storage is a process through which digital data is saved within a data storage device by means of computing technology. Storage is a mechanism that enables a computer to retain data, either temporarily or permanently.</a:t>
            </a:r>
          </a:p>
          <a:p>
            <a:endParaRPr lang="en-US" dirty="0"/>
          </a:p>
          <a:p>
            <a:r>
              <a:rPr lang="en-US" dirty="0"/>
              <a:t>Storage devices such as flash drives and hard disks are a fundamental component of most digital devices since they allow users to preserve all kinds of information such as videos, documents, pictures and raw data.</a:t>
            </a:r>
          </a:p>
          <a:p>
            <a:endParaRPr lang="en-US" dirty="0"/>
          </a:p>
          <a:p>
            <a:r>
              <a:rPr lang="en-US" dirty="0"/>
              <a:t>Storage may also be referred to as computer data storage or electronic data storage.</a:t>
            </a:r>
          </a:p>
        </p:txBody>
      </p:sp>
    </p:spTree>
    <p:extLst>
      <p:ext uri="{BB962C8B-B14F-4D97-AF65-F5344CB8AC3E}">
        <p14:creationId xmlns:p14="http://schemas.microsoft.com/office/powerpoint/2010/main" val="288460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Storage:</a:t>
            </a:r>
          </a:p>
        </p:txBody>
      </p:sp>
      <p:sp>
        <p:nvSpPr>
          <p:cNvPr id="3" name="Content Placeholder 2"/>
          <p:cNvSpPr>
            <a:spLocks noGrp="1"/>
          </p:cNvSpPr>
          <p:nvPr>
            <p:ph idx="1"/>
          </p:nvPr>
        </p:nvSpPr>
        <p:spPr/>
        <p:txBody>
          <a:bodyPr>
            <a:normAutofit fontScale="92500" lnSpcReduction="20000"/>
          </a:bodyPr>
          <a:lstStyle/>
          <a:p>
            <a:r>
              <a:rPr lang="en-US" dirty="0"/>
              <a:t>Storage is among the key components of a computer system and can be classified into several forms, although there are two major types:</a:t>
            </a:r>
          </a:p>
          <a:p>
            <a:endParaRPr lang="en-US" dirty="0"/>
          </a:p>
          <a:p>
            <a:r>
              <a:rPr lang="en-US" dirty="0"/>
              <a:t>Volatile Storage (Memory): Requires a continuous supply of electricity to store/retain data. It acts as a computer's primary storage for temporarily storing data and handling application workloads. Examples of non-volatile storage include cache memory and random access memory (RAM).</a:t>
            </a:r>
          </a:p>
          <a:p>
            <a:endParaRPr lang="en-US" dirty="0"/>
          </a:p>
          <a:p>
            <a:r>
              <a:rPr lang="en-US" dirty="0"/>
              <a:t>Non-Volatile Storage: A type of storage mechanism that retains digital data even if it’s powered off or isn’t supplied with electrical power. This is often referred to as a secondary storage mechanism, and is used for permanent data storage requiring I/O operations. Examples of volatile storage include a hard disk, USB storage and optical media.</a:t>
            </a:r>
          </a:p>
        </p:txBody>
      </p:sp>
    </p:spTree>
    <p:extLst>
      <p:ext uri="{BB962C8B-B14F-4D97-AF65-F5344CB8AC3E}">
        <p14:creationId xmlns:p14="http://schemas.microsoft.com/office/powerpoint/2010/main" val="536621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Storage is often confused for memory, although in computing the two terms have different meanings. Memory refers to short-term location of temporary data (see volatile storage above), while storage devices, in fact, store data on a long-term basis for later uses and access. While memory is cleared every time a computer is turned off, stored data is saved and stays intact until it’s manually deleted. Primary or volatile storage tends to me much faster than secondary storage due to its proximity to the processor, but it’s also comparably smaller. Secondary storage can hold and handle significantly larger sizes of data, and keeps it inactive until it’s needed again.</a:t>
            </a:r>
          </a:p>
        </p:txBody>
      </p:sp>
    </p:spTree>
    <p:extLst>
      <p:ext uri="{BB962C8B-B14F-4D97-AF65-F5344CB8AC3E}">
        <p14:creationId xmlns:p14="http://schemas.microsoft.com/office/powerpoint/2010/main" val="13438727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Storage Devices:</a:t>
            </a:r>
          </a:p>
        </p:txBody>
      </p:sp>
      <p:sp>
        <p:nvSpPr>
          <p:cNvPr id="3" name="Content Placeholder 2"/>
          <p:cNvSpPr>
            <a:spLocks noGrp="1"/>
          </p:cNvSpPr>
          <p:nvPr>
            <p:ph idx="1"/>
          </p:nvPr>
        </p:nvSpPr>
        <p:spPr/>
        <p:txBody>
          <a:bodyPr/>
          <a:lstStyle/>
          <a:p>
            <a:pPr marL="0" indent="0">
              <a:buNone/>
            </a:pPr>
            <a:r>
              <a:rPr lang="en-US" b="1" u="sng" dirty="0"/>
              <a:t>Primary storage</a:t>
            </a:r>
            <a:r>
              <a:rPr lang="en-US" dirty="0"/>
              <a:t>, which is also referred to as internal memory, is accessed by a computer's central processing unit (CPU). </a:t>
            </a:r>
          </a:p>
          <a:p>
            <a:r>
              <a:rPr lang="en-US" dirty="0"/>
              <a:t>It is usually the fastest and most expensive type of memory in the computer. </a:t>
            </a:r>
          </a:p>
          <a:p>
            <a:r>
              <a:rPr lang="en-US" dirty="0"/>
              <a:t>Primary storage uses random-access memory (RAM), cache memory, or some other specialized hardware to store data while the computer is powered on.</a:t>
            </a:r>
          </a:p>
          <a:p>
            <a:r>
              <a:rPr lang="en-US" dirty="0"/>
              <a:t>When power is removed, RAM is wiped clean. </a:t>
            </a:r>
          </a:p>
          <a:p>
            <a:r>
              <a:rPr lang="en-US" dirty="0"/>
              <a:t>The volatile nature of RAM means that additional storage devices are needed that continue to work when a computer is powered off.</a:t>
            </a:r>
          </a:p>
        </p:txBody>
      </p:sp>
    </p:spTree>
    <p:extLst>
      <p:ext uri="{BB962C8B-B14F-4D97-AF65-F5344CB8AC3E}">
        <p14:creationId xmlns:p14="http://schemas.microsoft.com/office/powerpoint/2010/main" val="76812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a:t>
            </a:r>
          </a:p>
        </p:txBody>
      </p:sp>
      <p:sp>
        <p:nvSpPr>
          <p:cNvPr id="3" name="Content Placeholder 2"/>
          <p:cNvSpPr>
            <a:spLocks noGrp="1"/>
          </p:cNvSpPr>
          <p:nvPr>
            <p:ph idx="1"/>
          </p:nvPr>
        </p:nvSpPr>
        <p:spPr/>
        <p:txBody>
          <a:bodyPr/>
          <a:lstStyle/>
          <a:p>
            <a:r>
              <a:rPr lang="en-US" dirty="0"/>
              <a:t>The term ‘computer’ is derived from the Latin word ‘</a:t>
            </a:r>
            <a:r>
              <a:rPr lang="en-US" dirty="0" err="1"/>
              <a:t>computare</a:t>
            </a:r>
            <a:r>
              <a:rPr lang="en-US" dirty="0"/>
              <a:t>’, which is defined as – “to calculate”, “to count” or to “sum up”, etc.</a:t>
            </a:r>
          </a:p>
          <a:p>
            <a:endParaRPr lang="en-US" dirty="0"/>
          </a:p>
          <a:p>
            <a:r>
              <a:rPr lang="en-US" dirty="0"/>
              <a:t>So computer is a device that performs computation.</a:t>
            </a:r>
          </a:p>
          <a:p>
            <a:endParaRPr lang="en-US" dirty="0"/>
          </a:p>
          <a:p>
            <a:r>
              <a:rPr lang="en-US" dirty="0"/>
              <a:t>The first mechanical computer was designed in 1837 by Charles Babbage. It was called “Analytical Engine”. It was the first general-purpose computer. Charles Babbage is known as the father of Computer.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u="sng" dirty="0"/>
              <a:t>Secondary storage</a:t>
            </a:r>
            <a:r>
              <a:rPr lang="en-US" dirty="0"/>
              <a:t> on a computer is provided by non-volatile devices such as hard disk drives. </a:t>
            </a:r>
          </a:p>
          <a:p>
            <a:pPr marL="0" indent="0">
              <a:buNone/>
            </a:pPr>
            <a:endParaRPr lang="en-US" dirty="0"/>
          </a:p>
          <a:p>
            <a:r>
              <a:rPr lang="en-US" dirty="0"/>
              <a:t>Even though a hard drive may be housed within a desktop or laptop, it's not considered to be primary because it's not accessed directly by the CPU. </a:t>
            </a:r>
          </a:p>
          <a:p>
            <a:endParaRPr lang="en-US" dirty="0"/>
          </a:p>
          <a:p>
            <a:r>
              <a:rPr lang="en-US" dirty="0"/>
              <a:t>Data stored on hard disk drives and most other types of secondary storage devices is organized according to a file system. </a:t>
            </a:r>
          </a:p>
          <a:p>
            <a:endParaRPr lang="en-US" dirty="0"/>
          </a:p>
          <a:p>
            <a:r>
              <a:rPr lang="en-US" dirty="0"/>
              <a:t>This type of storage is slower than primary storage, but it's also cheaper.</a:t>
            </a:r>
          </a:p>
        </p:txBody>
      </p:sp>
    </p:spTree>
    <p:extLst>
      <p:ext uri="{BB962C8B-B14F-4D97-AF65-F5344CB8AC3E}">
        <p14:creationId xmlns:p14="http://schemas.microsoft.com/office/powerpoint/2010/main" val="3545620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u="sng" dirty="0"/>
              <a:t>Tertiary storage</a:t>
            </a:r>
            <a:r>
              <a:rPr lang="en-US" dirty="0"/>
              <a:t> is a third type of storage not typically found on a personal computer. </a:t>
            </a:r>
          </a:p>
          <a:p>
            <a:pPr marL="0" indent="0">
              <a:buNone/>
            </a:pPr>
            <a:endParaRPr lang="en-US" dirty="0"/>
          </a:p>
          <a:p>
            <a:pPr marL="0" indent="0">
              <a:buNone/>
            </a:pPr>
            <a:r>
              <a:rPr lang="en-US" dirty="0"/>
              <a:t>This kind of storage device consists of high-capacity archives designed to house massive amounts of data on mountable media such as optical discs. </a:t>
            </a:r>
          </a:p>
          <a:p>
            <a:pPr marL="0" indent="0">
              <a:buNone/>
            </a:pPr>
            <a:endParaRPr lang="en-US" dirty="0"/>
          </a:p>
          <a:p>
            <a:pPr marL="0" indent="0">
              <a:buNone/>
            </a:pPr>
            <a:r>
              <a:rPr lang="en-US" dirty="0"/>
              <a:t>The device typically includes a robotic arm or another mechanism that locates media containing specific data and transfers it from a storage location to a drive where the contained data can be accessed.</a:t>
            </a:r>
          </a:p>
        </p:txBody>
      </p:sp>
    </p:spTree>
    <p:extLst>
      <p:ext uri="{BB962C8B-B14F-4D97-AF65-F5344CB8AC3E}">
        <p14:creationId xmlns:p14="http://schemas.microsoft.com/office/powerpoint/2010/main" val="3052340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b="1" dirty="0"/>
              <a:t>Storage Devices Examples</a:t>
            </a:r>
            <a:br>
              <a:rPr lang="en-US" b="1" dirty="0"/>
            </a:br>
            <a:endParaRPr lang="en-US" dirty="0"/>
          </a:p>
        </p:txBody>
      </p:sp>
      <p:sp>
        <p:nvSpPr>
          <p:cNvPr id="3" name="Content Placeholder 2"/>
          <p:cNvSpPr>
            <a:spLocks noGrp="1"/>
          </p:cNvSpPr>
          <p:nvPr>
            <p:ph idx="1"/>
          </p:nvPr>
        </p:nvSpPr>
        <p:spPr/>
        <p:txBody>
          <a:bodyPr>
            <a:normAutofit lnSpcReduction="10000"/>
          </a:bodyPr>
          <a:lstStyle/>
          <a:p>
            <a:pPr fontAlgn="base"/>
            <a:r>
              <a:rPr lang="en-US" dirty="0"/>
              <a:t>The average personal computer user mainly comes into contact with secondary computer storage devices.</a:t>
            </a:r>
          </a:p>
          <a:p>
            <a:pPr fontAlgn="base"/>
            <a:endParaRPr lang="en-US" dirty="0"/>
          </a:p>
          <a:p>
            <a:pPr fontAlgn="base"/>
            <a:r>
              <a:rPr lang="en-US" dirty="0"/>
              <a:t>These include an internal hard drive and external drives that are typically connected via a standard interface like a USB cable.</a:t>
            </a:r>
          </a:p>
          <a:p>
            <a:pPr fontAlgn="base"/>
            <a:endParaRPr lang="en-US" dirty="0"/>
          </a:p>
          <a:p>
            <a:pPr fontAlgn="base"/>
            <a:r>
              <a:rPr lang="en-US" dirty="0"/>
              <a:t>In the past, many computers came equipped with a drive to read and write CDs and DVDs. </a:t>
            </a:r>
          </a:p>
          <a:p>
            <a:pPr fontAlgn="base"/>
            <a:endParaRPr lang="en-US" dirty="0"/>
          </a:p>
          <a:p>
            <a:pPr fontAlgn="base"/>
            <a:r>
              <a:rPr lang="en-US" dirty="0"/>
              <a:t>Today, this type of disc drive is more often connected as an external device, along with Blue-ray disc drives.</a:t>
            </a:r>
          </a:p>
          <a:p>
            <a:endParaRPr lang="en-US" dirty="0"/>
          </a:p>
        </p:txBody>
      </p:sp>
    </p:spTree>
    <p:extLst>
      <p:ext uri="{BB962C8B-B14F-4D97-AF65-F5344CB8AC3E}">
        <p14:creationId xmlns:p14="http://schemas.microsoft.com/office/powerpoint/2010/main" val="1235689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Examples of Storage Devices</a:t>
            </a:r>
            <a:br>
              <a:rPr lang="en-US" dirty="0"/>
            </a:br>
            <a:endParaRPr lang="en-US" dirty="0"/>
          </a:p>
        </p:txBody>
      </p:sp>
      <p:sp>
        <p:nvSpPr>
          <p:cNvPr id="3" name="Content Placeholder 2"/>
          <p:cNvSpPr>
            <a:spLocks noGrp="1"/>
          </p:cNvSpPr>
          <p:nvPr>
            <p:ph idx="1"/>
          </p:nvPr>
        </p:nvSpPr>
        <p:spPr/>
        <p:txBody>
          <a:bodyPr/>
          <a:lstStyle/>
          <a:p>
            <a:r>
              <a:rPr lang="en-US" dirty="0"/>
              <a:t>Common storage devices that are in use or have been used in the past include:</a:t>
            </a:r>
          </a:p>
          <a:p>
            <a:endParaRPr lang="en-US" dirty="0"/>
          </a:p>
          <a:p>
            <a:r>
              <a:rPr lang="en-US" dirty="0"/>
              <a:t>Hard disks.</a:t>
            </a:r>
          </a:p>
          <a:p>
            <a:r>
              <a:rPr lang="en-US" dirty="0"/>
              <a:t>Flash drives.</a:t>
            </a:r>
          </a:p>
          <a:p>
            <a:r>
              <a:rPr lang="en-US" dirty="0"/>
              <a:t>Floppy diskettes.</a:t>
            </a:r>
          </a:p>
          <a:p>
            <a:r>
              <a:rPr lang="en-US" dirty="0"/>
              <a:t>Tape drives.</a:t>
            </a:r>
          </a:p>
          <a:p>
            <a:r>
              <a:rPr lang="en-US" dirty="0"/>
              <a:t>CD-ROM disks.</a:t>
            </a:r>
          </a:p>
          <a:p>
            <a:r>
              <a:rPr lang="en-US" dirty="0"/>
              <a:t>Blu-ray disks.</a:t>
            </a:r>
          </a:p>
          <a:p>
            <a:r>
              <a:rPr lang="en-US" dirty="0"/>
              <a:t>Memory cards.</a:t>
            </a:r>
          </a:p>
          <a:p>
            <a:r>
              <a:rPr lang="en-US" dirty="0"/>
              <a:t>Cloud drives.</a:t>
            </a:r>
          </a:p>
        </p:txBody>
      </p:sp>
    </p:spTree>
    <p:extLst>
      <p:ext uri="{BB962C8B-B14F-4D97-AF65-F5344CB8AC3E}">
        <p14:creationId xmlns:p14="http://schemas.microsoft.com/office/powerpoint/2010/main" val="33267073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After a software command is issued by the user, digital data is stored inside the appropriate device. Data size is measured in bits (the smallest unit of measure of computer memory), with larger storage devices being able to store more data.</a:t>
            </a:r>
          </a:p>
          <a:p>
            <a:endParaRPr lang="en-US" dirty="0"/>
          </a:p>
          <a:p>
            <a:r>
              <a:rPr lang="en-US" dirty="0"/>
              <a:t>Storage capabilities have increased significantly in the last few decades, jumping up from the old 5.25-inch disks of the 1980s which held 360 kilobytes, to the modern hard drives which can hold several terabytes.</a:t>
            </a:r>
          </a:p>
        </p:txBody>
      </p:sp>
    </p:spTree>
    <p:extLst>
      <p:ext uri="{BB962C8B-B14F-4D97-AF65-F5344CB8AC3E}">
        <p14:creationId xmlns:p14="http://schemas.microsoft.com/office/powerpoint/2010/main" val="32182376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001000"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2250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777240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57069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76866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3535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78962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137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Internet and www</a:t>
            </a:r>
          </a:p>
        </p:txBody>
      </p:sp>
      <p:sp>
        <p:nvSpPr>
          <p:cNvPr id="3" name="Content Placeholder 2"/>
          <p:cNvSpPr>
            <a:spLocks noGrp="1"/>
          </p:cNvSpPr>
          <p:nvPr>
            <p:ph idx="1"/>
          </p:nvPr>
        </p:nvSpPr>
        <p:spPr/>
        <p:txBody>
          <a:bodyPr/>
          <a:lstStyle/>
          <a:p>
            <a:r>
              <a:rPr lang="en-US" b="1" dirty="0"/>
              <a:t>Internet</a:t>
            </a:r>
          </a:p>
          <a:p>
            <a:pPr marL="0" indent="0">
              <a:buNone/>
            </a:pPr>
            <a:r>
              <a:rPr lang="en-US" dirty="0"/>
              <a:t>The Internet is a global connection of various </a:t>
            </a:r>
            <a:r>
              <a:rPr lang="en-US" dirty="0">
                <a:hlinkClick r:id="rId2"/>
              </a:rPr>
              <a:t>networks</a:t>
            </a:r>
            <a:r>
              <a:rPr lang="en-US" dirty="0"/>
              <a:t>. It allows communication between any two computers on the planet. Everything we do day-to-day, such as </a:t>
            </a:r>
            <a:r>
              <a:rPr lang="en-US" dirty="0">
                <a:hlinkClick r:id="rId3"/>
              </a:rPr>
              <a:t>e-mail</a:t>
            </a:r>
            <a:r>
              <a:rPr lang="en-US" dirty="0"/>
              <a:t>, </a:t>
            </a:r>
            <a:r>
              <a:rPr lang="en-US" dirty="0">
                <a:hlinkClick r:id="rId4"/>
              </a:rPr>
              <a:t>surfing</a:t>
            </a:r>
            <a:r>
              <a:rPr lang="en-US" dirty="0"/>
              <a:t>, and video chat is facilitated by the Internet, but only where </a:t>
            </a:r>
            <a:r>
              <a:rPr lang="en-US" dirty="0">
                <a:hlinkClick r:id="rId5"/>
              </a:rPr>
              <a:t>data</a:t>
            </a:r>
            <a:r>
              <a:rPr lang="en-US" dirty="0"/>
              <a:t> is exchanged.</a:t>
            </a:r>
          </a:p>
          <a:p>
            <a:r>
              <a:rPr lang="en-US" b="1" dirty="0"/>
              <a:t>World Wide Web</a:t>
            </a:r>
          </a:p>
          <a:p>
            <a:pPr marL="0" indent="0">
              <a:buNone/>
            </a:pPr>
            <a:r>
              <a:rPr lang="en-US" dirty="0"/>
              <a:t>The World Wide Web is a visual medium over which information is accessed. It is built on top of the Internet. The World Wide Web utilizes </a:t>
            </a:r>
            <a:r>
              <a:rPr lang="en-US" dirty="0">
                <a:hlinkClick r:id="rId6"/>
              </a:rPr>
              <a:t>web browsers</a:t>
            </a:r>
            <a:r>
              <a:rPr lang="en-US" dirty="0"/>
              <a:t> to display the information it receives from the Internet.</a:t>
            </a:r>
          </a:p>
          <a:p>
            <a:endParaRPr lang="en-US" dirty="0"/>
          </a:p>
        </p:txBody>
      </p:sp>
    </p:spTree>
    <p:extLst>
      <p:ext uri="{BB962C8B-B14F-4D97-AF65-F5344CB8AC3E}">
        <p14:creationId xmlns:p14="http://schemas.microsoft.com/office/powerpoint/2010/main" val="2201486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a Computer</a:t>
            </a:r>
          </a:p>
        </p:txBody>
      </p:sp>
      <p:sp>
        <p:nvSpPr>
          <p:cNvPr id="3" name="Content Placeholder 2"/>
          <p:cNvSpPr>
            <a:spLocks noGrp="1"/>
          </p:cNvSpPr>
          <p:nvPr>
            <p:ph idx="1"/>
          </p:nvPr>
        </p:nvSpPr>
        <p:spPr/>
        <p:txBody>
          <a:bodyPr/>
          <a:lstStyle/>
          <a:p>
            <a:r>
              <a:rPr lang="en-US" dirty="0"/>
              <a:t>Can store important data</a:t>
            </a:r>
          </a:p>
          <a:p>
            <a:r>
              <a:rPr lang="en-US" dirty="0"/>
              <a:t>Can communicate with people around the world</a:t>
            </a:r>
          </a:p>
          <a:p>
            <a:r>
              <a:rPr lang="en-US" dirty="0"/>
              <a:t>Used for educational system</a:t>
            </a:r>
          </a:p>
          <a:p>
            <a:r>
              <a:rPr lang="en-US" dirty="0"/>
              <a:t>Used for office works like data entry, support, development etc</a:t>
            </a:r>
          </a:p>
          <a:p>
            <a:r>
              <a:rPr lang="en-US" dirty="0"/>
              <a:t>Used in banking, finance and marketing</a:t>
            </a:r>
          </a:p>
          <a:p>
            <a:r>
              <a:rPr lang="en-US" dirty="0"/>
              <a:t>Used in government sectors</a:t>
            </a:r>
          </a:p>
          <a:p>
            <a:r>
              <a:rPr lang="en-US" dirty="0"/>
              <a:t>Used for press and publishing</a:t>
            </a:r>
          </a:p>
          <a:p>
            <a:r>
              <a:rPr lang="en-US" dirty="0"/>
              <a:t>Used for entertainment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Computer</a:t>
            </a:r>
          </a:p>
        </p:txBody>
      </p:sp>
      <p:sp>
        <p:nvSpPr>
          <p:cNvPr id="3" name="Content Placeholder 2"/>
          <p:cNvSpPr>
            <a:spLocks noGrp="1"/>
          </p:cNvSpPr>
          <p:nvPr>
            <p:ph idx="1"/>
          </p:nvPr>
        </p:nvSpPr>
        <p:spPr/>
        <p:txBody>
          <a:bodyPr/>
          <a:lstStyle/>
          <a:p>
            <a:r>
              <a:rPr lang="en-US" dirty="0"/>
              <a:t>Amazing Speed</a:t>
            </a:r>
          </a:p>
          <a:p>
            <a:r>
              <a:rPr lang="en-US" dirty="0"/>
              <a:t>Accuracy</a:t>
            </a:r>
          </a:p>
          <a:p>
            <a:r>
              <a:rPr lang="en-US" dirty="0"/>
              <a:t>Huge Storage</a:t>
            </a:r>
          </a:p>
          <a:p>
            <a:r>
              <a:rPr lang="en-US" dirty="0"/>
              <a:t>Multitasking support</a:t>
            </a:r>
          </a:p>
          <a:p>
            <a:r>
              <a:rPr lang="en-US" dirty="0"/>
              <a:t>Data security</a:t>
            </a:r>
          </a:p>
          <a:p>
            <a:r>
              <a:rPr lang="en-US" dirty="0"/>
              <a:t>Automation</a:t>
            </a:r>
          </a:p>
          <a:p>
            <a:r>
              <a:rPr lang="en-US" dirty="0"/>
              <a:t>Reduced cost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Computer</a:t>
            </a:r>
          </a:p>
        </p:txBody>
      </p:sp>
      <p:sp>
        <p:nvSpPr>
          <p:cNvPr id="3" name="Content Placeholder 2"/>
          <p:cNvSpPr>
            <a:spLocks noGrp="1"/>
          </p:cNvSpPr>
          <p:nvPr>
            <p:ph idx="1"/>
          </p:nvPr>
        </p:nvSpPr>
        <p:spPr/>
        <p:txBody>
          <a:bodyPr/>
          <a:lstStyle/>
          <a:p>
            <a:r>
              <a:rPr lang="en-US" dirty="0"/>
              <a:t>Unemployment</a:t>
            </a:r>
          </a:p>
          <a:p>
            <a:r>
              <a:rPr lang="en-US" dirty="0"/>
              <a:t>Health issues</a:t>
            </a:r>
          </a:p>
          <a:p>
            <a:r>
              <a:rPr lang="en-US" dirty="0"/>
              <a:t>Cyber crimes</a:t>
            </a:r>
          </a:p>
          <a:p>
            <a:r>
              <a:rPr lang="en-US" dirty="0"/>
              <a:t>Virus and hacking attacks</a:t>
            </a:r>
          </a:p>
          <a:p>
            <a:r>
              <a:rPr lang="en-US" dirty="0"/>
              <a:t>Improper use</a:t>
            </a:r>
          </a:p>
          <a:p>
            <a:r>
              <a:rPr lang="en-US" dirty="0"/>
              <a:t>Spread </a:t>
            </a:r>
            <a:r>
              <a:rPr lang="en-US"/>
              <a:t>of false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Computer?</a:t>
            </a:r>
          </a:p>
        </p:txBody>
      </p:sp>
      <p:sp>
        <p:nvSpPr>
          <p:cNvPr id="3" name="Content Placeholder 2"/>
          <p:cNvSpPr>
            <a:spLocks noGrp="1"/>
          </p:cNvSpPr>
          <p:nvPr>
            <p:ph idx="1"/>
          </p:nvPr>
        </p:nvSpPr>
        <p:spPr/>
        <p:txBody>
          <a:bodyPr>
            <a:normAutofit fontScale="92500" lnSpcReduction="20000"/>
          </a:bodyPr>
          <a:lstStyle/>
          <a:p>
            <a:pPr marL="0" indent="0">
              <a:buNone/>
            </a:pPr>
            <a:endParaRPr lang="en-US" dirty="0"/>
          </a:p>
          <a:p>
            <a:pPr marL="0" indent="0">
              <a:buNone/>
            </a:pPr>
            <a:r>
              <a:rPr lang="en-US" dirty="0"/>
              <a:t>The literal meaning of computer is a device that can calculate. </a:t>
            </a:r>
          </a:p>
          <a:p>
            <a:pPr marL="0" indent="0">
              <a:buNone/>
            </a:pPr>
            <a:endParaRPr lang="en-US" dirty="0"/>
          </a:p>
          <a:p>
            <a:pPr marL="0" indent="0">
              <a:buNone/>
            </a:pPr>
            <a:r>
              <a:rPr lang="en-US" dirty="0"/>
              <a:t>However, modern computers can do a lot more than calculate. Computer is an electronic device that receives input, stores or processes the input as per user instructions and provides output in desired format.</a:t>
            </a:r>
          </a:p>
          <a:p>
            <a:pPr marL="0" indent="0">
              <a:buNone/>
            </a:pPr>
            <a:endParaRPr lang="en-US" dirty="0"/>
          </a:p>
          <a:p>
            <a:pPr marL="0" indent="0">
              <a:buNone/>
            </a:pPr>
            <a:r>
              <a:rPr lang="en-US" dirty="0"/>
              <a:t>A computer is a programmable electronic device designed to accept data, perform prescribed mathematical and logical operations at high speed, and display the results of these operations. </a:t>
            </a:r>
          </a:p>
          <a:p>
            <a:pPr marL="0" indent="0">
              <a:buNone/>
            </a:pPr>
            <a:endParaRPr lang="en-US" dirty="0"/>
          </a:p>
          <a:p>
            <a:pPr marL="0" indent="0">
              <a:buNone/>
            </a:pPr>
            <a:r>
              <a:rPr lang="en-US" dirty="0"/>
              <a:t>Mainframes, desktop and laptop computers, tablets, and smartphones are some of the different types of computers.</a:t>
            </a:r>
          </a:p>
        </p:txBody>
      </p:sp>
    </p:spTree>
    <p:extLst>
      <p:ext uri="{BB962C8B-B14F-4D97-AF65-F5344CB8AC3E}">
        <p14:creationId xmlns:p14="http://schemas.microsoft.com/office/powerpoint/2010/main" val="236296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System:</a:t>
            </a:r>
          </a:p>
        </p:txBody>
      </p:sp>
      <p:sp>
        <p:nvSpPr>
          <p:cNvPr id="3" name="Content Placeholder 2"/>
          <p:cNvSpPr>
            <a:spLocks noGrp="1"/>
          </p:cNvSpPr>
          <p:nvPr>
            <p:ph idx="1"/>
          </p:nvPr>
        </p:nvSpPr>
        <p:spPr/>
        <p:txBody>
          <a:bodyPr>
            <a:normAutofit/>
          </a:bodyPr>
          <a:lstStyle/>
          <a:p>
            <a:r>
              <a:rPr lang="en-US" sz="1900" b="1" dirty="0"/>
              <a:t>Definition</a:t>
            </a:r>
            <a:r>
              <a:rPr lang="en-US" sz="1900" dirty="0"/>
              <a:t>: Is a collection of entities(hardware, software and </a:t>
            </a:r>
            <a:r>
              <a:rPr lang="en-US" sz="1900" dirty="0" err="1"/>
              <a:t>liveware</a:t>
            </a:r>
            <a:r>
              <a:rPr lang="en-US" sz="1900" dirty="0"/>
              <a:t>) that are designed to receive, process, manage and present information in a meaningful format.</a:t>
            </a:r>
          </a:p>
          <a:p>
            <a:endParaRPr lang="en-US" sz="1900" dirty="0"/>
          </a:p>
          <a:p>
            <a:endParaRPr lang="en-US" sz="1900" dirty="0"/>
          </a:p>
          <a:p>
            <a:r>
              <a:rPr lang="en-US" sz="1900" b="1" dirty="0"/>
              <a:t>COMPONENTS OF COMPUTER SYSTEM</a:t>
            </a:r>
            <a:br>
              <a:rPr lang="en-US" sz="1900" dirty="0"/>
            </a:br>
            <a:r>
              <a:rPr lang="en-US" sz="1900" b="1" dirty="0"/>
              <a:t>Computer hardware - </a:t>
            </a:r>
            <a:r>
              <a:rPr lang="en-US" sz="1900" dirty="0"/>
              <a:t>Are physical parts/ intangible parts of a computer. e.g. Input devices, output devices, central processing unit and storage devices</a:t>
            </a:r>
          </a:p>
          <a:p>
            <a:r>
              <a:rPr lang="en-US" sz="1900" b="1" dirty="0"/>
              <a:t>Computer software</a:t>
            </a:r>
            <a:r>
              <a:rPr lang="en-US" sz="1900" dirty="0"/>
              <a:t> - also known as programs or applications. They are classified into two classes namely - system software and application software</a:t>
            </a:r>
          </a:p>
          <a:p>
            <a:r>
              <a:rPr lang="en-US" sz="1900" b="1" dirty="0" err="1"/>
              <a:t>Liveware</a:t>
            </a:r>
            <a:r>
              <a:rPr lang="en-US" sz="1900" b="1" dirty="0"/>
              <a:t> - </a:t>
            </a:r>
            <a:r>
              <a:rPr lang="en-US" sz="1900" dirty="0"/>
              <a:t>is the computer user. The user commands the computer system to execute on instructions.</a:t>
            </a:r>
          </a:p>
          <a:p>
            <a:endParaRPr lang="en-US" dirty="0"/>
          </a:p>
        </p:txBody>
      </p:sp>
    </p:spTree>
    <p:extLst>
      <p:ext uri="{BB962C8B-B14F-4D97-AF65-F5344CB8AC3E}">
        <p14:creationId xmlns:p14="http://schemas.microsoft.com/office/powerpoint/2010/main" val="556730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3788</TotalTime>
  <Words>3649</Words>
  <Application>Microsoft Office PowerPoint</Application>
  <PresentationFormat>On-screen Show (4:3)</PresentationFormat>
  <Paragraphs>311</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Open-sans</vt:lpstr>
      <vt:lpstr>Wingdings</vt:lpstr>
      <vt:lpstr>Clarity</vt:lpstr>
      <vt:lpstr>ICT Information and Communication Technologies</vt:lpstr>
      <vt:lpstr>Introduction</vt:lpstr>
      <vt:lpstr>PowerPoint Presentation</vt:lpstr>
      <vt:lpstr>Computer</vt:lpstr>
      <vt:lpstr>Uses of a Computer</vt:lpstr>
      <vt:lpstr>Advantages of Computer</vt:lpstr>
      <vt:lpstr>Disadvantages of Computer</vt:lpstr>
      <vt:lpstr>What is a Computer?</vt:lpstr>
      <vt:lpstr>Computer System:</vt:lpstr>
      <vt:lpstr>Basic Operations: Input, Processing, Output</vt:lpstr>
      <vt:lpstr> Basic Operations of a Computer – Input, Process and Output </vt:lpstr>
      <vt:lpstr>Input &amp; Output devices:</vt:lpstr>
      <vt:lpstr>Example:</vt:lpstr>
      <vt:lpstr>Input devices</vt:lpstr>
      <vt:lpstr>Output devices</vt:lpstr>
      <vt:lpstr>Input/output devices </vt:lpstr>
      <vt:lpstr>Data &amp; Information</vt:lpstr>
      <vt:lpstr>Processes applied on Data:</vt:lpstr>
      <vt:lpstr>Block Diagram:</vt:lpstr>
      <vt:lpstr>Basic Parts of a Computer:</vt:lpstr>
      <vt:lpstr>PowerPoint Presentation</vt:lpstr>
      <vt:lpstr>Characteristics of Computer</vt:lpstr>
      <vt:lpstr>Any Questions?</vt:lpstr>
      <vt:lpstr>Advantages of using a computer:</vt:lpstr>
      <vt:lpstr>Disadvantages of using a Computer: </vt:lpstr>
      <vt:lpstr>BOOTING:</vt:lpstr>
      <vt:lpstr>BIOS</vt:lpstr>
      <vt:lpstr>What is Computer Hardware?</vt:lpstr>
      <vt:lpstr>PowerPoint Presentation</vt:lpstr>
      <vt:lpstr>PowerPoint Presentation</vt:lpstr>
      <vt:lpstr>What is a Software?</vt:lpstr>
      <vt:lpstr>Data</vt:lpstr>
      <vt:lpstr>Example (Data &amp; Information)</vt:lpstr>
      <vt:lpstr>Users</vt:lpstr>
      <vt:lpstr> Generic types of users  </vt:lpstr>
      <vt:lpstr>Storage Basic Components:</vt:lpstr>
      <vt:lpstr>Types of Storage:</vt:lpstr>
      <vt:lpstr>PowerPoint Presentation</vt:lpstr>
      <vt:lpstr>Types of Storage Devices:</vt:lpstr>
      <vt:lpstr>PowerPoint Presentation</vt:lpstr>
      <vt:lpstr>PowerPoint Presentation</vt:lpstr>
      <vt:lpstr> Storage Devices Examples </vt:lpstr>
      <vt:lpstr> Examples of Storage Devices </vt:lpstr>
      <vt:lpstr>PowerPoint Presentation</vt:lpstr>
      <vt:lpstr>PowerPoint Presentation</vt:lpstr>
      <vt:lpstr>PowerPoint Presentation</vt:lpstr>
      <vt:lpstr>PowerPoint Presentation</vt:lpstr>
      <vt:lpstr>PowerPoint Presentation</vt:lpstr>
      <vt:lpstr>Difference between Internet and www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Information and Communication Technologies</dc:title>
  <dc:creator>lenovo</dc:creator>
  <cp:lastModifiedBy>Anoud Shaikh</cp:lastModifiedBy>
  <cp:revision>79</cp:revision>
  <dcterms:created xsi:type="dcterms:W3CDTF">2020-11-25T12:37:17Z</dcterms:created>
  <dcterms:modified xsi:type="dcterms:W3CDTF">2021-11-25T16:41:39Z</dcterms:modified>
</cp:coreProperties>
</file>