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  <p:sldMasterId id="2147483679" r:id="rId3"/>
  </p:sldMasterIdLst>
  <p:notesMasterIdLst>
    <p:notesMasterId r:id="rId49"/>
  </p:notesMasterIdLst>
  <p:sldIdLst>
    <p:sldId id="345" r:id="rId4"/>
    <p:sldId id="272" r:id="rId5"/>
    <p:sldId id="368" r:id="rId6"/>
    <p:sldId id="348" r:id="rId7"/>
    <p:sldId id="359" r:id="rId8"/>
    <p:sldId id="369" r:id="rId9"/>
    <p:sldId id="361" r:id="rId10"/>
    <p:sldId id="362" r:id="rId11"/>
    <p:sldId id="363" r:id="rId12"/>
    <p:sldId id="370" r:id="rId13"/>
    <p:sldId id="365" r:id="rId14"/>
    <p:sldId id="366" r:id="rId15"/>
    <p:sldId id="367" r:id="rId16"/>
    <p:sldId id="371" r:id="rId17"/>
    <p:sldId id="311" r:id="rId18"/>
    <p:sldId id="372" r:id="rId19"/>
    <p:sldId id="312" r:id="rId20"/>
    <p:sldId id="373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74" r:id="rId36"/>
    <p:sldId id="327" r:id="rId37"/>
    <p:sldId id="328" r:id="rId38"/>
    <p:sldId id="375" r:id="rId39"/>
    <p:sldId id="329" r:id="rId40"/>
    <p:sldId id="346" r:id="rId41"/>
    <p:sldId id="347" r:id="rId42"/>
    <p:sldId id="332" r:id="rId43"/>
    <p:sldId id="333" r:id="rId44"/>
    <p:sldId id="334" r:id="rId45"/>
    <p:sldId id="335" r:id="rId46"/>
    <p:sldId id="331" r:id="rId47"/>
    <p:sldId id="309" r:id="rId4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392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9B3A-B11A-4E21-928C-FB676E4C2AA3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B4026-EE98-48D1-8ACA-57667AE0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BDE6A7-F6D2-4BBB-BE9E-EFBFC3CCE795}" type="slidenum">
              <a:rPr lang="en-US" smtClean="0">
                <a:ea typeface="Gulim" pitchFamily="34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Gulim" pitchFamily="34" charset="-127"/>
            </a:endParaRPr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E8F37A-DE41-45E5-B76E-98F57DCA3E5F}" type="datetime1">
              <a:rPr lang="en-US" smtClean="0">
                <a:ea typeface="Gulim" pitchFamily="34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2/10/2021</a:t>
            </a:fld>
            <a:endParaRPr lang="en-US" smtClean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B4026-EE98-48D1-8ACA-57667AE08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776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B4026-EE98-48D1-8ACA-57667AE08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20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B4026-EE98-48D1-8ACA-57667AE08C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B4026-EE98-48D1-8ACA-57667AE08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81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B4026-EE98-48D1-8ACA-57667AE08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97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B4026-EE98-48D1-8ACA-57667AE08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88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B4026-EE98-48D1-8ACA-57667AE08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4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B4026-EE98-48D1-8ACA-57667AE08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B4026-EE98-48D1-8ACA-57667AE08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664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B4026-EE98-48D1-8ACA-57667AE08C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50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86829-5C3B-49BC-99B3-640BBBBFB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5001F-BC46-4D87-B611-E71C772DA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AB89C-278A-45C0-9CDC-850108A25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2FD3A-8BC4-4F8C-9EAB-6D81C46D0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0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9B487-90E1-49E6-B527-1E87C2FB3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4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6F488-E450-451A-9F50-F6EC4B104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1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A75B0-8A6C-41B0-854F-60379E2E5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2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83AAA-445A-4604-8079-F30BFD130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9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041"/>
            <a:ext cx="13004800" cy="9765642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538" y="3419782"/>
            <a:ext cx="8284732" cy="2341407"/>
          </a:xfrm>
        </p:spPr>
        <p:txBody>
          <a:bodyPr anchor="b">
            <a:noAutofit/>
          </a:bodyPr>
          <a:lstStyle>
            <a:lvl1pPr algn="r">
              <a:defRPr sz="576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538" y="5761185"/>
            <a:ext cx="8284732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01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1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91" y="3841234"/>
            <a:ext cx="9169779" cy="2597804"/>
          </a:xfrm>
        </p:spPr>
        <p:txBody>
          <a:bodyPr anchor="b"/>
          <a:lstStyle>
            <a:lvl1pPr algn="l">
              <a:defRPr sz="42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91" y="6439037"/>
            <a:ext cx="9169779" cy="1223680"/>
          </a:xfrm>
        </p:spPr>
        <p:txBody>
          <a:bodyPr anchor="t"/>
          <a:lstStyle>
            <a:lvl1pPr marL="0" indent="0" algn="l"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53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490" y="3072838"/>
            <a:ext cx="4462971" cy="5519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9301" y="3072838"/>
            <a:ext cx="4462970" cy="55193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22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95" y="3073398"/>
            <a:ext cx="4464665" cy="819573"/>
          </a:xfrm>
        </p:spPr>
        <p:txBody>
          <a:bodyPr anchor="b">
            <a:noAutofit/>
          </a:bodyPr>
          <a:lstStyle>
            <a:lvl1pPr marL="0" indent="0">
              <a:buNone/>
              <a:defRPr sz="2560" b="0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95" y="3892971"/>
            <a:ext cx="4464665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7609" y="3073398"/>
            <a:ext cx="4464659" cy="819573"/>
          </a:xfrm>
        </p:spPr>
        <p:txBody>
          <a:bodyPr anchor="b">
            <a:noAutofit/>
          </a:bodyPr>
          <a:lstStyle>
            <a:lvl1pPr marL="0" indent="0">
              <a:buNone/>
              <a:defRPr sz="2560" b="0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7610" y="3892971"/>
            <a:ext cx="4464658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22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90" y="866987"/>
            <a:ext cx="9169779" cy="187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4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71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2131348"/>
            <a:ext cx="4111497" cy="1818263"/>
          </a:xfrm>
        </p:spPr>
        <p:txBody>
          <a:bodyPr anchor="b">
            <a:normAutofit/>
          </a:bodyPr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7825" y="732337"/>
            <a:ext cx="4814444" cy="78598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489" y="3949610"/>
            <a:ext cx="4111497" cy="3675661"/>
          </a:xfrm>
        </p:spPr>
        <p:txBody>
          <a:bodyPr>
            <a:normAutofit/>
          </a:bodyPr>
          <a:lstStyle>
            <a:lvl1pPr marL="0" indent="0">
              <a:buNone/>
              <a:defRPr sz="1493"/>
            </a:lvl1pPr>
            <a:lvl2pPr marL="487549" indent="0">
              <a:buNone/>
              <a:defRPr sz="1493"/>
            </a:lvl2pPr>
            <a:lvl3pPr marL="975098" indent="0">
              <a:buNone/>
              <a:defRPr sz="1280"/>
            </a:lvl3pPr>
            <a:lvl4pPr marL="1462647" indent="0">
              <a:buNone/>
              <a:defRPr sz="1067"/>
            </a:lvl4pPr>
            <a:lvl5pPr marL="1950195" indent="0">
              <a:buNone/>
              <a:defRPr sz="1067"/>
            </a:lvl5pPr>
            <a:lvl6pPr marL="2437744" indent="0">
              <a:buNone/>
              <a:defRPr sz="1067"/>
            </a:lvl6pPr>
            <a:lvl7pPr marL="2925294" indent="0">
              <a:buNone/>
              <a:defRPr sz="1067"/>
            </a:lvl7pPr>
            <a:lvl8pPr marL="3412843" indent="0">
              <a:buNone/>
              <a:defRPr sz="1067"/>
            </a:lvl8pPr>
            <a:lvl9pPr marL="390039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3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90" y="6827520"/>
            <a:ext cx="9169778" cy="806027"/>
          </a:xfrm>
        </p:spPr>
        <p:txBody>
          <a:bodyPr anchor="b">
            <a:normAutofit/>
          </a:bodyPr>
          <a:lstStyle>
            <a:lvl1pPr algn="l">
              <a:defRPr sz="25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2490" y="866986"/>
            <a:ext cx="9169779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490" y="7633547"/>
            <a:ext cx="9169778" cy="958612"/>
          </a:xfrm>
        </p:spPr>
        <p:txBody>
          <a:bodyPr>
            <a:normAutofit/>
          </a:bodyPr>
          <a:lstStyle>
            <a:lvl1pPr marL="0" indent="0">
              <a:buNone/>
              <a:defRPr sz="128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86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91" y="866986"/>
            <a:ext cx="9169779" cy="4840676"/>
          </a:xfrm>
        </p:spPr>
        <p:txBody>
          <a:bodyPr anchor="ctr">
            <a:normAutofit/>
          </a:bodyPr>
          <a:lstStyle>
            <a:lvl1pPr algn="l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91" y="6357902"/>
            <a:ext cx="9169779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19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62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23" y="866987"/>
            <a:ext cx="8633743" cy="4298809"/>
          </a:xfrm>
        </p:spPr>
        <p:txBody>
          <a:bodyPr anchor="ctr">
            <a:normAutofit/>
          </a:bodyPr>
          <a:lstStyle>
            <a:lvl1pPr algn="l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7215" y="5165795"/>
            <a:ext cx="7706159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91" y="6357902"/>
            <a:ext cx="9169779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19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7995" y="1124093"/>
            <a:ext cx="650240" cy="83168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r>
              <a:rPr lang="en-US" sz="8534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5878" y="4105324"/>
            <a:ext cx="650240" cy="83168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r>
              <a:rPr lang="en-US" sz="8534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sz="1920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4362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91" y="2747716"/>
            <a:ext cx="9169779" cy="3691321"/>
          </a:xfrm>
        </p:spPr>
        <p:txBody>
          <a:bodyPr anchor="b">
            <a:normAutofit/>
          </a:bodyPr>
          <a:lstStyle>
            <a:lvl1pPr algn="l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91" y="6439037"/>
            <a:ext cx="9169779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2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23" y="866987"/>
            <a:ext cx="8633743" cy="4298809"/>
          </a:xfrm>
        </p:spPr>
        <p:txBody>
          <a:bodyPr anchor="ctr">
            <a:normAutofit/>
          </a:bodyPr>
          <a:lstStyle>
            <a:lvl1pPr algn="l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2488" y="5707662"/>
            <a:ext cx="9169780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91" y="6439037"/>
            <a:ext cx="9169779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7995" y="1124093"/>
            <a:ext cx="650240" cy="83168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r>
              <a:rPr lang="en-US" sz="8534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85878" y="4105324"/>
            <a:ext cx="650240" cy="83168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r>
              <a:rPr lang="en-US" sz="8534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498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" y="866987"/>
            <a:ext cx="9160750" cy="4298809"/>
          </a:xfrm>
        </p:spPr>
        <p:txBody>
          <a:bodyPr anchor="ctr">
            <a:normAutofit/>
          </a:bodyPr>
          <a:lstStyle>
            <a:lvl1pPr algn="l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2488" y="5707662"/>
            <a:ext cx="9169780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60">
                <a:solidFill>
                  <a:schemeClr val="accent1"/>
                </a:solidFill>
              </a:defRPr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91" y="6439037"/>
            <a:ext cx="9169779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64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919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98852" y="866986"/>
            <a:ext cx="1391726" cy="74687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491" y="866987"/>
            <a:ext cx="7530827" cy="7468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5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04427" y="5594773"/>
            <a:ext cx="11595947" cy="132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3413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3750170"/>
            <a:ext cx="13004800" cy="101599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1" lang="ko-KR" altLang="en-US" sz="3413">
              <a:latin typeface="Tahoma" pitchFamily="34" charset="0"/>
              <a:cs typeface="Arial" pitchFamily="34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355" y="2601253"/>
            <a:ext cx="12399716" cy="880241"/>
          </a:xfrm>
          <a:noFill/>
        </p:spPr>
        <p:txBody>
          <a:bodyPr lIns="91440" tIns="45720" rIns="91440" bIns="45720" anchor="b" anchorCtr="0"/>
          <a:lstStyle>
            <a:lvl1pPr>
              <a:defRPr sz="512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8206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5735CC-87AD-46E5-84E3-7D971C5BA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660053" y="8994987"/>
            <a:ext cx="3793067" cy="3986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1" smtClean="0">
                <a:solidFill>
                  <a:prstClr val="black"/>
                </a:solidFill>
                <a:latin typeface="Calibri" panose="020F0502020204030204" pitchFamily="34" charset="0"/>
              </a:rPr>
              <a:t>Algorithms: An Introduction</a:t>
            </a:r>
            <a:endParaRPr lang="en-US" sz="256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50240" y="8994987"/>
            <a:ext cx="3793067" cy="3986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1" smtClean="0">
                <a:solidFill>
                  <a:prstClr val="black"/>
                </a:solidFill>
                <a:latin typeface="Calibri" panose="020F0502020204030204" pitchFamily="34" charset="0"/>
              </a:rPr>
              <a:t>CSCE 235, Spring 2010</a:t>
            </a:r>
            <a:endParaRPr lang="en-US" sz="256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61493" y="8990472"/>
            <a:ext cx="3793067" cy="3986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1E362DFA-86E1-490E-98E6-0F6A5B1C9079}" type="slidenum">
              <a:rPr lang="en-US" sz="1991" smtClean="0">
                <a:solidFill>
                  <a:prstClr val="black"/>
                </a:solidFill>
                <a:latin typeface="Calibri" panose="020F0502020204030204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56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0240" y="1950720"/>
            <a:ext cx="11704320" cy="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7EFAD-DA74-4D52-83F3-1695E26A8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500" y="990493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106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8802" y="355600"/>
            <a:ext cx="1128719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5100" y="3848100"/>
            <a:ext cx="10134600" cy="209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649927" y="9411394"/>
            <a:ext cx="243840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9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707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7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BDD2B4-BFE2-4F99-8A71-BA408188C0B9}" type="slidenum">
              <a:rPr 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7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58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55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982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44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44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041"/>
            <a:ext cx="13004800" cy="9765642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490" y="866987"/>
            <a:ext cx="9169779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90" y="3072838"/>
            <a:ext cx="9169779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5476" y="8592160"/>
            <a:ext cx="97273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2489" y="8592160"/>
            <a:ext cx="6717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374" y="8592160"/>
            <a:ext cx="728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accent1"/>
                </a:solidFill>
              </a:defRPr>
            </a:lvl1pPr>
          </a:lstStyle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hdr="0" ftr="0" dt="0"/>
  <p:txStyles>
    <p:titleStyle>
      <a:lvl1pPr algn="l" defTabSz="487695" rtl="0" eaLnBrk="1" latinLnBrk="0" hangingPunct="1">
        <a:spcBef>
          <a:spcPct val="0"/>
        </a:spcBef>
        <a:buNone/>
        <a:defRPr sz="384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71" indent="-365771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92505" indent="-304810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19238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06933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94629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82324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170019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714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45410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8.02615.pdf" TargetMode="External"/><Relationship Id="rId2" Type="http://schemas.openxmlformats.org/officeDocument/2006/relationships/hyperlink" Target="http://linkinghub.elsevier.com/retrieve/pii/S0167739X17301711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mdpi.com/2073-8994/9/9/176/ht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codechef.com/problems/SOPC03" TargetMode="External"/><Relationship Id="rId4" Type="http://schemas.openxmlformats.org/officeDocument/2006/relationships/hyperlink" Target="https://www.hackerearth.com/practice/algorithms/sorting/insertion-sort/practice-problem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216747" y="1408854"/>
            <a:ext cx="12462933" cy="140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en-US" sz="4267" b="1" i="1" dirty="0" smtClean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t>CSE-243</a:t>
            </a:r>
          </a:p>
          <a:p>
            <a:pPr algn="ctr" eaLnBrk="1" hangingPunct="1"/>
            <a:r>
              <a:rPr lang="en-US" sz="4267" b="1" i="1" dirty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t>(</a:t>
            </a:r>
            <a:r>
              <a:rPr lang="en-US" sz="4267" b="1" i="1" dirty="0" smtClean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t>Algorithms </a:t>
            </a:r>
            <a:r>
              <a:rPr lang="en-US" sz="4267" b="1" i="1" dirty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t>Design and </a:t>
            </a:r>
            <a:r>
              <a:rPr lang="en-US" sz="4267" b="1" i="1" dirty="0" smtClean="0">
                <a:solidFill>
                  <a:schemeClr val="tx2"/>
                </a:solidFill>
                <a:latin typeface="Helvetica" charset="0"/>
                <a:ea typeface="MS PGothic" pitchFamily="34" charset="-128"/>
              </a:rPr>
              <a:t>Analysis)</a:t>
            </a:r>
            <a:endParaRPr lang="en-US" sz="3982" dirty="0">
              <a:solidFill>
                <a:schemeClr val="tx2"/>
              </a:solidFill>
              <a:latin typeface="Helvetica" charset="0"/>
              <a:ea typeface="MS PGothic" pitchFamily="34" charset="-128"/>
            </a:endParaRPr>
          </a:p>
        </p:txBody>
      </p:sp>
      <p:sp>
        <p:nvSpPr>
          <p:cNvPr id="4100" name="Rectangle 3"/>
          <p:cNvSpPr txBox="1">
            <a:spLocks noChangeArrowheads="1"/>
          </p:cNvSpPr>
          <p:nvPr/>
        </p:nvSpPr>
        <p:spPr bwMode="auto">
          <a:xfrm>
            <a:off x="1930400" y="4253256"/>
            <a:ext cx="11379200" cy="131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sz="4000" b="1" dirty="0" smtClean="0">
                <a:solidFill>
                  <a:schemeClr val="folHlink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Lecture </a:t>
            </a:r>
            <a:r>
              <a:rPr kumimoji="1" lang="en-US" sz="4000" b="1" dirty="0" smtClean="0">
                <a:solidFill>
                  <a:schemeClr val="folHlink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03-04: </a:t>
            </a:r>
            <a:r>
              <a:rPr kumimoji="1" lang="en-US" sz="4000" b="1" dirty="0" smtClean="0">
                <a:solidFill>
                  <a:schemeClr val="folHlink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Introduction to Algorithms</a:t>
            </a:r>
            <a:endParaRPr kumimoji="1" lang="en-US" sz="4000" b="1" dirty="0">
              <a:solidFill>
                <a:schemeClr val="folHlink"/>
              </a:solidFill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95697" y="5310293"/>
            <a:ext cx="6105031" cy="2492587"/>
          </a:xfrm>
          <a:prstGeom prst="rect">
            <a:avLst/>
          </a:prstGeom>
        </p:spPr>
        <p:txBody>
          <a:bodyPr/>
          <a:lstStyle/>
          <a:p>
            <a:pPr marL="487672" indent="-487672" algn="ctr" latinLnBrk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sz="4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pPr marL="487672" indent="-487672" algn="ctr" latinLnBrk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kumimoji="1" lang="en-US" sz="36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Sabir</a:t>
            </a:r>
            <a:r>
              <a:rPr kumimoji="1"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36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Hossain</a:t>
            </a:r>
            <a:endParaRPr kumimoji="1" lang="en-US" sz="3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72" indent="-487672" algn="ctr" latinLnBrk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kumimoji="1"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72" indent="-487672" algn="ctr" latinLnBrk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kumimoji="1" 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kumimoji="1" 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CUET</a:t>
            </a:r>
            <a:endParaRPr kumimoji="1"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73" y="8590677"/>
            <a:ext cx="12215707" cy="7294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 smtClean="0"/>
              <a:t>Acknowledgment</a:t>
            </a:r>
            <a:r>
              <a:rPr lang="en-US" b="1" dirty="0" smtClean="0"/>
              <a:t>: </a:t>
            </a:r>
            <a:r>
              <a:rPr lang="en-US" dirty="0" smtClean="0"/>
              <a:t>Most of the content of this slide is adopted from the book: </a:t>
            </a:r>
            <a:r>
              <a:rPr lang="en-US" b="1" i="1" dirty="0" smtClean="0"/>
              <a:t>Introduction </a:t>
            </a:r>
            <a:r>
              <a:rPr lang="en-US" b="1" i="1" dirty="0"/>
              <a:t>to Algorithms</a:t>
            </a:r>
            <a:r>
              <a:rPr lang="en-US" dirty="0" smtClean="0"/>
              <a:t>,  </a:t>
            </a:r>
            <a:r>
              <a:rPr lang="en-US" i="1" dirty="0"/>
              <a:t>Third Edition (International Edition)</a:t>
            </a:r>
            <a:r>
              <a:rPr lang="en-US" dirty="0"/>
              <a:t>, 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Clifford Stein, ISBN-13: 978-0262033848.</a:t>
            </a:r>
          </a:p>
        </p:txBody>
      </p:sp>
    </p:spTree>
    <p:extLst>
      <p:ext uri="{BB962C8B-B14F-4D97-AF65-F5344CB8AC3E}">
        <p14:creationId xmlns:p14="http://schemas.microsoft.com/office/powerpoint/2010/main" val="38865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Today’s Target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2029440" cy="6436925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Pseudo-code</a:t>
            </a:r>
          </a:p>
          <a:p>
            <a:r>
              <a:rPr lang="en-US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Designing an algorithm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Example:</a:t>
            </a:r>
            <a:r>
              <a:rPr lang="en-US" b="1" i="1" dirty="0" smtClean="0">
                <a:solidFill>
                  <a:srgbClr val="FF0000"/>
                </a:solidFill>
                <a:latin typeface="Estrangelo Edessa" panose="03080600000000000000" pitchFamily="66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Copperplate Gothic Light" panose="020E0507020206020404" pitchFamily="34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Max</a:t>
            </a:r>
          </a:p>
          <a:p>
            <a:r>
              <a:rPr lang="en-GB" spc="-7" dirty="0"/>
              <a:t>Analysis </a:t>
            </a:r>
            <a:r>
              <a:rPr lang="en-GB" dirty="0"/>
              <a:t>of</a:t>
            </a:r>
            <a:r>
              <a:rPr lang="en-GB" spc="-64" dirty="0"/>
              <a:t> </a:t>
            </a:r>
            <a:r>
              <a:rPr lang="en-GB" spc="-7" dirty="0" smtClean="0"/>
              <a:t>algorithms</a:t>
            </a:r>
          </a:p>
          <a:p>
            <a:r>
              <a:rPr lang="en-GB" dirty="0"/>
              <a:t>Why </a:t>
            </a:r>
            <a:r>
              <a:rPr lang="en-GB" spc="-7" dirty="0"/>
              <a:t>study algorithms</a:t>
            </a:r>
            <a:r>
              <a:rPr lang="en-GB" spc="-86" dirty="0"/>
              <a:t> </a:t>
            </a:r>
            <a:r>
              <a:rPr lang="en-GB" spc="-7" dirty="0"/>
              <a:t>and  </a:t>
            </a:r>
            <a:r>
              <a:rPr lang="en-GB" spc="-14" dirty="0"/>
              <a:t>performance?</a:t>
            </a:r>
            <a:endParaRPr lang="en-GB" spc="-7" dirty="0" smtClean="0"/>
          </a:p>
          <a:p>
            <a:r>
              <a:rPr lang="en-US" dirty="0" smtClean="0">
                <a:ea typeface="ＭＳ Ｐゴシック" panose="020B0600070205080204" pitchFamily="34" charset="-128"/>
              </a:rPr>
              <a:t>Pseudo-code of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Analysis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Running Time &amp; Types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Need Asymptotic Analysis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 smtClean="0">
              <a:latin typeface="Copperplate Gothic Light" panose="020E0507020206020404" pitchFamily="34" charset="0"/>
              <a:ea typeface="ＭＳ Ｐゴシック" panose="020B0600070205080204" pitchFamily="34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Designing an Algorithm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50240" y="2059094"/>
            <a:ext cx="11704320" cy="6436925"/>
          </a:xfrm>
        </p:spPr>
        <p:txBody>
          <a:bodyPr/>
          <a:lstStyle/>
          <a:p>
            <a:r>
              <a:rPr lang="en-US" sz="3413" dirty="0">
                <a:ea typeface="ＭＳ Ｐゴシック" panose="020B0600070205080204" pitchFamily="34" charset="-128"/>
              </a:rPr>
              <a:t>A general approach to designing algorithms is as follows</a:t>
            </a:r>
          </a:p>
          <a:p>
            <a:pPr lvl="1"/>
            <a:r>
              <a:rPr lang="en-US" sz="2844" dirty="0">
                <a:ea typeface="ＭＳ Ｐゴシック" panose="020B0600070205080204" pitchFamily="34" charset="-128"/>
              </a:rPr>
              <a:t>Understanding the problem, </a:t>
            </a:r>
            <a:r>
              <a:rPr lang="en-US" sz="2844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assess its difficulty</a:t>
            </a:r>
          </a:p>
          <a:p>
            <a:pPr lvl="1"/>
            <a:r>
              <a:rPr lang="en-US" sz="2844" dirty="0">
                <a:ea typeface="ＭＳ Ｐゴシック" panose="020B0600070205080204" pitchFamily="34" charset="-128"/>
              </a:rPr>
              <a:t>Choose an approach (e.g., exact/approximate, deterministic/ probabilistic)</a:t>
            </a:r>
          </a:p>
          <a:p>
            <a:pPr lvl="1"/>
            <a:r>
              <a:rPr lang="en-US" sz="2844" dirty="0" smtClean="0">
                <a:ea typeface="ＭＳ Ｐゴシック" panose="020B0600070205080204" pitchFamily="34" charset="-128"/>
              </a:rPr>
              <a:t>Choose </a:t>
            </a:r>
            <a:r>
              <a:rPr lang="en-US" sz="2844" dirty="0">
                <a:ea typeface="ＭＳ Ｐゴシック" panose="020B0600070205080204" pitchFamily="34" charset="-128"/>
              </a:rPr>
              <a:t>appropriate data </a:t>
            </a:r>
            <a:r>
              <a:rPr lang="en-US" sz="2844" dirty="0" smtClean="0">
                <a:ea typeface="ＭＳ Ｐゴシック" panose="020B0600070205080204" pitchFamily="34" charset="-128"/>
              </a:rPr>
              <a:t>structures</a:t>
            </a:r>
            <a:endParaRPr lang="en-US" sz="2844" dirty="0">
              <a:ea typeface="ＭＳ Ｐゴシック" panose="020B0600070205080204" pitchFamily="34" charset="-128"/>
            </a:endParaRPr>
          </a:p>
          <a:p>
            <a:pPr lvl="1"/>
            <a:r>
              <a:rPr lang="en-US" sz="2844" dirty="0">
                <a:ea typeface="ＭＳ Ｐゴシック" panose="020B0600070205080204" pitchFamily="34" charset="-128"/>
              </a:rPr>
              <a:t>Choose a strategy</a:t>
            </a:r>
          </a:p>
          <a:p>
            <a:pPr lvl="1"/>
            <a:r>
              <a:rPr lang="en-US" sz="2844" dirty="0">
                <a:ea typeface="ＭＳ Ｐゴシック" panose="020B0600070205080204" pitchFamily="34" charset="-128"/>
              </a:rPr>
              <a:t>Prove </a:t>
            </a:r>
          </a:p>
          <a:p>
            <a:pPr marL="1788132" lvl="2" indent="-487672">
              <a:buFont typeface="Calibri" panose="020F0502020204030204" pitchFamily="34" charset="0"/>
              <a:buAutoNum type="arabicPeriod"/>
            </a:pPr>
            <a:r>
              <a:rPr lang="en-US" sz="2560" dirty="0">
                <a:ea typeface="ＭＳ Ｐゴシック" panose="020B0600070205080204" pitchFamily="34" charset="-128"/>
              </a:rPr>
              <a:t>Termination</a:t>
            </a:r>
          </a:p>
          <a:p>
            <a:pPr marL="1788132" lvl="2" indent="-487672">
              <a:buFont typeface="Calibri" panose="020F0502020204030204" pitchFamily="34" charset="0"/>
              <a:buAutoNum type="arabicPeriod"/>
            </a:pPr>
            <a:r>
              <a:rPr lang="en-US" sz="2560" dirty="0">
                <a:ea typeface="ＭＳ Ｐゴシック" panose="020B0600070205080204" pitchFamily="34" charset="-128"/>
              </a:rPr>
              <a:t>Completeness</a:t>
            </a:r>
          </a:p>
          <a:p>
            <a:pPr marL="1788132" lvl="2" indent="-487672">
              <a:buFont typeface="Calibri" panose="020F0502020204030204" pitchFamily="34" charset="0"/>
              <a:buAutoNum type="arabicPeriod"/>
            </a:pPr>
            <a:r>
              <a:rPr lang="en-US" sz="2560" dirty="0">
                <a:ea typeface="ＭＳ Ｐゴシック" panose="020B0600070205080204" pitchFamily="34" charset="-128"/>
              </a:rPr>
              <a:t>Correctness/soundness</a:t>
            </a:r>
          </a:p>
          <a:p>
            <a:pPr lvl="1"/>
            <a:r>
              <a:rPr lang="en-US" sz="2844" dirty="0">
                <a:ea typeface="ＭＳ Ｐゴシック" panose="020B0600070205080204" pitchFamily="34" charset="-128"/>
              </a:rPr>
              <a:t>Evaluate complexity</a:t>
            </a:r>
          </a:p>
          <a:p>
            <a:pPr lvl="1"/>
            <a:r>
              <a:rPr lang="en-US" sz="2844" dirty="0">
                <a:ea typeface="ＭＳ Ｐゴシック" panose="020B0600070205080204" pitchFamily="34" charset="-128"/>
              </a:rPr>
              <a:t>Implement and test it</a:t>
            </a:r>
          </a:p>
          <a:p>
            <a:pPr lvl="1"/>
            <a:r>
              <a:rPr lang="en-US" sz="2844" dirty="0">
                <a:ea typeface="ＭＳ Ｐゴシック" panose="020B0600070205080204" pitchFamily="34" charset="-128"/>
              </a:rPr>
              <a:t>Compare to other known approach </a:t>
            </a:r>
            <a:r>
              <a:rPr lang="en-US" sz="2844" u="sng" dirty="0">
                <a:ea typeface="ＭＳ Ｐゴシック" panose="020B0600070205080204" pitchFamily="34" charset="-128"/>
              </a:rPr>
              <a:t>and</a:t>
            </a:r>
            <a:r>
              <a:rPr lang="en-US" sz="2844" dirty="0">
                <a:ea typeface="ＭＳ Ｐゴシック" panose="020B0600070205080204" pitchFamily="34" charset="-128"/>
              </a:rPr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569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Algorithm Example: </a:t>
            </a:r>
            <a:r>
              <a:rPr lang="en-US" smtClean="0">
                <a:latin typeface="Copperplate Gothic Light" panose="020E0507020206020404" pitchFamily="34" charset="0"/>
                <a:ea typeface="ＭＳ Ｐゴシック" panose="020B0600070205080204" pitchFamily="34" charset="-128"/>
              </a:rPr>
              <a:t>Max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982" dirty="0">
                <a:ea typeface="ＭＳ Ｐゴシック" panose="020B0600070205080204" pitchFamily="34" charset="-128"/>
              </a:rPr>
              <a:t>When designing an algorithm, we usually give a formal statement about the problem to solve</a:t>
            </a:r>
          </a:p>
          <a:p>
            <a:r>
              <a:rPr lang="en-US" sz="3982" b="1" dirty="0">
                <a:ea typeface="ＭＳ Ｐゴシック" panose="020B0600070205080204" pitchFamily="34" charset="-128"/>
              </a:rPr>
              <a:t>Problem</a:t>
            </a:r>
            <a:endParaRPr lang="en-US" sz="3982" dirty="0">
              <a:ea typeface="ＭＳ Ｐゴシック" panose="020B0600070205080204" pitchFamily="34" charset="-128"/>
            </a:endParaRPr>
          </a:p>
          <a:p>
            <a:pPr lvl="1"/>
            <a:r>
              <a:rPr lang="en-US" sz="3413" b="1" dirty="0">
                <a:ea typeface="ＭＳ Ｐゴシック" panose="020B0600070205080204" pitchFamily="34" charset="-128"/>
              </a:rPr>
              <a:t>Given</a:t>
            </a:r>
            <a:r>
              <a:rPr lang="en-US" sz="3413" dirty="0">
                <a:ea typeface="ＭＳ Ｐゴシック" panose="020B0600070205080204" pitchFamily="34" charset="-128"/>
              </a:rPr>
              <a:t>: a set A={a</a:t>
            </a:r>
            <a:r>
              <a:rPr lang="en-US" sz="3413" baseline="-25000" dirty="0">
                <a:ea typeface="ＭＳ Ｐゴシック" panose="020B0600070205080204" pitchFamily="34" charset="-128"/>
              </a:rPr>
              <a:t>1</a:t>
            </a:r>
            <a:r>
              <a:rPr lang="en-US" sz="3413" dirty="0">
                <a:ea typeface="ＭＳ Ｐゴシック" panose="020B0600070205080204" pitchFamily="34" charset="-128"/>
              </a:rPr>
              <a:t>,a</a:t>
            </a:r>
            <a:r>
              <a:rPr lang="en-US" sz="3413" baseline="-25000" dirty="0">
                <a:ea typeface="ＭＳ Ｐゴシック" panose="020B0600070205080204" pitchFamily="34" charset="-128"/>
              </a:rPr>
              <a:t>2</a:t>
            </a:r>
            <a:r>
              <a:rPr lang="en-US" sz="3413" dirty="0">
                <a:ea typeface="ＭＳ Ｐゴシック" panose="020B0600070205080204" pitchFamily="34" charset="-128"/>
              </a:rPr>
              <a:t>,…,a</a:t>
            </a:r>
            <a:r>
              <a:rPr lang="en-US" sz="3413" baseline="-25000" dirty="0">
                <a:ea typeface="ＭＳ Ｐゴシック" panose="020B0600070205080204" pitchFamily="34" charset="-128"/>
              </a:rPr>
              <a:t>n</a:t>
            </a:r>
            <a:r>
              <a:rPr lang="en-US" sz="3413" dirty="0">
                <a:ea typeface="ＭＳ Ｐゴシック" panose="020B0600070205080204" pitchFamily="34" charset="-128"/>
              </a:rPr>
              <a:t>} of integers</a:t>
            </a:r>
          </a:p>
          <a:p>
            <a:pPr lvl="1"/>
            <a:r>
              <a:rPr lang="en-US" sz="3413" b="1" dirty="0">
                <a:ea typeface="ＭＳ Ｐゴシック" panose="020B0600070205080204" pitchFamily="34" charset="-128"/>
              </a:rPr>
              <a:t>Question</a:t>
            </a:r>
            <a:r>
              <a:rPr lang="en-US" sz="3413" dirty="0">
                <a:ea typeface="ＭＳ Ｐゴシック" panose="020B0600070205080204" pitchFamily="34" charset="-128"/>
              </a:rPr>
              <a:t>: find the index </a:t>
            </a:r>
            <a:r>
              <a:rPr lang="en-US" sz="3413" dirty="0" err="1">
                <a:ea typeface="ＭＳ Ｐゴシック" panose="020B0600070205080204" pitchFamily="34" charset="-128"/>
              </a:rPr>
              <a:t>i</a:t>
            </a:r>
            <a:r>
              <a:rPr lang="en-US" sz="3413" dirty="0">
                <a:ea typeface="ＭＳ Ｐゴシック" panose="020B0600070205080204" pitchFamily="34" charset="-128"/>
              </a:rPr>
              <a:t> of the maximum integer </a:t>
            </a:r>
            <a:r>
              <a:rPr lang="en-US" sz="3413" dirty="0" err="1">
                <a:ea typeface="ＭＳ Ｐゴシック" panose="020B0600070205080204" pitchFamily="34" charset="-128"/>
              </a:rPr>
              <a:t>a</a:t>
            </a:r>
            <a:r>
              <a:rPr lang="en-US" sz="3413" baseline="-25000" dirty="0" err="1">
                <a:ea typeface="ＭＳ Ｐゴシック" panose="020B0600070205080204" pitchFamily="34" charset="-128"/>
              </a:rPr>
              <a:t>i</a:t>
            </a:r>
            <a:endParaRPr lang="en-US" sz="3413" baseline="-25000" dirty="0">
              <a:ea typeface="ＭＳ Ｐゴシック" panose="020B0600070205080204" pitchFamily="34" charset="-128"/>
            </a:endParaRPr>
          </a:p>
          <a:p>
            <a:r>
              <a:rPr lang="en-US" sz="3982" dirty="0">
                <a:ea typeface="ＭＳ Ｐゴシック" panose="020B0600070205080204" pitchFamily="34" charset="-128"/>
              </a:rPr>
              <a:t>A straightforward idea is </a:t>
            </a:r>
          </a:p>
          <a:p>
            <a:pPr lvl="1"/>
            <a:r>
              <a:rPr lang="en-US" sz="3413" dirty="0">
                <a:ea typeface="ＭＳ Ｐゴシック" panose="020B0600070205080204" pitchFamily="34" charset="-128"/>
              </a:rPr>
              <a:t>Simply store an initial maximum, say a</a:t>
            </a:r>
            <a:r>
              <a:rPr lang="en-US" sz="3413" baseline="-25000" dirty="0">
                <a:ea typeface="ＭＳ Ｐゴシック" panose="020B0600070205080204" pitchFamily="34" charset="-128"/>
              </a:rPr>
              <a:t>1</a:t>
            </a:r>
            <a:endParaRPr lang="en-US" sz="3413" dirty="0">
              <a:ea typeface="ＭＳ Ｐゴシック" panose="020B0600070205080204" pitchFamily="34" charset="-128"/>
            </a:endParaRPr>
          </a:p>
          <a:p>
            <a:pPr lvl="1"/>
            <a:r>
              <a:rPr lang="en-US" sz="3413" dirty="0">
                <a:ea typeface="ＭＳ Ｐゴシック" panose="020B0600070205080204" pitchFamily="34" charset="-128"/>
              </a:rPr>
              <a:t>Compare the stored maximum to every other integer in A</a:t>
            </a:r>
          </a:p>
          <a:p>
            <a:pPr lvl="1"/>
            <a:r>
              <a:rPr lang="en-US" sz="3413" dirty="0">
                <a:ea typeface="ＭＳ Ｐゴシック" panose="020B0600070205080204" pitchFamily="34" charset="-128"/>
              </a:rPr>
              <a:t>Update the stored maximum if a new maximum is ever encountered</a:t>
            </a:r>
          </a:p>
        </p:txBody>
      </p:sp>
    </p:spTree>
    <p:extLst>
      <p:ext uri="{BB962C8B-B14F-4D97-AF65-F5344CB8AC3E}">
        <p14:creationId xmlns:p14="http://schemas.microsoft.com/office/powerpoint/2010/main" val="6460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Pseudo-code of Max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3413">
                <a:latin typeface="Copperplate Gothic Light" panose="020E0507020206020404" pitchFamily="34" charset="0"/>
                <a:ea typeface="ＭＳ Ｐゴシック" panose="020B0600070205080204" pitchFamily="34" charset="-128"/>
              </a:rPr>
              <a:t>Max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413" i="1">
                <a:ea typeface="ＭＳ Ｐゴシック" panose="020B0600070205080204" pitchFamily="34" charset="-128"/>
              </a:rPr>
              <a:t>Input</a:t>
            </a:r>
            <a:r>
              <a:rPr lang="en-US" sz="3413">
                <a:ea typeface="ＭＳ Ｐゴシック" panose="020B0600070205080204" pitchFamily="34" charset="-128"/>
              </a:rPr>
              <a:t>:       A finite set </a:t>
            </a:r>
            <a:r>
              <a:rPr lang="en-US" sz="3413" i="1">
                <a:ea typeface="ＭＳ Ｐゴシック" panose="020B0600070205080204" pitchFamily="34" charset="-128"/>
              </a:rPr>
              <a:t>A=</a:t>
            </a:r>
            <a:r>
              <a:rPr lang="en-US" sz="3413">
                <a:ea typeface="ＭＳ Ｐゴシック" panose="020B0600070205080204" pitchFamily="34" charset="-128"/>
              </a:rPr>
              <a:t>{</a:t>
            </a:r>
            <a:r>
              <a:rPr lang="en-US" sz="3413" i="1">
                <a:ea typeface="ＭＳ Ｐゴシック" panose="020B0600070205080204" pitchFamily="34" charset="-128"/>
              </a:rPr>
              <a:t>a</a:t>
            </a:r>
            <a:r>
              <a:rPr lang="en-US" sz="3413" i="1" baseline="-25000">
                <a:ea typeface="ＭＳ Ｐゴシック" panose="020B0600070205080204" pitchFamily="34" charset="-128"/>
              </a:rPr>
              <a:t>1</a:t>
            </a:r>
            <a:r>
              <a:rPr lang="en-US" sz="3413" i="1">
                <a:ea typeface="ＭＳ Ｐゴシック" panose="020B0600070205080204" pitchFamily="34" charset="-128"/>
              </a:rPr>
              <a:t>,a</a:t>
            </a:r>
            <a:r>
              <a:rPr lang="en-US" sz="3413" i="1" baseline="-25000">
                <a:ea typeface="ＭＳ Ｐゴシック" panose="020B0600070205080204" pitchFamily="34" charset="-128"/>
              </a:rPr>
              <a:t>2</a:t>
            </a:r>
            <a:r>
              <a:rPr lang="en-US" sz="3413" i="1">
                <a:ea typeface="ＭＳ Ｐゴシック" panose="020B0600070205080204" pitchFamily="34" charset="-128"/>
              </a:rPr>
              <a:t>,…,a</a:t>
            </a:r>
            <a:r>
              <a:rPr lang="en-US" sz="3413" i="1" baseline="-25000">
                <a:ea typeface="ＭＳ Ｐゴシック" panose="020B0600070205080204" pitchFamily="34" charset="-128"/>
              </a:rPr>
              <a:t>n</a:t>
            </a:r>
            <a:r>
              <a:rPr lang="en-US" sz="3413">
                <a:ea typeface="ＭＳ Ｐゴシック" panose="020B0600070205080204" pitchFamily="34" charset="-128"/>
              </a:rPr>
              <a:t>}</a:t>
            </a:r>
            <a:r>
              <a:rPr lang="en-US" sz="3413" i="1">
                <a:ea typeface="ＭＳ Ｐゴシック" panose="020B0600070205080204" pitchFamily="34" charset="-128"/>
              </a:rPr>
              <a:t> </a:t>
            </a:r>
            <a:r>
              <a:rPr lang="en-US" sz="3413">
                <a:ea typeface="ＭＳ Ｐゴシック" panose="020B0600070205080204" pitchFamily="34" charset="-128"/>
              </a:rPr>
              <a:t>of integers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413" i="1">
                <a:ea typeface="ＭＳ Ｐゴシック" panose="020B0600070205080204" pitchFamily="34" charset="-128"/>
              </a:rPr>
              <a:t>Output</a:t>
            </a:r>
            <a:r>
              <a:rPr lang="en-US" sz="3413">
                <a:ea typeface="ＭＳ Ｐゴシック" panose="020B0600070205080204" pitchFamily="34" charset="-128"/>
              </a:rPr>
              <a:t>:    An index </a:t>
            </a:r>
            <a:r>
              <a:rPr lang="en-US" sz="3413" i="1">
                <a:ea typeface="ＭＳ Ｐゴシック" panose="020B0600070205080204" pitchFamily="34" charset="-128"/>
              </a:rPr>
              <a:t>i</a:t>
            </a:r>
            <a:r>
              <a:rPr lang="en-US" sz="3413">
                <a:ea typeface="ＭＳ Ｐゴシック" panose="020B0600070205080204" pitchFamily="34" charset="-128"/>
              </a:rPr>
              <a:t> such that </a:t>
            </a:r>
            <a:r>
              <a:rPr lang="en-US" sz="3413" i="1">
                <a:ea typeface="ＭＳ Ｐゴシック" panose="020B0600070205080204" pitchFamily="34" charset="-128"/>
              </a:rPr>
              <a:t>a</a:t>
            </a:r>
            <a:r>
              <a:rPr lang="en-US" sz="3413" i="1" baseline="-25000">
                <a:ea typeface="ＭＳ Ｐゴシック" panose="020B0600070205080204" pitchFamily="34" charset="-128"/>
              </a:rPr>
              <a:t>i</a:t>
            </a:r>
            <a:r>
              <a:rPr lang="en-US" sz="3413">
                <a:ea typeface="ＭＳ Ｐゴシック" panose="020B0600070205080204" pitchFamily="34" charset="-128"/>
              </a:rPr>
              <a:t> = max{</a:t>
            </a:r>
            <a:r>
              <a:rPr lang="en-US" sz="3413" i="1">
                <a:ea typeface="ＭＳ Ｐゴシック" panose="020B0600070205080204" pitchFamily="34" charset="-128"/>
              </a:rPr>
              <a:t>a</a:t>
            </a:r>
            <a:r>
              <a:rPr lang="en-US" sz="3413" i="1" baseline="-25000">
                <a:ea typeface="ＭＳ Ｐゴシック" panose="020B0600070205080204" pitchFamily="34" charset="-128"/>
              </a:rPr>
              <a:t>1</a:t>
            </a:r>
            <a:r>
              <a:rPr lang="en-US" sz="3413" i="1">
                <a:ea typeface="ＭＳ Ｐゴシック" panose="020B0600070205080204" pitchFamily="34" charset="-128"/>
              </a:rPr>
              <a:t>,a</a:t>
            </a:r>
            <a:r>
              <a:rPr lang="en-US" sz="3413" i="1" baseline="-25000">
                <a:ea typeface="ＭＳ Ｐゴシック" panose="020B0600070205080204" pitchFamily="34" charset="-128"/>
              </a:rPr>
              <a:t>2</a:t>
            </a:r>
            <a:r>
              <a:rPr lang="en-US" sz="3413" i="1">
                <a:ea typeface="ＭＳ Ｐゴシック" panose="020B0600070205080204" pitchFamily="34" charset="-128"/>
              </a:rPr>
              <a:t>,…,a</a:t>
            </a:r>
            <a:r>
              <a:rPr lang="en-US" sz="3413" i="1" baseline="-25000">
                <a:ea typeface="ＭＳ Ｐゴシック" panose="020B0600070205080204" pitchFamily="34" charset="-128"/>
              </a:rPr>
              <a:t>n</a:t>
            </a:r>
            <a:r>
              <a:rPr lang="en-US" sz="3413">
                <a:ea typeface="ＭＳ Ｐゴシック" panose="020B0600070205080204" pitchFamily="34" charset="-128"/>
              </a:rPr>
              <a:t>}</a:t>
            </a:r>
            <a:endParaRPr lang="en-US" sz="3413" i="1">
              <a:ea typeface="ＭＳ Ｐゴシック" panose="020B0600070205080204" pitchFamily="34" charset="-128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sz="3413" i="1">
                <a:ea typeface="ＭＳ Ｐゴシック" panose="020B0600070205080204" pitchFamily="34" charset="-128"/>
              </a:rPr>
              <a:t> index 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 1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sz="3413" b="1">
                <a:ea typeface="ＭＳ Ｐゴシック" panose="020B0600070205080204" pitchFamily="34" charset="-128"/>
                <a:sym typeface="Symbol" panose="05050102010706020507" pitchFamily="18" charset="2"/>
              </a:rPr>
              <a:t>For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sz="3413" i="1">
                <a:ea typeface="ＭＳ Ｐゴシック" panose="020B0600070205080204" pitchFamily="34" charset="-128"/>
                <a:sym typeface="Symbol" panose="05050102010706020507" pitchFamily="18" charset="2"/>
              </a:rPr>
              <a:t>i 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=2 </a:t>
            </a:r>
            <a:r>
              <a:rPr lang="en-US" sz="3413" b="1">
                <a:ea typeface="ＭＳ Ｐゴシック" panose="020B0600070205080204" pitchFamily="34" charset="-128"/>
                <a:sym typeface="Symbol" panose="05050102010706020507" pitchFamily="18" charset="2"/>
              </a:rPr>
              <a:t>to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sz="3413" i="1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sz="3413" b="1">
                <a:ea typeface="ＭＳ Ｐゴシック" panose="020B0600070205080204" pitchFamily="34" charset="-128"/>
                <a:sym typeface="Symbol" panose="05050102010706020507" pitchFamily="18" charset="2"/>
              </a:rPr>
              <a:t>Do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      </a:t>
            </a:r>
            <a:r>
              <a:rPr lang="en-US" sz="3413" b="1">
                <a:ea typeface="ＭＳ Ｐゴシック" panose="020B0600070205080204" pitchFamily="34" charset="-128"/>
                <a:sym typeface="Symbol" panose="05050102010706020507" pitchFamily="18" charset="2"/>
              </a:rPr>
              <a:t>If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sz="3413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sz="3413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 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&gt; </a:t>
            </a:r>
            <a:r>
              <a:rPr lang="en-US" sz="3413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sz="3413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index</a:t>
            </a:r>
            <a:r>
              <a:rPr lang="en-US" sz="3413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         </a:t>
            </a:r>
            <a:r>
              <a:rPr lang="en-US" sz="3413" b="1">
                <a:ea typeface="ＭＳ Ｐゴシック" panose="020B0600070205080204" pitchFamily="34" charset="-128"/>
                <a:sym typeface="Symbol" panose="05050102010706020507" pitchFamily="18" charset="2"/>
              </a:rPr>
              <a:t>Then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sz="3413" i="1">
                <a:ea typeface="ＭＳ Ｐゴシック" panose="020B0600070205080204" pitchFamily="34" charset="-128"/>
                <a:sym typeface="Symbol" panose="05050102010706020507" pitchFamily="18" charset="2"/>
              </a:rPr>
              <a:t>index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 </a:t>
            </a:r>
            <a:r>
              <a:rPr lang="en-US" sz="3413" i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         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r>
              <a:rPr lang="en-US" sz="3413" b="1">
                <a:ea typeface="ＭＳ Ｐゴシック" panose="020B0600070205080204" pitchFamily="34" charset="-128"/>
                <a:sym typeface="Symbol" panose="05050102010706020507" pitchFamily="18" charset="2"/>
              </a:rPr>
              <a:t>  End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sz="3413" b="1">
                <a:ea typeface="ＭＳ Ｐゴシック" panose="020B0600070205080204" pitchFamily="34" charset="-128"/>
                <a:sym typeface="Symbol" panose="05050102010706020507" pitchFamily="18" charset="2"/>
              </a:rPr>
              <a:t>End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sz="3413" b="1">
                <a:ea typeface="ＭＳ Ｐゴシック" panose="020B0600070205080204" pitchFamily="34" charset="-128"/>
                <a:sym typeface="Symbol" panose="05050102010706020507" pitchFamily="18" charset="2"/>
              </a:rPr>
              <a:t>Return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a</a:t>
            </a:r>
            <a:r>
              <a:rPr lang="en-US" sz="3413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9275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Today’s Target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2029440" cy="6436925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Pseudo-code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Designing an algorithm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Example:</a:t>
            </a:r>
            <a:r>
              <a:rPr lang="en-US" dirty="0" smtClean="0">
                <a:latin typeface="Estrangelo Edessa" panose="03080600000000000000" pitchFamily="66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 </a:t>
            </a:r>
            <a:r>
              <a:rPr lang="en-US" dirty="0" smtClean="0">
                <a:latin typeface="Copperplate Gothic Light" panose="020E0507020206020404" pitchFamily="34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Max</a:t>
            </a:r>
          </a:p>
          <a:p>
            <a:r>
              <a:rPr lang="en-GB" b="1" i="1" spc="-7" dirty="0">
                <a:solidFill>
                  <a:srgbClr val="FF0000"/>
                </a:solidFill>
              </a:rPr>
              <a:t>Analysis </a:t>
            </a:r>
            <a:r>
              <a:rPr lang="en-GB" b="1" i="1" dirty="0">
                <a:solidFill>
                  <a:srgbClr val="FF0000"/>
                </a:solidFill>
              </a:rPr>
              <a:t>of</a:t>
            </a:r>
            <a:r>
              <a:rPr lang="en-GB" b="1" i="1" spc="-64" dirty="0">
                <a:solidFill>
                  <a:srgbClr val="FF0000"/>
                </a:solidFill>
              </a:rPr>
              <a:t> </a:t>
            </a:r>
            <a:r>
              <a:rPr lang="en-GB" b="1" i="1" spc="-7" dirty="0" smtClean="0">
                <a:solidFill>
                  <a:srgbClr val="FF0000"/>
                </a:solidFill>
              </a:rPr>
              <a:t>algorithms</a:t>
            </a:r>
          </a:p>
          <a:p>
            <a:r>
              <a:rPr lang="en-GB" dirty="0"/>
              <a:t>Why </a:t>
            </a:r>
            <a:r>
              <a:rPr lang="en-GB" spc="-7" dirty="0"/>
              <a:t>study algorithms</a:t>
            </a:r>
            <a:r>
              <a:rPr lang="en-GB" spc="-86" dirty="0"/>
              <a:t> </a:t>
            </a:r>
            <a:r>
              <a:rPr lang="en-GB" spc="-7" dirty="0"/>
              <a:t>and  </a:t>
            </a:r>
            <a:r>
              <a:rPr lang="en-GB" spc="-14" dirty="0"/>
              <a:t>performance?</a:t>
            </a:r>
            <a:endParaRPr lang="en-GB" spc="-7" dirty="0" smtClean="0"/>
          </a:p>
          <a:p>
            <a:r>
              <a:rPr lang="en-US" dirty="0" smtClean="0">
                <a:ea typeface="ＭＳ Ｐゴシック" panose="020B0600070205080204" pitchFamily="34" charset="-128"/>
              </a:rPr>
              <a:t>Pseudo-code of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Analysis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Running Time &amp; Types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Need Asymptotic Analysis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 smtClean="0">
              <a:latin typeface="Copperplate Gothic Light" panose="020E0507020206020404" pitchFamily="34" charset="0"/>
              <a:ea typeface="ＭＳ Ｐゴシック" panose="020B0600070205080204" pitchFamily="34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3103" y="719900"/>
            <a:ext cx="7653452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Analysis </a:t>
            </a:r>
            <a:r>
              <a:rPr dirty="0"/>
              <a:t>of</a:t>
            </a:r>
            <a:r>
              <a:rPr spc="-64" dirty="0"/>
              <a:t> </a:t>
            </a:r>
            <a:r>
              <a:rPr spc="-7" dirty="0"/>
              <a:t>algorithms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9355" y="2296125"/>
            <a:ext cx="10091399" cy="2393795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18113" marR="7245">
              <a:spcBef>
                <a:spcPts val="135"/>
              </a:spcBef>
            </a:pPr>
            <a:r>
              <a:rPr sz="4564" i="1" spc="-7" dirty="0">
                <a:latin typeface="Times New Roman"/>
                <a:cs typeface="Times New Roman"/>
              </a:rPr>
              <a:t>The </a:t>
            </a:r>
            <a:r>
              <a:rPr sz="4564" i="1" dirty="0">
                <a:latin typeface="Times New Roman"/>
                <a:cs typeface="Times New Roman"/>
              </a:rPr>
              <a:t>theoretical </a:t>
            </a:r>
            <a:r>
              <a:rPr sz="4564" i="1" spc="-7" dirty="0">
                <a:latin typeface="Times New Roman"/>
                <a:cs typeface="Times New Roman"/>
              </a:rPr>
              <a:t>study of </a:t>
            </a:r>
            <a:r>
              <a:rPr sz="4564" i="1" dirty="0">
                <a:latin typeface="Times New Roman"/>
                <a:cs typeface="Times New Roman"/>
              </a:rPr>
              <a:t>computer-program  performance and </a:t>
            </a:r>
            <a:r>
              <a:rPr sz="4564" i="1" spc="-7" dirty="0">
                <a:latin typeface="Times New Roman"/>
                <a:cs typeface="Times New Roman"/>
              </a:rPr>
              <a:t>resource</a:t>
            </a:r>
            <a:r>
              <a:rPr sz="4564" i="1" spc="-21" dirty="0">
                <a:latin typeface="Times New Roman"/>
                <a:cs typeface="Times New Roman"/>
              </a:rPr>
              <a:t> </a:t>
            </a:r>
            <a:r>
              <a:rPr sz="4564" i="1" dirty="0">
                <a:latin typeface="Times New Roman"/>
                <a:cs typeface="Times New Roman"/>
              </a:rPr>
              <a:t>usage.</a:t>
            </a:r>
            <a:endParaRPr sz="4564">
              <a:latin typeface="Times New Roman"/>
              <a:cs typeface="Times New Roman"/>
            </a:endParaRPr>
          </a:p>
          <a:p>
            <a:pPr marL="18113">
              <a:spcBef>
                <a:spcPts val="2089"/>
              </a:spcBef>
            </a:pPr>
            <a:r>
              <a:rPr sz="4564" spc="-7" dirty="0">
                <a:latin typeface="Times New Roman"/>
                <a:cs typeface="Times New Roman"/>
              </a:rPr>
              <a:t>What’s more important than</a:t>
            </a:r>
            <a:r>
              <a:rPr sz="4564" spc="-29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performance?</a:t>
            </a:r>
            <a:endParaRPr sz="456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8378" y="4714158"/>
            <a:ext cx="3896912" cy="3541032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366783" indent="-348670">
              <a:spcBef>
                <a:spcPts val="135"/>
              </a:spcBef>
              <a:buClr>
                <a:srgbClr val="CC0000"/>
              </a:buClr>
              <a:buChar char="•"/>
              <a:tabLst>
                <a:tab pos="367689" algn="l"/>
              </a:tabLst>
            </a:pPr>
            <a:r>
              <a:rPr sz="4564" spc="-7" dirty="0">
                <a:latin typeface="Times New Roman"/>
                <a:cs typeface="Times New Roman"/>
              </a:rPr>
              <a:t>modularity</a:t>
            </a:r>
            <a:endParaRPr sz="4564" dirty="0">
              <a:latin typeface="Times New Roman"/>
              <a:cs typeface="Times New Roman"/>
            </a:endParaRPr>
          </a:p>
          <a:p>
            <a:pPr marL="366783" indent="-348670">
              <a:lnSpc>
                <a:spcPts val="5469"/>
              </a:lnSpc>
              <a:buClr>
                <a:srgbClr val="CC0000"/>
              </a:buClr>
              <a:buChar char="•"/>
              <a:tabLst>
                <a:tab pos="367689" algn="l"/>
              </a:tabLst>
            </a:pPr>
            <a:r>
              <a:rPr sz="4564" dirty="0">
                <a:latin typeface="Times New Roman"/>
                <a:cs typeface="Times New Roman"/>
              </a:rPr>
              <a:t>correctness</a:t>
            </a:r>
          </a:p>
          <a:p>
            <a:pPr marL="366783" indent="-348670">
              <a:lnSpc>
                <a:spcPts val="5469"/>
              </a:lnSpc>
              <a:buClr>
                <a:srgbClr val="CC0000"/>
              </a:buClr>
              <a:buChar char="•"/>
              <a:tabLst>
                <a:tab pos="367689" algn="l"/>
              </a:tabLst>
            </a:pPr>
            <a:r>
              <a:rPr sz="4564" spc="-7" dirty="0">
                <a:latin typeface="Times New Roman"/>
                <a:cs typeface="Times New Roman"/>
              </a:rPr>
              <a:t>maintainability</a:t>
            </a:r>
            <a:endParaRPr sz="4564" dirty="0">
              <a:latin typeface="Times New Roman"/>
              <a:cs typeface="Times New Roman"/>
            </a:endParaRPr>
          </a:p>
          <a:p>
            <a:pPr marL="366783" indent="-348670">
              <a:lnSpc>
                <a:spcPts val="5469"/>
              </a:lnSpc>
              <a:buClr>
                <a:srgbClr val="CC0000"/>
              </a:buClr>
              <a:buChar char="•"/>
              <a:tabLst>
                <a:tab pos="367689" algn="l"/>
              </a:tabLst>
            </a:pPr>
            <a:r>
              <a:rPr sz="4564" spc="-7" dirty="0">
                <a:latin typeface="Times New Roman"/>
                <a:cs typeface="Times New Roman"/>
              </a:rPr>
              <a:t>functionality</a:t>
            </a:r>
            <a:endParaRPr sz="4564" dirty="0">
              <a:latin typeface="Times New Roman"/>
              <a:cs typeface="Times New Roman"/>
            </a:endParaRPr>
          </a:p>
          <a:p>
            <a:pPr marL="366783" indent="-348670">
              <a:lnSpc>
                <a:spcPts val="5469"/>
              </a:lnSpc>
              <a:buClr>
                <a:srgbClr val="CC0000"/>
              </a:buClr>
              <a:buChar char="•"/>
              <a:tabLst>
                <a:tab pos="367689" algn="l"/>
              </a:tabLst>
            </a:pPr>
            <a:r>
              <a:rPr sz="4564" spc="-7" dirty="0">
                <a:latin typeface="Times New Roman"/>
                <a:cs typeface="Times New Roman"/>
              </a:rPr>
              <a:t>robustness</a:t>
            </a:r>
            <a:endParaRPr sz="4564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2910" y="4714219"/>
            <a:ext cx="4424892" cy="3541032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366783" indent="-348670">
              <a:spcBef>
                <a:spcPts val="135"/>
              </a:spcBef>
              <a:buClr>
                <a:srgbClr val="CC0000"/>
              </a:buClr>
              <a:buChar char="•"/>
              <a:tabLst>
                <a:tab pos="367689" algn="l"/>
              </a:tabLst>
            </a:pPr>
            <a:r>
              <a:rPr sz="4564" spc="-7" dirty="0">
                <a:latin typeface="Times New Roman"/>
                <a:cs typeface="Times New Roman"/>
              </a:rPr>
              <a:t>user-friendliness</a:t>
            </a:r>
            <a:endParaRPr sz="4564" dirty="0">
              <a:latin typeface="Times New Roman"/>
              <a:cs typeface="Times New Roman"/>
            </a:endParaRPr>
          </a:p>
          <a:p>
            <a:pPr marL="366783" indent="-348670">
              <a:lnSpc>
                <a:spcPts val="5469"/>
              </a:lnSpc>
              <a:buClr>
                <a:srgbClr val="CC0000"/>
              </a:buClr>
              <a:buChar char="•"/>
              <a:tabLst>
                <a:tab pos="367689" algn="l"/>
              </a:tabLst>
            </a:pPr>
            <a:r>
              <a:rPr sz="4564" spc="-7" dirty="0">
                <a:latin typeface="Times New Roman"/>
                <a:cs typeface="Times New Roman"/>
              </a:rPr>
              <a:t>programmer</a:t>
            </a:r>
            <a:r>
              <a:rPr sz="4564" spc="-93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time</a:t>
            </a:r>
            <a:endParaRPr sz="4564" dirty="0">
              <a:latin typeface="Times New Roman"/>
              <a:cs typeface="Times New Roman"/>
            </a:endParaRPr>
          </a:p>
          <a:p>
            <a:pPr marL="367689" indent="-349576">
              <a:lnSpc>
                <a:spcPts val="5469"/>
              </a:lnSpc>
              <a:buClr>
                <a:srgbClr val="CC0000"/>
              </a:buClr>
              <a:buChar char="•"/>
              <a:tabLst>
                <a:tab pos="368594" algn="l"/>
              </a:tabLst>
            </a:pPr>
            <a:r>
              <a:rPr sz="4564" spc="-7" dirty="0">
                <a:latin typeface="Times New Roman"/>
                <a:cs typeface="Times New Roman"/>
              </a:rPr>
              <a:t>simplicity</a:t>
            </a:r>
            <a:endParaRPr sz="4564" dirty="0">
              <a:latin typeface="Times New Roman"/>
              <a:cs typeface="Times New Roman"/>
            </a:endParaRPr>
          </a:p>
          <a:p>
            <a:pPr marL="366783" indent="-348670">
              <a:lnSpc>
                <a:spcPts val="5469"/>
              </a:lnSpc>
              <a:buClr>
                <a:srgbClr val="CC0000"/>
              </a:buClr>
              <a:buChar char="•"/>
              <a:tabLst>
                <a:tab pos="367689" algn="l"/>
              </a:tabLst>
            </a:pPr>
            <a:r>
              <a:rPr sz="4564" spc="-7" dirty="0">
                <a:latin typeface="Times New Roman"/>
                <a:cs typeface="Times New Roman"/>
              </a:rPr>
              <a:t>extensibility</a:t>
            </a:r>
            <a:endParaRPr sz="4564" dirty="0">
              <a:latin typeface="Times New Roman"/>
              <a:cs typeface="Times New Roman"/>
            </a:endParaRPr>
          </a:p>
          <a:p>
            <a:pPr marL="366783" indent="-348670">
              <a:lnSpc>
                <a:spcPts val="5469"/>
              </a:lnSpc>
              <a:buClr>
                <a:srgbClr val="CC0000"/>
              </a:buClr>
              <a:buChar char="•"/>
              <a:tabLst>
                <a:tab pos="367689" algn="l"/>
              </a:tabLst>
            </a:pPr>
            <a:r>
              <a:rPr sz="4564" spc="-7" dirty="0">
                <a:latin typeface="Times New Roman"/>
                <a:cs typeface="Times New Roman"/>
              </a:rPr>
              <a:t>reliability</a:t>
            </a:r>
            <a:endParaRPr sz="456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31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Today’s Target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2029440" cy="6436925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Pseudo-code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Designing an algorithm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Example:</a:t>
            </a:r>
            <a:r>
              <a:rPr lang="en-US" dirty="0" smtClean="0">
                <a:latin typeface="Estrangelo Edessa" panose="03080600000000000000" pitchFamily="66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 </a:t>
            </a:r>
            <a:r>
              <a:rPr lang="en-US" dirty="0" smtClean="0">
                <a:latin typeface="Copperplate Gothic Light" panose="020E0507020206020404" pitchFamily="34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Max</a:t>
            </a:r>
          </a:p>
          <a:p>
            <a:r>
              <a:rPr lang="en-GB" spc="-7" dirty="0"/>
              <a:t>Analysis </a:t>
            </a:r>
            <a:r>
              <a:rPr lang="en-GB" dirty="0"/>
              <a:t>of</a:t>
            </a:r>
            <a:r>
              <a:rPr lang="en-GB" spc="-64" dirty="0"/>
              <a:t> </a:t>
            </a:r>
            <a:r>
              <a:rPr lang="en-GB" spc="-7" dirty="0" smtClean="0"/>
              <a:t>algorithms</a:t>
            </a:r>
          </a:p>
          <a:p>
            <a:r>
              <a:rPr lang="en-GB" b="1" i="1" dirty="0">
                <a:solidFill>
                  <a:srgbClr val="FF0000"/>
                </a:solidFill>
              </a:rPr>
              <a:t>Why </a:t>
            </a:r>
            <a:r>
              <a:rPr lang="en-GB" b="1" i="1" spc="-7" dirty="0">
                <a:solidFill>
                  <a:srgbClr val="FF0000"/>
                </a:solidFill>
              </a:rPr>
              <a:t>study algorithms</a:t>
            </a:r>
            <a:r>
              <a:rPr lang="en-GB" b="1" i="1" spc="-86" dirty="0">
                <a:solidFill>
                  <a:srgbClr val="FF0000"/>
                </a:solidFill>
              </a:rPr>
              <a:t> </a:t>
            </a:r>
            <a:r>
              <a:rPr lang="en-GB" b="1" i="1" spc="-7" dirty="0">
                <a:solidFill>
                  <a:srgbClr val="FF0000"/>
                </a:solidFill>
              </a:rPr>
              <a:t>and  </a:t>
            </a:r>
            <a:r>
              <a:rPr lang="en-GB" b="1" i="1" spc="-14" dirty="0">
                <a:solidFill>
                  <a:srgbClr val="FF0000"/>
                </a:solidFill>
              </a:rPr>
              <a:t>performance?</a:t>
            </a:r>
            <a:endParaRPr lang="en-GB" b="1" i="1" spc="-7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Pseudo-code of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Analysis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Running Time &amp; Types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Need Asymptotic Analysis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 smtClean="0">
              <a:latin typeface="Copperplate Gothic Light" panose="020E0507020206020404" pitchFamily="34" charset="0"/>
              <a:ea typeface="ＭＳ Ｐゴシック" panose="020B0600070205080204" pitchFamily="34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3" name="object 3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60100" y="262225"/>
            <a:ext cx="9090681" cy="1806994"/>
          </a:xfrm>
          <a:prstGeom prst="rect">
            <a:avLst/>
          </a:prstGeom>
        </p:spPr>
        <p:txBody>
          <a:bodyPr vert="horz" wrap="square" lIns="0" tIns="16391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 marR="7245">
              <a:lnSpc>
                <a:spcPts val="6404"/>
              </a:lnSpc>
              <a:spcBef>
                <a:spcPts val="1291"/>
              </a:spcBef>
            </a:pPr>
            <a:r>
              <a:rPr dirty="0"/>
              <a:t>Why </a:t>
            </a:r>
            <a:r>
              <a:rPr spc="-7" dirty="0"/>
              <a:t>study algorithms</a:t>
            </a:r>
            <a:r>
              <a:rPr spc="-86" dirty="0"/>
              <a:t> </a:t>
            </a:r>
            <a:r>
              <a:rPr spc="-7" dirty="0"/>
              <a:t>and  </a:t>
            </a:r>
            <a:r>
              <a:rPr spc="-14" dirty="0"/>
              <a:t>performance?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5764" y="2144654"/>
            <a:ext cx="11424481" cy="6971714"/>
          </a:xfrm>
          <a:prstGeom prst="rect">
            <a:avLst/>
          </a:prstGeom>
        </p:spPr>
        <p:txBody>
          <a:bodyPr vert="horz" wrap="square" lIns="0" tIns="169352" rIns="0" bIns="0" rtlCol="0">
            <a:spAutoFit/>
          </a:bodyPr>
          <a:lstStyle/>
          <a:p>
            <a:pPr marL="341425" indent="-323312">
              <a:spcBef>
                <a:spcPts val="1333"/>
              </a:spcBef>
              <a:buClr>
                <a:srgbClr val="CC0000"/>
              </a:buClr>
              <a:buChar char="•"/>
              <a:tabLst>
                <a:tab pos="342329" algn="l"/>
              </a:tabLst>
            </a:pPr>
            <a:r>
              <a:rPr sz="4564" spc="-7" dirty="0">
                <a:latin typeface="Times New Roman"/>
                <a:cs typeface="Times New Roman"/>
              </a:rPr>
              <a:t>Algorithms help us to understand</a:t>
            </a:r>
            <a:r>
              <a:rPr sz="4564" dirty="0">
                <a:latin typeface="Times New Roman"/>
                <a:cs typeface="Times New Roman"/>
              </a:rPr>
              <a:t> </a:t>
            </a:r>
            <a:r>
              <a:rPr sz="4564" b="1" i="1" spc="-7" dirty="0">
                <a:solidFill>
                  <a:srgbClr val="CC0000"/>
                </a:solidFill>
                <a:latin typeface="Times New Roman"/>
                <a:cs typeface="Times New Roman"/>
              </a:rPr>
              <a:t>scalability</a:t>
            </a:r>
            <a:r>
              <a:rPr sz="4564" spc="-7" dirty="0">
                <a:latin typeface="Times New Roman"/>
                <a:cs typeface="Times New Roman"/>
              </a:rPr>
              <a:t>.</a:t>
            </a:r>
            <a:endParaRPr sz="4564" dirty="0">
              <a:latin typeface="Times New Roman"/>
              <a:cs typeface="Times New Roman"/>
            </a:endParaRPr>
          </a:p>
          <a:p>
            <a:pPr marL="341425" marR="27169" indent="-323312">
              <a:lnSpc>
                <a:spcPts val="4920"/>
              </a:lnSpc>
              <a:spcBef>
                <a:spcPts val="1818"/>
              </a:spcBef>
              <a:buClr>
                <a:srgbClr val="CC0000"/>
              </a:buClr>
              <a:buChar char="•"/>
              <a:tabLst>
                <a:tab pos="342329" algn="l"/>
              </a:tabLst>
            </a:pPr>
            <a:r>
              <a:rPr sz="4564" spc="-7" dirty="0">
                <a:latin typeface="Times New Roman"/>
                <a:cs typeface="Times New Roman"/>
              </a:rPr>
              <a:t>Performance often draws </a:t>
            </a:r>
            <a:r>
              <a:rPr sz="4564" dirty="0">
                <a:latin typeface="Times New Roman"/>
                <a:cs typeface="Times New Roman"/>
              </a:rPr>
              <a:t>the line </a:t>
            </a:r>
            <a:r>
              <a:rPr sz="4564" spc="-7" dirty="0">
                <a:latin typeface="Times New Roman"/>
                <a:cs typeface="Times New Roman"/>
              </a:rPr>
              <a:t>between what  </a:t>
            </a:r>
            <a:r>
              <a:rPr sz="4564" dirty="0">
                <a:latin typeface="Times New Roman"/>
                <a:cs typeface="Times New Roman"/>
              </a:rPr>
              <a:t>is </a:t>
            </a:r>
            <a:r>
              <a:rPr sz="4564" spc="-7" dirty="0">
                <a:latin typeface="Times New Roman"/>
                <a:cs typeface="Times New Roman"/>
              </a:rPr>
              <a:t>feasible </a:t>
            </a:r>
            <a:r>
              <a:rPr sz="4564" dirty="0">
                <a:latin typeface="Times New Roman"/>
                <a:cs typeface="Times New Roman"/>
              </a:rPr>
              <a:t>and </a:t>
            </a:r>
            <a:r>
              <a:rPr sz="4564" spc="-7" dirty="0">
                <a:latin typeface="Times New Roman"/>
                <a:cs typeface="Times New Roman"/>
              </a:rPr>
              <a:t>what </a:t>
            </a:r>
            <a:r>
              <a:rPr sz="4564" dirty="0">
                <a:latin typeface="Times New Roman"/>
                <a:cs typeface="Times New Roman"/>
              </a:rPr>
              <a:t>is</a:t>
            </a:r>
            <a:r>
              <a:rPr sz="4564" spc="-36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impossible.</a:t>
            </a:r>
            <a:endParaRPr sz="4564" dirty="0">
              <a:latin typeface="Times New Roman"/>
              <a:cs typeface="Times New Roman"/>
            </a:endParaRPr>
          </a:p>
          <a:p>
            <a:pPr marL="341425" indent="-323312">
              <a:lnSpc>
                <a:spcPts val="5198"/>
              </a:lnSpc>
              <a:spcBef>
                <a:spcPts val="1005"/>
              </a:spcBef>
              <a:buClr>
                <a:srgbClr val="CC0000"/>
              </a:buClr>
              <a:buChar char="•"/>
              <a:tabLst>
                <a:tab pos="342329" algn="l"/>
              </a:tabLst>
            </a:pPr>
            <a:r>
              <a:rPr sz="4564" spc="-7" dirty="0">
                <a:latin typeface="Times New Roman"/>
                <a:cs typeface="Times New Roman"/>
              </a:rPr>
              <a:t>Algorithmic </a:t>
            </a:r>
            <a:r>
              <a:rPr sz="4564" dirty="0">
                <a:latin typeface="Times New Roman"/>
                <a:cs typeface="Times New Roman"/>
              </a:rPr>
              <a:t>mathematics </a:t>
            </a:r>
            <a:r>
              <a:rPr sz="4564" spc="-7" dirty="0">
                <a:latin typeface="Times New Roman"/>
                <a:cs typeface="Times New Roman"/>
              </a:rPr>
              <a:t>provides </a:t>
            </a:r>
            <a:r>
              <a:rPr sz="4564" dirty="0">
                <a:latin typeface="Times New Roman"/>
                <a:cs typeface="Times New Roman"/>
              </a:rPr>
              <a:t>a</a:t>
            </a:r>
            <a:r>
              <a:rPr sz="4564" spc="-36" dirty="0">
                <a:latin typeface="Times New Roman"/>
                <a:cs typeface="Times New Roman"/>
              </a:rPr>
              <a:t> </a:t>
            </a:r>
            <a:r>
              <a:rPr sz="4564" b="1" i="1" spc="-7" dirty="0">
                <a:solidFill>
                  <a:srgbClr val="CC0000"/>
                </a:solidFill>
                <a:latin typeface="Times New Roman"/>
                <a:cs typeface="Times New Roman"/>
              </a:rPr>
              <a:t>language</a:t>
            </a:r>
            <a:endParaRPr sz="4564" dirty="0">
              <a:latin typeface="Times New Roman"/>
              <a:cs typeface="Times New Roman"/>
            </a:endParaRPr>
          </a:p>
          <a:p>
            <a:pPr marL="341425">
              <a:lnSpc>
                <a:spcPts val="5198"/>
              </a:lnSpc>
            </a:pPr>
            <a:r>
              <a:rPr sz="4564" spc="-7" dirty="0">
                <a:latin typeface="Times New Roman"/>
                <a:cs typeface="Times New Roman"/>
              </a:rPr>
              <a:t>for talking about program</a:t>
            </a:r>
            <a:r>
              <a:rPr sz="4564" spc="-14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behavior.</a:t>
            </a:r>
            <a:endParaRPr sz="4564" dirty="0">
              <a:latin typeface="Times New Roman"/>
              <a:cs typeface="Times New Roman"/>
            </a:endParaRPr>
          </a:p>
          <a:p>
            <a:pPr marL="341425" indent="-323312">
              <a:spcBef>
                <a:spcPts val="1084"/>
              </a:spcBef>
              <a:buClr>
                <a:srgbClr val="CC0000"/>
              </a:buClr>
              <a:buChar char="•"/>
              <a:tabLst>
                <a:tab pos="342329" algn="l"/>
              </a:tabLst>
            </a:pPr>
            <a:r>
              <a:rPr sz="4564" spc="-7" dirty="0">
                <a:latin typeface="Times New Roman"/>
                <a:cs typeface="Times New Roman"/>
              </a:rPr>
              <a:t>Performance </a:t>
            </a:r>
            <a:r>
              <a:rPr sz="4564" dirty="0">
                <a:latin typeface="Times New Roman"/>
                <a:cs typeface="Times New Roman"/>
              </a:rPr>
              <a:t>is the </a:t>
            </a:r>
            <a:r>
              <a:rPr sz="4564" b="1" i="1" dirty="0">
                <a:solidFill>
                  <a:srgbClr val="CC0000"/>
                </a:solidFill>
                <a:latin typeface="Times New Roman"/>
                <a:cs typeface="Times New Roman"/>
              </a:rPr>
              <a:t>currency </a:t>
            </a:r>
            <a:r>
              <a:rPr sz="4564" spc="-7" dirty="0">
                <a:latin typeface="Times New Roman"/>
                <a:cs typeface="Times New Roman"/>
              </a:rPr>
              <a:t>of</a:t>
            </a:r>
            <a:r>
              <a:rPr sz="4564" spc="-36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computing.</a:t>
            </a:r>
            <a:endParaRPr sz="4564" dirty="0">
              <a:latin typeface="Times New Roman"/>
              <a:cs typeface="Times New Roman"/>
            </a:endParaRPr>
          </a:p>
          <a:p>
            <a:pPr marL="341425" marR="7245" indent="-323312">
              <a:lnSpc>
                <a:spcPts val="4920"/>
              </a:lnSpc>
              <a:spcBef>
                <a:spcPts val="1704"/>
              </a:spcBef>
              <a:buClr>
                <a:srgbClr val="CC0000"/>
              </a:buClr>
              <a:buChar char="•"/>
              <a:tabLst>
                <a:tab pos="342329" algn="l"/>
              </a:tabLst>
            </a:pPr>
            <a:r>
              <a:rPr sz="4564" dirty="0">
                <a:latin typeface="Times New Roman"/>
                <a:cs typeface="Times New Roman"/>
              </a:rPr>
              <a:t>The lessons </a:t>
            </a:r>
            <a:r>
              <a:rPr sz="4564" spc="-7" dirty="0">
                <a:latin typeface="Times New Roman"/>
                <a:cs typeface="Times New Roman"/>
              </a:rPr>
              <a:t>of program performance generalize  </a:t>
            </a:r>
            <a:r>
              <a:rPr sz="4564" dirty="0">
                <a:latin typeface="Times New Roman"/>
                <a:cs typeface="Times New Roman"/>
              </a:rPr>
              <a:t>to </a:t>
            </a:r>
            <a:r>
              <a:rPr sz="4564" spc="-7" dirty="0">
                <a:latin typeface="Times New Roman"/>
                <a:cs typeface="Times New Roman"/>
              </a:rPr>
              <a:t>other </a:t>
            </a:r>
            <a:r>
              <a:rPr sz="4564" dirty="0">
                <a:latin typeface="Times New Roman"/>
                <a:cs typeface="Times New Roman"/>
              </a:rPr>
              <a:t>computing</a:t>
            </a:r>
            <a:r>
              <a:rPr sz="4564" spc="-7" dirty="0">
                <a:latin typeface="Times New Roman"/>
                <a:cs typeface="Times New Roman"/>
              </a:rPr>
              <a:t> resources.</a:t>
            </a:r>
            <a:endParaRPr sz="4564" dirty="0">
              <a:latin typeface="Times New Roman"/>
              <a:cs typeface="Times New Roman"/>
            </a:endParaRPr>
          </a:p>
          <a:p>
            <a:pPr marL="341425" indent="-323312">
              <a:spcBef>
                <a:spcPts val="998"/>
              </a:spcBef>
              <a:buClr>
                <a:srgbClr val="CC0000"/>
              </a:buClr>
              <a:buChar char="•"/>
              <a:tabLst>
                <a:tab pos="342329" algn="l"/>
              </a:tabLst>
            </a:pPr>
            <a:r>
              <a:rPr sz="4564" spc="-7" dirty="0">
                <a:latin typeface="Times New Roman"/>
                <a:cs typeface="Times New Roman"/>
              </a:rPr>
              <a:t>Speed </a:t>
            </a:r>
            <a:r>
              <a:rPr sz="4564" dirty="0">
                <a:latin typeface="Times New Roman"/>
                <a:cs typeface="Times New Roman"/>
              </a:rPr>
              <a:t>is</a:t>
            </a:r>
            <a:r>
              <a:rPr sz="4564" spc="-14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fun</a:t>
            </a:r>
            <a:r>
              <a:rPr sz="4564" spc="-7" dirty="0" smtClean="0">
                <a:latin typeface="Times New Roman"/>
                <a:cs typeface="Times New Roman"/>
              </a:rPr>
              <a:t>!</a:t>
            </a:r>
            <a:endParaRPr sz="456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2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Today’s Target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2029440" cy="6436925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Pseudo-code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Designing an algorithm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Example:</a:t>
            </a:r>
            <a:r>
              <a:rPr lang="en-US" dirty="0" smtClean="0">
                <a:latin typeface="Estrangelo Edessa" panose="03080600000000000000" pitchFamily="66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 </a:t>
            </a:r>
            <a:r>
              <a:rPr lang="en-US" dirty="0" smtClean="0">
                <a:latin typeface="Copperplate Gothic Light" panose="020E0507020206020404" pitchFamily="34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Max</a:t>
            </a:r>
          </a:p>
          <a:p>
            <a:r>
              <a:rPr lang="en-GB" spc="-7" dirty="0"/>
              <a:t>Analysis </a:t>
            </a:r>
            <a:r>
              <a:rPr lang="en-GB" dirty="0"/>
              <a:t>of</a:t>
            </a:r>
            <a:r>
              <a:rPr lang="en-GB" spc="-64" dirty="0"/>
              <a:t> </a:t>
            </a:r>
            <a:r>
              <a:rPr lang="en-GB" spc="-7" dirty="0" smtClean="0"/>
              <a:t>algorithms</a:t>
            </a:r>
          </a:p>
          <a:p>
            <a:r>
              <a:rPr lang="en-GB" dirty="0"/>
              <a:t>Why </a:t>
            </a:r>
            <a:r>
              <a:rPr lang="en-GB" spc="-7" dirty="0"/>
              <a:t>study algorithms</a:t>
            </a:r>
            <a:r>
              <a:rPr lang="en-GB" spc="-86" dirty="0"/>
              <a:t> </a:t>
            </a:r>
            <a:r>
              <a:rPr lang="en-GB" spc="-7" dirty="0"/>
              <a:t>and  </a:t>
            </a:r>
            <a:r>
              <a:rPr lang="en-GB" spc="-14" dirty="0"/>
              <a:t>performance?</a:t>
            </a:r>
            <a:endParaRPr lang="en-GB" spc="-7" dirty="0" smtClean="0"/>
          </a:p>
          <a:p>
            <a:r>
              <a:rPr lang="en-US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Pseudo-code of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Analysis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Running Time &amp; Types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Need Asymptotic Analysis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 smtClean="0">
              <a:latin typeface="Copperplate Gothic Light" panose="020E0507020206020404" pitchFamily="34" charset="0"/>
              <a:ea typeface="ＭＳ Ｐゴシック" panose="020B0600070205080204" pitchFamily="34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7891631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dirty="0"/>
              <a:t>The </a:t>
            </a:r>
            <a:r>
              <a:rPr spc="-7" dirty="0"/>
              <a:t>problem </a:t>
            </a:r>
            <a:r>
              <a:rPr dirty="0"/>
              <a:t>of</a:t>
            </a:r>
            <a:r>
              <a:rPr spc="-107" dirty="0"/>
              <a:t> </a:t>
            </a:r>
            <a:r>
              <a:rPr spc="-7" dirty="0"/>
              <a:t>sorting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1924" y="2866672"/>
            <a:ext cx="10438252" cy="5808961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18113">
              <a:spcBef>
                <a:spcPts val="135"/>
              </a:spcBef>
              <a:tabLst>
                <a:tab pos="4092574" algn="l"/>
                <a:tab pos="7650821" algn="l"/>
              </a:tabLst>
            </a:pPr>
            <a:r>
              <a:rPr sz="4564" b="1" i="1" spc="-7" dirty="0">
                <a:solidFill>
                  <a:srgbClr val="CC0000"/>
                </a:solidFill>
                <a:latin typeface="Times New Roman"/>
                <a:cs typeface="Times New Roman"/>
              </a:rPr>
              <a:t>Input:</a:t>
            </a:r>
            <a:r>
              <a:rPr sz="4564" b="1" i="1" spc="7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sequence	</a:t>
            </a:r>
            <a:r>
              <a:rPr sz="4564" spc="-7" dirty="0">
                <a:solidFill>
                  <a:srgbClr val="009A9A"/>
                </a:solidFill>
                <a:latin typeface="Symbol"/>
                <a:cs typeface="Symbol"/>
              </a:rPr>
              <a:t></a:t>
            </a:r>
            <a:r>
              <a:rPr sz="4564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4493" spc="-1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4564" spc="-7" dirty="0">
                <a:solidFill>
                  <a:srgbClr val="009A9A"/>
                </a:solidFill>
                <a:latin typeface="Times New Roman"/>
                <a:cs typeface="Times New Roman"/>
              </a:rPr>
              <a:t>, </a:t>
            </a:r>
            <a:r>
              <a:rPr sz="4564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4493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4564" spc="-1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…,</a:t>
            </a:r>
            <a:r>
              <a:rPr sz="4564" spc="-7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564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4493" i="1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4564" dirty="0">
                <a:solidFill>
                  <a:srgbClr val="009A9A"/>
                </a:solidFill>
                <a:latin typeface="Symbol"/>
                <a:cs typeface="Symbol"/>
              </a:rPr>
              <a:t></a:t>
            </a: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4564" spc="-7" dirty="0">
                <a:latin typeface="Times New Roman"/>
                <a:cs typeface="Times New Roman"/>
              </a:rPr>
              <a:t>of</a:t>
            </a:r>
            <a:r>
              <a:rPr sz="4564" spc="-107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numbers.</a:t>
            </a:r>
            <a:endParaRPr sz="4564">
              <a:latin typeface="Times New Roman"/>
              <a:cs typeface="Times New Roman"/>
            </a:endParaRPr>
          </a:p>
          <a:p>
            <a:pPr marL="18113" marR="408442" indent="-906">
              <a:spcBef>
                <a:spcPts val="4143"/>
              </a:spcBef>
              <a:tabLst>
                <a:tab pos="1176422" algn="l"/>
                <a:tab pos="5117755" algn="l"/>
              </a:tabLst>
            </a:pPr>
            <a:r>
              <a:rPr sz="4564" b="1" i="1" spc="-7" dirty="0">
                <a:solidFill>
                  <a:srgbClr val="CC0000"/>
                </a:solidFill>
                <a:latin typeface="Times New Roman"/>
                <a:cs typeface="Times New Roman"/>
              </a:rPr>
              <a:t>Output:</a:t>
            </a:r>
            <a:r>
              <a:rPr sz="4564" b="1" i="1" spc="36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permutation	</a:t>
            </a:r>
            <a:r>
              <a:rPr sz="4564" spc="-7" dirty="0">
                <a:solidFill>
                  <a:srgbClr val="009A9A"/>
                </a:solidFill>
                <a:latin typeface="Symbol"/>
                <a:cs typeface="Symbol"/>
              </a:rPr>
              <a:t></a:t>
            </a:r>
            <a:r>
              <a:rPr sz="4564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4493" spc="-1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4564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, </a:t>
            </a:r>
            <a:r>
              <a:rPr sz="4564" i="1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4493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4564" i="1" dirty="0">
                <a:solidFill>
                  <a:srgbClr val="009A9A"/>
                </a:solidFill>
                <a:latin typeface="Times New Roman"/>
                <a:cs typeface="Times New Roman"/>
              </a:rPr>
              <a:t>, </a:t>
            </a: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…</a:t>
            </a:r>
            <a:r>
              <a:rPr sz="4564" i="1" dirty="0">
                <a:solidFill>
                  <a:srgbClr val="009A9A"/>
                </a:solidFill>
                <a:latin typeface="Times New Roman"/>
                <a:cs typeface="Times New Roman"/>
              </a:rPr>
              <a:t>, </a:t>
            </a:r>
            <a:r>
              <a:rPr sz="4564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4493" i="1" spc="-1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4564" spc="-7" dirty="0">
                <a:solidFill>
                  <a:srgbClr val="009A9A"/>
                </a:solidFill>
                <a:latin typeface="Symbol"/>
                <a:cs typeface="Symbol"/>
              </a:rPr>
              <a:t></a:t>
            </a:r>
            <a:r>
              <a:rPr sz="4564" spc="-7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564" dirty="0">
                <a:latin typeface="Times New Roman"/>
                <a:cs typeface="Times New Roman"/>
              </a:rPr>
              <a:t>such  </a:t>
            </a:r>
            <a:r>
              <a:rPr sz="4564" spc="-7" dirty="0">
                <a:latin typeface="Times New Roman"/>
                <a:cs typeface="Times New Roman"/>
              </a:rPr>
              <a:t>that	</a:t>
            </a:r>
            <a:r>
              <a:rPr sz="4564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4493" spc="-1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 </a:t>
            </a:r>
            <a:r>
              <a:rPr sz="4564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564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4493" spc="-1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4564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6204" baseline="17241" dirty="0">
                <a:solidFill>
                  <a:srgbClr val="009A9A"/>
                </a:solidFill>
                <a:latin typeface="Times New Roman"/>
                <a:cs typeface="Times New Roman"/>
              </a:rPr>
              <a:t>… </a:t>
            </a:r>
            <a:r>
              <a:rPr sz="4564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564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a'</a:t>
            </a:r>
            <a:r>
              <a:rPr sz="4493" i="1" spc="-1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4493" i="1" spc="-416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564" dirty="0">
                <a:latin typeface="Times New Roman"/>
                <a:cs typeface="Times New Roman"/>
              </a:rPr>
              <a:t>.</a:t>
            </a:r>
            <a:endParaRPr sz="4564">
              <a:latin typeface="Times New Roman"/>
              <a:cs typeface="Times New Roman"/>
            </a:endParaRPr>
          </a:p>
          <a:p>
            <a:pPr marL="2365524">
              <a:spcBef>
                <a:spcPts val="4878"/>
              </a:spcBef>
            </a:pPr>
            <a:r>
              <a:rPr sz="4564" b="1" spc="-7" dirty="0">
                <a:latin typeface="Times New Roman"/>
                <a:cs typeface="Times New Roman"/>
              </a:rPr>
              <a:t>Example:</a:t>
            </a:r>
            <a:endParaRPr sz="4564">
              <a:latin typeface="Times New Roman"/>
              <a:cs typeface="Times New Roman"/>
            </a:endParaRPr>
          </a:p>
          <a:p>
            <a:pPr marL="2931547">
              <a:spcBef>
                <a:spcPts val="1148"/>
              </a:spcBef>
              <a:tabLst>
                <a:tab pos="4733765" algn="l"/>
                <a:tab pos="5313372" algn="l"/>
                <a:tab pos="5892980" algn="l"/>
                <a:tab pos="6472588" algn="l"/>
                <a:tab pos="7052195" algn="l"/>
                <a:tab pos="7630897" algn="l"/>
              </a:tabLst>
            </a:pPr>
            <a:r>
              <a:rPr sz="4564" b="1" i="1" spc="-7" dirty="0">
                <a:solidFill>
                  <a:srgbClr val="CC0000"/>
                </a:solidFill>
                <a:latin typeface="Times New Roman"/>
                <a:cs typeface="Times New Roman"/>
              </a:rPr>
              <a:t>Input:	</a:t>
            </a: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4564">
              <a:latin typeface="Times New Roman"/>
              <a:cs typeface="Times New Roman"/>
            </a:endParaRPr>
          </a:p>
          <a:p>
            <a:pPr marL="2931547">
              <a:spcBef>
                <a:spcPts val="2225"/>
              </a:spcBef>
              <a:tabLst>
                <a:tab pos="5086057" algn="l"/>
                <a:tab pos="5665665" algn="l"/>
                <a:tab pos="6245273" algn="l"/>
                <a:tab pos="6824880" algn="l"/>
                <a:tab pos="7403582" algn="l"/>
                <a:tab pos="7983190" algn="l"/>
              </a:tabLst>
            </a:pPr>
            <a:r>
              <a:rPr sz="4564" b="1" i="1" spc="-7" dirty="0">
                <a:solidFill>
                  <a:srgbClr val="CC0000"/>
                </a:solidFill>
                <a:latin typeface="Times New Roman"/>
                <a:cs typeface="Times New Roman"/>
              </a:rPr>
              <a:t>Output:	</a:t>
            </a: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2	3	4	6	8	9</a:t>
            </a:r>
            <a:endParaRPr sz="456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9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Recap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2029440" cy="6436925"/>
          </a:xfrm>
        </p:spPr>
        <p:txBody>
          <a:bodyPr/>
          <a:lstStyle/>
          <a:p>
            <a:r>
              <a:rPr lang="en-GB" sz="3600" dirty="0">
                <a:ea typeface="ＭＳ Ｐゴシック" panose="020B0600070205080204" pitchFamily="34" charset="-128"/>
              </a:rPr>
              <a:t>About the Course Teachers</a:t>
            </a:r>
          </a:p>
          <a:p>
            <a:r>
              <a:rPr lang="en-GB" sz="3600" dirty="0">
                <a:ea typeface="ＭＳ Ｐゴシック" panose="020B0600070205080204" pitchFamily="34" charset="-128"/>
              </a:rPr>
              <a:t>Algorithms in Life, How?</a:t>
            </a:r>
          </a:p>
          <a:p>
            <a:r>
              <a:rPr lang="en-GB" sz="3600" dirty="0">
                <a:ea typeface="ＭＳ Ｐゴシック" panose="020B0600070205080204" pitchFamily="34" charset="-128"/>
              </a:rPr>
              <a:t>Applications/Necessity of Algorithms</a:t>
            </a:r>
          </a:p>
          <a:p>
            <a:r>
              <a:rPr lang="en-GB" sz="3600" dirty="0">
                <a:ea typeface="ＭＳ Ｐゴシック" panose="020B0600070205080204" pitchFamily="34" charset="-128"/>
              </a:rPr>
              <a:t>Algorithm Basics</a:t>
            </a:r>
          </a:p>
          <a:p>
            <a:r>
              <a:rPr lang="en-GB" sz="3600" dirty="0">
                <a:ea typeface="ＭＳ Ｐゴシック" panose="020B0600070205080204" pitchFamily="34" charset="-128"/>
              </a:rPr>
              <a:t>Example: Sorting Algorithm</a:t>
            </a:r>
          </a:p>
          <a:p>
            <a:r>
              <a:rPr lang="en-GB" sz="3600" dirty="0">
                <a:ea typeface="ＭＳ Ｐゴシック" panose="020B0600070205080204" pitchFamily="34" charset="-128"/>
              </a:rPr>
              <a:t>Book References</a:t>
            </a:r>
          </a:p>
          <a:p>
            <a:r>
              <a:rPr lang="en-GB" sz="3600" dirty="0">
                <a:ea typeface="ＭＳ Ｐゴシック" panose="020B0600070205080204" pitchFamily="34" charset="-128"/>
              </a:rPr>
              <a:t>Prerequisite Knowledge: Data Structure</a:t>
            </a:r>
          </a:p>
          <a:p>
            <a:r>
              <a:rPr lang="en-GB" sz="3600" dirty="0">
                <a:ea typeface="ＭＳ Ｐゴシック" panose="020B0600070205080204" pitchFamily="34" charset="-128"/>
              </a:rPr>
              <a:t>Expected Outcome from this course</a:t>
            </a:r>
          </a:p>
          <a:p>
            <a:r>
              <a:rPr lang="en-GB" sz="3600" dirty="0">
                <a:ea typeface="ＭＳ Ｐゴシック" panose="020B0600070205080204" pitchFamily="34" charset="-128"/>
              </a:rPr>
              <a:t>Road Map of this Course</a:t>
            </a:r>
          </a:p>
          <a:p>
            <a:r>
              <a:rPr lang="en-GB" sz="3600" dirty="0">
                <a:ea typeface="ＭＳ Ｐゴシック" panose="020B0600070205080204" pitchFamily="34" charset="-128"/>
              </a:rPr>
              <a:t>Project and research performed by the undergraduate students</a:t>
            </a:r>
          </a:p>
          <a:p>
            <a:pPr marL="0" indent="0">
              <a:buNone/>
            </a:pPr>
            <a:endParaRPr lang="en-GB" sz="3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9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465945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Insertion</a:t>
            </a:r>
            <a:r>
              <a:rPr spc="-93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63038" y="2047258"/>
            <a:ext cx="2033132" cy="719747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18113">
              <a:spcBef>
                <a:spcPts val="135"/>
              </a:spcBef>
            </a:pPr>
            <a:r>
              <a:rPr sz="4564" spc="-1127" dirty="0">
                <a:solidFill>
                  <a:srgbClr val="CC0000"/>
                </a:solidFill>
                <a:latin typeface="Lucida Sans Unicode"/>
                <a:cs typeface="Lucida Sans Unicode"/>
              </a:rPr>
              <a:t>⊳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[1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. .</a:t>
            </a:r>
            <a:r>
              <a:rPr sz="3423" spc="-242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sz="342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4330" y="2154846"/>
            <a:ext cx="4173128" cy="2211181"/>
          </a:xfrm>
          <a:prstGeom prst="rect">
            <a:avLst/>
          </a:prstGeom>
        </p:spPr>
        <p:txBody>
          <a:bodyPr vert="horz" wrap="square" lIns="0" tIns="55243" rIns="0" bIns="0" rtlCol="0">
            <a:spAutoFit/>
          </a:bodyPr>
          <a:lstStyle/>
          <a:p>
            <a:pPr marL="18113">
              <a:spcBef>
                <a:spcPts val="435"/>
              </a:spcBef>
            </a:pPr>
            <a:r>
              <a:rPr sz="3423" spc="-7" dirty="0">
                <a:latin typeface="Times New Roman"/>
                <a:cs typeface="Times New Roman"/>
              </a:rPr>
              <a:t>I</a:t>
            </a:r>
            <a:r>
              <a:rPr sz="2567" spc="-7" dirty="0">
                <a:latin typeface="Times New Roman"/>
                <a:cs typeface="Times New Roman"/>
              </a:rPr>
              <a:t>NSERTION</a:t>
            </a:r>
            <a:r>
              <a:rPr sz="3423" spc="-7" dirty="0">
                <a:latin typeface="Times New Roman"/>
                <a:cs typeface="Times New Roman"/>
              </a:rPr>
              <a:t>-S</a:t>
            </a:r>
            <a:r>
              <a:rPr sz="2567" spc="-7" dirty="0">
                <a:latin typeface="Times New Roman"/>
                <a:cs typeface="Times New Roman"/>
              </a:rPr>
              <a:t>ORT 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3423" spc="-1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423">
              <a:latin typeface="Times New Roman"/>
              <a:cs typeface="Times New Roman"/>
            </a:endParaRPr>
          </a:p>
          <a:p>
            <a:pPr marL="510779">
              <a:lnSpc>
                <a:spcPts val="4100"/>
              </a:lnSpc>
              <a:spcBef>
                <a:spcPts val="291"/>
              </a:spcBef>
            </a:pPr>
            <a:r>
              <a:rPr sz="3423" b="1" spc="-7" dirty="0">
                <a:latin typeface="Times New Roman"/>
                <a:cs typeface="Times New Roman"/>
              </a:rPr>
              <a:t>for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j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← 2 </a:t>
            </a:r>
            <a:r>
              <a:rPr sz="3423" b="1" spc="-7" dirty="0">
                <a:latin typeface="Times New Roman"/>
                <a:cs typeface="Times New Roman"/>
              </a:rPr>
              <a:t>to</a:t>
            </a:r>
            <a:r>
              <a:rPr sz="3423" b="1" spc="-78" dirty="0">
                <a:latin typeface="Times New Roman"/>
                <a:cs typeface="Times New Roman"/>
              </a:rPr>
              <a:t>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423">
              <a:latin typeface="Times New Roman"/>
              <a:cs typeface="Times New Roman"/>
            </a:endParaRPr>
          </a:p>
          <a:p>
            <a:pPr marL="2140926" marR="7245" indent="-629418">
              <a:lnSpc>
                <a:spcPts val="4107"/>
              </a:lnSpc>
              <a:spcBef>
                <a:spcPts val="128"/>
              </a:spcBef>
            </a:pPr>
            <a:r>
              <a:rPr sz="3423" b="1" spc="-7" dirty="0">
                <a:latin typeface="Times New Roman"/>
                <a:cs typeface="Times New Roman"/>
              </a:rPr>
              <a:t>do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key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←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] 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i ← j –</a:t>
            </a:r>
            <a:r>
              <a:rPr sz="3423" i="1" spc="-1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342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7853" y="4313132"/>
            <a:ext cx="4541718" cy="2121430"/>
          </a:xfrm>
          <a:prstGeom prst="rect">
            <a:avLst/>
          </a:prstGeom>
        </p:spPr>
        <p:txBody>
          <a:bodyPr vert="horz" wrap="square" lIns="0" tIns="18113" rIns="0" bIns="0" rtlCol="0">
            <a:spAutoFit/>
          </a:bodyPr>
          <a:lstStyle/>
          <a:p>
            <a:pPr marL="18113">
              <a:lnSpc>
                <a:spcPts val="4100"/>
              </a:lnSpc>
              <a:spcBef>
                <a:spcPts val="143"/>
              </a:spcBef>
            </a:pPr>
            <a:r>
              <a:rPr sz="3423" b="1" spc="-7" dirty="0">
                <a:latin typeface="Times New Roman"/>
                <a:cs typeface="Times New Roman"/>
              </a:rPr>
              <a:t>while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i &gt;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sz="3423" spc="-7" dirty="0">
                <a:latin typeface="Times New Roman"/>
                <a:cs typeface="Times New Roman"/>
              </a:rPr>
              <a:t>and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]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423" spc="-11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3423">
              <a:latin typeface="Times New Roman"/>
              <a:cs typeface="Times New Roman"/>
            </a:endParaRPr>
          </a:p>
          <a:p>
            <a:pPr marL="1648259" marR="368594" indent="-629418">
              <a:lnSpc>
                <a:spcPts val="4093"/>
              </a:lnSpc>
              <a:spcBef>
                <a:spcPts val="143"/>
              </a:spcBef>
            </a:pPr>
            <a:r>
              <a:rPr sz="3423" b="1" spc="-7" dirty="0">
                <a:latin typeface="Times New Roman"/>
                <a:cs typeface="Times New Roman"/>
              </a:rPr>
              <a:t>do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i+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1]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←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] 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i ← i –</a:t>
            </a:r>
            <a:r>
              <a:rPr sz="3423" i="1" spc="-78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3423">
              <a:latin typeface="Times New Roman"/>
              <a:cs typeface="Times New Roman"/>
            </a:endParaRPr>
          </a:p>
          <a:p>
            <a:pPr marL="18113">
              <a:lnSpc>
                <a:spcPts val="3965"/>
              </a:lnSpc>
            </a:pP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i+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1]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423" spc="-29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342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6893" y="2297937"/>
            <a:ext cx="326026" cy="4020983"/>
          </a:xfrm>
          <a:custGeom>
            <a:avLst/>
            <a:gdLst/>
            <a:ahLst/>
            <a:cxnLst/>
            <a:rect l="l" t="t" r="r" b="b"/>
            <a:pathLst>
              <a:path w="228600" h="2819400">
                <a:moveTo>
                  <a:pt x="228600" y="0"/>
                </a:moveTo>
                <a:lnTo>
                  <a:pt x="170857" y="32060"/>
                </a:lnTo>
                <a:lnTo>
                  <a:pt x="147732" y="68770"/>
                </a:lnTo>
                <a:lnTo>
                  <a:pt x="129878" y="116275"/>
                </a:lnTo>
                <a:lnTo>
                  <a:pt x="118374" y="172332"/>
                </a:lnTo>
                <a:lnTo>
                  <a:pt x="114300" y="234696"/>
                </a:lnTo>
                <a:lnTo>
                  <a:pt x="114300" y="1175003"/>
                </a:lnTo>
                <a:lnTo>
                  <a:pt x="110225" y="1237367"/>
                </a:lnTo>
                <a:lnTo>
                  <a:pt x="98721" y="1293424"/>
                </a:lnTo>
                <a:lnTo>
                  <a:pt x="80867" y="1340929"/>
                </a:lnTo>
                <a:lnTo>
                  <a:pt x="57742" y="1377639"/>
                </a:lnTo>
                <a:lnTo>
                  <a:pt x="0" y="1409700"/>
                </a:lnTo>
                <a:lnTo>
                  <a:pt x="30427" y="1418089"/>
                </a:lnTo>
                <a:lnTo>
                  <a:pt x="80867" y="1478470"/>
                </a:lnTo>
                <a:lnTo>
                  <a:pt x="98721" y="1525975"/>
                </a:lnTo>
                <a:lnTo>
                  <a:pt x="110225" y="1582031"/>
                </a:lnTo>
                <a:lnTo>
                  <a:pt x="114300" y="1644396"/>
                </a:lnTo>
                <a:lnTo>
                  <a:pt x="114300" y="2584703"/>
                </a:lnTo>
                <a:lnTo>
                  <a:pt x="118374" y="2647067"/>
                </a:lnTo>
                <a:lnTo>
                  <a:pt x="129878" y="2703124"/>
                </a:lnTo>
                <a:lnTo>
                  <a:pt x="147732" y="2750629"/>
                </a:lnTo>
                <a:lnTo>
                  <a:pt x="170857" y="2787339"/>
                </a:lnTo>
                <a:lnTo>
                  <a:pt x="198173" y="2811010"/>
                </a:lnTo>
                <a:lnTo>
                  <a:pt x="228600" y="28194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2" name="object 12"/>
          <p:cNvSpPr txBox="1"/>
          <p:nvPr/>
        </p:nvSpPr>
        <p:spPr>
          <a:xfrm>
            <a:off x="1032051" y="3921906"/>
            <a:ext cx="3292859" cy="719747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18113">
              <a:spcBef>
                <a:spcPts val="135"/>
              </a:spcBef>
            </a:pPr>
            <a:r>
              <a:rPr sz="4564" dirty="0">
                <a:solidFill>
                  <a:srgbClr val="CC0000"/>
                </a:solidFill>
                <a:latin typeface="Times New Roman"/>
                <a:cs typeface="Times New Roman"/>
              </a:rPr>
              <a:t>“pseudocode”</a:t>
            </a:r>
            <a:endParaRPr sz="456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64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465945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Insertion</a:t>
            </a:r>
            <a:r>
              <a:rPr spc="-93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63038" y="2047258"/>
            <a:ext cx="2033132" cy="719747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18113">
              <a:spcBef>
                <a:spcPts val="135"/>
              </a:spcBef>
            </a:pPr>
            <a:r>
              <a:rPr sz="4564" spc="-1127" dirty="0">
                <a:solidFill>
                  <a:srgbClr val="CC0000"/>
                </a:solidFill>
                <a:latin typeface="Lucida Sans Unicode"/>
                <a:cs typeface="Lucida Sans Unicode"/>
              </a:rPr>
              <a:t>⊳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[1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. .</a:t>
            </a:r>
            <a:r>
              <a:rPr sz="3423" spc="-242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]</a:t>
            </a:r>
            <a:endParaRPr sz="342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4330" y="2154846"/>
            <a:ext cx="4173128" cy="2211181"/>
          </a:xfrm>
          <a:prstGeom prst="rect">
            <a:avLst/>
          </a:prstGeom>
        </p:spPr>
        <p:txBody>
          <a:bodyPr vert="horz" wrap="square" lIns="0" tIns="55243" rIns="0" bIns="0" rtlCol="0">
            <a:spAutoFit/>
          </a:bodyPr>
          <a:lstStyle/>
          <a:p>
            <a:pPr marL="18113">
              <a:spcBef>
                <a:spcPts val="435"/>
              </a:spcBef>
            </a:pPr>
            <a:r>
              <a:rPr sz="3423" spc="-7" dirty="0">
                <a:latin typeface="Times New Roman"/>
                <a:cs typeface="Times New Roman"/>
              </a:rPr>
              <a:t>I</a:t>
            </a:r>
            <a:r>
              <a:rPr sz="2567" spc="-7" dirty="0">
                <a:latin typeface="Times New Roman"/>
                <a:cs typeface="Times New Roman"/>
              </a:rPr>
              <a:t>NSERTION</a:t>
            </a:r>
            <a:r>
              <a:rPr sz="3423" spc="-7" dirty="0">
                <a:latin typeface="Times New Roman"/>
                <a:cs typeface="Times New Roman"/>
              </a:rPr>
              <a:t>-S</a:t>
            </a:r>
            <a:r>
              <a:rPr sz="2567" spc="-7" dirty="0">
                <a:latin typeface="Times New Roman"/>
                <a:cs typeface="Times New Roman"/>
              </a:rPr>
              <a:t>ORT 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,</a:t>
            </a:r>
            <a:r>
              <a:rPr sz="3423" spc="-18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423">
              <a:latin typeface="Times New Roman"/>
              <a:cs typeface="Times New Roman"/>
            </a:endParaRPr>
          </a:p>
          <a:p>
            <a:pPr marL="510779">
              <a:lnSpc>
                <a:spcPts val="4100"/>
              </a:lnSpc>
              <a:spcBef>
                <a:spcPts val="291"/>
              </a:spcBef>
            </a:pPr>
            <a:r>
              <a:rPr sz="3423" b="1" spc="-7" dirty="0">
                <a:latin typeface="Times New Roman"/>
                <a:cs typeface="Times New Roman"/>
              </a:rPr>
              <a:t>for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j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← 2 </a:t>
            </a:r>
            <a:r>
              <a:rPr sz="3423" b="1" spc="-7" dirty="0">
                <a:latin typeface="Times New Roman"/>
                <a:cs typeface="Times New Roman"/>
              </a:rPr>
              <a:t>to</a:t>
            </a:r>
            <a:r>
              <a:rPr sz="3423" b="1" spc="-78" dirty="0">
                <a:latin typeface="Times New Roman"/>
                <a:cs typeface="Times New Roman"/>
              </a:rPr>
              <a:t>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423">
              <a:latin typeface="Times New Roman"/>
              <a:cs typeface="Times New Roman"/>
            </a:endParaRPr>
          </a:p>
          <a:p>
            <a:pPr marL="2140926" marR="7245" indent="-629418">
              <a:lnSpc>
                <a:spcPts val="4107"/>
              </a:lnSpc>
              <a:spcBef>
                <a:spcPts val="128"/>
              </a:spcBef>
            </a:pPr>
            <a:r>
              <a:rPr sz="3423" b="1" spc="-7" dirty="0">
                <a:latin typeface="Times New Roman"/>
                <a:cs typeface="Times New Roman"/>
              </a:rPr>
              <a:t>do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key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←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j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] 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i ← j –</a:t>
            </a:r>
            <a:r>
              <a:rPr sz="3423" i="1" spc="-1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342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66893" y="2297937"/>
            <a:ext cx="326026" cy="4020983"/>
          </a:xfrm>
          <a:custGeom>
            <a:avLst/>
            <a:gdLst/>
            <a:ahLst/>
            <a:cxnLst/>
            <a:rect l="l" t="t" r="r" b="b"/>
            <a:pathLst>
              <a:path w="228600" h="2819400">
                <a:moveTo>
                  <a:pt x="228600" y="0"/>
                </a:moveTo>
                <a:lnTo>
                  <a:pt x="170857" y="32060"/>
                </a:lnTo>
                <a:lnTo>
                  <a:pt x="147732" y="68770"/>
                </a:lnTo>
                <a:lnTo>
                  <a:pt x="129878" y="116275"/>
                </a:lnTo>
                <a:lnTo>
                  <a:pt x="118374" y="172332"/>
                </a:lnTo>
                <a:lnTo>
                  <a:pt x="114300" y="234696"/>
                </a:lnTo>
                <a:lnTo>
                  <a:pt x="114300" y="1175003"/>
                </a:lnTo>
                <a:lnTo>
                  <a:pt x="110225" y="1237367"/>
                </a:lnTo>
                <a:lnTo>
                  <a:pt x="98721" y="1293424"/>
                </a:lnTo>
                <a:lnTo>
                  <a:pt x="80867" y="1340929"/>
                </a:lnTo>
                <a:lnTo>
                  <a:pt x="57742" y="1377639"/>
                </a:lnTo>
                <a:lnTo>
                  <a:pt x="0" y="1409700"/>
                </a:lnTo>
                <a:lnTo>
                  <a:pt x="30427" y="1418089"/>
                </a:lnTo>
                <a:lnTo>
                  <a:pt x="80867" y="1478470"/>
                </a:lnTo>
                <a:lnTo>
                  <a:pt x="98721" y="1525975"/>
                </a:lnTo>
                <a:lnTo>
                  <a:pt x="110225" y="1582031"/>
                </a:lnTo>
                <a:lnTo>
                  <a:pt x="114300" y="1644396"/>
                </a:lnTo>
                <a:lnTo>
                  <a:pt x="114300" y="2584703"/>
                </a:lnTo>
                <a:lnTo>
                  <a:pt x="118374" y="2647067"/>
                </a:lnTo>
                <a:lnTo>
                  <a:pt x="129878" y="2703124"/>
                </a:lnTo>
                <a:lnTo>
                  <a:pt x="147732" y="2750629"/>
                </a:lnTo>
                <a:lnTo>
                  <a:pt x="170857" y="2787339"/>
                </a:lnTo>
                <a:lnTo>
                  <a:pt x="198173" y="2811010"/>
                </a:lnTo>
                <a:lnTo>
                  <a:pt x="228600" y="28194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1" name="object 11"/>
          <p:cNvSpPr txBox="1"/>
          <p:nvPr/>
        </p:nvSpPr>
        <p:spPr>
          <a:xfrm>
            <a:off x="1032051" y="3921906"/>
            <a:ext cx="3292859" cy="719747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18113">
              <a:spcBef>
                <a:spcPts val="135"/>
              </a:spcBef>
            </a:pPr>
            <a:r>
              <a:rPr sz="4564" dirty="0">
                <a:solidFill>
                  <a:srgbClr val="CC0000"/>
                </a:solidFill>
                <a:latin typeface="Times New Roman"/>
                <a:cs typeface="Times New Roman"/>
              </a:rPr>
              <a:t>“pseudocode”</a:t>
            </a:r>
            <a:endParaRPr sz="456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3271" y="8273268"/>
            <a:ext cx="1453531" cy="719747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18113">
              <a:spcBef>
                <a:spcPts val="135"/>
              </a:spcBef>
            </a:pPr>
            <a:r>
              <a:rPr sz="4564" spc="-7" dirty="0">
                <a:solidFill>
                  <a:srgbClr val="CC0000"/>
                </a:solidFill>
                <a:latin typeface="Times New Roman"/>
                <a:cs typeface="Times New Roman"/>
              </a:rPr>
              <a:t>sorted</a:t>
            </a:r>
            <a:endParaRPr sz="456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98768" y="7376330"/>
            <a:ext cx="9020042" cy="543376"/>
          </a:xfrm>
          <a:custGeom>
            <a:avLst/>
            <a:gdLst/>
            <a:ahLst/>
            <a:cxnLst/>
            <a:rect l="l" t="t" r="r" b="b"/>
            <a:pathLst>
              <a:path w="6324600" h="381000">
                <a:moveTo>
                  <a:pt x="0" y="0"/>
                </a:moveTo>
                <a:lnTo>
                  <a:pt x="0" y="381000"/>
                </a:lnTo>
                <a:lnTo>
                  <a:pt x="6324600" y="381000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4" name="object 14"/>
          <p:cNvSpPr/>
          <p:nvPr/>
        </p:nvSpPr>
        <p:spPr>
          <a:xfrm>
            <a:off x="6828426" y="7267655"/>
            <a:ext cx="4781709" cy="543376"/>
          </a:xfrm>
          <a:custGeom>
            <a:avLst/>
            <a:gdLst/>
            <a:ahLst/>
            <a:cxnLst/>
            <a:rect l="l" t="t" r="r" b="b"/>
            <a:pathLst>
              <a:path w="3352800" h="381000">
                <a:moveTo>
                  <a:pt x="0" y="381000"/>
                </a:moveTo>
                <a:lnTo>
                  <a:pt x="3352799" y="381000"/>
                </a:lnTo>
                <a:lnTo>
                  <a:pt x="33527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5" name="object 15"/>
          <p:cNvSpPr/>
          <p:nvPr/>
        </p:nvSpPr>
        <p:spPr>
          <a:xfrm>
            <a:off x="2590092" y="7267655"/>
            <a:ext cx="3912308" cy="543376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0" y="381000"/>
                </a:moveTo>
                <a:lnTo>
                  <a:pt x="2743199" y="381000"/>
                </a:lnTo>
                <a:lnTo>
                  <a:pt x="27431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6" name="object 16"/>
          <p:cNvSpPr/>
          <p:nvPr/>
        </p:nvSpPr>
        <p:spPr>
          <a:xfrm>
            <a:off x="2590093" y="7267655"/>
            <a:ext cx="9020042" cy="543376"/>
          </a:xfrm>
          <a:custGeom>
            <a:avLst/>
            <a:gdLst/>
            <a:ahLst/>
            <a:cxnLst/>
            <a:rect l="l" t="t" r="r" b="b"/>
            <a:pathLst>
              <a:path w="6324600" h="381000">
                <a:moveTo>
                  <a:pt x="0" y="0"/>
                </a:moveTo>
                <a:lnTo>
                  <a:pt x="0" y="381000"/>
                </a:lnTo>
                <a:lnTo>
                  <a:pt x="6324600" y="381000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7" name="object 17"/>
          <p:cNvSpPr/>
          <p:nvPr/>
        </p:nvSpPr>
        <p:spPr>
          <a:xfrm>
            <a:off x="6502400" y="7267655"/>
            <a:ext cx="326026" cy="543376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8" name="object 18"/>
          <p:cNvSpPr/>
          <p:nvPr/>
        </p:nvSpPr>
        <p:spPr>
          <a:xfrm>
            <a:off x="6502400" y="7267655"/>
            <a:ext cx="326026" cy="543376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9" name="object 19"/>
          <p:cNvSpPr txBox="1"/>
          <p:nvPr/>
        </p:nvSpPr>
        <p:spPr>
          <a:xfrm>
            <a:off x="4442279" y="6647481"/>
            <a:ext cx="157578" cy="545037"/>
          </a:xfrm>
          <a:prstGeom prst="rect">
            <a:avLst/>
          </a:prstGeom>
        </p:spPr>
        <p:txBody>
          <a:bodyPr vert="horz" wrap="square" lIns="0" tIns="18113" rIns="0" bIns="0" rtlCol="0">
            <a:spAutoFit/>
          </a:bodyPr>
          <a:lstStyle/>
          <a:p>
            <a:pPr marL="18113">
              <a:spcBef>
                <a:spcPts val="143"/>
              </a:spcBef>
            </a:pPr>
            <a:r>
              <a:rPr sz="3423" i="1" dirty="0">
                <a:latin typeface="Times New Roman"/>
                <a:cs typeface="Times New Roman"/>
              </a:rPr>
              <a:t>i</a:t>
            </a:r>
            <a:endParaRPr sz="342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6815" y="6647481"/>
            <a:ext cx="157578" cy="545037"/>
          </a:xfrm>
          <a:prstGeom prst="rect">
            <a:avLst/>
          </a:prstGeom>
        </p:spPr>
        <p:txBody>
          <a:bodyPr vert="horz" wrap="square" lIns="0" tIns="18113" rIns="0" bIns="0" rtlCol="0">
            <a:spAutoFit/>
          </a:bodyPr>
          <a:lstStyle/>
          <a:p>
            <a:pPr marL="18113">
              <a:spcBef>
                <a:spcPts val="143"/>
              </a:spcBef>
            </a:pPr>
            <a:r>
              <a:rPr sz="3423" i="1" dirty="0">
                <a:latin typeface="Times New Roman"/>
                <a:cs typeface="Times New Roman"/>
              </a:rPr>
              <a:t>j</a:t>
            </a:r>
            <a:endParaRPr sz="342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46246" y="7485005"/>
            <a:ext cx="434701" cy="108675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5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5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6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5" y="38100"/>
                </a:lnTo>
                <a:lnTo>
                  <a:pt x="253745" y="51053"/>
                </a:lnTo>
                <a:close/>
              </a:path>
              <a:path w="304800" h="76200">
                <a:moveTo>
                  <a:pt x="253745" y="51053"/>
                </a:moveTo>
                <a:lnTo>
                  <a:pt x="253745" y="38100"/>
                </a:lnTo>
                <a:lnTo>
                  <a:pt x="245196" y="51053"/>
                </a:lnTo>
                <a:lnTo>
                  <a:pt x="25374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22" name="object 22"/>
          <p:cNvSpPr/>
          <p:nvPr/>
        </p:nvSpPr>
        <p:spPr>
          <a:xfrm>
            <a:off x="5089622" y="7485005"/>
            <a:ext cx="434701" cy="108675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5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5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6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5" y="38100"/>
                </a:lnTo>
                <a:lnTo>
                  <a:pt x="253745" y="51053"/>
                </a:lnTo>
                <a:close/>
              </a:path>
              <a:path w="304800" h="76200">
                <a:moveTo>
                  <a:pt x="253745" y="51053"/>
                </a:moveTo>
                <a:lnTo>
                  <a:pt x="253745" y="38100"/>
                </a:lnTo>
                <a:lnTo>
                  <a:pt x="245196" y="51053"/>
                </a:lnTo>
                <a:lnTo>
                  <a:pt x="25374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23" name="object 23"/>
          <p:cNvSpPr/>
          <p:nvPr/>
        </p:nvSpPr>
        <p:spPr>
          <a:xfrm>
            <a:off x="5632998" y="7485005"/>
            <a:ext cx="434701" cy="108675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5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5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6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5" y="38100"/>
                </a:lnTo>
                <a:lnTo>
                  <a:pt x="253745" y="51053"/>
                </a:lnTo>
                <a:close/>
              </a:path>
              <a:path w="304800" h="76200">
                <a:moveTo>
                  <a:pt x="253745" y="51053"/>
                </a:moveTo>
                <a:lnTo>
                  <a:pt x="253745" y="38100"/>
                </a:lnTo>
                <a:lnTo>
                  <a:pt x="245196" y="51053"/>
                </a:lnTo>
                <a:lnTo>
                  <a:pt x="25374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24" name="object 24"/>
          <p:cNvSpPr/>
          <p:nvPr/>
        </p:nvSpPr>
        <p:spPr>
          <a:xfrm>
            <a:off x="6176374" y="7485005"/>
            <a:ext cx="434701" cy="108675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53745" y="38100"/>
                </a:moveTo>
                <a:lnTo>
                  <a:pt x="245196" y="25146"/>
                </a:lnTo>
                <a:lnTo>
                  <a:pt x="0" y="25146"/>
                </a:lnTo>
                <a:lnTo>
                  <a:pt x="0" y="51053"/>
                </a:lnTo>
                <a:lnTo>
                  <a:pt x="245196" y="51053"/>
                </a:lnTo>
                <a:lnTo>
                  <a:pt x="253745" y="38100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45196" y="25146"/>
                </a:lnTo>
                <a:lnTo>
                  <a:pt x="253746" y="25146"/>
                </a:lnTo>
                <a:lnTo>
                  <a:pt x="253746" y="63626"/>
                </a:lnTo>
                <a:lnTo>
                  <a:pt x="304800" y="38100"/>
                </a:lnTo>
                <a:close/>
              </a:path>
              <a:path w="304800" h="76200">
                <a:moveTo>
                  <a:pt x="253746" y="63626"/>
                </a:moveTo>
                <a:lnTo>
                  <a:pt x="253746" y="51053"/>
                </a:lnTo>
                <a:lnTo>
                  <a:pt x="245196" y="51053"/>
                </a:lnTo>
                <a:lnTo>
                  <a:pt x="228600" y="76200"/>
                </a:lnTo>
                <a:lnTo>
                  <a:pt x="253746" y="63626"/>
                </a:lnTo>
                <a:close/>
              </a:path>
              <a:path w="304800" h="76200">
                <a:moveTo>
                  <a:pt x="253746" y="51053"/>
                </a:moveTo>
                <a:lnTo>
                  <a:pt x="253746" y="25146"/>
                </a:lnTo>
                <a:lnTo>
                  <a:pt x="245196" y="25146"/>
                </a:lnTo>
                <a:lnTo>
                  <a:pt x="253745" y="38100"/>
                </a:lnTo>
                <a:lnTo>
                  <a:pt x="253745" y="51053"/>
                </a:lnTo>
                <a:close/>
              </a:path>
              <a:path w="304800" h="76200">
                <a:moveTo>
                  <a:pt x="253745" y="51053"/>
                </a:moveTo>
                <a:lnTo>
                  <a:pt x="253745" y="38100"/>
                </a:lnTo>
                <a:lnTo>
                  <a:pt x="245196" y="51053"/>
                </a:lnTo>
                <a:lnTo>
                  <a:pt x="253745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25" name="object 25"/>
          <p:cNvSpPr txBox="1"/>
          <p:nvPr/>
        </p:nvSpPr>
        <p:spPr>
          <a:xfrm>
            <a:off x="6300625" y="7947234"/>
            <a:ext cx="811442" cy="719747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18113">
              <a:spcBef>
                <a:spcPts val="135"/>
              </a:spcBef>
            </a:pPr>
            <a:r>
              <a:rPr sz="4564" i="1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456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11075" y="7593680"/>
            <a:ext cx="108675" cy="543376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50291" y="356616"/>
                </a:moveTo>
                <a:lnTo>
                  <a:pt x="50291" y="329945"/>
                </a:lnTo>
                <a:lnTo>
                  <a:pt x="25145" y="329945"/>
                </a:lnTo>
                <a:lnTo>
                  <a:pt x="25106" y="321369"/>
                </a:lnTo>
                <a:lnTo>
                  <a:pt x="0" y="304800"/>
                </a:lnTo>
                <a:lnTo>
                  <a:pt x="38100" y="381000"/>
                </a:lnTo>
                <a:lnTo>
                  <a:pt x="50291" y="356616"/>
                </a:lnTo>
                <a:close/>
              </a:path>
              <a:path w="76200" h="381000">
                <a:moveTo>
                  <a:pt x="50273" y="321911"/>
                </a:moveTo>
                <a:lnTo>
                  <a:pt x="49529" y="0"/>
                </a:lnTo>
                <a:lnTo>
                  <a:pt x="23621" y="0"/>
                </a:lnTo>
                <a:lnTo>
                  <a:pt x="25106" y="321369"/>
                </a:lnTo>
                <a:lnTo>
                  <a:pt x="38100" y="329945"/>
                </a:lnTo>
                <a:lnTo>
                  <a:pt x="50273" y="321911"/>
                </a:lnTo>
                <a:close/>
              </a:path>
              <a:path w="76200" h="381000">
                <a:moveTo>
                  <a:pt x="38100" y="329945"/>
                </a:moveTo>
                <a:lnTo>
                  <a:pt x="25106" y="321369"/>
                </a:lnTo>
                <a:lnTo>
                  <a:pt x="25145" y="329945"/>
                </a:lnTo>
                <a:lnTo>
                  <a:pt x="38100" y="329945"/>
                </a:lnTo>
                <a:close/>
              </a:path>
              <a:path w="76200" h="381000">
                <a:moveTo>
                  <a:pt x="50291" y="329945"/>
                </a:moveTo>
                <a:lnTo>
                  <a:pt x="50273" y="321911"/>
                </a:lnTo>
                <a:lnTo>
                  <a:pt x="38100" y="329945"/>
                </a:lnTo>
                <a:lnTo>
                  <a:pt x="50291" y="329945"/>
                </a:lnTo>
                <a:close/>
              </a:path>
              <a:path w="76200" h="381000">
                <a:moveTo>
                  <a:pt x="76200" y="304800"/>
                </a:moveTo>
                <a:lnTo>
                  <a:pt x="50273" y="321911"/>
                </a:lnTo>
                <a:lnTo>
                  <a:pt x="50291" y="356616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27" name="object 27"/>
          <p:cNvSpPr/>
          <p:nvPr/>
        </p:nvSpPr>
        <p:spPr>
          <a:xfrm>
            <a:off x="2590092" y="7919706"/>
            <a:ext cx="3912308" cy="431078"/>
          </a:xfrm>
          <a:custGeom>
            <a:avLst/>
            <a:gdLst/>
            <a:ahLst/>
            <a:cxnLst/>
            <a:rect l="l" t="t" r="r" b="b"/>
            <a:pathLst>
              <a:path w="2743200" h="302260">
                <a:moveTo>
                  <a:pt x="0" y="0"/>
                </a:moveTo>
                <a:lnTo>
                  <a:pt x="23193" y="66233"/>
                </a:lnTo>
                <a:lnTo>
                  <a:pt x="50145" y="94252"/>
                </a:lnTo>
                <a:lnTo>
                  <a:pt x="85521" y="117645"/>
                </a:lnTo>
                <a:lnTo>
                  <a:pt x="127962" y="135493"/>
                </a:lnTo>
                <a:lnTo>
                  <a:pt x="176108" y="146876"/>
                </a:lnTo>
                <a:lnTo>
                  <a:pt x="228600" y="150875"/>
                </a:lnTo>
                <a:lnTo>
                  <a:pt x="1143000" y="150875"/>
                </a:lnTo>
                <a:lnTo>
                  <a:pt x="1195491" y="154834"/>
                </a:lnTo>
                <a:lnTo>
                  <a:pt x="1243637" y="166124"/>
                </a:lnTo>
                <a:lnTo>
                  <a:pt x="1286078" y="183866"/>
                </a:lnTo>
                <a:lnTo>
                  <a:pt x="1321454" y="207179"/>
                </a:lnTo>
                <a:lnTo>
                  <a:pt x="1348406" y="235184"/>
                </a:lnTo>
                <a:lnTo>
                  <a:pt x="1371600" y="301751"/>
                </a:lnTo>
                <a:lnTo>
                  <a:pt x="1377624" y="267001"/>
                </a:lnTo>
                <a:lnTo>
                  <a:pt x="1421745" y="207179"/>
                </a:lnTo>
                <a:lnTo>
                  <a:pt x="1457121" y="183866"/>
                </a:lnTo>
                <a:lnTo>
                  <a:pt x="1499562" y="166124"/>
                </a:lnTo>
                <a:lnTo>
                  <a:pt x="1547708" y="154834"/>
                </a:lnTo>
                <a:lnTo>
                  <a:pt x="1600200" y="150875"/>
                </a:lnTo>
                <a:lnTo>
                  <a:pt x="2514600" y="150875"/>
                </a:lnTo>
                <a:lnTo>
                  <a:pt x="2567091" y="146876"/>
                </a:lnTo>
                <a:lnTo>
                  <a:pt x="2615237" y="135493"/>
                </a:lnTo>
                <a:lnTo>
                  <a:pt x="2657678" y="117645"/>
                </a:lnTo>
                <a:lnTo>
                  <a:pt x="2693054" y="94252"/>
                </a:lnTo>
                <a:lnTo>
                  <a:pt x="2720006" y="66233"/>
                </a:lnTo>
                <a:lnTo>
                  <a:pt x="2737175" y="34509"/>
                </a:lnTo>
                <a:lnTo>
                  <a:pt x="2743200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28" name="object 28"/>
          <p:cNvSpPr/>
          <p:nvPr/>
        </p:nvSpPr>
        <p:spPr>
          <a:xfrm>
            <a:off x="4654922" y="7645844"/>
            <a:ext cx="1602054" cy="725406"/>
          </a:xfrm>
          <a:custGeom>
            <a:avLst/>
            <a:gdLst/>
            <a:ahLst/>
            <a:cxnLst/>
            <a:rect l="l" t="t" r="r" b="b"/>
            <a:pathLst>
              <a:path w="1123314" h="508635">
                <a:moveTo>
                  <a:pt x="73914" y="42671"/>
                </a:moveTo>
                <a:lnTo>
                  <a:pt x="0" y="0"/>
                </a:lnTo>
                <a:lnTo>
                  <a:pt x="9906" y="84581"/>
                </a:lnTo>
                <a:lnTo>
                  <a:pt x="17526" y="67119"/>
                </a:lnTo>
                <a:lnTo>
                  <a:pt x="17525" y="49529"/>
                </a:lnTo>
                <a:lnTo>
                  <a:pt x="38100" y="35051"/>
                </a:lnTo>
                <a:lnTo>
                  <a:pt x="43180" y="42671"/>
                </a:lnTo>
                <a:lnTo>
                  <a:pt x="73914" y="42671"/>
                </a:lnTo>
                <a:close/>
              </a:path>
              <a:path w="1123314" h="508635">
                <a:moveTo>
                  <a:pt x="43180" y="42671"/>
                </a:moveTo>
                <a:lnTo>
                  <a:pt x="38100" y="35051"/>
                </a:lnTo>
                <a:lnTo>
                  <a:pt x="17525" y="49529"/>
                </a:lnTo>
                <a:lnTo>
                  <a:pt x="22221" y="56359"/>
                </a:lnTo>
                <a:lnTo>
                  <a:pt x="28194" y="42671"/>
                </a:lnTo>
                <a:lnTo>
                  <a:pt x="43180" y="42671"/>
                </a:lnTo>
                <a:close/>
              </a:path>
              <a:path w="1123314" h="508635">
                <a:moveTo>
                  <a:pt x="22221" y="56359"/>
                </a:moveTo>
                <a:lnTo>
                  <a:pt x="17525" y="49529"/>
                </a:lnTo>
                <a:lnTo>
                  <a:pt x="17526" y="67119"/>
                </a:lnTo>
                <a:lnTo>
                  <a:pt x="22221" y="56359"/>
                </a:lnTo>
                <a:close/>
              </a:path>
              <a:path w="1123314" h="508635">
                <a:moveTo>
                  <a:pt x="1123188" y="482345"/>
                </a:moveTo>
                <a:lnTo>
                  <a:pt x="1075944" y="481584"/>
                </a:lnTo>
                <a:lnTo>
                  <a:pt x="1030224" y="479298"/>
                </a:lnTo>
                <a:lnTo>
                  <a:pt x="983741" y="476249"/>
                </a:lnTo>
                <a:lnTo>
                  <a:pt x="938783" y="471677"/>
                </a:lnTo>
                <a:lnTo>
                  <a:pt x="893826" y="466344"/>
                </a:lnTo>
                <a:lnTo>
                  <a:pt x="849629" y="460248"/>
                </a:lnTo>
                <a:lnTo>
                  <a:pt x="805433" y="452627"/>
                </a:lnTo>
                <a:lnTo>
                  <a:pt x="762762" y="444245"/>
                </a:lnTo>
                <a:lnTo>
                  <a:pt x="720090" y="435101"/>
                </a:lnTo>
                <a:lnTo>
                  <a:pt x="678179" y="425195"/>
                </a:lnTo>
                <a:lnTo>
                  <a:pt x="637032" y="413765"/>
                </a:lnTo>
                <a:lnTo>
                  <a:pt x="596645" y="401574"/>
                </a:lnTo>
                <a:lnTo>
                  <a:pt x="557021" y="388619"/>
                </a:lnTo>
                <a:lnTo>
                  <a:pt x="518160" y="374141"/>
                </a:lnTo>
                <a:lnTo>
                  <a:pt x="480821" y="359664"/>
                </a:lnTo>
                <a:lnTo>
                  <a:pt x="443483" y="343662"/>
                </a:lnTo>
                <a:lnTo>
                  <a:pt x="407670" y="327659"/>
                </a:lnTo>
                <a:lnTo>
                  <a:pt x="372618" y="310134"/>
                </a:lnTo>
                <a:lnTo>
                  <a:pt x="339090" y="291845"/>
                </a:lnTo>
                <a:lnTo>
                  <a:pt x="274320" y="253745"/>
                </a:lnTo>
                <a:lnTo>
                  <a:pt x="214883" y="212598"/>
                </a:lnTo>
                <a:lnTo>
                  <a:pt x="160020" y="167639"/>
                </a:lnTo>
                <a:lnTo>
                  <a:pt x="109727" y="121157"/>
                </a:lnTo>
                <a:lnTo>
                  <a:pt x="66294" y="71627"/>
                </a:lnTo>
                <a:lnTo>
                  <a:pt x="43180" y="42671"/>
                </a:lnTo>
                <a:lnTo>
                  <a:pt x="28194" y="42671"/>
                </a:lnTo>
                <a:lnTo>
                  <a:pt x="22221" y="56359"/>
                </a:lnTo>
                <a:lnTo>
                  <a:pt x="25908" y="61721"/>
                </a:lnTo>
                <a:lnTo>
                  <a:pt x="46482" y="88391"/>
                </a:lnTo>
                <a:lnTo>
                  <a:pt x="92201" y="139445"/>
                </a:lnTo>
                <a:lnTo>
                  <a:pt x="143256" y="187451"/>
                </a:lnTo>
                <a:lnTo>
                  <a:pt x="199644" y="233171"/>
                </a:lnTo>
                <a:lnTo>
                  <a:pt x="261365" y="275081"/>
                </a:lnTo>
                <a:lnTo>
                  <a:pt x="326897" y="314706"/>
                </a:lnTo>
                <a:lnTo>
                  <a:pt x="361950" y="332994"/>
                </a:lnTo>
                <a:lnTo>
                  <a:pt x="397001" y="350519"/>
                </a:lnTo>
                <a:lnTo>
                  <a:pt x="433577" y="367284"/>
                </a:lnTo>
                <a:lnTo>
                  <a:pt x="471677" y="383286"/>
                </a:lnTo>
                <a:lnTo>
                  <a:pt x="509777" y="398525"/>
                </a:lnTo>
                <a:lnTo>
                  <a:pt x="589026" y="425957"/>
                </a:lnTo>
                <a:lnTo>
                  <a:pt x="630174" y="438149"/>
                </a:lnTo>
                <a:lnTo>
                  <a:pt x="672083" y="449579"/>
                </a:lnTo>
                <a:lnTo>
                  <a:pt x="714756" y="460248"/>
                </a:lnTo>
                <a:lnTo>
                  <a:pt x="757427" y="469391"/>
                </a:lnTo>
                <a:lnTo>
                  <a:pt x="801624" y="477774"/>
                </a:lnTo>
                <a:lnTo>
                  <a:pt x="845820" y="485394"/>
                </a:lnTo>
                <a:lnTo>
                  <a:pt x="890777" y="491489"/>
                </a:lnTo>
                <a:lnTo>
                  <a:pt x="936497" y="496824"/>
                </a:lnTo>
                <a:lnTo>
                  <a:pt x="982218" y="501395"/>
                </a:lnTo>
                <a:lnTo>
                  <a:pt x="1028700" y="504444"/>
                </a:lnTo>
                <a:lnTo>
                  <a:pt x="1075944" y="506754"/>
                </a:lnTo>
                <a:lnTo>
                  <a:pt x="1122426" y="508253"/>
                </a:lnTo>
                <a:lnTo>
                  <a:pt x="1123188" y="482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29" name="object 29"/>
          <p:cNvSpPr txBox="1"/>
          <p:nvPr/>
        </p:nvSpPr>
        <p:spPr>
          <a:xfrm>
            <a:off x="1435237" y="7121304"/>
            <a:ext cx="552432" cy="719747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18113">
              <a:spcBef>
                <a:spcPts val="135"/>
              </a:spcBef>
            </a:pPr>
            <a:r>
              <a:rPr sz="4564" i="1" spc="-7" dirty="0">
                <a:latin typeface="Times New Roman"/>
                <a:cs typeface="Times New Roman"/>
              </a:rPr>
              <a:t>A</a:t>
            </a:r>
            <a:r>
              <a:rPr sz="4564" dirty="0">
                <a:latin typeface="Times New Roman"/>
                <a:cs typeface="Times New Roman"/>
              </a:rPr>
              <a:t>:</a:t>
            </a:r>
            <a:endParaRPr sz="456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5640" y="6647481"/>
            <a:ext cx="254481" cy="545037"/>
          </a:xfrm>
          <a:prstGeom prst="rect">
            <a:avLst/>
          </a:prstGeom>
        </p:spPr>
        <p:txBody>
          <a:bodyPr vert="horz" wrap="square" lIns="0" tIns="18113" rIns="0" bIns="0" rtlCol="0">
            <a:spAutoFit/>
          </a:bodyPr>
          <a:lstStyle/>
          <a:p>
            <a:pPr marL="18113">
              <a:spcBef>
                <a:spcPts val="143"/>
              </a:spcBef>
            </a:pPr>
            <a:r>
              <a:rPr sz="3423" dirty="0">
                <a:latin typeface="Times New Roman"/>
                <a:cs typeface="Times New Roman"/>
              </a:rPr>
              <a:t>1</a:t>
            </a:r>
            <a:endParaRPr sz="342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17853" y="4313133"/>
            <a:ext cx="4541718" cy="2904657"/>
          </a:xfrm>
          <a:prstGeom prst="rect">
            <a:avLst/>
          </a:prstGeom>
        </p:spPr>
        <p:txBody>
          <a:bodyPr vert="horz" wrap="square" lIns="0" tIns="18113" rIns="0" bIns="0" rtlCol="0">
            <a:spAutoFit/>
          </a:bodyPr>
          <a:lstStyle/>
          <a:p>
            <a:pPr marL="18113">
              <a:lnSpc>
                <a:spcPts val="4100"/>
              </a:lnSpc>
              <a:spcBef>
                <a:spcPts val="143"/>
              </a:spcBef>
            </a:pPr>
            <a:r>
              <a:rPr sz="3423" b="1" spc="-7" dirty="0">
                <a:latin typeface="Times New Roman"/>
                <a:cs typeface="Times New Roman"/>
              </a:rPr>
              <a:t>while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i &gt;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sz="3423" spc="-7" dirty="0">
                <a:latin typeface="Times New Roman"/>
                <a:cs typeface="Times New Roman"/>
              </a:rPr>
              <a:t>and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]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423" spc="-11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3423">
              <a:latin typeface="Times New Roman"/>
              <a:cs typeface="Times New Roman"/>
            </a:endParaRPr>
          </a:p>
          <a:p>
            <a:pPr marL="1648259" marR="368594" indent="-629418">
              <a:lnSpc>
                <a:spcPts val="4093"/>
              </a:lnSpc>
              <a:spcBef>
                <a:spcPts val="143"/>
              </a:spcBef>
            </a:pPr>
            <a:r>
              <a:rPr sz="3423" b="1" spc="-7" dirty="0">
                <a:latin typeface="Times New Roman"/>
                <a:cs typeface="Times New Roman"/>
              </a:rPr>
              <a:t>do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i+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1]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←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]  </a:t>
            </a:r>
            <a:r>
              <a:rPr sz="3423" i="1" dirty="0">
                <a:solidFill>
                  <a:srgbClr val="009A9A"/>
                </a:solidFill>
                <a:latin typeface="Times New Roman"/>
                <a:cs typeface="Times New Roman"/>
              </a:rPr>
              <a:t>i ← i –</a:t>
            </a:r>
            <a:r>
              <a:rPr sz="3423" i="1" spc="-78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3423">
              <a:latin typeface="Times New Roman"/>
              <a:cs typeface="Times New Roman"/>
            </a:endParaRPr>
          </a:p>
          <a:p>
            <a:pPr marL="18113">
              <a:lnSpc>
                <a:spcPts val="3965"/>
              </a:lnSpc>
            </a:pP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[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i+</a:t>
            </a:r>
            <a:r>
              <a:rPr sz="3423" spc="-7" dirty="0">
                <a:solidFill>
                  <a:srgbClr val="009A9A"/>
                </a:solidFill>
                <a:latin typeface="Times New Roman"/>
                <a:cs typeface="Times New Roman"/>
              </a:rPr>
              <a:t>1] </a:t>
            </a:r>
            <a:r>
              <a:rPr sz="3423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423" spc="-29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23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key</a:t>
            </a:r>
            <a:endParaRPr sz="3423">
              <a:latin typeface="Times New Roman"/>
              <a:cs typeface="Times New Roman"/>
            </a:endParaRPr>
          </a:p>
          <a:p>
            <a:pPr marR="325124" algn="r">
              <a:spcBef>
                <a:spcPts val="1975"/>
              </a:spcBef>
            </a:pPr>
            <a:r>
              <a:rPr sz="3423" i="1" dirty="0">
                <a:latin typeface="Times New Roman"/>
                <a:cs typeface="Times New Roman"/>
              </a:rPr>
              <a:t>n</a:t>
            </a:r>
            <a:endParaRPr sz="3423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40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864783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Example </a:t>
            </a:r>
            <a:r>
              <a:rPr dirty="0"/>
              <a:t>of </a:t>
            </a:r>
            <a:r>
              <a:rPr spc="-7" dirty="0"/>
              <a:t>insertion</a:t>
            </a:r>
            <a:r>
              <a:rPr spc="-71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38177" y="2187449"/>
            <a:ext cx="6847444" cy="719747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18113">
              <a:spcBef>
                <a:spcPts val="135"/>
              </a:spcBef>
              <a:tabLst>
                <a:tab pos="1321324" algn="l"/>
                <a:tab pos="2625440" algn="l"/>
                <a:tab pos="3930465" algn="l"/>
                <a:tab pos="5234582" algn="l"/>
                <a:tab pos="6538699" algn="l"/>
              </a:tabLst>
            </a:pP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456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57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864783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Example </a:t>
            </a:r>
            <a:r>
              <a:rPr dirty="0"/>
              <a:t>of </a:t>
            </a:r>
            <a:r>
              <a:rPr spc="-7" dirty="0"/>
              <a:t>insertion</a:t>
            </a:r>
            <a:r>
              <a:rPr spc="-71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/>
          <p:nvPr/>
        </p:nvSpPr>
        <p:spPr>
          <a:xfrm>
            <a:off x="4220221" y="2268595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9" name="object 9"/>
          <p:cNvSpPr txBox="1"/>
          <p:nvPr/>
        </p:nvSpPr>
        <p:spPr>
          <a:xfrm>
            <a:off x="3138177" y="2187449"/>
            <a:ext cx="6847444" cy="719747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18113">
              <a:spcBef>
                <a:spcPts val="135"/>
              </a:spcBef>
              <a:tabLst>
                <a:tab pos="1321324" algn="l"/>
                <a:tab pos="2625440" algn="l"/>
                <a:tab pos="3930465" algn="l"/>
                <a:tab pos="5234582" algn="l"/>
                <a:tab pos="6538699" algn="l"/>
              </a:tabLst>
            </a:pP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456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78099" y="2831533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</p:spTree>
    <p:extLst>
      <p:ext uri="{BB962C8B-B14F-4D97-AF65-F5344CB8AC3E}">
        <p14:creationId xmlns:p14="http://schemas.microsoft.com/office/powerpoint/2010/main" val="31694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864783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Example </a:t>
            </a:r>
            <a:r>
              <a:rPr dirty="0"/>
              <a:t>of </a:t>
            </a:r>
            <a:r>
              <a:rPr spc="-7" dirty="0"/>
              <a:t>insertion</a:t>
            </a:r>
            <a:r>
              <a:rPr spc="-71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/>
          <p:nvPr/>
        </p:nvSpPr>
        <p:spPr>
          <a:xfrm>
            <a:off x="4220221" y="2268595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9" name="object 9"/>
          <p:cNvSpPr/>
          <p:nvPr/>
        </p:nvSpPr>
        <p:spPr>
          <a:xfrm>
            <a:off x="2778099" y="2831533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0" name="object 10"/>
          <p:cNvSpPr txBox="1"/>
          <p:nvPr/>
        </p:nvSpPr>
        <p:spPr>
          <a:xfrm>
            <a:off x="3138177" y="1795786"/>
            <a:ext cx="6847444" cy="2215629"/>
          </a:xfrm>
          <a:prstGeom prst="rect">
            <a:avLst/>
          </a:prstGeom>
        </p:spPr>
        <p:txBody>
          <a:bodyPr vert="horz" wrap="square" lIns="0" tIns="409343" rIns="0" bIns="0" rtlCol="0">
            <a:spAutoFit/>
          </a:bodyPr>
          <a:lstStyle/>
          <a:p>
            <a:pPr marL="18113">
              <a:spcBef>
                <a:spcPts val="3223"/>
              </a:spcBef>
              <a:tabLst>
                <a:tab pos="1321324" algn="l"/>
                <a:tab pos="2625440" algn="l"/>
                <a:tab pos="3930465" algn="l"/>
                <a:tab pos="5234582" algn="l"/>
                <a:tab pos="6538699" algn="l"/>
              </a:tabLst>
            </a:pP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4564">
              <a:latin typeface="Times New Roman"/>
              <a:cs typeface="Times New Roman"/>
            </a:endParaRPr>
          </a:p>
          <a:p>
            <a:pPr marL="18113">
              <a:spcBef>
                <a:spcPts val="3081"/>
              </a:spcBef>
              <a:tabLst>
                <a:tab pos="1321324" algn="l"/>
                <a:tab pos="2625440" algn="l"/>
                <a:tab pos="3930465" algn="l"/>
                <a:tab pos="5234582" algn="l"/>
                <a:tab pos="6538699" algn="l"/>
              </a:tabLst>
            </a:pP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2	8	4	9	3	6</a:t>
            </a:r>
            <a:endParaRPr sz="456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52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864783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Example </a:t>
            </a:r>
            <a:r>
              <a:rPr dirty="0"/>
              <a:t>of </a:t>
            </a:r>
            <a:r>
              <a:rPr spc="-7" dirty="0"/>
              <a:t>insertion</a:t>
            </a:r>
            <a:r>
              <a:rPr spc="-71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/>
          <p:nvPr/>
        </p:nvSpPr>
        <p:spPr>
          <a:xfrm>
            <a:off x="4220221" y="2268595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9" name="object 9"/>
          <p:cNvSpPr/>
          <p:nvPr/>
        </p:nvSpPr>
        <p:spPr>
          <a:xfrm>
            <a:off x="2778099" y="2831533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0" name="object 10"/>
          <p:cNvSpPr/>
          <p:nvPr/>
        </p:nvSpPr>
        <p:spPr>
          <a:xfrm>
            <a:off x="5524323" y="3355347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1" name="object 11"/>
          <p:cNvSpPr txBox="1"/>
          <p:nvPr/>
        </p:nvSpPr>
        <p:spPr>
          <a:xfrm>
            <a:off x="3138177" y="1795786"/>
            <a:ext cx="6847444" cy="2215629"/>
          </a:xfrm>
          <a:prstGeom prst="rect">
            <a:avLst/>
          </a:prstGeom>
        </p:spPr>
        <p:txBody>
          <a:bodyPr vert="horz" wrap="square" lIns="0" tIns="409343" rIns="0" bIns="0" rtlCol="0">
            <a:spAutoFit/>
          </a:bodyPr>
          <a:lstStyle/>
          <a:p>
            <a:pPr marL="18113">
              <a:spcBef>
                <a:spcPts val="3223"/>
              </a:spcBef>
              <a:tabLst>
                <a:tab pos="1321324" algn="l"/>
                <a:tab pos="2625440" algn="l"/>
                <a:tab pos="3930465" algn="l"/>
                <a:tab pos="5234582" algn="l"/>
                <a:tab pos="6538699" algn="l"/>
              </a:tabLst>
            </a:pP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8	2	4	9	3	6</a:t>
            </a:r>
            <a:endParaRPr sz="4564">
              <a:latin typeface="Times New Roman"/>
              <a:cs typeface="Times New Roman"/>
            </a:endParaRPr>
          </a:p>
          <a:p>
            <a:pPr marL="18113">
              <a:spcBef>
                <a:spcPts val="3081"/>
              </a:spcBef>
              <a:tabLst>
                <a:tab pos="1321324" algn="l"/>
                <a:tab pos="2625440" algn="l"/>
                <a:tab pos="3930465" algn="l"/>
                <a:tab pos="5234582" algn="l"/>
                <a:tab pos="6538699" algn="l"/>
              </a:tabLst>
            </a:pP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2	8	4	9	3	6</a:t>
            </a:r>
            <a:endParaRPr sz="456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82203" y="3918285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</p:spTree>
    <p:extLst>
      <p:ext uri="{BB962C8B-B14F-4D97-AF65-F5344CB8AC3E}">
        <p14:creationId xmlns:p14="http://schemas.microsoft.com/office/powerpoint/2010/main" val="24605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864783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Example </a:t>
            </a:r>
            <a:r>
              <a:rPr dirty="0"/>
              <a:t>of </a:t>
            </a:r>
            <a:r>
              <a:rPr spc="-7" dirty="0"/>
              <a:t>insertion</a:t>
            </a:r>
            <a:r>
              <a:rPr spc="-71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/>
          <p:nvPr/>
        </p:nvSpPr>
        <p:spPr>
          <a:xfrm>
            <a:off x="4220221" y="2268595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9" name="object 9"/>
          <p:cNvSpPr/>
          <p:nvPr/>
        </p:nvSpPr>
        <p:spPr>
          <a:xfrm>
            <a:off x="2778099" y="2831533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0" name="object 10"/>
          <p:cNvSpPr/>
          <p:nvPr/>
        </p:nvSpPr>
        <p:spPr>
          <a:xfrm>
            <a:off x="5524323" y="3355347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1" name="object 11"/>
          <p:cNvSpPr/>
          <p:nvPr/>
        </p:nvSpPr>
        <p:spPr>
          <a:xfrm>
            <a:off x="4082203" y="3918285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111007" y="2268633"/>
          <a:ext cx="6900878" cy="2814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864783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Example </a:t>
            </a:r>
            <a:r>
              <a:rPr dirty="0"/>
              <a:t>of </a:t>
            </a:r>
            <a:r>
              <a:rPr spc="-7" dirty="0"/>
              <a:t>insertion</a:t>
            </a:r>
            <a:r>
              <a:rPr spc="-71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/>
          <p:nvPr/>
        </p:nvSpPr>
        <p:spPr>
          <a:xfrm>
            <a:off x="4220221" y="2268595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9" name="object 9"/>
          <p:cNvSpPr/>
          <p:nvPr/>
        </p:nvSpPr>
        <p:spPr>
          <a:xfrm>
            <a:off x="2778099" y="2831533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0" name="object 10"/>
          <p:cNvSpPr/>
          <p:nvPr/>
        </p:nvSpPr>
        <p:spPr>
          <a:xfrm>
            <a:off x="5524323" y="3355347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1" name="object 11"/>
          <p:cNvSpPr/>
          <p:nvPr/>
        </p:nvSpPr>
        <p:spPr>
          <a:xfrm>
            <a:off x="4082203" y="3918285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2" name="object 12"/>
          <p:cNvSpPr/>
          <p:nvPr/>
        </p:nvSpPr>
        <p:spPr>
          <a:xfrm>
            <a:off x="6828426" y="4442099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11007" y="2268633"/>
          <a:ext cx="6900878" cy="2814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350255" y="5005035"/>
            <a:ext cx="780650" cy="429267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</p:spTree>
    <p:extLst>
      <p:ext uri="{BB962C8B-B14F-4D97-AF65-F5344CB8AC3E}">
        <p14:creationId xmlns:p14="http://schemas.microsoft.com/office/powerpoint/2010/main" val="8117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864783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Example </a:t>
            </a:r>
            <a:r>
              <a:rPr dirty="0"/>
              <a:t>of </a:t>
            </a:r>
            <a:r>
              <a:rPr spc="-7" dirty="0"/>
              <a:t>insertion</a:t>
            </a:r>
            <a:r>
              <a:rPr spc="-71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/>
          <p:nvPr/>
        </p:nvSpPr>
        <p:spPr>
          <a:xfrm>
            <a:off x="4220221" y="2268595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9" name="object 9"/>
          <p:cNvSpPr/>
          <p:nvPr/>
        </p:nvSpPr>
        <p:spPr>
          <a:xfrm>
            <a:off x="2778099" y="2831533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0" name="object 10"/>
          <p:cNvSpPr/>
          <p:nvPr/>
        </p:nvSpPr>
        <p:spPr>
          <a:xfrm>
            <a:off x="5524323" y="3355347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1" name="object 11"/>
          <p:cNvSpPr/>
          <p:nvPr/>
        </p:nvSpPr>
        <p:spPr>
          <a:xfrm>
            <a:off x="4082203" y="3918285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2" name="object 12"/>
          <p:cNvSpPr/>
          <p:nvPr/>
        </p:nvSpPr>
        <p:spPr>
          <a:xfrm>
            <a:off x="6828426" y="4442099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3" name="object 13"/>
          <p:cNvSpPr/>
          <p:nvPr/>
        </p:nvSpPr>
        <p:spPr>
          <a:xfrm>
            <a:off x="6350255" y="5005035"/>
            <a:ext cx="780650" cy="429267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11007" y="2268634"/>
          <a:ext cx="6900878" cy="3900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8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8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864783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Example </a:t>
            </a:r>
            <a:r>
              <a:rPr dirty="0"/>
              <a:t>of </a:t>
            </a:r>
            <a:r>
              <a:rPr spc="-7" dirty="0"/>
              <a:t>insertion</a:t>
            </a:r>
            <a:r>
              <a:rPr spc="-71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/>
          <p:nvPr/>
        </p:nvSpPr>
        <p:spPr>
          <a:xfrm>
            <a:off x="4220221" y="2268595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9" name="object 9"/>
          <p:cNvSpPr/>
          <p:nvPr/>
        </p:nvSpPr>
        <p:spPr>
          <a:xfrm>
            <a:off x="2778099" y="2831533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0" name="object 10"/>
          <p:cNvSpPr/>
          <p:nvPr/>
        </p:nvSpPr>
        <p:spPr>
          <a:xfrm>
            <a:off x="5524323" y="3355347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1" name="object 11"/>
          <p:cNvSpPr/>
          <p:nvPr/>
        </p:nvSpPr>
        <p:spPr>
          <a:xfrm>
            <a:off x="4082203" y="3918285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2" name="object 12"/>
          <p:cNvSpPr/>
          <p:nvPr/>
        </p:nvSpPr>
        <p:spPr>
          <a:xfrm>
            <a:off x="6828426" y="4442099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3" name="object 13"/>
          <p:cNvSpPr/>
          <p:nvPr/>
        </p:nvSpPr>
        <p:spPr>
          <a:xfrm>
            <a:off x="6350255" y="5005035"/>
            <a:ext cx="780650" cy="429267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4" name="object 14"/>
          <p:cNvSpPr/>
          <p:nvPr/>
        </p:nvSpPr>
        <p:spPr>
          <a:xfrm>
            <a:off x="8132528" y="5528851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111007" y="2268634"/>
          <a:ext cx="6900878" cy="3900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8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002870" y="6091787"/>
            <a:ext cx="4423081" cy="429267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7"/>
                </a:moveTo>
                <a:lnTo>
                  <a:pt x="0" y="0"/>
                </a:lnTo>
                <a:lnTo>
                  <a:pt x="3047" y="85344"/>
                </a:lnTo>
                <a:lnTo>
                  <a:pt x="15240" y="62265"/>
                </a:lnTo>
                <a:lnTo>
                  <a:pt x="15240" y="54102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7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40" y="54102"/>
                </a:lnTo>
                <a:lnTo>
                  <a:pt x="18163" y="56732"/>
                </a:lnTo>
                <a:lnTo>
                  <a:pt x="24383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40" y="54102"/>
                </a:lnTo>
                <a:lnTo>
                  <a:pt x="15240" y="62265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7" y="70866"/>
                </a:lnTo>
                <a:lnTo>
                  <a:pt x="3068574" y="82296"/>
                </a:lnTo>
                <a:lnTo>
                  <a:pt x="3046475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4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1" y="180594"/>
                </a:lnTo>
                <a:lnTo>
                  <a:pt x="2705100" y="188213"/>
                </a:lnTo>
                <a:lnTo>
                  <a:pt x="2660903" y="196596"/>
                </a:lnTo>
                <a:lnTo>
                  <a:pt x="2615183" y="204216"/>
                </a:lnTo>
                <a:lnTo>
                  <a:pt x="2567940" y="211074"/>
                </a:lnTo>
                <a:lnTo>
                  <a:pt x="2519171" y="218694"/>
                </a:lnTo>
                <a:lnTo>
                  <a:pt x="2468879" y="224790"/>
                </a:lnTo>
                <a:lnTo>
                  <a:pt x="2417063" y="230885"/>
                </a:lnTo>
                <a:lnTo>
                  <a:pt x="2363724" y="236981"/>
                </a:lnTo>
                <a:lnTo>
                  <a:pt x="2309621" y="242316"/>
                </a:lnTo>
                <a:lnTo>
                  <a:pt x="2254757" y="247650"/>
                </a:lnTo>
                <a:lnTo>
                  <a:pt x="2198370" y="252222"/>
                </a:lnTo>
                <a:lnTo>
                  <a:pt x="2140457" y="256794"/>
                </a:lnTo>
                <a:lnTo>
                  <a:pt x="2081783" y="260604"/>
                </a:lnTo>
                <a:lnTo>
                  <a:pt x="2022347" y="263652"/>
                </a:lnTo>
                <a:lnTo>
                  <a:pt x="1962150" y="266700"/>
                </a:lnTo>
                <a:lnTo>
                  <a:pt x="1901190" y="268985"/>
                </a:lnTo>
                <a:lnTo>
                  <a:pt x="1838705" y="271272"/>
                </a:lnTo>
                <a:lnTo>
                  <a:pt x="1712976" y="274319"/>
                </a:lnTo>
                <a:lnTo>
                  <a:pt x="1584960" y="275081"/>
                </a:lnTo>
                <a:lnTo>
                  <a:pt x="1504950" y="275081"/>
                </a:lnTo>
                <a:lnTo>
                  <a:pt x="1424940" y="273543"/>
                </a:lnTo>
                <a:lnTo>
                  <a:pt x="1347977" y="272034"/>
                </a:lnTo>
                <a:lnTo>
                  <a:pt x="1271015" y="269747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7" y="252984"/>
                </a:lnTo>
                <a:lnTo>
                  <a:pt x="909065" y="246887"/>
                </a:lnTo>
                <a:lnTo>
                  <a:pt x="842010" y="240791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1"/>
                </a:lnTo>
                <a:lnTo>
                  <a:pt x="534924" y="201167"/>
                </a:lnTo>
                <a:lnTo>
                  <a:pt x="480060" y="191261"/>
                </a:lnTo>
                <a:lnTo>
                  <a:pt x="428244" y="181355"/>
                </a:lnTo>
                <a:lnTo>
                  <a:pt x="378714" y="171450"/>
                </a:lnTo>
                <a:lnTo>
                  <a:pt x="331470" y="160781"/>
                </a:lnTo>
                <a:lnTo>
                  <a:pt x="287274" y="149352"/>
                </a:lnTo>
                <a:lnTo>
                  <a:pt x="246125" y="137922"/>
                </a:lnTo>
                <a:lnTo>
                  <a:pt x="208025" y="125729"/>
                </a:lnTo>
                <a:lnTo>
                  <a:pt x="156210" y="107441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4" y="88391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79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7"/>
                </a:lnTo>
                <a:lnTo>
                  <a:pt x="44334" y="46620"/>
                </a:lnTo>
                <a:lnTo>
                  <a:pt x="24383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79"/>
                </a:lnTo>
                <a:lnTo>
                  <a:pt x="62483" y="90678"/>
                </a:lnTo>
                <a:lnTo>
                  <a:pt x="101345" y="111252"/>
                </a:lnTo>
                <a:lnTo>
                  <a:pt x="131064" y="124205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7"/>
                </a:lnTo>
                <a:lnTo>
                  <a:pt x="200405" y="150113"/>
                </a:lnTo>
                <a:lnTo>
                  <a:pt x="239267" y="162305"/>
                </a:lnTo>
                <a:lnTo>
                  <a:pt x="281177" y="173735"/>
                </a:lnTo>
                <a:lnTo>
                  <a:pt x="326135" y="185166"/>
                </a:lnTo>
                <a:lnTo>
                  <a:pt x="373379" y="195834"/>
                </a:lnTo>
                <a:lnTo>
                  <a:pt x="423671" y="206502"/>
                </a:lnTo>
                <a:lnTo>
                  <a:pt x="476250" y="216408"/>
                </a:lnTo>
                <a:lnTo>
                  <a:pt x="531114" y="226313"/>
                </a:lnTo>
                <a:lnTo>
                  <a:pt x="588264" y="235458"/>
                </a:lnTo>
                <a:lnTo>
                  <a:pt x="647700" y="243840"/>
                </a:lnTo>
                <a:lnTo>
                  <a:pt x="709421" y="251460"/>
                </a:lnTo>
                <a:lnTo>
                  <a:pt x="773429" y="259079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3" y="278129"/>
                </a:lnTo>
                <a:lnTo>
                  <a:pt x="1047750" y="283463"/>
                </a:lnTo>
                <a:lnTo>
                  <a:pt x="1120140" y="288035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40" y="299466"/>
                </a:lnTo>
                <a:lnTo>
                  <a:pt x="1584960" y="300990"/>
                </a:lnTo>
                <a:lnTo>
                  <a:pt x="1713738" y="299466"/>
                </a:lnTo>
                <a:lnTo>
                  <a:pt x="1839467" y="297179"/>
                </a:lnTo>
                <a:lnTo>
                  <a:pt x="1901951" y="294894"/>
                </a:lnTo>
                <a:lnTo>
                  <a:pt x="1963674" y="291846"/>
                </a:lnTo>
                <a:lnTo>
                  <a:pt x="2023871" y="288797"/>
                </a:lnTo>
                <a:lnTo>
                  <a:pt x="2083307" y="285750"/>
                </a:lnTo>
                <a:lnTo>
                  <a:pt x="2142744" y="281940"/>
                </a:lnTo>
                <a:lnTo>
                  <a:pt x="2257044" y="272796"/>
                </a:lnTo>
                <a:lnTo>
                  <a:pt x="2312670" y="267461"/>
                </a:lnTo>
                <a:lnTo>
                  <a:pt x="2366771" y="262128"/>
                </a:lnTo>
                <a:lnTo>
                  <a:pt x="2420112" y="256031"/>
                </a:lnTo>
                <a:lnTo>
                  <a:pt x="2471927" y="249935"/>
                </a:lnTo>
                <a:lnTo>
                  <a:pt x="2522220" y="243840"/>
                </a:lnTo>
                <a:lnTo>
                  <a:pt x="2571750" y="236219"/>
                </a:lnTo>
                <a:lnTo>
                  <a:pt x="2619755" y="229361"/>
                </a:lnTo>
                <a:lnTo>
                  <a:pt x="2665475" y="221741"/>
                </a:lnTo>
                <a:lnTo>
                  <a:pt x="2710433" y="213360"/>
                </a:lnTo>
                <a:lnTo>
                  <a:pt x="2753105" y="204978"/>
                </a:lnTo>
                <a:lnTo>
                  <a:pt x="2794253" y="196596"/>
                </a:lnTo>
                <a:lnTo>
                  <a:pt x="2833877" y="187452"/>
                </a:lnTo>
                <a:lnTo>
                  <a:pt x="2871977" y="178308"/>
                </a:lnTo>
                <a:lnTo>
                  <a:pt x="2941320" y="158496"/>
                </a:lnTo>
                <a:lnTo>
                  <a:pt x="3003803" y="137922"/>
                </a:lnTo>
                <a:lnTo>
                  <a:pt x="3057144" y="115824"/>
                </a:lnTo>
                <a:lnTo>
                  <a:pt x="3080765" y="104394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</p:spTree>
    <p:extLst>
      <p:ext uri="{BB962C8B-B14F-4D97-AF65-F5344CB8AC3E}">
        <p14:creationId xmlns:p14="http://schemas.microsoft.com/office/powerpoint/2010/main" val="12978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Today’s Target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2029440" cy="6436925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Pseudo-code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Designing an algorithm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Example:</a:t>
            </a:r>
            <a:r>
              <a:rPr lang="en-US" dirty="0" smtClean="0">
                <a:latin typeface="Estrangelo Edessa" panose="03080600000000000000" pitchFamily="66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 </a:t>
            </a:r>
            <a:r>
              <a:rPr lang="en-US" dirty="0" smtClean="0">
                <a:latin typeface="Copperplate Gothic Light" panose="020E0507020206020404" pitchFamily="34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Max</a:t>
            </a:r>
          </a:p>
          <a:p>
            <a:r>
              <a:rPr lang="en-GB" spc="-7" dirty="0"/>
              <a:t>Analysis </a:t>
            </a:r>
            <a:r>
              <a:rPr lang="en-GB" dirty="0"/>
              <a:t>of</a:t>
            </a:r>
            <a:r>
              <a:rPr lang="en-GB" spc="-64" dirty="0"/>
              <a:t> </a:t>
            </a:r>
            <a:r>
              <a:rPr lang="en-GB" spc="-7" dirty="0" smtClean="0"/>
              <a:t>algorithms</a:t>
            </a:r>
          </a:p>
          <a:p>
            <a:r>
              <a:rPr lang="en-GB" dirty="0"/>
              <a:t>Why </a:t>
            </a:r>
            <a:r>
              <a:rPr lang="en-GB" spc="-7" dirty="0"/>
              <a:t>study algorithms</a:t>
            </a:r>
            <a:r>
              <a:rPr lang="en-GB" spc="-86" dirty="0"/>
              <a:t> </a:t>
            </a:r>
            <a:r>
              <a:rPr lang="en-GB" spc="-7" dirty="0"/>
              <a:t>and  </a:t>
            </a:r>
            <a:r>
              <a:rPr lang="en-GB" spc="-14" dirty="0"/>
              <a:t>performance?</a:t>
            </a:r>
            <a:endParaRPr lang="en-GB" spc="-7" dirty="0" smtClean="0"/>
          </a:p>
          <a:p>
            <a:r>
              <a:rPr lang="en-US" dirty="0" smtClean="0">
                <a:ea typeface="ＭＳ Ｐゴシック" panose="020B0600070205080204" pitchFamily="34" charset="-128"/>
              </a:rPr>
              <a:t>Pseudo-code of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Analysis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Running Time &amp; Types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Need Asymptotic Analysis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 smtClean="0">
              <a:latin typeface="Copperplate Gothic Light" panose="020E0507020206020404" pitchFamily="34" charset="0"/>
              <a:ea typeface="ＭＳ Ｐゴシック" panose="020B0600070205080204" pitchFamily="34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864783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Example </a:t>
            </a:r>
            <a:r>
              <a:rPr dirty="0"/>
              <a:t>of </a:t>
            </a:r>
            <a:r>
              <a:rPr spc="-7" dirty="0"/>
              <a:t>insertion</a:t>
            </a:r>
            <a:r>
              <a:rPr spc="-71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/>
          <p:nvPr/>
        </p:nvSpPr>
        <p:spPr>
          <a:xfrm>
            <a:off x="4220221" y="2268595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9" name="object 9"/>
          <p:cNvSpPr/>
          <p:nvPr/>
        </p:nvSpPr>
        <p:spPr>
          <a:xfrm>
            <a:off x="2778099" y="2831533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0" name="object 10"/>
          <p:cNvSpPr/>
          <p:nvPr/>
        </p:nvSpPr>
        <p:spPr>
          <a:xfrm>
            <a:off x="5524323" y="3355347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1" name="object 11"/>
          <p:cNvSpPr/>
          <p:nvPr/>
        </p:nvSpPr>
        <p:spPr>
          <a:xfrm>
            <a:off x="4082203" y="3918285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2" name="object 12"/>
          <p:cNvSpPr/>
          <p:nvPr/>
        </p:nvSpPr>
        <p:spPr>
          <a:xfrm>
            <a:off x="6828426" y="4442099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3" name="object 13"/>
          <p:cNvSpPr/>
          <p:nvPr/>
        </p:nvSpPr>
        <p:spPr>
          <a:xfrm>
            <a:off x="6350255" y="5005035"/>
            <a:ext cx="780650" cy="429267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4" name="object 14"/>
          <p:cNvSpPr/>
          <p:nvPr/>
        </p:nvSpPr>
        <p:spPr>
          <a:xfrm>
            <a:off x="8132528" y="5528851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5" name="object 15"/>
          <p:cNvSpPr/>
          <p:nvPr/>
        </p:nvSpPr>
        <p:spPr>
          <a:xfrm>
            <a:off x="4002870" y="6091787"/>
            <a:ext cx="4423081" cy="429267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7"/>
                </a:moveTo>
                <a:lnTo>
                  <a:pt x="0" y="0"/>
                </a:lnTo>
                <a:lnTo>
                  <a:pt x="3047" y="85344"/>
                </a:lnTo>
                <a:lnTo>
                  <a:pt x="15240" y="62265"/>
                </a:lnTo>
                <a:lnTo>
                  <a:pt x="15240" y="54102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7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40" y="54102"/>
                </a:lnTo>
                <a:lnTo>
                  <a:pt x="18163" y="56732"/>
                </a:lnTo>
                <a:lnTo>
                  <a:pt x="24383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40" y="54102"/>
                </a:lnTo>
                <a:lnTo>
                  <a:pt x="15240" y="62265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7" y="70866"/>
                </a:lnTo>
                <a:lnTo>
                  <a:pt x="3068574" y="82296"/>
                </a:lnTo>
                <a:lnTo>
                  <a:pt x="3046475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4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1" y="180594"/>
                </a:lnTo>
                <a:lnTo>
                  <a:pt x="2705100" y="188213"/>
                </a:lnTo>
                <a:lnTo>
                  <a:pt x="2660903" y="196596"/>
                </a:lnTo>
                <a:lnTo>
                  <a:pt x="2615183" y="204216"/>
                </a:lnTo>
                <a:lnTo>
                  <a:pt x="2567940" y="211074"/>
                </a:lnTo>
                <a:lnTo>
                  <a:pt x="2519171" y="218694"/>
                </a:lnTo>
                <a:lnTo>
                  <a:pt x="2468879" y="224790"/>
                </a:lnTo>
                <a:lnTo>
                  <a:pt x="2417063" y="230885"/>
                </a:lnTo>
                <a:lnTo>
                  <a:pt x="2363724" y="236981"/>
                </a:lnTo>
                <a:lnTo>
                  <a:pt x="2309621" y="242316"/>
                </a:lnTo>
                <a:lnTo>
                  <a:pt x="2254757" y="247650"/>
                </a:lnTo>
                <a:lnTo>
                  <a:pt x="2198370" y="252222"/>
                </a:lnTo>
                <a:lnTo>
                  <a:pt x="2140457" y="256794"/>
                </a:lnTo>
                <a:lnTo>
                  <a:pt x="2081783" y="260604"/>
                </a:lnTo>
                <a:lnTo>
                  <a:pt x="2022347" y="263652"/>
                </a:lnTo>
                <a:lnTo>
                  <a:pt x="1962150" y="266700"/>
                </a:lnTo>
                <a:lnTo>
                  <a:pt x="1901190" y="268985"/>
                </a:lnTo>
                <a:lnTo>
                  <a:pt x="1838705" y="271272"/>
                </a:lnTo>
                <a:lnTo>
                  <a:pt x="1712976" y="274319"/>
                </a:lnTo>
                <a:lnTo>
                  <a:pt x="1584960" y="275081"/>
                </a:lnTo>
                <a:lnTo>
                  <a:pt x="1504950" y="275081"/>
                </a:lnTo>
                <a:lnTo>
                  <a:pt x="1424940" y="273543"/>
                </a:lnTo>
                <a:lnTo>
                  <a:pt x="1347977" y="272034"/>
                </a:lnTo>
                <a:lnTo>
                  <a:pt x="1271015" y="269747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7" y="252984"/>
                </a:lnTo>
                <a:lnTo>
                  <a:pt x="909065" y="246887"/>
                </a:lnTo>
                <a:lnTo>
                  <a:pt x="842010" y="240791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1"/>
                </a:lnTo>
                <a:lnTo>
                  <a:pt x="534924" y="201167"/>
                </a:lnTo>
                <a:lnTo>
                  <a:pt x="480060" y="191261"/>
                </a:lnTo>
                <a:lnTo>
                  <a:pt x="428244" y="181355"/>
                </a:lnTo>
                <a:lnTo>
                  <a:pt x="378714" y="171450"/>
                </a:lnTo>
                <a:lnTo>
                  <a:pt x="331470" y="160781"/>
                </a:lnTo>
                <a:lnTo>
                  <a:pt x="287274" y="149352"/>
                </a:lnTo>
                <a:lnTo>
                  <a:pt x="246125" y="137922"/>
                </a:lnTo>
                <a:lnTo>
                  <a:pt x="208025" y="125729"/>
                </a:lnTo>
                <a:lnTo>
                  <a:pt x="156210" y="107441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4" y="88391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79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7"/>
                </a:lnTo>
                <a:lnTo>
                  <a:pt x="44334" y="46620"/>
                </a:lnTo>
                <a:lnTo>
                  <a:pt x="24383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79"/>
                </a:lnTo>
                <a:lnTo>
                  <a:pt x="62483" y="90678"/>
                </a:lnTo>
                <a:lnTo>
                  <a:pt x="101345" y="111252"/>
                </a:lnTo>
                <a:lnTo>
                  <a:pt x="131064" y="124205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7"/>
                </a:lnTo>
                <a:lnTo>
                  <a:pt x="200405" y="150113"/>
                </a:lnTo>
                <a:lnTo>
                  <a:pt x="239267" y="162305"/>
                </a:lnTo>
                <a:lnTo>
                  <a:pt x="281177" y="173735"/>
                </a:lnTo>
                <a:lnTo>
                  <a:pt x="326135" y="185166"/>
                </a:lnTo>
                <a:lnTo>
                  <a:pt x="373379" y="195834"/>
                </a:lnTo>
                <a:lnTo>
                  <a:pt x="423671" y="206502"/>
                </a:lnTo>
                <a:lnTo>
                  <a:pt x="476250" y="216408"/>
                </a:lnTo>
                <a:lnTo>
                  <a:pt x="531114" y="226313"/>
                </a:lnTo>
                <a:lnTo>
                  <a:pt x="588264" y="235458"/>
                </a:lnTo>
                <a:lnTo>
                  <a:pt x="647700" y="243840"/>
                </a:lnTo>
                <a:lnTo>
                  <a:pt x="709421" y="251460"/>
                </a:lnTo>
                <a:lnTo>
                  <a:pt x="773429" y="259079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3" y="278129"/>
                </a:lnTo>
                <a:lnTo>
                  <a:pt x="1047750" y="283463"/>
                </a:lnTo>
                <a:lnTo>
                  <a:pt x="1120140" y="288035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40" y="299466"/>
                </a:lnTo>
                <a:lnTo>
                  <a:pt x="1584960" y="300990"/>
                </a:lnTo>
                <a:lnTo>
                  <a:pt x="1713738" y="299466"/>
                </a:lnTo>
                <a:lnTo>
                  <a:pt x="1839467" y="297179"/>
                </a:lnTo>
                <a:lnTo>
                  <a:pt x="1901951" y="294894"/>
                </a:lnTo>
                <a:lnTo>
                  <a:pt x="1963674" y="291846"/>
                </a:lnTo>
                <a:lnTo>
                  <a:pt x="2023871" y="288797"/>
                </a:lnTo>
                <a:lnTo>
                  <a:pt x="2083307" y="285750"/>
                </a:lnTo>
                <a:lnTo>
                  <a:pt x="2142744" y="281940"/>
                </a:lnTo>
                <a:lnTo>
                  <a:pt x="2257044" y="272796"/>
                </a:lnTo>
                <a:lnTo>
                  <a:pt x="2312670" y="267461"/>
                </a:lnTo>
                <a:lnTo>
                  <a:pt x="2366771" y="262128"/>
                </a:lnTo>
                <a:lnTo>
                  <a:pt x="2420112" y="256031"/>
                </a:lnTo>
                <a:lnTo>
                  <a:pt x="2471927" y="249935"/>
                </a:lnTo>
                <a:lnTo>
                  <a:pt x="2522220" y="243840"/>
                </a:lnTo>
                <a:lnTo>
                  <a:pt x="2571750" y="236219"/>
                </a:lnTo>
                <a:lnTo>
                  <a:pt x="2619755" y="229361"/>
                </a:lnTo>
                <a:lnTo>
                  <a:pt x="2665475" y="221741"/>
                </a:lnTo>
                <a:lnTo>
                  <a:pt x="2710433" y="213360"/>
                </a:lnTo>
                <a:lnTo>
                  <a:pt x="2753105" y="204978"/>
                </a:lnTo>
                <a:lnTo>
                  <a:pt x="2794253" y="196596"/>
                </a:lnTo>
                <a:lnTo>
                  <a:pt x="2833877" y="187452"/>
                </a:lnTo>
                <a:lnTo>
                  <a:pt x="2871977" y="178308"/>
                </a:lnTo>
                <a:lnTo>
                  <a:pt x="2941320" y="158496"/>
                </a:lnTo>
                <a:lnTo>
                  <a:pt x="3003803" y="137922"/>
                </a:lnTo>
                <a:lnTo>
                  <a:pt x="3057144" y="115824"/>
                </a:lnTo>
                <a:lnTo>
                  <a:pt x="3080765" y="104394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111007" y="2268634"/>
          <a:ext cx="6900878" cy="498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8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864783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Example </a:t>
            </a:r>
            <a:r>
              <a:rPr dirty="0"/>
              <a:t>of </a:t>
            </a:r>
            <a:r>
              <a:rPr spc="-7" dirty="0"/>
              <a:t>insertion</a:t>
            </a:r>
            <a:r>
              <a:rPr spc="-71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/>
          <p:nvPr/>
        </p:nvSpPr>
        <p:spPr>
          <a:xfrm>
            <a:off x="4220221" y="2268595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9" name="object 9"/>
          <p:cNvSpPr/>
          <p:nvPr/>
        </p:nvSpPr>
        <p:spPr>
          <a:xfrm>
            <a:off x="2778099" y="2831533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0" name="object 10"/>
          <p:cNvSpPr/>
          <p:nvPr/>
        </p:nvSpPr>
        <p:spPr>
          <a:xfrm>
            <a:off x="5524323" y="3355347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1" name="object 11"/>
          <p:cNvSpPr/>
          <p:nvPr/>
        </p:nvSpPr>
        <p:spPr>
          <a:xfrm>
            <a:off x="4082203" y="3918285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2" name="object 12"/>
          <p:cNvSpPr/>
          <p:nvPr/>
        </p:nvSpPr>
        <p:spPr>
          <a:xfrm>
            <a:off x="6828426" y="4442099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3" name="object 13"/>
          <p:cNvSpPr/>
          <p:nvPr/>
        </p:nvSpPr>
        <p:spPr>
          <a:xfrm>
            <a:off x="6350255" y="5005035"/>
            <a:ext cx="780650" cy="429267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4" name="object 14"/>
          <p:cNvSpPr/>
          <p:nvPr/>
        </p:nvSpPr>
        <p:spPr>
          <a:xfrm>
            <a:off x="8132528" y="5528851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5" name="object 15"/>
          <p:cNvSpPr/>
          <p:nvPr/>
        </p:nvSpPr>
        <p:spPr>
          <a:xfrm>
            <a:off x="4002870" y="6091787"/>
            <a:ext cx="4423081" cy="429267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7"/>
                </a:moveTo>
                <a:lnTo>
                  <a:pt x="0" y="0"/>
                </a:lnTo>
                <a:lnTo>
                  <a:pt x="3047" y="85344"/>
                </a:lnTo>
                <a:lnTo>
                  <a:pt x="15240" y="62265"/>
                </a:lnTo>
                <a:lnTo>
                  <a:pt x="15240" y="54102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7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40" y="54102"/>
                </a:lnTo>
                <a:lnTo>
                  <a:pt x="18163" y="56732"/>
                </a:lnTo>
                <a:lnTo>
                  <a:pt x="24383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40" y="54102"/>
                </a:lnTo>
                <a:lnTo>
                  <a:pt x="15240" y="62265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7" y="70866"/>
                </a:lnTo>
                <a:lnTo>
                  <a:pt x="3068574" y="82296"/>
                </a:lnTo>
                <a:lnTo>
                  <a:pt x="3046475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4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1" y="180594"/>
                </a:lnTo>
                <a:lnTo>
                  <a:pt x="2705100" y="188213"/>
                </a:lnTo>
                <a:lnTo>
                  <a:pt x="2660903" y="196596"/>
                </a:lnTo>
                <a:lnTo>
                  <a:pt x="2615183" y="204216"/>
                </a:lnTo>
                <a:lnTo>
                  <a:pt x="2567940" y="211074"/>
                </a:lnTo>
                <a:lnTo>
                  <a:pt x="2519171" y="218694"/>
                </a:lnTo>
                <a:lnTo>
                  <a:pt x="2468879" y="224790"/>
                </a:lnTo>
                <a:lnTo>
                  <a:pt x="2417063" y="230885"/>
                </a:lnTo>
                <a:lnTo>
                  <a:pt x="2363724" y="236981"/>
                </a:lnTo>
                <a:lnTo>
                  <a:pt x="2309621" y="242316"/>
                </a:lnTo>
                <a:lnTo>
                  <a:pt x="2254757" y="247650"/>
                </a:lnTo>
                <a:lnTo>
                  <a:pt x="2198370" y="252222"/>
                </a:lnTo>
                <a:lnTo>
                  <a:pt x="2140457" y="256794"/>
                </a:lnTo>
                <a:lnTo>
                  <a:pt x="2081783" y="260604"/>
                </a:lnTo>
                <a:lnTo>
                  <a:pt x="2022347" y="263652"/>
                </a:lnTo>
                <a:lnTo>
                  <a:pt x="1962150" y="266700"/>
                </a:lnTo>
                <a:lnTo>
                  <a:pt x="1901190" y="268985"/>
                </a:lnTo>
                <a:lnTo>
                  <a:pt x="1838705" y="271272"/>
                </a:lnTo>
                <a:lnTo>
                  <a:pt x="1712976" y="274319"/>
                </a:lnTo>
                <a:lnTo>
                  <a:pt x="1584960" y="275081"/>
                </a:lnTo>
                <a:lnTo>
                  <a:pt x="1504950" y="275081"/>
                </a:lnTo>
                <a:lnTo>
                  <a:pt x="1424940" y="273543"/>
                </a:lnTo>
                <a:lnTo>
                  <a:pt x="1347977" y="272034"/>
                </a:lnTo>
                <a:lnTo>
                  <a:pt x="1271015" y="269747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7" y="252984"/>
                </a:lnTo>
                <a:lnTo>
                  <a:pt x="909065" y="246887"/>
                </a:lnTo>
                <a:lnTo>
                  <a:pt x="842010" y="240791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1"/>
                </a:lnTo>
                <a:lnTo>
                  <a:pt x="534924" y="201167"/>
                </a:lnTo>
                <a:lnTo>
                  <a:pt x="480060" y="191261"/>
                </a:lnTo>
                <a:lnTo>
                  <a:pt x="428244" y="181355"/>
                </a:lnTo>
                <a:lnTo>
                  <a:pt x="378714" y="171450"/>
                </a:lnTo>
                <a:lnTo>
                  <a:pt x="331470" y="160781"/>
                </a:lnTo>
                <a:lnTo>
                  <a:pt x="287274" y="149352"/>
                </a:lnTo>
                <a:lnTo>
                  <a:pt x="246125" y="137922"/>
                </a:lnTo>
                <a:lnTo>
                  <a:pt x="208025" y="125729"/>
                </a:lnTo>
                <a:lnTo>
                  <a:pt x="156210" y="107441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4" y="88391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79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7"/>
                </a:lnTo>
                <a:lnTo>
                  <a:pt x="44334" y="46620"/>
                </a:lnTo>
                <a:lnTo>
                  <a:pt x="24383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79"/>
                </a:lnTo>
                <a:lnTo>
                  <a:pt x="62483" y="90678"/>
                </a:lnTo>
                <a:lnTo>
                  <a:pt x="101345" y="111252"/>
                </a:lnTo>
                <a:lnTo>
                  <a:pt x="131064" y="124205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7"/>
                </a:lnTo>
                <a:lnTo>
                  <a:pt x="200405" y="150113"/>
                </a:lnTo>
                <a:lnTo>
                  <a:pt x="239267" y="162305"/>
                </a:lnTo>
                <a:lnTo>
                  <a:pt x="281177" y="173735"/>
                </a:lnTo>
                <a:lnTo>
                  <a:pt x="326135" y="185166"/>
                </a:lnTo>
                <a:lnTo>
                  <a:pt x="373379" y="195834"/>
                </a:lnTo>
                <a:lnTo>
                  <a:pt x="423671" y="206502"/>
                </a:lnTo>
                <a:lnTo>
                  <a:pt x="476250" y="216408"/>
                </a:lnTo>
                <a:lnTo>
                  <a:pt x="531114" y="226313"/>
                </a:lnTo>
                <a:lnTo>
                  <a:pt x="588264" y="235458"/>
                </a:lnTo>
                <a:lnTo>
                  <a:pt x="647700" y="243840"/>
                </a:lnTo>
                <a:lnTo>
                  <a:pt x="709421" y="251460"/>
                </a:lnTo>
                <a:lnTo>
                  <a:pt x="773429" y="259079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3" y="278129"/>
                </a:lnTo>
                <a:lnTo>
                  <a:pt x="1047750" y="283463"/>
                </a:lnTo>
                <a:lnTo>
                  <a:pt x="1120140" y="288035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40" y="299466"/>
                </a:lnTo>
                <a:lnTo>
                  <a:pt x="1584960" y="300990"/>
                </a:lnTo>
                <a:lnTo>
                  <a:pt x="1713738" y="299466"/>
                </a:lnTo>
                <a:lnTo>
                  <a:pt x="1839467" y="297179"/>
                </a:lnTo>
                <a:lnTo>
                  <a:pt x="1901951" y="294894"/>
                </a:lnTo>
                <a:lnTo>
                  <a:pt x="1963674" y="291846"/>
                </a:lnTo>
                <a:lnTo>
                  <a:pt x="2023871" y="288797"/>
                </a:lnTo>
                <a:lnTo>
                  <a:pt x="2083307" y="285750"/>
                </a:lnTo>
                <a:lnTo>
                  <a:pt x="2142744" y="281940"/>
                </a:lnTo>
                <a:lnTo>
                  <a:pt x="2257044" y="272796"/>
                </a:lnTo>
                <a:lnTo>
                  <a:pt x="2312670" y="267461"/>
                </a:lnTo>
                <a:lnTo>
                  <a:pt x="2366771" y="262128"/>
                </a:lnTo>
                <a:lnTo>
                  <a:pt x="2420112" y="256031"/>
                </a:lnTo>
                <a:lnTo>
                  <a:pt x="2471927" y="249935"/>
                </a:lnTo>
                <a:lnTo>
                  <a:pt x="2522220" y="243840"/>
                </a:lnTo>
                <a:lnTo>
                  <a:pt x="2571750" y="236219"/>
                </a:lnTo>
                <a:lnTo>
                  <a:pt x="2619755" y="229361"/>
                </a:lnTo>
                <a:lnTo>
                  <a:pt x="2665475" y="221741"/>
                </a:lnTo>
                <a:lnTo>
                  <a:pt x="2710433" y="213360"/>
                </a:lnTo>
                <a:lnTo>
                  <a:pt x="2753105" y="204978"/>
                </a:lnTo>
                <a:lnTo>
                  <a:pt x="2794253" y="196596"/>
                </a:lnTo>
                <a:lnTo>
                  <a:pt x="2833877" y="187452"/>
                </a:lnTo>
                <a:lnTo>
                  <a:pt x="2871977" y="178308"/>
                </a:lnTo>
                <a:lnTo>
                  <a:pt x="2941320" y="158496"/>
                </a:lnTo>
                <a:lnTo>
                  <a:pt x="3003803" y="137922"/>
                </a:lnTo>
                <a:lnTo>
                  <a:pt x="3057144" y="115824"/>
                </a:lnTo>
                <a:lnTo>
                  <a:pt x="3080765" y="104394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6" name="object 16"/>
          <p:cNvSpPr/>
          <p:nvPr/>
        </p:nvSpPr>
        <p:spPr>
          <a:xfrm>
            <a:off x="9436631" y="6615604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111007" y="2268634"/>
          <a:ext cx="6900878" cy="498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8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493705" y="7178540"/>
            <a:ext cx="3238521" cy="429267"/>
          </a:xfrm>
          <a:custGeom>
            <a:avLst/>
            <a:gdLst/>
            <a:ahLst/>
            <a:cxnLst/>
            <a:rect l="l" t="t" r="r" b="b"/>
            <a:pathLst>
              <a:path w="2270759" h="300989">
                <a:moveTo>
                  <a:pt x="70866" y="55625"/>
                </a:moveTo>
                <a:lnTo>
                  <a:pt x="6096" y="0"/>
                </a:lnTo>
                <a:lnTo>
                  <a:pt x="0" y="85344"/>
                </a:lnTo>
                <a:lnTo>
                  <a:pt x="15240" y="62932"/>
                </a:lnTo>
                <a:lnTo>
                  <a:pt x="15240" y="54863"/>
                </a:lnTo>
                <a:lnTo>
                  <a:pt x="35814" y="38861"/>
                </a:lnTo>
                <a:lnTo>
                  <a:pt x="43434" y="49529"/>
                </a:lnTo>
                <a:lnTo>
                  <a:pt x="44641" y="50736"/>
                </a:lnTo>
                <a:lnTo>
                  <a:pt x="70866" y="55625"/>
                </a:lnTo>
                <a:close/>
              </a:path>
              <a:path w="2270759" h="300989">
                <a:moveTo>
                  <a:pt x="44641" y="50736"/>
                </a:moveTo>
                <a:lnTo>
                  <a:pt x="43434" y="49529"/>
                </a:lnTo>
                <a:lnTo>
                  <a:pt x="35814" y="38861"/>
                </a:lnTo>
                <a:lnTo>
                  <a:pt x="15240" y="54863"/>
                </a:lnTo>
                <a:lnTo>
                  <a:pt x="18327" y="58392"/>
                </a:lnTo>
                <a:lnTo>
                  <a:pt x="25908" y="47244"/>
                </a:lnTo>
                <a:lnTo>
                  <a:pt x="44641" y="50736"/>
                </a:lnTo>
                <a:close/>
              </a:path>
              <a:path w="2270759" h="300989">
                <a:moveTo>
                  <a:pt x="18327" y="58392"/>
                </a:moveTo>
                <a:lnTo>
                  <a:pt x="15240" y="54863"/>
                </a:lnTo>
                <a:lnTo>
                  <a:pt x="15240" y="62932"/>
                </a:lnTo>
                <a:lnTo>
                  <a:pt x="18327" y="58392"/>
                </a:lnTo>
                <a:close/>
              </a:path>
              <a:path w="2270759" h="300989">
                <a:moveTo>
                  <a:pt x="2270760" y="92202"/>
                </a:moveTo>
                <a:lnTo>
                  <a:pt x="2255520" y="71628"/>
                </a:lnTo>
                <a:lnTo>
                  <a:pt x="2241041" y="83058"/>
                </a:lnTo>
                <a:lnTo>
                  <a:pt x="2224277" y="93725"/>
                </a:lnTo>
                <a:lnTo>
                  <a:pt x="2186939" y="115061"/>
                </a:lnTo>
                <a:lnTo>
                  <a:pt x="2143505" y="134874"/>
                </a:lnTo>
                <a:lnTo>
                  <a:pt x="2093213" y="153924"/>
                </a:lnTo>
                <a:lnTo>
                  <a:pt x="2038349" y="172211"/>
                </a:lnTo>
                <a:lnTo>
                  <a:pt x="1977389" y="188975"/>
                </a:lnTo>
                <a:lnTo>
                  <a:pt x="1911858" y="204216"/>
                </a:lnTo>
                <a:lnTo>
                  <a:pt x="1841753" y="218694"/>
                </a:lnTo>
                <a:lnTo>
                  <a:pt x="1767839" y="230885"/>
                </a:lnTo>
                <a:lnTo>
                  <a:pt x="1728977" y="236981"/>
                </a:lnTo>
                <a:lnTo>
                  <a:pt x="1649729" y="247649"/>
                </a:lnTo>
                <a:lnTo>
                  <a:pt x="1608581" y="252222"/>
                </a:lnTo>
                <a:lnTo>
                  <a:pt x="1566672" y="256794"/>
                </a:lnTo>
                <a:lnTo>
                  <a:pt x="1523999" y="260604"/>
                </a:lnTo>
                <a:lnTo>
                  <a:pt x="1436370" y="266699"/>
                </a:lnTo>
                <a:lnTo>
                  <a:pt x="1346453" y="271272"/>
                </a:lnTo>
                <a:lnTo>
                  <a:pt x="1255014" y="274319"/>
                </a:lnTo>
                <a:lnTo>
                  <a:pt x="1162050" y="275075"/>
                </a:lnTo>
                <a:lnTo>
                  <a:pt x="1103376" y="275081"/>
                </a:lnTo>
                <a:lnTo>
                  <a:pt x="988314" y="272002"/>
                </a:lnTo>
                <a:lnTo>
                  <a:pt x="933450" y="269747"/>
                </a:lnTo>
                <a:lnTo>
                  <a:pt x="877062" y="265830"/>
                </a:lnTo>
                <a:lnTo>
                  <a:pt x="824484" y="262128"/>
                </a:lnTo>
                <a:lnTo>
                  <a:pt x="771906" y="257555"/>
                </a:lnTo>
                <a:lnTo>
                  <a:pt x="720090" y="252984"/>
                </a:lnTo>
                <a:lnTo>
                  <a:pt x="669797" y="246887"/>
                </a:lnTo>
                <a:lnTo>
                  <a:pt x="621029" y="240791"/>
                </a:lnTo>
                <a:lnTo>
                  <a:pt x="573023" y="233934"/>
                </a:lnTo>
                <a:lnTo>
                  <a:pt x="526541" y="226313"/>
                </a:lnTo>
                <a:lnTo>
                  <a:pt x="482346" y="218694"/>
                </a:lnTo>
                <a:lnTo>
                  <a:pt x="438912" y="210311"/>
                </a:lnTo>
                <a:lnTo>
                  <a:pt x="397764" y="201167"/>
                </a:lnTo>
                <a:lnTo>
                  <a:pt x="357378" y="192024"/>
                </a:lnTo>
                <a:lnTo>
                  <a:pt x="320040" y="182117"/>
                </a:lnTo>
                <a:lnTo>
                  <a:pt x="249936" y="160781"/>
                </a:lnTo>
                <a:lnTo>
                  <a:pt x="187452" y="137922"/>
                </a:lnTo>
                <a:lnTo>
                  <a:pt x="134112" y="114300"/>
                </a:lnTo>
                <a:lnTo>
                  <a:pt x="90678" y="88391"/>
                </a:lnTo>
                <a:lnTo>
                  <a:pt x="56387" y="62484"/>
                </a:lnTo>
                <a:lnTo>
                  <a:pt x="44641" y="50736"/>
                </a:lnTo>
                <a:lnTo>
                  <a:pt x="25908" y="47244"/>
                </a:lnTo>
                <a:lnTo>
                  <a:pt x="18327" y="58392"/>
                </a:lnTo>
                <a:lnTo>
                  <a:pt x="25908" y="67055"/>
                </a:lnTo>
                <a:lnTo>
                  <a:pt x="40386" y="82296"/>
                </a:lnTo>
                <a:lnTo>
                  <a:pt x="76962" y="110490"/>
                </a:lnTo>
                <a:lnTo>
                  <a:pt x="123443" y="137160"/>
                </a:lnTo>
                <a:lnTo>
                  <a:pt x="178308" y="161544"/>
                </a:lnTo>
                <a:lnTo>
                  <a:pt x="242316" y="185166"/>
                </a:lnTo>
                <a:lnTo>
                  <a:pt x="313181" y="206502"/>
                </a:lnTo>
                <a:lnTo>
                  <a:pt x="352043" y="216408"/>
                </a:lnTo>
                <a:lnTo>
                  <a:pt x="392429" y="226313"/>
                </a:lnTo>
                <a:lnTo>
                  <a:pt x="434340" y="234696"/>
                </a:lnTo>
                <a:lnTo>
                  <a:pt x="477773" y="243840"/>
                </a:lnTo>
                <a:lnTo>
                  <a:pt x="522731" y="251460"/>
                </a:lnTo>
                <a:lnTo>
                  <a:pt x="569214" y="259079"/>
                </a:lnTo>
                <a:lnTo>
                  <a:pt x="617220" y="265938"/>
                </a:lnTo>
                <a:lnTo>
                  <a:pt x="666750" y="272034"/>
                </a:lnTo>
                <a:lnTo>
                  <a:pt x="717803" y="278129"/>
                </a:lnTo>
                <a:lnTo>
                  <a:pt x="769620" y="283463"/>
                </a:lnTo>
                <a:lnTo>
                  <a:pt x="822959" y="288035"/>
                </a:lnTo>
                <a:lnTo>
                  <a:pt x="877062" y="291846"/>
                </a:lnTo>
                <a:lnTo>
                  <a:pt x="931926" y="294894"/>
                </a:lnTo>
                <a:lnTo>
                  <a:pt x="989076" y="297210"/>
                </a:lnTo>
                <a:lnTo>
                  <a:pt x="1045464" y="299466"/>
                </a:lnTo>
                <a:lnTo>
                  <a:pt x="1162050" y="300990"/>
                </a:lnTo>
                <a:lnTo>
                  <a:pt x="1255776" y="299466"/>
                </a:lnTo>
                <a:lnTo>
                  <a:pt x="1347978" y="296417"/>
                </a:lnTo>
                <a:lnTo>
                  <a:pt x="1438656" y="291846"/>
                </a:lnTo>
                <a:lnTo>
                  <a:pt x="1526286" y="285749"/>
                </a:lnTo>
                <a:lnTo>
                  <a:pt x="1568958" y="281940"/>
                </a:lnTo>
                <a:lnTo>
                  <a:pt x="1652777" y="272796"/>
                </a:lnTo>
                <a:lnTo>
                  <a:pt x="1693163" y="267461"/>
                </a:lnTo>
                <a:lnTo>
                  <a:pt x="1732787" y="262128"/>
                </a:lnTo>
                <a:lnTo>
                  <a:pt x="1771649" y="256031"/>
                </a:lnTo>
                <a:lnTo>
                  <a:pt x="1809749" y="249935"/>
                </a:lnTo>
                <a:lnTo>
                  <a:pt x="1882901" y="236219"/>
                </a:lnTo>
                <a:lnTo>
                  <a:pt x="1951481" y="221741"/>
                </a:lnTo>
                <a:lnTo>
                  <a:pt x="2015489" y="204978"/>
                </a:lnTo>
                <a:lnTo>
                  <a:pt x="2074926" y="187452"/>
                </a:lnTo>
                <a:lnTo>
                  <a:pt x="2102358" y="177546"/>
                </a:lnTo>
                <a:lnTo>
                  <a:pt x="2128266" y="168402"/>
                </a:lnTo>
                <a:lnTo>
                  <a:pt x="2177034" y="147828"/>
                </a:lnTo>
                <a:lnTo>
                  <a:pt x="2219705" y="126491"/>
                </a:lnTo>
                <a:lnTo>
                  <a:pt x="2256281" y="103631"/>
                </a:lnTo>
                <a:lnTo>
                  <a:pt x="2270760" y="92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</p:spTree>
    <p:extLst>
      <p:ext uri="{BB962C8B-B14F-4D97-AF65-F5344CB8AC3E}">
        <p14:creationId xmlns:p14="http://schemas.microsoft.com/office/powerpoint/2010/main" val="30307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8647830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Example </a:t>
            </a:r>
            <a:r>
              <a:rPr dirty="0"/>
              <a:t>of </a:t>
            </a:r>
            <a:r>
              <a:rPr spc="-7" dirty="0"/>
              <a:t>insertion</a:t>
            </a:r>
            <a:r>
              <a:rPr spc="-71" dirty="0"/>
              <a:t> </a:t>
            </a:r>
            <a:r>
              <a:rPr spc="-7" dirty="0"/>
              <a:t>sort</a:t>
            </a:r>
          </a:p>
        </p:txBody>
      </p:sp>
      <p:sp>
        <p:nvSpPr>
          <p:cNvPr id="8" name="object 8"/>
          <p:cNvSpPr/>
          <p:nvPr/>
        </p:nvSpPr>
        <p:spPr>
          <a:xfrm>
            <a:off x="4220221" y="2268595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399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9" name="object 9"/>
          <p:cNvSpPr/>
          <p:nvPr/>
        </p:nvSpPr>
        <p:spPr>
          <a:xfrm>
            <a:off x="2778099" y="2831533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3"/>
                </a:moveTo>
                <a:lnTo>
                  <a:pt x="20574" y="0"/>
                </a:lnTo>
                <a:lnTo>
                  <a:pt x="0" y="83057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7"/>
                </a:lnTo>
                <a:lnTo>
                  <a:pt x="47244" y="52577"/>
                </a:lnTo>
                <a:lnTo>
                  <a:pt x="48826" y="56138"/>
                </a:lnTo>
                <a:lnTo>
                  <a:pt x="74675" y="66293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7"/>
                </a:lnTo>
                <a:lnTo>
                  <a:pt x="43434" y="44957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4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30" y="86105"/>
                </a:lnTo>
                <a:lnTo>
                  <a:pt x="1184148" y="96773"/>
                </a:lnTo>
                <a:lnTo>
                  <a:pt x="1154430" y="127254"/>
                </a:lnTo>
                <a:lnTo>
                  <a:pt x="1102614" y="164591"/>
                </a:lnTo>
                <a:lnTo>
                  <a:pt x="1056132" y="189737"/>
                </a:lnTo>
                <a:lnTo>
                  <a:pt x="1004316" y="211835"/>
                </a:lnTo>
                <a:lnTo>
                  <a:pt x="966978" y="225551"/>
                </a:lnTo>
                <a:lnTo>
                  <a:pt x="926592" y="237743"/>
                </a:lnTo>
                <a:lnTo>
                  <a:pt x="885444" y="247649"/>
                </a:lnTo>
                <a:lnTo>
                  <a:pt x="863345" y="252221"/>
                </a:lnTo>
                <a:lnTo>
                  <a:pt x="842009" y="256793"/>
                </a:lnTo>
                <a:lnTo>
                  <a:pt x="774192" y="266699"/>
                </a:lnTo>
                <a:lnTo>
                  <a:pt x="726948" y="271271"/>
                </a:lnTo>
                <a:lnTo>
                  <a:pt x="678942" y="274319"/>
                </a:lnTo>
                <a:lnTo>
                  <a:pt x="654558" y="275081"/>
                </a:lnTo>
                <a:lnTo>
                  <a:pt x="599694" y="275081"/>
                </a:lnTo>
                <a:lnTo>
                  <a:pt x="539496" y="272033"/>
                </a:lnTo>
                <a:lnTo>
                  <a:pt x="481584" y="265937"/>
                </a:lnTo>
                <a:lnTo>
                  <a:pt x="425958" y="258317"/>
                </a:lnTo>
                <a:lnTo>
                  <a:pt x="372618" y="247649"/>
                </a:lnTo>
                <a:lnTo>
                  <a:pt x="297942" y="227075"/>
                </a:lnTo>
                <a:lnTo>
                  <a:pt x="230124" y="201929"/>
                </a:lnTo>
                <a:lnTo>
                  <a:pt x="189737" y="182879"/>
                </a:lnTo>
                <a:lnTo>
                  <a:pt x="153162" y="161543"/>
                </a:lnTo>
                <a:lnTo>
                  <a:pt x="121158" y="139445"/>
                </a:lnTo>
                <a:lnTo>
                  <a:pt x="87630" y="109727"/>
                </a:lnTo>
                <a:lnTo>
                  <a:pt x="82296" y="103631"/>
                </a:lnTo>
                <a:lnTo>
                  <a:pt x="76200" y="97535"/>
                </a:lnTo>
                <a:lnTo>
                  <a:pt x="71628" y="91439"/>
                </a:lnTo>
                <a:lnTo>
                  <a:pt x="66294" y="85343"/>
                </a:lnTo>
                <a:lnTo>
                  <a:pt x="61722" y="78485"/>
                </a:lnTo>
                <a:lnTo>
                  <a:pt x="57912" y="72389"/>
                </a:lnTo>
                <a:lnTo>
                  <a:pt x="54102" y="65531"/>
                </a:lnTo>
                <a:lnTo>
                  <a:pt x="50292" y="59435"/>
                </a:lnTo>
                <a:lnTo>
                  <a:pt x="48826" y="56138"/>
                </a:lnTo>
                <a:lnTo>
                  <a:pt x="32004" y="49529"/>
                </a:lnTo>
                <a:lnTo>
                  <a:pt x="22252" y="59745"/>
                </a:lnTo>
                <a:lnTo>
                  <a:pt x="32004" y="79247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6" y="107441"/>
                </a:lnTo>
                <a:lnTo>
                  <a:pt x="70104" y="128015"/>
                </a:lnTo>
                <a:lnTo>
                  <a:pt x="76962" y="134873"/>
                </a:lnTo>
                <a:lnTo>
                  <a:pt x="83820" y="140969"/>
                </a:lnTo>
                <a:lnTo>
                  <a:pt x="90678" y="147827"/>
                </a:lnTo>
                <a:lnTo>
                  <a:pt x="98298" y="153923"/>
                </a:lnTo>
                <a:lnTo>
                  <a:pt x="106680" y="160019"/>
                </a:lnTo>
                <a:lnTo>
                  <a:pt x="122681" y="172211"/>
                </a:lnTo>
                <a:lnTo>
                  <a:pt x="159258" y="195071"/>
                </a:lnTo>
                <a:lnTo>
                  <a:pt x="198881" y="215645"/>
                </a:lnTo>
                <a:lnTo>
                  <a:pt x="243078" y="234695"/>
                </a:lnTo>
                <a:lnTo>
                  <a:pt x="290322" y="251459"/>
                </a:lnTo>
                <a:lnTo>
                  <a:pt x="340614" y="265937"/>
                </a:lnTo>
                <a:lnTo>
                  <a:pt x="393954" y="278129"/>
                </a:lnTo>
                <a:lnTo>
                  <a:pt x="450342" y="287273"/>
                </a:lnTo>
                <a:lnTo>
                  <a:pt x="478536" y="291845"/>
                </a:lnTo>
                <a:lnTo>
                  <a:pt x="508254" y="294893"/>
                </a:lnTo>
                <a:lnTo>
                  <a:pt x="539496" y="297294"/>
                </a:lnTo>
                <a:lnTo>
                  <a:pt x="568452" y="299465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3"/>
                </a:lnTo>
                <a:lnTo>
                  <a:pt x="800862" y="288797"/>
                </a:lnTo>
                <a:lnTo>
                  <a:pt x="846582" y="281939"/>
                </a:lnTo>
                <a:lnTo>
                  <a:pt x="890778" y="272795"/>
                </a:lnTo>
                <a:lnTo>
                  <a:pt x="934212" y="262127"/>
                </a:lnTo>
                <a:lnTo>
                  <a:pt x="974598" y="249935"/>
                </a:lnTo>
                <a:lnTo>
                  <a:pt x="1013459" y="235457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7"/>
                </a:lnTo>
                <a:lnTo>
                  <a:pt x="1084325" y="204215"/>
                </a:lnTo>
                <a:lnTo>
                  <a:pt x="1101090" y="195071"/>
                </a:lnTo>
                <a:lnTo>
                  <a:pt x="1116330" y="185927"/>
                </a:lnTo>
                <a:lnTo>
                  <a:pt x="1130807" y="176021"/>
                </a:lnTo>
                <a:lnTo>
                  <a:pt x="1145286" y="166877"/>
                </a:lnTo>
                <a:lnTo>
                  <a:pt x="1183386" y="134873"/>
                </a:lnTo>
                <a:lnTo>
                  <a:pt x="1213866" y="100583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0" name="object 10"/>
          <p:cNvSpPr/>
          <p:nvPr/>
        </p:nvSpPr>
        <p:spPr>
          <a:xfrm>
            <a:off x="5524323" y="3355347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699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699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6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1" name="object 11"/>
          <p:cNvSpPr/>
          <p:nvPr/>
        </p:nvSpPr>
        <p:spPr>
          <a:xfrm>
            <a:off x="4082203" y="3918285"/>
            <a:ext cx="1742426" cy="429267"/>
          </a:xfrm>
          <a:custGeom>
            <a:avLst/>
            <a:gdLst/>
            <a:ahLst/>
            <a:cxnLst/>
            <a:rect l="l" t="t" r="r" b="b"/>
            <a:pathLst>
              <a:path w="1221739" h="300989">
                <a:moveTo>
                  <a:pt x="74675" y="66294"/>
                </a:moveTo>
                <a:lnTo>
                  <a:pt x="20574" y="0"/>
                </a:lnTo>
                <a:lnTo>
                  <a:pt x="0" y="83058"/>
                </a:lnTo>
                <a:lnTo>
                  <a:pt x="19812" y="62302"/>
                </a:lnTo>
                <a:lnTo>
                  <a:pt x="19812" y="54101"/>
                </a:lnTo>
                <a:lnTo>
                  <a:pt x="43434" y="44958"/>
                </a:lnTo>
                <a:lnTo>
                  <a:pt x="47244" y="52578"/>
                </a:lnTo>
                <a:lnTo>
                  <a:pt x="48826" y="56138"/>
                </a:lnTo>
                <a:lnTo>
                  <a:pt x="74675" y="66294"/>
                </a:lnTo>
                <a:close/>
              </a:path>
              <a:path w="1221739" h="300989">
                <a:moveTo>
                  <a:pt x="48826" y="56138"/>
                </a:moveTo>
                <a:lnTo>
                  <a:pt x="47244" y="52578"/>
                </a:lnTo>
                <a:lnTo>
                  <a:pt x="43434" y="44958"/>
                </a:lnTo>
                <a:lnTo>
                  <a:pt x="19812" y="54101"/>
                </a:lnTo>
                <a:lnTo>
                  <a:pt x="20574" y="56387"/>
                </a:lnTo>
                <a:lnTo>
                  <a:pt x="22252" y="59745"/>
                </a:lnTo>
                <a:lnTo>
                  <a:pt x="32003" y="49529"/>
                </a:lnTo>
                <a:lnTo>
                  <a:pt x="48826" y="56138"/>
                </a:lnTo>
                <a:close/>
              </a:path>
              <a:path w="1221739" h="300989">
                <a:moveTo>
                  <a:pt x="22252" y="59745"/>
                </a:moveTo>
                <a:lnTo>
                  <a:pt x="20574" y="56387"/>
                </a:lnTo>
                <a:lnTo>
                  <a:pt x="19812" y="54101"/>
                </a:lnTo>
                <a:lnTo>
                  <a:pt x="19812" y="62302"/>
                </a:lnTo>
                <a:lnTo>
                  <a:pt x="22252" y="59745"/>
                </a:lnTo>
                <a:close/>
              </a:path>
              <a:path w="1221739" h="300989">
                <a:moveTo>
                  <a:pt x="1221486" y="89154"/>
                </a:moveTo>
                <a:lnTo>
                  <a:pt x="1200912" y="74675"/>
                </a:lnTo>
                <a:lnTo>
                  <a:pt x="1192529" y="86105"/>
                </a:lnTo>
                <a:lnTo>
                  <a:pt x="1184148" y="96774"/>
                </a:lnTo>
                <a:lnTo>
                  <a:pt x="1154429" y="127254"/>
                </a:lnTo>
                <a:lnTo>
                  <a:pt x="1102614" y="164592"/>
                </a:lnTo>
                <a:lnTo>
                  <a:pt x="1056131" y="189737"/>
                </a:lnTo>
                <a:lnTo>
                  <a:pt x="1004315" y="211835"/>
                </a:lnTo>
                <a:lnTo>
                  <a:pt x="966977" y="225551"/>
                </a:lnTo>
                <a:lnTo>
                  <a:pt x="926591" y="237744"/>
                </a:lnTo>
                <a:lnTo>
                  <a:pt x="885444" y="247649"/>
                </a:lnTo>
                <a:lnTo>
                  <a:pt x="863345" y="252222"/>
                </a:lnTo>
                <a:lnTo>
                  <a:pt x="842009" y="256794"/>
                </a:lnTo>
                <a:lnTo>
                  <a:pt x="774191" y="266699"/>
                </a:lnTo>
                <a:lnTo>
                  <a:pt x="726948" y="271272"/>
                </a:lnTo>
                <a:lnTo>
                  <a:pt x="678941" y="274319"/>
                </a:lnTo>
                <a:lnTo>
                  <a:pt x="654557" y="275081"/>
                </a:lnTo>
                <a:lnTo>
                  <a:pt x="599694" y="275081"/>
                </a:lnTo>
                <a:lnTo>
                  <a:pt x="539495" y="272034"/>
                </a:lnTo>
                <a:lnTo>
                  <a:pt x="481584" y="265937"/>
                </a:lnTo>
                <a:lnTo>
                  <a:pt x="425957" y="258317"/>
                </a:lnTo>
                <a:lnTo>
                  <a:pt x="372618" y="247649"/>
                </a:lnTo>
                <a:lnTo>
                  <a:pt x="297941" y="227075"/>
                </a:lnTo>
                <a:lnTo>
                  <a:pt x="230124" y="201929"/>
                </a:lnTo>
                <a:lnTo>
                  <a:pt x="189738" y="182879"/>
                </a:lnTo>
                <a:lnTo>
                  <a:pt x="153162" y="161544"/>
                </a:lnTo>
                <a:lnTo>
                  <a:pt x="121157" y="139446"/>
                </a:lnTo>
                <a:lnTo>
                  <a:pt x="87629" y="109728"/>
                </a:lnTo>
                <a:lnTo>
                  <a:pt x="82295" y="103631"/>
                </a:lnTo>
                <a:lnTo>
                  <a:pt x="76200" y="97535"/>
                </a:lnTo>
                <a:lnTo>
                  <a:pt x="71627" y="91439"/>
                </a:lnTo>
                <a:lnTo>
                  <a:pt x="66294" y="85344"/>
                </a:lnTo>
                <a:lnTo>
                  <a:pt x="61721" y="78485"/>
                </a:lnTo>
                <a:lnTo>
                  <a:pt x="57912" y="72389"/>
                </a:lnTo>
                <a:lnTo>
                  <a:pt x="54101" y="65531"/>
                </a:lnTo>
                <a:lnTo>
                  <a:pt x="50291" y="59435"/>
                </a:lnTo>
                <a:lnTo>
                  <a:pt x="48826" y="56138"/>
                </a:lnTo>
                <a:lnTo>
                  <a:pt x="32003" y="49529"/>
                </a:lnTo>
                <a:lnTo>
                  <a:pt x="22252" y="59745"/>
                </a:lnTo>
                <a:lnTo>
                  <a:pt x="32003" y="79248"/>
                </a:lnTo>
                <a:lnTo>
                  <a:pt x="36575" y="86105"/>
                </a:lnTo>
                <a:lnTo>
                  <a:pt x="41148" y="93725"/>
                </a:lnTo>
                <a:lnTo>
                  <a:pt x="51815" y="107442"/>
                </a:lnTo>
                <a:lnTo>
                  <a:pt x="70103" y="128016"/>
                </a:lnTo>
                <a:lnTo>
                  <a:pt x="76962" y="134874"/>
                </a:lnTo>
                <a:lnTo>
                  <a:pt x="83819" y="140969"/>
                </a:lnTo>
                <a:lnTo>
                  <a:pt x="90677" y="147828"/>
                </a:lnTo>
                <a:lnTo>
                  <a:pt x="98298" y="153924"/>
                </a:lnTo>
                <a:lnTo>
                  <a:pt x="106679" y="160019"/>
                </a:lnTo>
                <a:lnTo>
                  <a:pt x="122682" y="172211"/>
                </a:lnTo>
                <a:lnTo>
                  <a:pt x="159257" y="195072"/>
                </a:lnTo>
                <a:lnTo>
                  <a:pt x="198882" y="215646"/>
                </a:lnTo>
                <a:lnTo>
                  <a:pt x="243077" y="234696"/>
                </a:lnTo>
                <a:lnTo>
                  <a:pt x="290321" y="251460"/>
                </a:lnTo>
                <a:lnTo>
                  <a:pt x="340614" y="265937"/>
                </a:lnTo>
                <a:lnTo>
                  <a:pt x="393953" y="278129"/>
                </a:lnTo>
                <a:lnTo>
                  <a:pt x="450341" y="287274"/>
                </a:lnTo>
                <a:lnTo>
                  <a:pt x="478536" y="291846"/>
                </a:lnTo>
                <a:lnTo>
                  <a:pt x="508253" y="294894"/>
                </a:lnTo>
                <a:lnTo>
                  <a:pt x="539495" y="297294"/>
                </a:lnTo>
                <a:lnTo>
                  <a:pt x="568451" y="299466"/>
                </a:lnTo>
                <a:lnTo>
                  <a:pt x="630174" y="300989"/>
                </a:lnTo>
                <a:lnTo>
                  <a:pt x="704850" y="298704"/>
                </a:lnTo>
                <a:lnTo>
                  <a:pt x="729234" y="296417"/>
                </a:lnTo>
                <a:lnTo>
                  <a:pt x="752856" y="294894"/>
                </a:lnTo>
                <a:lnTo>
                  <a:pt x="800862" y="288798"/>
                </a:lnTo>
                <a:lnTo>
                  <a:pt x="846581" y="281939"/>
                </a:lnTo>
                <a:lnTo>
                  <a:pt x="890777" y="272796"/>
                </a:lnTo>
                <a:lnTo>
                  <a:pt x="934212" y="262128"/>
                </a:lnTo>
                <a:lnTo>
                  <a:pt x="974598" y="249935"/>
                </a:lnTo>
                <a:lnTo>
                  <a:pt x="1013459" y="235458"/>
                </a:lnTo>
                <a:lnTo>
                  <a:pt x="1032509" y="228599"/>
                </a:lnTo>
                <a:lnTo>
                  <a:pt x="1050036" y="220217"/>
                </a:lnTo>
                <a:lnTo>
                  <a:pt x="1067562" y="212598"/>
                </a:lnTo>
                <a:lnTo>
                  <a:pt x="1084325" y="204216"/>
                </a:lnTo>
                <a:lnTo>
                  <a:pt x="1101089" y="195072"/>
                </a:lnTo>
                <a:lnTo>
                  <a:pt x="1116329" y="185928"/>
                </a:lnTo>
                <a:lnTo>
                  <a:pt x="1130807" y="176022"/>
                </a:lnTo>
                <a:lnTo>
                  <a:pt x="1145286" y="166878"/>
                </a:lnTo>
                <a:lnTo>
                  <a:pt x="1183386" y="134874"/>
                </a:lnTo>
                <a:lnTo>
                  <a:pt x="1213865" y="100584"/>
                </a:lnTo>
                <a:lnTo>
                  <a:pt x="1221486" y="89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2" name="object 12"/>
          <p:cNvSpPr/>
          <p:nvPr/>
        </p:nvSpPr>
        <p:spPr>
          <a:xfrm>
            <a:off x="6828426" y="4442099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3" name="object 13"/>
          <p:cNvSpPr/>
          <p:nvPr/>
        </p:nvSpPr>
        <p:spPr>
          <a:xfrm>
            <a:off x="6350255" y="5005035"/>
            <a:ext cx="780650" cy="429267"/>
          </a:xfrm>
          <a:custGeom>
            <a:avLst/>
            <a:gdLst/>
            <a:ahLst/>
            <a:cxnLst/>
            <a:rect l="l" t="t" r="r" b="b"/>
            <a:pathLst>
              <a:path w="547370" h="300989">
                <a:moveTo>
                  <a:pt x="76200" y="72390"/>
                </a:moveTo>
                <a:lnTo>
                  <a:pt x="30479" y="0"/>
                </a:lnTo>
                <a:lnTo>
                  <a:pt x="0" y="80010"/>
                </a:lnTo>
                <a:lnTo>
                  <a:pt x="22859" y="61041"/>
                </a:lnTo>
                <a:lnTo>
                  <a:pt x="22859" y="52578"/>
                </a:lnTo>
                <a:lnTo>
                  <a:pt x="35336" y="50687"/>
                </a:lnTo>
                <a:lnTo>
                  <a:pt x="35813" y="50291"/>
                </a:lnTo>
                <a:lnTo>
                  <a:pt x="36276" y="50545"/>
                </a:lnTo>
                <a:lnTo>
                  <a:pt x="48005" y="48767"/>
                </a:lnTo>
                <a:lnTo>
                  <a:pt x="50079" y="58097"/>
                </a:lnTo>
                <a:lnTo>
                  <a:pt x="76200" y="72390"/>
                </a:lnTo>
                <a:close/>
              </a:path>
              <a:path w="547370" h="300989">
                <a:moveTo>
                  <a:pt x="35336" y="50687"/>
                </a:moveTo>
                <a:lnTo>
                  <a:pt x="22859" y="52578"/>
                </a:lnTo>
                <a:lnTo>
                  <a:pt x="24196" y="59931"/>
                </a:lnTo>
                <a:lnTo>
                  <a:pt x="35336" y="50687"/>
                </a:lnTo>
                <a:close/>
              </a:path>
              <a:path w="547370" h="300989">
                <a:moveTo>
                  <a:pt x="24196" y="59931"/>
                </a:moveTo>
                <a:lnTo>
                  <a:pt x="22859" y="52578"/>
                </a:lnTo>
                <a:lnTo>
                  <a:pt x="22859" y="61041"/>
                </a:lnTo>
                <a:lnTo>
                  <a:pt x="24196" y="59931"/>
                </a:lnTo>
                <a:close/>
              </a:path>
              <a:path w="547370" h="300989">
                <a:moveTo>
                  <a:pt x="547115" y="85344"/>
                </a:moveTo>
                <a:lnTo>
                  <a:pt x="522731" y="78485"/>
                </a:lnTo>
                <a:lnTo>
                  <a:pt x="519683" y="89916"/>
                </a:lnTo>
                <a:lnTo>
                  <a:pt x="512063" y="111252"/>
                </a:lnTo>
                <a:lnTo>
                  <a:pt x="487679" y="159258"/>
                </a:lnTo>
                <a:lnTo>
                  <a:pt x="455675" y="200405"/>
                </a:lnTo>
                <a:lnTo>
                  <a:pt x="425195" y="227837"/>
                </a:lnTo>
                <a:lnTo>
                  <a:pt x="417575" y="233172"/>
                </a:lnTo>
                <a:lnTo>
                  <a:pt x="409193" y="239267"/>
                </a:lnTo>
                <a:lnTo>
                  <a:pt x="400811" y="244602"/>
                </a:lnTo>
                <a:lnTo>
                  <a:pt x="392429" y="249174"/>
                </a:lnTo>
                <a:lnTo>
                  <a:pt x="383285" y="253746"/>
                </a:lnTo>
                <a:lnTo>
                  <a:pt x="374141" y="257555"/>
                </a:lnTo>
                <a:lnTo>
                  <a:pt x="365759" y="261366"/>
                </a:lnTo>
                <a:lnTo>
                  <a:pt x="355853" y="264413"/>
                </a:lnTo>
                <a:lnTo>
                  <a:pt x="346709" y="267461"/>
                </a:lnTo>
                <a:lnTo>
                  <a:pt x="337565" y="269748"/>
                </a:lnTo>
                <a:lnTo>
                  <a:pt x="327659" y="272034"/>
                </a:lnTo>
                <a:lnTo>
                  <a:pt x="318515" y="273558"/>
                </a:lnTo>
                <a:lnTo>
                  <a:pt x="300227" y="274964"/>
                </a:lnTo>
                <a:lnTo>
                  <a:pt x="276605" y="275081"/>
                </a:lnTo>
                <a:lnTo>
                  <a:pt x="252221" y="272034"/>
                </a:lnTo>
                <a:lnTo>
                  <a:pt x="205740" y="259079"/>
                </a:lnTo>
                <a:lnTo>
                  <a:pt x="163829" y="236219"/>
                </a:lnTo>
                <a:lnTo>
                  <a:pt x="109727" y="185928"/>
                </a:lnTo>
                <a:lnTo>
                  <a:pt x="87629" y="154685"/>
                </a:lnTo>
                <a:lnTo>
                  <a:pt x="69341" y="120396"/>
                </a:lnTo>
                <a:lnTo>
                  <a:pt x="55625" y="82296"/>
                </a:lnTo>
                <a:lnTo>
                  <a:pt x="50079" y="58097"/>
                </a:lnTo>
                <a:lnTo>
                  <a:pt x="36276" y="50545"/>
                </a:lnTo>
                <a:lnTo>
                  <a:pt x="35336" y="50687"/>
                </a:lnTo>
                <a:lnTo>
                  <a:pt x="24196" y="59931"/>
                </a:lnTo>
                <a:lnTo>
                  <a:pt x="24383" y="60960"/>
                </a:lnTo>
                <a:lnTo>
                  <a:pt x="35813" y="103631"/>
                </a:lnTo>
                <a:lnTo>
                  <a:pt x="52577" y="144017"/>
                </a:lnTo>
                <a:lnTo>
                  <a:pt x="81533" y="191261"/>
                </a:lnTo>
                <a:lnTo>
                  <a:pt x="108203" y="222504"/>
                </a:lnTo>
                <a:lnTo>
                  <a:pt x="128777" y="240791"/>
                </a:lnTo>
                <a:lnTo>
                  <a:pt x="138683" y="249174"/>
                </a:lnTo>
                <a:lnTo>
                  <a:pt x="172973" y="271272"/>
                </a:lnTo>
                <a:lnTo>
                  <a:pt x="209550" y="287274"/>
                </a:lnTo>
                <a:lnTo>
                  <a:pt x="248411" y="297179"/>
                </a:lnTo>
                <a:lnTo>
                  <a:pt x="289559" y="300990"/>
                </a:lnTo>
                <a:lnTo>
                  <a:pt x="300227" y="300228"/>
                </a:lnTo>
                <a:lnTo>
                  <a:pt x="311657" y="299466"/>
                </a:lnTo>
                <a:lnTo>
                  <a:pt x="332993" y="296417"/>
                </a:lnTo>
                <a:lnTo>
                  <a:pt x="354329" y="291846"/>
                </a:lnTo>
                <a:lnTo>
                  <a:pt x="364997" y="288035"/>
                </a:lnTo>
                <a:lnTo>
                  <a:pt x="374903" y="284988"/>
                </a:lnTo>
                <a:lnTo>
                  <a:pt x="404621" y="271272"/>
                </a:lnTo>
                <a:lnTo>
                  <a:pt x="413765" y="265938"/>
                </a:lnTo>
                <a:lnTo>
                  <a:pt x="423671" y="259841"/>
                </a:lnTo>
                <a:lnTo>
                  <a:pt x="432053" y="253746"/>
                </a:lnTo>
                <a:lnTo>
                  <a:pt x="441197" y="247650"/>
                </a:lnTo>
                <a:lnTo>
                  <a:pt x="473963" y="217931"/>
                </a:lnTo>
                <a:lnTo>
                  <a:pt x="502920" y="182117"/>
                </a:lnTo>
                <a:lnTo>
                  <a:pt x="526541" y="141731"/>
                </a:lnTo>
                <a:lnTo>
                  <a:pt x="535685" y="119634"/>
                </a:lnTo>
                <a:lnTo>
                  <a:pt x="540257" y="108966"/>
                </a:lnTo>
                <a:lnTo>
                  <a:pt x="544067" y="96774"/>
                </a:lnTo>
                <a:lnTo>
                  <a:pt x="547115" y="85344"/>
                </a:lnTo>
                <a:close/>
              </a:path>
              <a:path w="547370" h="300989">
                <a:moveTo>
                  <a:pt x="50079" y="58097"/>
                </a:moveTo>
                <a:lnTo>
                  <a:pt x="48005" y="48767"/>
                </a:lnTo>
                <a:lnTo>
                  <a:pt x="36276" y="50545"/>
                </a:lnTo>
                <a:lnTo>
                  <a:pt x="50079" y="5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4" name="object 14"/>
          <p:cNvSpPr/>
          <p:nvPr/>
        </p:nvSpPr>
        <p:spPr>
          <a:xfrm>
            <a:off x="8132528" y="5528851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5" name="object 15"/>
          <p:cNvSpPr/>
          <p:nvPr/>
        </p:nvSpPr>
        <p:spPr>
          <a:xfrm>
            <a:off x="4002870" y="6091787"/>
            <a:ext cx="4423081" cy="429267"/>
          </a:xfrm>
          <a:custGeom>
            <a:avLst/>
            <a:gdLst/>
            <a:ahLst/>
            <a:cxnLst/>
            <a:rect l="l" t="t" r="r" b="b"/>
            <a:pathLst>
              <a:path w="3101340" h="300989">
                <a:moveTo>
                  <a:pt x="70103" y="48767"/>
                </a:moveTo>
                <a:lnTo>
                  <a:pt x="0" y="0"/>
                </a:lnTo>
                <a:lnTo>
                  <a:pt x="3047" y="85344"/>
                </a:lnTo>
                <a:lnTo>
                  <a:pt x="15240" y="62265"/>
                </a:lnTo>
                <a:lnTo>
                  <a:pt x="15240" y="54102"/>
                </a:lnTo>
                <a:lnTo>
                  <a:pt x="32765" y="35813"/>
                </a:lnTo>
                <a:lnTo>
                  <a:pt x="39624" y="41910"/>
                </a:lnTo>
                <a:lnTo>
                  <a:pt x="44334" y="46620"/>
                </a:lnTo>
                <a:lnTo>
                  <a:pt x="70103" y="48767"/>
                </a:lnTo>
                <a:close/>
              </a:path>
              <a:path w="3101340" h="300989">
                <a:moveTo>
                  <a:pt x="44334" y="46620"/>
                </a:moveTo>
                <a:lnTo>
                  <a:pt x="39624" y="41910"/>
                </a:lnTo>
                <a:lnTo>
                  <a:pt x="32765" y="35813"/>
                </a:lnTo>
                <a:lnTo>
                  <a:pt x="15240" y="54102"/>
                </a:lnTo>
                <a:lnTo>
                  <a:pt x="18163" y="56732"/>
                </a:lnTo>
                <a:lnTo>
                  <a:pt x="24383" y="44958"/>
                </a:lnTo>
                <a:lnTo>
                  <a:pt x="44334" y="46620"/>
                </a:lnTo>
                <a:close/>
              </a:path>
              <a:path w="3101340" h="300989">
                <a:moveTo>
                  <a:pt x="18163" y="56732"/>
                </a:moveTo>
                <a:lnTo>
                  <a:pt x="15240" y="54102"/>
                </a:lnTo>
                <a:lnTo>
                  <a:pt x="15240" y="62265"/>
                </a:lnTo>
                <a:lnTo>
                  <a:pt x="18163" y="56732"/>
                </a:lnTo>
                <a:close/>
              </a:path>
              <a:path w="3101340" h="300989">
                <a:moveTo>
                  <a:pt x="3101340" y="92963"/>
                </a:moveTo>
                <a:lnTo>
                  <a:pt x="3089147" y="70866"/>
                </a:lnTo>
                <a:lnTo>
                  <a:pt x="3068574" y="82296"/>
                </a:lnTo>
                <a:lnTo>
                  <a:pt x="3046475" y="92963"/>
                </a:lnTo>
                <a:lnTo>
                  <a:pt x="2994660" y="114299"/>
                </a:lnTo>
                <a:lnTo>
                  <a:pt x="2933700" y="134111"/>
                </a:lnTo>
                <a:lnTo>
                  <a:pt x="2865120" y="153924"/>
                </a:lnTo>
                <a:lnTo>
                  <a:pt x="2827782" y="163067"/>
                </a:lnTo>
                <a:lnTo>
                  <a:pt x="2788920" y="171449"/>
                </a:lnTo>
                <a:lnTo>
                  <a:pt x="2747771" y="180594"/>
                </a:lnTo>
                <a:lnTo>
                  <a:pt x="2705100" y="188213"/>
                </a:lnTo>
                <a:lnTo>
                  <a:pt x="2660903" y="196596"/>
                </a:lnTo>
                <a:lnTo>
                  <a:pt x="2615183" y="204216"/>
                </a:lnTo>
                <a:lnTo>
                  <a:pt x="2567940" y="211074"/>
                </a:lnTo>
                <a:lnTo>
                  <a:pt x="2519171" y="218694"/>
                </a:lnTo>
                <a:lnTo>
                  <a:pt x="2468879" y="224790"/>
                </a:lnTo>
                <a:lnTo>
                  <a:pt x="2417063" y="230885"/>
                </a:lnTo>
                <a:lnTo>
                  <a:pt x="2363724" y="236981"/>
                </a:lnTo>
                <a:lnTo>
                  <a:pt x="2309621" y="242316"/>
                </a:lnTo>
                <a:lnTo>
                  <a:pt x="2254757" y="247650"/>
                </a:lnTo>
                <a:lnTo>
                  <a:pt x="2198370" y="252222"/>
                </a:lnTo>
                <a:lnTo>
                  <a:pt x="2140457" y="256794"/>
                </a:lnTo>
                <a:lnTo>
                  <a:pt x="2081783" y="260604"/>
                </a:lnTo>
                <a:lnTo>
                  <a:pt x="2022347" y="263652"/>
                </a:lnTo>
                <a:lnTo>
                  <a:pt x="1962150" y="266700"/>
                </a:lnTo>
                <a:lnTo>
                  <a:pt x="1901190" y="268985"/>
                </a:lnTo>
                <a:lnTo>
                  <a:pt x="1838705" y="271272"/>
                </a:lnTo>
                <a:lnTo>
                  <a:pt x="1712976" y="274319"/>
                </a:lnTo>
                <a:lnTo>
                  <a:pt x="1584960" y="275081"/>
                </a:lnTo>
                <a:lnTo>
                  <a:pt x="1504950" y="275081"/>
                </a:lnTo>
                <a:lnTo>
                  <a:pt x="1424940" y="273543"/>
                </a:lnTo>
                <a:lnTo>
                  <a:pt x="1347977" y="272034"/>
                </a:lnTo>
                <a:lnTo>
                  <a:pt x="1271015" y="269747"/>
                </a:lnTo>
                <a:lnTo>
                  <a:pt x="1194815" y="265898"/>
                </a:lnTo>
                <a:lnTo>
                  <a:pt x="1121664" y="262128"/>
                </a:lnTo>
                <a:lnTo>
                  <a:pt x="1047750" y="257457"/>
                </a:lnTo>
                <a:lnTo>
                  <a:pt x="978407" y="252984"/>
                </a:lnTo>
                <a:lnTo>
                  <a:pt x="909065" y="246887"/>
                </a:lnTo>
                <a:lnTo>
                  <a:pt x="842010" y="240791"/>
                </a:lnTo>
                <a:lnTo>
                  <a:pt x="776477" y="233934"/>
                </a:lnTo>
                <a:lnTo>
                  <a:pt x="712470" y="226313"/>
                </a:lnTo>
                <a:lnTo>
                  <a:pt x="651510" y="218694"/>
                </a:lnTo>
                <a:lnTo>
                  <a:pt x="592074" y="210311"/>
                </a:lnTo>
                <a:lnTo>
                  <a:pt x="534924" y="201167"/>
                </a:lnTo>
                <a:lnTo>
                  <a:pt x="480060" y="191261"/>
                </a:lnTo>
                <a:lnTo>
                  <a:pt x="428244" y="181355"/>
                </a:lnTo>
                <a:lnTo>
                  <a:pt x="378714" y="171450"/>
                </a:lnTo>
                <a:lnTo>
                  <a:pt x="331470" y="160781"/>
                </a:lnTo>
                <a:lnTo>
                  <a:pt x="287274" y="149352"/>
                </a:lnTo>
                <a:lnTo>
                  <a:pt x="246125" y="137922"/>
                </a:lnTo>
                <a:lnTo>
                  <a:pt x="208025" y="125729"/>
                </a:lnTo>
                <a:lnTo>
                  <a:pt x="156210" y="107441"/>
                </a:lnTo>
                <a:lnTo>
                  <a:pt x="140970" y="100584"/>
                </a:lnTo>
                <a:lnTo>
                  <a:pt x="125729" y="94487"/>
                </a:lnTo>
                <a:lnTo>
                  <a:pt x="112014" y="88391"/>
                </a:lnTo>
                <a:lnTo>
                  <a:pt x="99060" y="81534"/>
                </a:lnTo>
                <a:lnTo>
                  <a:pt x="86867" y="74675"/>
                </a:lnTo>
                <a:lnTo>
                  <a:pt x="75437" y="68579"/>
                </a:lnTo>
                <a:lnTo>
                  <a:pt x="64770" y="61722"/>
                </a:lnTo>
                <a:lnTo>
                  <a:pt x="55625" y="54863"/>
                </a:lnTo>
                <a:lnTo>
                  <a:pt x="46482" y="48767"/>
                </a:lnTo>
                <a:lnTo>
                  <a:pt x="44334" y="46620"/>
                </a:lnTo>
                <a:lnTo>
                  <a:pt x="24383" y="44958"/>
                </a:lnTo>
                <a:lnTo>
                  <a:pt x="18163" y="56732"/>
                </a:lnTo>
                <a:lnTo>
                  <a:pt x="22860" y="60960"/>
                </a:lnTo>
                <a:lnTo>
                  <a:pt x="31241" y="68579"/>
                </a:lnTo>
                <a:lnTo>
                  <a:pt x="62483" y="90678"/>
                </a:lnTo>
                <a:lnTo>
                  <a:pt x="101345" y="111252"/>
                </a:lnTo>
                <a:lnTo>
                  <a:pt x="131064" y="124205"/>
                </a:lnTo>
                <a:lnTo>
                  <a:pt x="147065" y="131063"/>
                </a:lnTo>
                <a:lnTo>
                  <a:pt x="163829" y="137160"/>
                </a:lnTo>
                <a:lnTo>
                  <a:pt x="182117" y="144017"/>
                </a:lnTo>
                <a:lnTo>
                  <a:pt x="200405" y="150113"/>
                </a:lnTo>
                <a:lnTo>
                  <a:pt x="239267" y="162305"/>
                </a:lnTo>
                <a:lnTo>
                  <a:pt x="281177" y="173735"/>
                </a:lnTo>
                <a:lnTo>
                  <a:pt x="326135" y="185166"/>
                </a:lnTo>
                <a:lnTo>
                  <a:pt x="373379" y="195834"/>
                </a:lnTo>
                <a:lnTo>
                  <a:pt x="423671" y="206502"/>
                </a:lnTo>
                <a:lnTo>
                  <a:pt x="476250" y="216408"/>
                </a:lnTo>
                <a:lnTo>
                  <a:pt x="531114" y="226313"/>
                </a:lnTo>
                <a:lnTo>
                  <a:pt x="588264" y="235458"/>
                </a:lnTo>
                <a:lnTo>
                  <a:pt x="647700" y="243840"/>
                </a:lnTo>
                <a:lnTo>
                  <a:pt x="709421" y="251460"/>
                </a:lnTo>
                <a:lnTo>
                  <a:pt x="773429" y="259079"/>
                </a:lnTo>
                <a:lnTo>
                  <a:pt x="839724" y="265938"/>
                </a:lnTo>
                <a:lnTo>
                  <a:pt x="906779" y="272034"/>
                </a:lnTo>
                <a:lnTo>
                  <a:pt x="976883" y="278129"/>
                </a:lnTo>
                <a:lnTo>
                  <a:pt x="1047750" y="283463"/>
                </a:lnTo>
                <a:lnTo>
                  <a:pt x="1120140" y="288035"/>
                </a:lnTo>
                <a:lnTo>
                  <a:pt x="1195577" y="291876"/>
                </a:lnTo>
                <a:lnTo>
                  <a:pt x="1271015" y="294916"/>
                </a:lnTo>
                <a:lnTo>
                  <a:pt x="1424940" y="299466"/>
                </a:lnTo>
                <a:lnTo>
                  <a:pt x="1584960" y="300990"/>
                </a:lnTo>
                <a:lnTo>
                  <a:pt x="1713738" y="299466"/>
                </a:lnTo>
                <a:lnTo>
                  <a:pt x="1839467" y="297179"/>
                </a:lnTo>
                <a:lnTo>
                  <a:pt x="1901951" y="294894"/>
                </a:lnTo>
                <a:lnTo>
                  <a:pt x="1963674" y="291846"/>
                </a:lnTo>
                <a:lnTo>
                  <a:pt x="2023871" y="288797"/>
                </a:lnTo>
                <a:lnTo>
                  <a:pt x="2083307" y="285750"/>
                </a:lnTo>
                <a:lnTo>
                  <a:pt x="2142744" y="281940"/>
                </a:lnTo>
                <a:lnTo>
                  <a:pt x="2257044" y="272796"/>
                </a:lnTo>
                <a:lnTo>
                  <a:pt x="2312670" y="267461"/>
                </a:lnTo>
                <a:lnTo>
                  <a:pt x="2366771" y="262128"/>
                </a:lnTo>
                <a:lnTo>
                  <a:pt x="2420112" y="256031"/>
                </a:lnTo>
                <a:lnTo>
                  <a:pt x="2471927" y="249935"/>
                </a:lnTo>
                <a:lnTo>
                  <a:pt x="2522220" y="243840"/>
                </a:lnTo>
                <a:lnTo>
                  <a:pt x="2571750" y="236219"/>
                </a:lnTo>
                <a:lnTo>
                  <a:pt x="2619755" y="229361"/>
                </a:lnTo>
                <a:lnTo>
                  <a:pt x="2665475" y="221741"/>
                </a:lnTo>
                <a:lnTo>
                  <a:pt x="2710433" y="213360"/>
                </a:lnTo>
                <a:lnTo>
                  <a:pt x="2753105" y="204978"/>
                </a:lnTo>
                <a:lnTo>
                  <a:pt x="2794253" y="196596"/>
                </a:lnTo>
                <a:lnTo>
                  <a:pt x="2833877" y="187452"/>
                </a:lnTo>
                <a:lnTo>
                  <a:pt x="2871977" y="178308"/>
                </a:lnTo>
                <a:lnTo>
                  <a:pt x="2941320" y="158496"/>
                </a:lnTo>
                <a:lnTo>
                  <a:pt x="3003803" y="137922"/>
                </a:lnTo>
                <a:lnTo>
                  <a:pt x="3057144" y="115824"/>
                </a:lnTo>
                <a:lnTo>
                  <a:pt x="3080765" y="104394"/>
                </a:lnTo>
                <a:lnTo>
                  <a:pt x="310134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6" name="object 16"/>
          <p:cNvSpPr/>
          <p:nvPr/>
        </p:nvSpPr>
        <p:spPr>
          <a:xfrm>
            <a:off x="9436631" y="6615604"/>
            <a:ext cx="760726" cy="760726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266700"/>
                </a:moveTo>
                <a:lnTo>
                  <a:pt x="529095" y="218820"/>
                </a:lnTo>
                <a:lnTo>
                  <a:pt x="516688" y="173731"/>
                </a:lnTo>
                <a:lnTo>
                  <a:pt x="496936" y="132192"/>
                </a:lnTo>
                <a:lnTo>
                  <a:pt x="470600" y="94962"/>
                </a:lnTo>
                <a:lnTo>
                  <a:pt x="438437" y="62799"/>
                </a:lnTo>
                <a:lnTo>
                  <a:pt x="401207" y="36463"/>
                </a:lnTo>
                <a:lnTo>
                  <a:pt x="359668" y="16711"/>
                </a:lnTo>
                <a:lnTo>
                  <a:pt x="314579" y="4304"/>
                </a:lnTo>
                <a:lnTo>
                  <a:pt x="266700" y="0"/>
                </a:ln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79" y="529095"/>
                </a:lnTo>
                <a:lnTo>
                  <a:pt x="359668" y="516688"/>
                </a:lnTo>
                <a:lnTo>
                  <a:pt x="401207" y="496936"/>
                </a:lnTo>
                <a:lnTo>
                  <a:pt x="438437" y="470600"/>
                </a:lnTo>
                <a:lnTo>
                  <a:pt x="470600" y="438437"/>
                </a:lnTo>
                <a:lnTo>
                  <a:pt x="496936" y="401207"/>
                </a:lnTo>
                <a:lnTo>
                  <a:pt x="516688" y="359668"/>
                </a:lnTo>
                <a:lnTo>
                  <a:pt x="529095" y="314579"/>
                </a:lnTo>
                <a:lnTo>
                  <a:pt x="533400" y="2667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17" name="object 17"/>
          <p:cNvSpPr/>
          <p:nvPr/>
        </p:nvSpPr>
        <p:spPr>
          <a:xfrm>
            <a:off x="6493705" y="7178540"/>
            <a:ext cx="3238521" cy="429267"/>
          </a:xfrm>
          <a:custGeom>
            <a:avLst/>
            <a:gdLst/>
            <a:ahLst/>
            <a:cxnLst/>
            <a:rect l="l" t="t" r="r" b="b"/>
            <a:pathLst>
              <a:path w="2270759" h="300989">
                <a:moveTo>
                  <a:pt x="70866" y="55625"/>
                </a:moveTo>
                <a:lnTo>
                  <a:pt x="6096" y="0"/>
                </a:lnTo>
                <a:lnTo>
                  <a:pt x="0" y="85344"/>
                </a:lnTo>
                <a:lnTo>
                  <a:pt x="15240" y="62932"/>
                </a:lnTo>
                <a:lnTo>
                  <a:pt x="15240" y="54863"/>
                </a:lnTo>
                <a:lnTo>
                  <a:pt x="35814" y="38861"/>
                </a:lnTo>
                <a:lnTo>
                  <a:pt x="43434" y="49529"/>
                </a:lnTo>
                <a:lnTo>
                  <a:pt x="44641" y="50736"/>
                </a:lnTo>
                <a:lnTo>
                  <a:pt x="70866" y="55625"/>
                </a:lnTo>
                <a:close/>
              </a:path>
              <a:path w="2270759" h="300989">
                <a:moveTo>
                  <a:pt x="44641" y="50736"/>
                </a:moveTo>
                <a:lnTo>
                  <a:pt x="43434" y="49529"/>
                </a:lnTo>
                <a:lnTo>
                  <a:pt x="35814" y="38861"/>
                </a:lnTo>
                <a:lnTo>
                  <a:pt x="15240" y="54863"/>
                </a:lnTo>
                <a:lnTo>
                  <a:pt x="18327" y="58392"/>
                </a:lnTo>
                <a:lnTo>
                  <a:pt x="25908" y="47244"/>
                </a:lnTo>
                <a:lnTo>
                  <a:pt x="44641" y="50736"/>
                </a:lnTo>
                <a:close/>
              </a:path>
              <a:path w="2270759" h="300989">
                <a:moveTo>
                  <a:pt x="18327" y="58392"/>
                </a:moveTo>
                <a:lnTo>
                  <a:pt x="15240" y="54863"/>
                </a:lnTo>
                <a:lnTo>
                  <a:pt x="15240" y="62932"/>
                </a:lnTo>
                <a:lnTo>
                  <a:pt x="18327" y="58392"/>
                </a:lnTo>
                <a:close/>
              </a:path>
              <a:path w="2270759" h="300989">
                <a:moveTo>
                  <a:pt x="2270760" y="92202"/>
                </a:moveTo>
                <a:lnTo>
                  <a:pt x="2255520" y="71628"/>
                </a:lnTo>
                <a:lnTo>
                  <a:pt x="2241041" y="83058"/>
                </a:lnTo>
                <a:lnTo>
                  <a:pt x="2224277" y="93725"/>
                </a:lnTo>
                <a:lnTo>
                  <a:pt x="2186939" y="115061"/>
                </a:lnTo>
                <a:lnTo>
                  <a:pt x="2143505" y="134874"/>
                </a:lnTo>
                <a:lnTo>
                  <a:pt x="2093213" y="153924"/>
                </a:lnTo>
                <a:lnTo>
                  <a:pt x="2038349" y="172211"/>
                </a:lnTo>
                <a:lnTo>
                  <a:pt x="1977389" y="188975"/>
                </a:lnTo>
                <a:lnTo>
                  <a:pt x="1911858" y="204216"/>
                </a:lnTo>
                <a:lnTo>
                  <a:pt x="1841753" y="218694"/>
                </a:lnTo>
                <a:lnTo>
                  <a:pt x="1767839" y="230885"/>
                </a:lnTo>
                <a:lnTo>
                  <a:pt x="1728977" y="236981"/>
                </a:lnTo>
                <a:lnTo>
                  <a:pt x="1649729" y="247649"/>
                </a:lnTo>
                <a:lnTo>
                  <a:pt x="1608581" y="252222"/>
                </a:lnTo>
                <a:lnTo>
                  <a:pt x="1566672" y="256794"/>
                </a:lnTo>
                <a:lnTo>
                  <a:pt x="1523999" y="260604"/>
                </a:lnTo>
                <a:lnTo>
                  <a:pt x="1436370" y="266699"/>
                </a:lnTo>
                <a:lnTo>
                  <a:pt x="1346453" y="271272"/>
                </a:lnTo>
                <a:lnTo>
                  <a:pt x="1255014" y="274319"/>
                </a:lnTo>
                <a:lnTo>
                  <a:pt x="1162050" y="275075"/>
                </a:lnTo>
                <a:lnTo>
                  <a:pt x="1103376" y="275081"/>
                </a:lnTo>
                <a:lnTo>
                  <a:pt x="988314" y="272002"/>
                </a:lnTo>
                <a:lnTo>
                  <a:pt x="933450" y="269747"/>
                </a:lnTo>
                <a:lnTo>
                  <a:pt x="877062" y="265830"/>
                </a:lnTo>
                <a:lnTo>
                  <a:pt x="824484" y="262128"/>
                </a:lnTo>
                <a:lnTo>
                  <a:pt x="771906" y="257555"/>
                </a:lnTo>
                <a:lnTo>
                  <a:pt x="720090" y="252984"/>
                </a:lnTo>
                <a:lnTo>
                  <a:pt x="669797" y="246887"/>
                </a:lnTo>
                <a:lnTo>
                  <a:pt x="621029" y="240791"/>
                </a:lnTo>
                <a:lnTo>
                  <a:pt x="573023" y="233934"/>
                </a:lnTo>
                <a:lnTo>
                  <a:pt x="526541" y="226313"/>
                </a:lnTo>
                <a:lnTo>
                  <a:pt x="482346" y="218694"/>
                </a:lnTo>
                <a:lnTo>
                  <a:pt x="438912" y="210311"/>
                </a:lnTo>
                <a:lnTo>
                  <a:pt x="397764" y="201167"/>
                </a:lnTo>
                <a:lnTo>
                  <a:pt x="357378" y="192024"/>
                </a:lnTo>
                <a:lnTo>
                  <a:pt x="320040" y="182117"/>
                </a:lnTo>
                <a:lnTo>
                  <a:pt x="249936" y="160781"/>
                </a:lnTo>
                <a:lnTo>
                  <a:pt x="187452" y="137922"/>
                </a:lnTo>
                <a:lnTo>
                  <a:pt x="134112" y="114300"/>
                </a:lnTo>
                <a:lnTo>
                  <a:pt x="90678" y="88391"/>
                </a:lnTo>
                <a:lnTo>
                  <a:pt x="56387" y="62484"/>
                </a:lnTo>
                <a:lnTo>
                  <a:pt x="44641" y="50736"/>
                </a:lnTo>
                <a:lnTo>
                  <a:pt x="25908" y="47244"/>
                </a:lnTo>
                <a:lnTo>
                  <a:pt x="18327" y="58392"/>
                </a:lnTo>
                <a:lnTo>
                  <a:pt x="25908" y="67055"/>
                </a:lnTo>
                <a:lnTo>
                  <a:pt x="40386" y="82296"/>
                </a:lnTo>
                <a:lnTo>
                  <a:pt x="76962" y="110490"/>
                </a:lnTo>
                <a:lnTo>
                  <a:pt x="123443" y="137160"/>
                </a:lnTo>
                <a:lnTo>
                  <a:pt x="178308" y="161544"/>
                </a:lnTo>
                <a:lnTo>
                  <a:pt x="242316" y="185166"/>
                </a:lnTo>
                <a:lnTo>
                  <a:pt x="313181" y="206502"/>
                </a:lnTo>
                <a:lnTo>
                  <a:pt x="352043" y="216408"/>
                </a:lnTo>
                <a:lnTo>
                  <a:pt x="392429" y="226313"/>
                </a:lnTo>
                <a:lnTo>
                  <a:pt x="434340" y="234696"/>
                </a:lnTo>
                <a:lnTo>
                  <a:pt x="477773" y="243840"/>
                </a:lnTo>
                <a:lnTo>
                  <a:pt x="522731" y="251460"/>
                </a:lnTo>
                <a:lnTo>
                  <a:pt x="569214" y="259079"/>
                </a:lnTo>
                <a:lnTo>
                  <a:pt x="617220" y="265938"/>
                </a:lnTo>
                <a:lnTo>
                  <a:pt x="666750" y="272034"/>
                </a:lnTo>
                <a:lnTo>
                  <a:pt x="717803" y="278129"/>
                </a:lnTo>
                <a:lnTo>
                  <a:pt x="769620" y="283463"/>
                </a:lnTo>
                <a:lnTo>
                  <a:pt x="822959" y="288035"/>
                </a:lnTo>
                <a:lnTo>
                  <a:pt x="877062" y="291846"/>
                </a:lnTo>
                <a:lnTo>
                  <a:pt x="931926" y="294894"/>
                </a:lnTo>
                <a:lnTo>
                  <a:pt x="989076" y="297210"/>
                </a:lnTo>
                <a:lnTo>
                  <a:pt x="1045464" y="299466"/>
                </a:lnTo>
                <a:lnTo>
                  <a:pt x="1162050" y="300990"/>
                </a:lnTo>
                <a:lnTo>
                  <a:pt x="1255776" y="299466"/>
                </a:lnTo>
                <a:lnTo>
                  <a:pt x="1347978" y="296417"/>
                </a:lnTo>
                <a:lnTo>
                  <a:pt x="1438656" y="291846"/>
                </a:lnTo>
                <a:lnTo>
                  <a:pt x="1526286" y="285749"/>
                </a:lnTo>
                <a:lnTo>
                  <a:pt x="1568958" y="281940"/>
                </a:lnTo>
                <a:lnTo>
                  <a:pt x="1652777" y="272796"/>
                </a:lnTo>
                <a:lnTo>
                  <a:pt x="1693163" y="267461"/>
                </a:lnTo>
                <a:lnTo>
                  <a:pt x="1732787" y="262128"/>
                </a:lnTo>
                <a:lnTo>
                  <a:pt x="1771649" y="256031"/>
                </a:lnTo>
                <a:lnTo>
                  <a:pt x="1809749" y="249935"/>
                </a:lnTo>
                <a:lnTo>
                  <a:pt x="1882901" y="236219"/>
                </a:lnTo>
                <a:lnTo>
                  <a:pt x="1951481" y="221741"/>
                </a:lnTo>
                <a:lnTo>
                  <a:pt x="2015489" y="204978"/>
                </a:lnTo>
                <a:lnTo>
                  <a:pt x="2074926" y="187452"/>
                </a:lnTo>
                <a:lnTo>
                  <a:pt x="2102358" y="177546"/>
                </a:lnTo>
                <a:lnTo>
                  <a:pt x="2128266" y="168402"/>
                </a:lnTo>
                <a:lnTo>
                  <a:pt x="2177034" y="147828"/>
                </a:lnTo>
                <a:lnTo>
                  <a:pt x="2219705" y="126491"/>
                </a:lnTo>
                <a:lnTo>
                  <a:pt x="2256281" y="103631"/>
                </a:lnTo>
                <a:lnTo>
                  <a:pt x="2270760" y="92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67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111008" y="2268634"/>
          <a:ext cx="8521948" cy="6074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ts val="3490"/>
                        </a:lnSpc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8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6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3968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dirty="0">
                          <a:solidFill>
                            <a:srgbClr val="00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3790"/>
                        </a:lnSpc>
                        <a:spcBef>
                          <a:spcPts val="880"/>
                        </a:spcBef>
                      </a:pPr>
                      <a:r>
                        <a:rPr sz="4600" i="1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done</a:t>
                      </a: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1593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8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Today’s Target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2029440" cy="6436925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Pseudo-code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Designing an algorithm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Example:</a:t>
            </a:r>
            <a:r>
              <a:rPr lang="en-US" dirty="0" smtClean="0">
                <a:latin typeface="Estrangelo Edessa" panose="03080600000000000000" pitchFamily="66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 </a:t>
            </a:r>
            <a:r>
              <a:rPr lang="en-US" dirty="0" smtClean="0">
                <a:latin typeface="Copperplate Gothic Light" panose="020E0507020206020404" pitchFamily="34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Max</a:t>
            </a:r>
          </a:p>
          <a:p>
            <a:r>
              <a:rPr lang="en-GB" spc="-7" dirty="0"/>
              <a:t>Analysis </a:t>
            </a:r>
            <a:r>
              <a:rPr lang="en-GB" dirty="0"/>
              <a:t>of</a:t>
            </a:r>
            <a:r>
              <a:rPr lang="en-GB" spc="-64" dirty="0"/>
              <a:t> </a:t>
            </a:r>
            <a:r>
              <a:rPr lang="en-GB" spc="-7" dirty="0" smtClean="0"/>
              <a:t>algorithms</a:t>
            </a:r>
          </a:p>
          <a:p>
            <a:r>
              <a:rPr lang="en-GB" dirty="0"/>
              <a:t>Why </a:t>
            </a:r>
            <a:r>
              <a:rPr lang="en-GB" spc="-7" dirty="0"/>
              <a:t>study algorithms</a:t>
            </a:r>
            <a:r>
              <a:rPr lang="en-GB" spc="-86" dirty="0"/>
              <a:t> </a:t>
            </a:r>
            <a:r>
              <a:rPr lang="en-GB" spc="-7" dirty="0"/>
              <a:t>and  </a:t>
            </a:r>
            <a:r>
              <a:rPr lang="en-GB" spc="-14" dirty="0"/>
              <a:t>performance?</a:t>
            </a:r>
            <a:endParaRPr lang="en-GB" spc="-7" dirty="0" smtClean="0"/>
          </a:p>
          <a:p>
            <a:r>
              <a:rPr lang="en-US" dirty="0" smtClean="0">
                <a:ea typeface="ＭＳ Ｐゴシック" panose="020B0600070205080204" pitchFamily="34" charset="-128"/>
              </a:rPr>
              <a:t>Pseudo-code of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Analysis Insertion-sort</a:t>
            </a:r>
          </a:p>
          <a:p>
            <a:r>
              <a:rPr lang="en-US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Running Time &amp; Types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Need Asymptotic Analysis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 smtClean="0">
              <a:latin typeface="Copperplate Gothic Light" panose="020E0507020206020404" pitchFamily="34" charset="0"/>
              <a:ea typeface="ＭＳ Ｐゴシック" panose="020B0600070205080204" pitchFamily="34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6" name="object 6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4708353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Running</a:t>
            </a:r>
            <a:r>
              <a:rPr spc="-93" dirty="0"/>
              <a:t> </a:t>
            </a:r>
            <a:r>
              <a:rPr spc="-7" dirty="0"/>
              <a:t>time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686" y="2647146"/>
            <a:ext cx="10647454" cy="5213038"/>
          </a:xfrm>
          <a:prstGeom prst="rect">
            <a:avLst/>
          </a:prstGeom>
        </p:spPr>
        <p:txBody>
          <a:bodyPr vert="horz" wrap="square" lIns="0" tIns="124976" rIns="0" bIns="0" rtlCol="0">
            <a:spAutoFit/>
          </a:bodyPr>
          <a:lstStyle/>
          <a:p>
            <a:pPr marL="347765" marR="444668" indent="-329652">
              <a:lnSpc>
                <a:spcPts val="4649"/>
              </a:lnSpc>
              <a:spcBef>
                <a:spcPts val="984"/>
              </a:spcBef>
              <a:buClr>
                <a:srgbClr val="CC0000"/>
              </a:buClr>
              <a:buChar char="•"/>
              <a:tabLst>
                <a:tab pos="348670" algn="l"/>
              </a:tabLst>
            </a:pPr>
            <a:r>
              <a:rPr sz="4564" dirty="0">
                <a:latin typeface="Times New Roman"/>
                <a:cs typeface="Times New Roman"/>
              </a:rPr>
              <a:t>The </a:t>
            </a:r>
            <a:r>
              <a:rPr sz="4564" spc="-7" dirty="0">
                <a:latin typeface="Times New Roman"/>
                <a:cs typeface="Times New Roman"/>
              </a:rPr>
              <a:t>running </a:t>
            </a:r>
            <a:r>
              <a:rPr sz="4564" dirty="0">
                <a:latin typeface="Times New Roman"/>
                <a:cs typeface="Times New Roman"/>
              </a:rPr>
              <a:t>time </a:t>
            </a:r>
            <a:r>
              <a:rPr sz="4564" spc="-7" dirty="0">
                <a:latin typeface="Times New Roman"/>
                <a:cs typeface="Times New Roman"/>
              </a:rPr>
              <a:t>depends on </a:t>
            </a:r>
            <a:r>
              <a:rPr sz="4564" dirty="0">
                <a:latin typeface="Times New Roman"/>
                <a:cs typeface="Times New Roman"/>
              </a:rPr>
              <a:t>the input: </a:t>
            </a:r>
            <a:r>
              <a:rPr sz="4564" spc="-7" dirty="0">
                <a:latin typeface="Times New Roman"/>
                <a:cs typeface="Times New Roman"/>
              </a:rPr>
              <a:t>an  </a:t>
            </a:r>
            <a:r>
              <a:rPr sz="4564" dirty="0">
                <a:latin typeface="Times New Roman"/>
                <a:cs typeface="Times New Roman"/>
              </a:rPr>
              <a:t>already </a:t>
            </a:r>
            <a:r>
              <a:rPr sz="4564" spc="-7" dirty="0">
                <a:latin typeface="Times New Roman"/>
                <a:cs typeface="Times New Roman"/>
              </a:rPr>
              <a:t>sorted sequence </a:t>
            </a:r>
            <a:r>
              <a:rPr sz="4564" dirty="0">
                <a:latin typeface="Times New Roman"/>
                <a:cs typeface="Times New Roman"/>
              </a:rPr>
              <a:t>is easier to</a:t>
            </a:r>
            <a:r>
              <a:rPr sz="4564" spc="-29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sort.</a:t>
            </a:r>
            <a:endParaRPr sz="4564">
              <a:latin typeface="Times New Roman"/>
              <a:cs typeface="Times New Roman"/>
            </a:endParaRPr>
          </a:p>
          <a:p>
            <a:pPr marL="347765" marR="7245" indent="-329652" algn="just">
              <a:lnSpc>
                <a:spcPts val="4649"/>
              </a:lnSpc>
              <a:spcBef>
                <a:spcPts val="1369"/>
              </a:spcBef>
              <a:buClr>
                <a:srgbClr val="CC0000"/>
              </a:buClr>
              <a:buChar char="•"/>
              <a:tabLst>
                <a:tab pos="348670" algn="l"/>
              </a:tabLst>
            </a:pPr>
            <a:r>
              <a:rPr sz="4564" spc="-7" dirty="0">
                <a:latin typeface="Times New Roman"/>
                <a:cs typeface="Times New Roman"/>
              </a:rPr>
              <a:t>Parameterize </a:t>
            </a:r>
            <a:r>
              <a:rPr sz="4564" dirty="0">
                <a:latin typeface="Times New Roman"/>
                <a:cs typeface="Times New Roman"/>
              </a:rPr>
              <a:t>the </a:t>
            </a:r>
            <a:r>
              <a:rPr sz="4564" spc="-7" dirty="0">
                <a:latin typeface="Times New Roman"/>
                <a:cs typeface="Times New Roman"/>
              </a:rPr>
              <a:t>running </a:t>
            </a:r>
            <a:r>
              <a:rPr sz="4564" dirty="0">
                <a:latin typeface="Times New Roman"/>
                <a:cs typeface="Times New Roman"/>
              </a:rPr>
              <a:t>time </a:t>
            </a:r>
            <a:r>
              <a:rPr sz="4564" spc="-7" dirty="0">
                <a:latin typeface="Times New Roman"/>
                <a:cs typeface="Times New Roman"/>
              </a:rPr>
              <a:t>by </a:t>
            </a:r>
            <a:r>
              <a:rPr sz="4564" dirty="0">
                <a:latin typeface="Times New Roman"/>
                <a:cs typeface="Times New Roman"/>
              </a:rPr>
              <a:t>the </a:t>
            </a:r>
            <a:r>
              <a:rPr sz="4564" spc="-7" dirty="0">
                <a:latin typeface="Times New Roman"/>
                <a:cs typeface="Times New Roman"/>
              </a:rPr>
              <a:t>size of  </a:t>
            </a:r>
            <a:r>
              <a:rPr sz="4564" dirty="0">
                <a:latin typeface="Times New Roman"/>
                <a:cs typeface="Times New Roman"/>
              </a:rPr>
              <a:t>the input, </a:t>
            </a:r>
            <a:r>
              <a:rPr sz="4564" spc="-7" dirty="0">
                <a:latin typeface="Times New Roman"/>
                <a:cs typeface="Times New Roman"/>
              </a:rPr>
              <a:t>since short sequences </a:t>
            </a:r>
            <a:r>
              <a:rPr sz="4564" dirty="0">
                <a:latin typeface="Times New Roman"/>
                <a:cs typeface="Times New Roman"/>
              </a:rPr>
              <a:t>are easier to  </a:t>
            </a:r>
            <a:r>
              <a:rPr sz="4564" spc="-7" dirty="0">
                <a:latin typeface="Times New Roman"/>
                <a:cs typeface="Times New Roman"/>
              </a:rPr>
              <a:t>sort </a:t>
            </a:r>
            <a:r>
              <a:rPr sz="4564" dirty="0">
                <a:latin typeface="Times New Roman"/>
                <a:cs typeface="Times New Roman"/>
              </a:rPr>
              <a:t>than long</a:t>
            </a:r>
            <a:r>
              <a:rPr sz="4564" spc="-7" dirty="0">
                <a:latin typeface="Times New Roman"/>
                <a:cs typeface="Times New Roman"/>
              </a:rPr>
              <a:t> ones.</a:t>
            </a:r>
            <a:endParaRPr sz="4564">
              <a:latin typeface="Times New Roman"/>
              <a:cs typeface="Times New Roman"/>
            </a:endParaRPr>
          </a:p>
          <a:p>
            <a:pPr marL="347765" marR="941862" indent="-329652" algn="just">
              <a:lnSpc>
                <a:spcPct val="84900"/>
              </a:lnSpc>
              <a:spcBef>
                <a:spcPts val="1346"/>
              </a:spcBef>
              <a:buClr>
                <a:srgbClr val="CC0000"/>
              </a:buClr>
              <a:buChar char="•"/>
              <a:tabLst>
                <a:tab pos="348670" algn="l"/>
              </a:tabLst>
            </a:pPr>
            <a:r>
              <a:rPr sz="4564" spc="-7" dirty="0">
                <a:latin typeface="Times New Roman"/>
                <a:cs typeface="Times New Roman"/>
              </a:rPr>
              <a:t>Generally, we seek upper bounds on </a:t>
            </a:r>
            <a:r>
              <a:rPr sz="4564" dirty="0">
                <a:latin typeface="Times New Roman"/>
                <a:cs typeface="Times New Roman"/>
              </a:rPr>
              <a:t>the  </a:t>
            </a:r>
            <a:r>
              <a:rPr sz="4564" spc="-7" dirty="0">
                <a:latin typeface="Times New Roman"/>
                <a:cs typeface="Times New Roman"/>
              </a:rPr>
              <a:t>running </a:t>
            </a:r>
            <a:r>
              <a:rPr sz="4564" dirty="0">
                <a:latin typeface="Times New Roman"/>
                <a:cs typeface="Times New Roman"/>
              </a:rPr>
              <a:t>time, </a:t>
            </a:r>
            <a:r>
              <a:rPr sz="4564" spc="-7" dirty="0">
                <a:latin typeface="Times New Roman"/>
                <a:cs typeface="Times New Roman"/>
              </a:rPr>
              <a:t>because </a:t>
            </a:r>
            <a:r>
              <a:rPr sz="4564" dirty="0">
                <a:latin typeface="Times New Roman"/>
                <a:cs typeface="Times New Roman"/>
              </a:rPr>
              <a:t>everybody likes a  </a:t>
            </a:r>
            <a:r>
              <a:rPr sz="4564" spc="-7" dirty="0">
                <a:latin typeface="Times New Roman"/>
                <a:cs typeface="Times New Roman"/>
              </a:rPr>
              <a:t>guarantee.</a:t>
            </a:r>
            <a:endParaRPr sz="456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9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4" name="object 4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0099" y="719900"/>
            <a:ext cx="5970796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Kinds </a:t>
            </a:r>
            <a:r>
              <a:rPr dirty="0"/>
              <a:t>of</a:t>
            </a:r>
            <a:r>
              <a:rPr spc="-93" dirty="0"/>
              <a:t> </a:t>
            </a:r>
            <a:r>
              <a:rPr spc="-7" dirty="0"/>
              <a:t>analyses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3348" y="2103770"/>
            <a:ext cx="9866803" cy="7044940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696435">
              <a:lnSpc>
                <a:spcPts val="5341"/>
              </a:lnSpc>
              <a:spcBef>
                <a:spcPts val="135"/>
              </a:spcBef>
            </a:pPr>
            <a:r>
              <a:rPr sz="4564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Worst-case: </a:t>
            </a:r>
            <a:r>
              <a:rPr sz="4564" spc="-7" dirty="0">
                <a:latin typeface="Times New Roman"/>
                <a:cs typeface="Times New Roman"/>
              </a:rPr>
              <a:t>(usually)</a:t>
            </a:r>
            <a:endParaRPr sz="4564" dirty="0">
              <a:latin typeface="Times New Roman"/>
              <a:cs typeface="Times New Roman"/>
            </a:endParaRPr>
          </a:p>
          <a:p>
            <a:pPr marL="1681768" marR="7245" indent="-339614">
              <a:lnSpc>
                <a:spcPts val="4649"/>
              </a:lnSpc>
              <a:spcBef>
                <a:spcPts val="706"/>
              </a:spcBef>
              <a:buClr>
                <a:srgbClr val="CC0000"/>
              </a:buClr>
              <a:buFont typeface="Times New Roman"/>
              <a:buChar char="•"/>
              <a:tabLst>
                <a:tab pos="1682674" algn="l"/>
              </a:tabLst>
            </a:pPr>
            <a:r>
              <a:rPr sz="4564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4564" spc="-7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4564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4564" spc="-7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4564" spc="-7" dirty="0">
                <a:latin typeface="Times New Roman"/>
                <a:cs typeface="Times New Roman"/>
              </a:rPr>
              <a:t>maximum time of algorithm  on any </a:t>
            </a:r>
            <a:r>
              <a:rPr sz="4564" dirty="0">
                <a:latin typeface="Times New Roman"/>
                <a:cs typeface="Times New Roman"/>
              </a:rPr>
              <a:t>input </a:t>
            </a:r>
            <a:r>
              <a:rPr sz="4564" spc="-7" dirty="0">
                <a:latin typeface="Times New Roman"/>
                <a:cs typeface="Times New Roman"/>
              </a:rPr>
              <a:t>of size</a:t>
            </a:r>
            <a:r>
              <a:rPr sz="4564" spc="-36" dirty="0">
                <a:latin typeface="Times New Roman"/>
                <a:cs typeface="Times New Roman"/>
              </a:rPr>
              <a:t> </a:t>
            </a:r>
            <a:r>
              <a:rPr sz="4564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4564" dirty="0">
                <a:latin typeface="Times New Roman"/>
                <a:cs typeface="Times New Roman"/>
              </a:rPr>
              <a:t>.</a:t>
            </a:r>
          </a:p>
          <a:p>
            <a:pPr marL="697340">
              <a:lnSpc>
                <a:spcPts val="5056"/>
              </a:lnSpc>
            </a:pPr>
            <a:r>
              <a:rPr sz="4564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Average-case:</a:t>
            </a:r>
            <a:r>
              <a:rPr sz="4564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(sometimes)</a:t>
            </a:r>
            <a:endParaRPr sz="4564" dirty="0">
              <a:latin typeface="Times New Roman"/>
              <a:cs typeface="Times New Roman"/>
            </a:endParaRPr>
          </a:p>
          <a:p>
            <a:pPr marL="1681768" marR="294332" indent="-339614">
              <a:lnSpc>
                <a:spcPts val="4649"/>
              </a:lnSpc>
              <a:spcBef>
                <a:spcPts val="706"/>
              </a:spcBef>
              <a:buClr>
                <a:srgbClr val="CC0000"/>
              </a:buClr>
              <a:buFont typeface="Times New Roman"/>
              <a:buChar char="•"/>
              <a:tabLst>
                <a:tab pos="1682674" algn="l"/>
              </a:tabLst>
            </a:pPr>
            <a:r>
              <a:rPr sz="4564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4564" spc="-7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4564" i="1" spc="-7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4564" spc="-7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4564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4564" spc="-7" dirty="0">
                <a:latin typeface="Times New Roman"/>
                <a:cs typeface="Times New Roman"/>
              </a:rPr>
              <a:t>expected time of algorithm  over </a:t>
            </a:r>
            <a:r>
              <a:rPr sz="4564" dirty="0">
                <a:latin typeface="Times New Roman"/>
                <a:cs typeface="Times New Roman"/>
              </a:rPr>
              <a:t>all inputs </a:t>
            </a:r>
            <a:r>
              <a:rPr sz="4564" spc="-7" dirty="0">
                <a:latin typeface="Times New Roman"/>
                <a:cs typeface="Times New Roman"/>
              </a:rPr>
              <a:t>of size</a:t>
            </a:r>
            <a:r>
              <a:rPr sz="4564" spc="-29" dirty="0">
                <a:latin typeface="Times New Roman"/>
                <a:cs typeface="Times New Roman"/>
              </a:rPr>
              <a:t> </a:t>
            </a:r>
            <a:r>
              <a:rPr sz="4564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4564" dirty="0">
                <a:latin typeface="Times New Roman"/>
                <a:cs typeface="Times New Roman"/>
              </a:rPr>
              <a:t>.</a:t>
            </a:r>
          </a:p>
          <a:p>
            <a:pPr marL="1681768" marR="1199969" indent="-339614">
              <a:lnSpc>
                <a:spcPts val="4649"/>
              </a:lnSpc>
              <a:spcBef>
                <a:spcPts val="549"/>
              </a:spcBef>
              <a:buClr>
                <a:srgbClr val="CC0000"/>
              </a:buClr>
              <a:buChar char="•"/>
              <a:tabLst>
                <a:tab pos="1682674" algn="l"/>
              </a:tabLst>
            </a:pPr>
            <a:r>
              <a:rPr sz="4564" spc="-7" dirty="0">
                <a:latin typeface="Times New Roman"/>
                <a:cs typeface="Times New Roman"/>
              </a:rPr>
              <a:t>Need </a:t>
            </a:r>
            <a:r>
              <a:rPr sz="4564" dirty="0">
                <a:latin typeface="Times New Roman"/>
                <a:cs typeface="Times New Roman"/>
              </a:rPr>
              <a:t>assumption </a:t>
            </a:r>
            <a:r>
              <a:rPr sz="4564" spc="-7" dirty="0">
                <a:latin typeface="Times New Roman"/>
                <a:cs typeface="Times New Roman"/>
              </a:rPr>
              <a:t>of statistical  distribution of</a:t>
            </a:r>
            <a:r>
              <a:rPr sz="4564" spc="-21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inputs.</a:t>
            </a:r>
            <a:endParaRPr sz="4564" dirty="0">
              <a:latin typeface="Times New Roman"/>
              <a:cs typeface="Times New Roman"/>
            </a:endParaRPr>
          </a:p>
          <a:p>
            <a:pPr marL="697340">
              <a:lnSpc>
                <a:spcPts val="5049"/>
              </a:lnSpc>
            </a:pPr>
            <a:r>
              <a:rPr sz="4564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Best-case:</a:t>
            </a:r>
            <a:r>
              <a:rPr sz="4564" b="1" spc="-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(bogus)</a:t>
            </a:r>
            <a:endParaRPr sz="4564" dirty="0">
              <a:latin typeface="Times New Roman"/>
              <a:cs typeface="Times New Roman"/>
            </a:endParaRPr>
          </a:p>
          <a:p>
            <a:pPr marL="1681768" marR="589568" indent="-339614">
              <a:lnSpc>
                <a:spcPts val="4649"/>
              </a:lnSpc>
              <a:spcBef>
                <a:spcPts val="706"/>
              </a:spcBef>
              <a:buClr>
                <a:srgbClr val="CC0000"/>
              </a:buClr>
              <a:buChar char="•"/>
              <a:tabLst>
                <a:tab pos="1682674" algn="l"/>
              </a:tabLst>
            </a:pPr>
            <a:r>
              <a:rPr sz="4564" spc="-7" dirty="0">
                <a:latin typeface="Times New Roman"/>
                <a:cs typeface="Times New Roman"/>
              </a:rPr>
              <a:t>Cheat with </a:t>
            </a:r>
            <a:r>
              <a:rPr sz="4564" dirty="0">
                <a:latin typeface="Times New Roman"/>
                <a:cs typeface="Times New Roman"/>
              </a:rPr>
              <a:t>a </a:t>
            </a:r>
            <a:r>
              <a:rPr sz="4564" spc="-7" dirty="0">
                <a:latin typeface="Times New Roman"/>
                <a:cs typeface="Times New Roman"/>
              </a:rPr>
              <a:t>slow algorithm that  works fast on </a:t>
            </a:r>
            <a:r>
              <a:rPr sz="4564" i="1" spc="-7" dirty="0">
                <a:latin typeface="Times New Roman"/>
                <a:cs typeface="Times New Roman"/>
              </a:rPr>
              <a:t>some </a:t>
            </a:r>
            <a:r>
              <a:rPr sz="4564" spc="-7" dirty="0">
                <a:latin typeface="Times New Roman"/>
                <a:cs typeface="Times New Roman"/>
              </a:rPr>
              <a:t>input</a:t>
            </a:r>
            <a:r>
              <a:rPr sz="4564" spc="-7" dirty="0" smtClean="0">
                <a:latin typeface="Times New Roman"/>
                <a:cs typeface="Times New Roman"/>
              </a:rPr>
              <a:t>.</a:t>
            </a:r>
            <a:endParaRPr sz="456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57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Today’s Target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2029440" cy="6436925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Pseudo-code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Designing an algorithm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Example:</a:t>
            </a:r>
            <a:r>
              <a:rPr lang="en-US" dirty="0" smtClean="0">
                <a:latin typeface="Estrangelo Edessa" panose="03080600000000000000" pitchFamily="66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 </a:t>
            </a:r>
            <a:r>
              <a:rPr lang="en-US" dirty="0" smtClean="0">
                <a:latin typeface="Copperplate Gothic Light" panose="020E0507020206020404" pitchFamily="34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Max</a:t>
            </a:r>
          </a:p>
          <a:p>
            <a:r>
              <a:rPr lang="en-GB" spc="-7" dirty="0"/>
              <a:t>Analysis </a:t>
            </a:r>
            <a:r>
              <a:rPr lang="en-GB" dirty="0"/>
              <a:t>of</a:t>
            </a:r>
            <a:r>
              <a:rPr lang="en-GB" spc="-64" dirty="0"/>
              <a:t> </a:t>
            </a:r>
            <a:r>
              <a:rPr lang="en-GB" spc="-7" dirty="0" smtClean="0"/>
              <a:t>algorithms</a:t>
            </a:r>
          </a:p>
          <a:p>
            <a:r>
              <a:rPr lang="en-GB" dirty="0"/>
              <a:t>Why </a:t>
            </a:r>
            <a:r>
              <a:rPr lang="en-GB" spc="-7" dirty="0"/>
              <a:t>study algorithms</a:t>
            </a:r>
            <a:r>
              <a:rPr lang="en-GB" spc="-86" dirty="0"/>
              <a:t> </a:t>
            </a:r>
            <a:r>
              <a:rPr lang="en-GB" spc="-7" dirty="0"/>
              <a:t>and  </a:t>
            </a:r>
            <a:r>
              <a:rPr lang="en-GB" spc="-14" dirty="0"/>
              <a:t>performance?</a:t>
            </a:r>
            <a:endParaRPr lang="en-GB" spc="-7" dirty="0" smtClean="0"/>
          </a:p>
          <a:p>
            <a:r>
              <a:rPr lang="en-US" dirty="0" smtClean="0">
                <a:ea typeface="ＭＳ Ｐゴシック" panose="020B0600070205080204" pitchFamily="34" charset="-128"/>
              </a:rPr>
              <a:t>Pseudo-code of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Analysis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Running Time &amp; Types</a:t>
            </a:r>
          </a:p>
          <a:p>
            <a:r>
              <a:rPr lang="en-US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Need Asymptotic Analysis</a:t>
            </a:r>
            <a:endParaRPr lang="en-US" b="1" i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endParaRPr lang="en-US" dirty="0" smtClean="0">
              <a:latin typeface="Copperplate Gothic Light" panose="020E0507020206020404" pitchFamily="34" charset="0"/>
              <a:ea typeface="ＭＳ Ｐゴシック" panose="020B0600070205080204" pitchFamily="34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478" y="441763"/>
            <a:ext cx="1348745" cy="158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3" name="object 3"/>
          <p:cNvSpPr/>
          <p:nvPr/>
        </p:nvSpPr>
        <p:spPr>
          <a:xfrm>
            <a:off x="0" y="4529"/>
            <a:ext cx="164462" cy="163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7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60100" y="719900"/>
            <a:ext cx="9183055" cy="980396"/>
          </a:xfrm>
          <a:prstGeom prst="rect">
            <a:avLst/>
          </a:prstGeom>
        </p:spPr>
        <p:txBody>
          <a:bodyPr vert="horz" wrap="square" lIns="0" tIns="1720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113">
              <a:spcBef>
                <a:spcPts val="135"/>
              </a:spcBef>
            </a:pPr>
            <a:r>
              <a:rPr spc="-7" dirty="0"/>
              <a:t>Machine-independent</a:t>
            </a:r>
            <a:r>
              <a:rPr spc="-43" dirty="0"/>
              <a:t> </a:t>
            </a:r>
            <a:r>
              <a:rPr spc="-7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3347" y="2540645"/>
            <a:ext cx="10859369" cy="6212404"/>
          </a:xfrm>
          <a:prstGeom prst="rect">
            <a:avLst/>
          </a:prstGeom>
        </p:spPr>
        <p:txBody>
          <a:bodyPr vert="horz" wrap="square" lIns="0" tIns="17207" rIns="0" bIns="0" rtlCol="0">
            <a:spAutoFit/>
          </a:bodyPr>
          <a:lstStyle/>
          <a:p>
            <a:pPr marL="277125">
              <a:spcBef>
                <a:spcPts val="135"/>
              </a:spcBef>
            </a:pPr>
            <a:r>
              <a:rPr sz="4564" i="1" spc="-7" dirty="0">
                <a:latin typeface="Times New Roman"/>
                <a:cs typeface="Times New Roman"/>
              </a:rPr>
              <a:t>What </a:t>
            </a:r>
            <a:r>
              <a:rPr sz="4564" i="1" dirty="0">
                <a:latin typeface="Times New Roman"/>
                <a:cs typeface="Times New Roman"/>
              </a:rPr>
              <a:t>is insertion </a:t>
            </a:r>
            <a:r>
              <a:rPr sz="4564" i="1" spc="-7" dirty="0">
                <a:latin typeface="Times New Roman"/>
                <a:cs typeface="Times New Roman"/>
              </a:rPr>
              <a:t>sort’s </a:t>
            </a:r>
            <a:r>
              <a:rPr sz="4564" i="1" dirty="0">
                <a:latin typeface="Times New Roman"/>
                <a:cs typeface="Times New Roman"/>
              </a:rPr>
              <a:t>worst-case</a:t>
            </a:r>
            <a:r>
              <a:rPr sz="4564" i="1" spc="-43" dirty="0">
                <a:latin typeface="Times New Roman"/>
                <a:cs typeface="Times New Roman"/>
              </a:rPr>
              <a:t> </a:t>
            </a:r>
            <a:r>
              <a:rPr sz="4564" i="1" dirty="0">
                <a:latin typeface="Times New Roman"/>
                <a:cs typeface="Times New Roman"/>
              </a:rPr>
              <a:t>time?</a:t>
            </a:r>
            <a:endParaRPr sz="4564" dirty="0">
              <a:latin typeface="Times New Roman"/>
              <a:cs typeface="Times New Roman"/>
            </a:endParaRPr>
          </a:p>
          <a:p>
            <a:pPr marL="601343" indent="-324217">
              <a:lnSpc>
                <a:spcPts val="5469"/>
              </a:lnSpc>
              <a:buClr>
                <a:srgbClr val="CC0000"/>
              </a:buClr>
              <a:buChar char="•"/>
              <a:tabLst>
                <a:tab pos="602249" algn="l"/>
              </a:tabLst>
            </a:pPr>
            <a:r>
              <a:rPr sz="4564" spc="-7" dirty="0">
                <a:latin typeface="Times New Roman"/>
                <a:cs typeface="Times New Roman"/>
              </a:rPr>
              <a:t>It depends on </a:t>
            </a:r>
            <a:r>
              <a:rPr sz="4564" dirty="0">
                <a:latin typeface="Times New Roman"/>
                <a:cs typeface="Times New Roman"/>
              </a:rPr>
              <a:t>the </a:t>
            </a:r>
            <a:r>
              <a:rPr sz="4564" spc="-7" dirty="0">
                <a:latin typeface="Times New Roman"/>
                <a:cs typeface="Times New Roman"/>
              </a:rPr>
              <a:t>speed of our</a:t>
            </a:r>
            <a:r>
              <a:rPr sz="4564" spc="-21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computer:</a:t>
            </a:r>
            <a:endParaRPr sz="4564" dirty="0">
              <a:latin typeface="Times New Roman"/>
              <a:cs typeface="Times New Roman"/>
            </a:endParaRPr>
          </a:p>
          <a:p>
            <a:pPr marL="1262458" lvl="1" indent="-339614">
              <a:lnSpc>
                <a:spcPts val="5469"/>
              </a:lnSpc>
              <a:buClr>
                <a:srgbClr val="CC0000"/>
              </a:buClr>
              <a:buChar char="•"/>
              <a:tabLst>
                <a:tab pos="1263364" algn="l"/>
              </a:tabLst>
            </a:pPr>
            <a:r>
              <a:rPr sz="4564" spc="-7" dirty="0">
                <a:latin typeface="Times New Roman"/>
                <a:cs typeface="Times New Roman"/>
              </a:rPr>
              <a:t>relative speed (on </a:t>
            </a:r>
            <a:r>
              <a:rPr sz="4564" dirty="0">
                <a:latin typeface="Times New Roman"/>
                <a:cs typeface="Times New Roman"/>
              </a:rPr>
              <a:t>the </a:t>
            </a:r>
            <a:r>
              <a:rPr sz="4564" spc="-7" dirty="0">
                <a:latin typeface="Times New Roman"/>
                <a:cs typeface="Times New Roman"/>
              </a:rPr>
              <a:t>same</a:t>
            </a:r>
            <a:r>
              <a:rPr sz="4564" dirty="0">
                <a:latin typeface="Times New Roman"/>
                <a:cs typeface="Times New Roman"/>
              </a:rPr>
              <a:t> machine),</a:t>
            </a:r>
          </a:p>
          <a:p>
            <a:pPr marL="1262458" lvl="1" indent="-339614">
              <a:buClr>
                <a:srgbClr val="CC0000"/>
              </a:buClr>
              <a:buChar char="•"/>
              <a:tabLst>
                <a:tab pos="1263364" algn="l"/>
              </a:tabLst>
            </a:pPr>
            <a:r>
              <a:rPr sz="4564" dirty="0">
                <a:latin typeface="Times New Roman"/>
                <a:cs typeface="Times New Roman"/>
              </a:rPr>
              <a:t>absolute </a:t>
            </a:r>
            <a:r>
              <a:rPr sz="4564" spc="-7" dirty="0">
                <a:latin typeface="Times New Roman"/>
                <a:cs typeface="Times New Roman"/>
              </a:rPr>
              <a:t>speed (on different</a:t>
            </a:r>
            <a:r>
              <a:rPr sz="4564" spc="-36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machines).</a:t>
            </a:r>
            <a:endParaRPr sz="4564" dirty="0">
              <a:latin typeface="Times New Roman"/>
              <a:cs typeface="Times New Roman"/>
            </a:endParaRPr>
          </a:p>
          <a:p>
            <a:pPr marL="277125">
              <a:lnSpc>
                <a:spcPts val="5305"/>
              </a:lnSpc>
              <a:spcBef>
                <a:spcPts val="2061"/>
              </a:spcBef>
            </a:pPr>
            <a:r>
              <a:rPr sz="4564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sz="3423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IG</a:t>
            </a:r>
            <a:r>
              <a:rPr sz="3423" b="1" spc="-228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4564" b="1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3423" b="1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4564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4564" dirty="0">
              <a:latin typeface="Times New Roman"/>
              <a:cs typeface="Times New Roman"/>
            </a:endParaRPr>
          </a:p>
          <a:p>
            <a:pPr marL="601343" indent="-324217">
              <a:lnSpc>
                <a:spcPts val="5305"/>
              </a:lnSpc>
              <a:buClr>
                <a:srgbClr val="CC0000"/>
              </a:buClr>
              <a:buChar char="•"/>
              <a:tabLst>
                <a:tab pos="602249" algn="l"/>
              </a:tabLst>
            </a:pPr>
            <a:r>
              <a:rPr sz="4564" spc="-7" dirty="0">
                <a:latin typeface="Times New Roman"/>
                <a:cs typeface="Times New Roman"/>
              </a:rPr>
              <a:t>Ignore </a:t>
            </a:r>
            <a:r>
              <a:rPr sz="4564" dirty="0">
                <a:latin typeface="Times New Roman"/>
                <a:cs typeface="Times New Roman"/>
              </a:rPr>
              <a:t>machine-dependent</a:t>
            </a:r>
            <a:r>
              <a:rPr sz="4564" spc="-21" dirty="0">
                <a:latin typeface="Times New Roman"/>
                <a:cs typeface="Times New Roman"/>
              </a:rPr>
              <a:t> </a:t>
            </a:r>
            <a:r>
              <a:rPr sz="4564" spc="-7" dirty="0">
                <a:latin typeface="Times New Roman"/>
                <a:cs typeface="Times New Roman"/>
              </a:rPr>
              <a:t>constants.</a:t>
            </a:r>
            <a:endParaRPr sz="4564" dirty="0">
              <a:latin typeface="Times New Roman"/>
              <a:cs typeface="Times New Roman"/>
            </a:endParaRPr>
          </a:p>
          <a:p>
            <a:pPr marL="601343" indent="-324217">
              <a:buClr>
                <a:srgbClr val="CC0000"/>
              </a:buClr>
              <a:buChar char="•"/>
              <a:tabLst>
                <a:tab pos="602249" algn="l"/>
              </a:tabLst>
            </a:pPr>
            <a:r>
              <a:rPr sz="4564" spc="-7" dirty="0">
                <a:latin typeface="Times New Roman"/>
                <a:cs typeface="Times New Roman"/>
              </a:rPr>
              <a:t>Look at </a:t>
            </a:r>
            <a:r>
              <a:rPr sz="4564" b="1" i="1" spc="-7" dirty="0">
                <a:solidFill>
                  <a:srgbClr val="CC0000"/>
                </a:solidFill>
                <a:latin typeface="Times New Roman"/>
                <a:cs typeface="Times New Roman"/>
              </a:rPr>
              <a:t>growth </a:t>
            </a:r>
            <a:r>
              <a:rPr sz="4564" spc="-7" dirty="0">
                <a:latin typeface="Times New Roman"/>
                <a:cs typeface="Times New Roman"/>
              </a:rPr>
              <a:t>of </a:t>
            </a:r>
            <a:r>
              <a:rPr sz="4564" i="1" spc="-7" dirty="0">
                <a:solidFill>
                  <a:srgbClr val="008080"/>
                </a:solidFill>
                <a:latin typeface="Times New Roman"/>
                <a:cs typeface="Times New Roman"/>
              </a:rPr>
              <a:t>T</a:t>
            </a:r>
            <a:r>
              <a:rPr sz="4564" spc="-7" dirty="0">
                <a:solidFill>
                  <a:srgbClr val="008080"/>
                </a:solidFill>
                <a:latin typeface="Times New Roman"/>
                <a:cs typeface="Times New Roman"/>
              </a:rPr>
              <a:t>(</a:t>
            </a:r>
            <a:r>
              <a:rPr sz="4564" i="1" spc="-7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4564" spc="-7" dirty="0">
                <a:solidFill>
                  <a:srgbClr val="008080"/>
                </a:solidFill>
                <a:latin typeface="Times New Roman"/>
                <a:cs typeface="Times New Roman"/>
              </a:rPr>
              <a:t>) </a:t>
            </a:r>
            <a:r>
              <a:rPr sz="4564" dirty="0">
                <a:latin typeface="Times New Roman"/>
                <a:cs typeface="Times New Roman"/>
              </a:rPr>
              <a:t>as </a:t>
            </a:r>
            <a:r>
              <a:rPr sz="4564" i="1" dirty="0">
                <a:solidFill>
                  <a:srgbClr val="008080"/>
                </a:solidFill>
                <a:latin typeface="Times New Roman"/>
                <a:cs typeface="Times New Roman"/>
              </a:rPr>
              <a:t>n </a:t>
            </a:r>
            <a:r>
              <a:rPr sz="4564" dirty="0">
                <a:solidFill>
                  <a:srgbClr val="008080"/>
                </a:solidFill>
                <a:latin typeface="Times New Roman"/>
                <a:cs typeface="Times New Roman"/>
              </a:rPr>
              <a:t>→ ∞</a:t>
            </a:r>
            <a:r>
              <a:rPr sz="4564" spc="-43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4564" dirty="0">
                <a:latin typeface="Times New Roman"/>
                <a:cs typeface="Times New Roman"/>
              </a:rPr>
              <a:t>.</a:t>
            </a:r>
          </a:p>
          <a:p>
            <a:pPr marL="9962" algn="ctr">
              <a:spcBef>
                <a:spcPts val="2730"/>
              </a:spcBef>
            </a:pPr>
            <a:r>
              <a:rPr sz="4564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“Asymptotic</a:t>
            </a:r>
            <a:r>
              <a:rPr sz="4564" b="1" spc="-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4564" b="1" spc="-7" dirty="0">
                <a:solidFill>
                  <a:srgbClr val="CC0000"/>
                </a:solidFill>
                <a:latin typeface="Times New Roman"/>
                <a:cs typeface="Times New Roman"/>
              </a:rPr>
              <a:t>Analysis</a:t>
            </a:r>
            <a:r>
              <a:rPr sz="4564" b="1" spc="-7" dirty="0" smtClean="0">
                <a:solidFill>
                  <a:srgbClr val="CC0000"/>
                </a:solidFill>
                <a:latin typeface="Times New Roman"/>
                <a:cs typeface="Times New Roman"/>
              </a:rPr>
              <a:t>”</a:t>
            </a:r>
            <a:endParaRPr sz="456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49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Related Challenges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875" y="2604053"/>
            <a:ext cx="11703050" cy="57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Related Challenges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87" y="2508250"/>
            <a:ext cx="114014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Algorithms: Formal Definition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13" b="1" dirty="0">
                <a:ea typeface="ＭＳ Ｐゴシック" panose="020B0600070205080204" pitchFamily="34" charset="-128"/>
              </a:rPr>
              <a:t>Definition</a:t>
            </a:r>
            <a:r>
              <a:rPr lang="en-US" sz="3413" dirty="0">
                <a:ea typeface="ＭＳ Ｐゴシック" panose="020B0600070205080204" pitchFamily="34" charset="-128"/>
              </a:rPr>
              <a:t>:  An algorithm is a sequence of unambiguous instructions for solving a problem.</a:t>
            </a:r>
          </a:p>
          <a:p>
            <a:r>
              <a:rPr lang="en-US" sz="3413" dirty="0">
                <a:ea typeface="ＭＳ Ｐゴシック" panose="020B0600070205080204" pitchFamily="34" charset="-128"/>
              </a:rPr>
              <a:t>Properties of an algorithm</a:t>
            </a:r>
          </a:p>
          <a:p>
            <a:pPr lvl="1"/>
            <a:r>
              <a:rPr lang="en-US" sz="2844" b="1" dirty="0">
                <a:ea typeface="ＭＳ Ｐゴシック" panose="020B0600070205080204" pitchFamily="34" charset="-128"/>
              </a:rPr>
              <a:t>Finite</a:t>
            </a:r>
            <a:r>
              <a:rPr lang="en-US" sz="2844" dirty="0">
                <a:ea typeface="ＭＳ Ｐゴシック" panose="020B0600070205080204" pitchFamily="34" charset="-128"/>
              </a:rPr>
              <a:t>: the algorithm must eventually terminate</a:t>
            </a:r>
          </a:p>
          <a:p>
            <a:pPr lvl="1"/>
            <a:r>
              <a:rPr lang="en-US" sz="2844" b="1" dirty="0">
                <a:ea typeface="ＭＳ Ｐゴシック" panose="020B0600070205080204" pitchFamily="34" charset="-128"/>
              </a:rPr>
              <a:t>Complete</a:t>
            </a:r>
            <a:r>
              <a:rPr lang="en-US" sz="2844" dirty="0">
                <a:ea typeface="ＭＳ Ｐゴシック" panose="020B0600070205080204" pitchFamily="34" charset="-128"/>
              </a:rPr>
              <a:t>: Always give a solution when one exists</a:t>
            </a:r>
          </a:p>
          <a:p>
            <a:pPr lvl="1"/>
            <a:r>
              <a:rPr lang="en-US" sz="2844" b="1" dirty="0">
                <a:ea typeface="ＭＳ Ｐゴシック" panose="020B0600070205080204" pitchFamily="34" charset="-128"/>
              </a:rPr>
              <a:t>Correct (sound)</a:t>
            </a:r>
            <a:r>
              <a:rPr lang="en-US" sz="2844" dirty="0">
                <a:ea typeface="ＭＳ Ｐゴシック" panose="020B0600070205080204" pitchFamily="34" charset="-128"/>
              </a:rPr>
              <a:t>: Always give a correct solution</a:t>
            </a:r>
          </a:p>
          <a:p>
            <a:r>
              <a:rPr lang="en-US" sz="3413" dirty="0">
                <a:ea typeface="ＭＳ Ｐゴシック" panose="020B0600070205080204" pitchFamily="34" charset="-128"/>
              </a:rPr>
              <a:t>For an algorithm to be an acceptable solution to a problem, it must also be </a:t>
            </a:r>
            <a:r>
              <a:rPr lang="en-US" sz="3413" u="sng" dirty="0">
                <a:ea typeface="ＭＳ Ｐゴシック" panose="020B0600070205080204" pitchFamily="34" charset="-128"/>
              </a:rPr>
              <a:t>effective</a:t>
            </a:r>
            <a:r>
              <a:rPr lang="en-US" sz="3413" dirty="0">
                <a:ea typeface="ＭＳ Ｐゴシック" panose="020B0600070205080204" pitchFamily="34" charset="-128"/>
              </a:rPr>
              <a:t>.  That is, it must give a solution in a ‘reasonable’ amount of time</a:t>
            </a:r>
          </a:p>
          <a:p>
            <a:r>
              <a:rPr lang="en-US" sz="3413" dirty="0">
                <a:ea typeface="ＭＳ Ｐゴシック" panose="020B0600070205080204" pitchFamily="34" charset="-128"/>
              </a:rPr>
              <a:t>Efficient= runs in polynomial time.  Thus, </a:t>
            </a:r>
            <a:r>
              <a:rPr lang="en-US" sz="3413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effective</a:t>
            </a:r>
            <a:r>
              <a:rPr lang="en-US" sz="3413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sz="3413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efficient</a:t>
            </a:r>
          </a:p>
          <a:p>
            <a:r>
              <a:rPr lang="en-US" sz="3413" dirty="0">
                <a:ea typeface="ＭＳ Ｐゴシック" panose="020B0600070205080204" pitchFamily="34" charset="-128"/>
              </a:rPr>
              <a:t>There can be many algorithms to solve the same problem</a:t>
            </a:r>
          </a:p>
        </p:txBody>
      </p:sp>
    </p:spTree>
    <p:extLst>
      <p:ext uri="{BB962C8B-B14F-4D97-AF65-F5344CB8AC3E}">
        <p14:creationId xmlns:p14="http://schemas.microsoft.com/office/powerpoint/2010/main" val="21359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Related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2017: Bidirectional </a:t>
            </a:r>
            <a:r>
              <a:rPr lang="en-US" dirty="0"/>
              <a:t>Conditional Insertion Sort algorithm; An efficient progress on the classical insertion </a:t>
            </a:r>
            <a:r>
              <a:rPr lang="en-US" dirty="0" smtClean="0"/>
              <a:t>sort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linkinghub.elsevier.com/retrieve/pii/S0167739X17301711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arxiv.org/pdf/1608.02615.pdf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2017: Based on this paper another work:</a:t>
            </a:r>
          </a:p>
          <a:p>
            <a:r>
              <a:rPr lang="en-US" b="1" dirty="0"/>
              <a:t>Parallelization of Modified Merge Sort </a:t>
            </a:r>
            <a:r>
              <a:rPr lang="en-US" b="1" dirty="0" smtClean="0"/>
              <a:t>Algorithm</a:t>
            </a:r>
            <a:endParaRPr lang="en-US" b="1" dirty="0"/>
          </a:p>
          <a:p>
            <a:r>
              <a:rPr lang="en-US" b="1" dirty="0">
                <a:hlinkClick r:id="rId4"/>
              </a:rPr>
              <a:t>http://</a:t>
            </a:r>
            <a:r>
              <a:rPr lang="en-US" b="1" dirty="0" smtClean="0">
                <a:hlinkClick r:id="rId4"/>
              </a:rPr>
              <a:t>www.mdpi.com/2073-8994/9/9/176/htm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315" y="6935440"/>
            <a:ext cx="6484026" cy="1455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960" y="4718285"/>
            <a:ext cx="5534470" cy="2521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40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Research on Insertion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994" y="3572086"/>
            <a:ext cx="7589520" cy="4043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94" y="3104726"/>
            <a:ext cx="7487920" cy="4673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41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Research on Insertion Sort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977" y="3538385"/>
            <a:ext cx="6479819" cy="48577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42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Research on Insertion Sort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957" y="3523828"/>
            <a:ext cx="6469593" cy="4140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99" y="3167380"/>
            <a:ext cx="7487920" cy="467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DCD-6510-402C-BCC9-3CE3948489C4}" type="slidenum">
              <a:rPr lang="en-US" smtClean="0">
                <a:solidFill>
                  <a:srgbClr val="90C226"/>
                </a:solidFill>
              </a:rPr>
              <a:pPr/>
              <a:t>43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visualgo.net/en/sorting</a:t>
            </a:r>
            <a:endParaRPr lang="en-US" sz="3600" dirty="0" smtClean="0"/>
          </a:p>
          <a:p>
            <a:r>
              <a:rPr lang="en-US" sz="3600" dirty="0">
                <a:hlinkClick r:id="rId3"/>
              </a:rPr>
              <a:t>https://www.cs.usfca.edu/~</a:t>
            </a:r>
            <a:r>
              <a:rPr lang="en-US" sz="3600" dirty="0" smtClean="0">
                <a:hlinkClick r:id="rId3"/>
              </a:rPr>
              <a:t>galles/visualization/Algorithms.html</a:t>
            </a:r>
            <a:endParaRPr lang="en-US" sz="3600" dirty="0" smtClean="0"/>
          </a:p>
          <a:p>
            <a:pPr lvl="0"/>
            <a:r>
              <a:rPr lang="en-US" sz="3600" b="1" i="1" dirty="0"/>
              <a:t>Introduction to Algorithms</a:t>
            </a:r>
            <a:r>
              <a:rPr lang="en-US" sz="3600" dirty="0"/>
              <a:t>, </a:t>
            </a:r>
            <a:r>
              <a:rPr lang="en-US" sz="3600" i="1" dirty="0"/>
              <a:t>Third Edition (International Edition)</a:t>
            </a:r>
            <a:r>
              <a:rPr lang="en-US" sz="3600" dirty="0"/>
              <a:t>, Thomas H. </a:t>
            </a:r>
            <a:r>
              <a:rPr lang="en-US" sz="3600" dirty="0" err="1"/>
              <a:t>Cormen</a:t>
            </a:r>
            <a:r>
              <a:rPr lang="en-US" sz="3600" dirty="0"/>
              <a:t>, Charles E. </a:t>
            </a:r>
            <a:r>
              <a:rPr lang="en-US" sz="3600" dirty="0" err="1"/>
              <a:t>Leiserson</a:t>
            </a:r>
            <a:r>
              <a:rPr lang="en-US" sz="3600" dirty="0"/>
              <a:t>, Ronald L. </a:t>
            </a:r>
            <a:r>
              <a:rPr lang="en-US" sz="3600" dirty="0" err="1"/>
              <a:t>Rivest</a:t>
            </a:r>
            <a:r>
              <a:rPr lang="en-US" sz="3600" dirty="0"/>
              <a:t>, Clifford Stein, ISBN-13: 978-0262033848</a:t>
            </a:r>
            <a:r>
              <a:rPr lang="en-US" sz="3600" dirty="0" smtClean="0"/>
              <a:t>.</a:t>
            </a:r>
          </a:p>
          <a:p>
            <a:pPr lvl="0"/>
            <a:r>
              <a:rPr lang="en-US" sz="3600" dirty="0">
                <a:hlinkClick r:id="rId4"/>
              </a:rPr>
              <a:t>https://www.hackerearth.com/practice/algorithms/sorting/insertion-sort/practice-problems</a:t>
            </a:r>
            <a:r>
              <a:rPr lang="en-US" sz="3600" dirty="0" smtClean="0">
                <a:hlinkClick r:id="rId4"/>
              </a:rPr>
              <a:t>/</a:t>
            </a:r>
            <a:endParaRPr lang="en-US" sz="3600" dirty="0" smtClean="0"/>
          </a:p>
          <a:p>
            <a:pPr lvl="0"/>
            <a:r>
              <a:rPr lang="en-US" sz="3600" dirty="0">
                <a:hlinkClick r:id="rId5"/>
              </a:rPr>
              <a:t>https://</a:t>
            </a:r>
            <a:r>
              <a:rPr lang="en-US" sz="3600" dirty="0" smtClean="0">
                <a:hlinkClick r:id="rId5"/>
              </a:rPr>
              <a:t>www.codechef.com/problems/SOPC03</a:t>
            </a:r>
            <a:endParaRPr lang="en-US" sz="3600" dirty="0" smtClean="0"/>
          </a:p>
          <a:p>
            <a:pPr lvl="0"/>
            <a:endParaRPr lang="en-US" sz="3600" dirty="0" smtClean="0"/>
          </a:p>
          <a:p>
            <a:pPr lvl="0"/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7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100" y="3848100"/>
            <a:ext cx="10134600" cy="738664"/>
          </a:xfrm>
        </p:spPr>
        <p:txBody>
          <a:bodyPr/>
          <a:lstStyle/>
          <a:p>
            <a:r>
              <a:rPr lang="en-US" sz="4800" dirty="0" smtClean="0"/>
              <a:t>Allah Hafez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Algorithms: General Techniques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982" dirty="0">
                <a:ea typeface="ＭＳ Ｐゴシック" panose="020B0600070205080204" pitchFamily="34" charset="-128"/>
              </a:rPr>
              <a:t>There are many broad categories of algorithms</a:t>
            </a:r>
          </a:p>
          <a:p>
            <a:pPr lvl="1"/>
            <a:r>
              <a:rPr lang="en-US" sz="3413" dirty="0">
                <a:ea typeface="ＭＳ Ｐゴシック" panose="020B0600070205080204" pitchFamily="34" charset="-128"/>
              </a:rPr>
              <a:t>Deterministic versus Randomized (e.g., Monte-Carlo)</a:t>
            </a:r>
          </a:p>
          <a:p>
            <a:pPr lvl="1"/>
            <a:r>
              <a:rPr lang="en-US" sz="3413" dirty="0">
                <a:ea typeface="ＭＳ Ｐゴシック" panose="020B0600070205080204" pitchFamily="34" charset="-128"/>
              </a:rPr>
              <a:t>Exact versus Approximation</a:t>
            </a:r>
          </a:p>
          <a:p>
            <a:pPr lvl="1"/>
            <a:r>
              <a:rPr lang="en-US" sz="3413" dirty="0">
                <a:ea typeface="ＭＳ Ｐゴシック" panose="020B0600070205080204" pitchFamily="34" charset="-128"/>
              </a:rPr>
              <a:t>Sequential/serial versus Parallel, etc</a:t>
            </a:r>
            <a:r>
              <a:rPr lang="en-US" sz="3413" dirty="0" smtClean="0">
                <a:ea typeface="ＭＳ Ｐゴシック" panose="020B0600070205080204" pitchFamily="34" charset="-128"/>
              </a:rPr>
              <a:t>.</a:t>
            </a:r>
            <a:endParaRPr lang="en-US" sz="3413" dirty="0">
              <a:ea typeface="ＭＳ Ｐゴシック" panose="020B0600070205080204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Some general styles of algorithms include</a:t>
            </a:r>
          </a:p>
          <a:p>
            <a:pPr lvl="1"/>
            <a:r>
              <a:rPr lang="en-US" sz="2800" dirty="0">
                <a:ea typeface="ＭＳ Ｐゴシック" panose="020B0600070205080204" pitchFamily="34" charset="-128"/>
              </a:rPr>
              <a:t>Brute force (enumerative techniques, exhaustive search)</a:t>
            </a:r>
          </a:p>
          <a:p>
            <a:pPr lvl="1"/>
            <a:r>
              <a:rPr lang="en-US" sz="2800" dirty="0">
                <a:ea typeface="ＭＳ Ｐゴシック" panose="020B0600070205080204" pitchFamily="34" charset="-128"/>
              </a:rPr>
              <a:t>Divide &amp; Conquer</a:t>
            </a:r>
          </a:p>
          <a:p>
            <a:pPr lvl="1"/>
            <a:r>
              <a:rPr lang="en-US" sz="2800" dirty="0">
                <a:ea typeface="ＭＳ Ｐゴシック" panose="020B0600070205080204" pitchFamily="34" charset="-128"/>
              </a:rPr>
              <a:t>Transform &amp; Conquer (reformulation)</a:t>
            </a:r>
          </a:p>
          <a:p>
            <a:pPr lvl="1"/>
            <a:r>
              <a:rPr lang="en-US" sz="2800" dirty="0">
                <a:ea typeface="ＭＳ Ｐゴシック" panose="020B0600070205080204" pitchFamily="34" charset="-128"/>
              </a:rPr>
              <a:t>Greedy Techniques</a:t>
            </a:r>
          </a:p>
          <a:p>
            <a:pPr lvl="1"/>
            <a:r>
              <a:rPr lang="en-US" sz="2800" dirty="0" smtClean="0">
                <a:ea typeface="ＭＳ Ｐゴシック" panose="020B0600070205080204" pitchFamily="34" charset="-128"/>
              </a:rPr>
              <a:t>Backtracking</a:t>
            </a:r>
          </a:p>
          <a:p>
            <a:pPr lvl="1"/>
            <a:r>
              <a:rPr lang="en-US" sz="2800" dirty="0" smtClean="0">
                <a:ea typeface="ＭＳ Ｐゴシック" panose="020B0600070205080204" pitchFamily="34" charset="-128"/>
              </a:rPr>
              <a:t>Dynamic Programming</a:t>
            </a:r>
            <a:endParaRPr lang="en-US" sz="28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55001F-BC46-4D87-B611-E71C772DA21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anose="020B0600070205080204" pitchFamily="34" charset="-128"/>
              </a:rPr>
              <a:t>Today’s Target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2029440" cy="6436925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Pseudo-code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Designing an algorithm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Example:</a:t>
            </a:r>
            <a:r>
              <a:rPr lang="en-US" dirty="0" smtClean="0">
                <a:latin typeface="Estrangelo Edessa" panose="03080600000000000000" pitchFamily="66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 </a:t>
            </a:r>
            <a:r>
              <a:rPr lang="en-US" dirty="0" smtClean="0">
                <a:latin typeface="Copperplate Gothic Light" panose="020E0507020206020404" pitchFamily="34" charset="0"/>
                <a:ea typeface="ＭＳ Ｐゴシック" panose="020B0600070205080204" pitchFamily="34" charset="-128"/>
                <a:cs typeface="Estrangelo Edessa" panose="03080600000000000000" pitchFamily="66" charset="0"/>
              </a:rPr>
              <a:t>Max</a:t>
            </a:r>
          </a:p>
          <a:p>
            <a:r>
              <a:rPr lang="en-GB" spc="-7" dirty="0"/>
              <a:t>Analysis </a:t>
            </a:r>
            <a:r>
              <a:rPr lang="en-GB" dirty="0"/>
              <a:t>of</a:t>
            </a:r>
            <a:r>
              <a:rPr lang="en-GB" spc="-64" dirty="0"/>
              <a:t> </a:t>
            </a:r>
            <a:r>
              <a:rPr lang="en-GB" spc="-7" dirty="0" smtClean="0"/>
              <a:t>algorithms</a:t>
            </a:r>
          </a:p>
          <a:p>
            <a:r>
              <a:rPr lang="en-GB" dirty="0"/>
              <a:t>Why </a:t>
            </a:r>
            <a:r>
              <a:rPr lang="en-GB" spc="-7" dirty="0"/>
              <a:t>study algorithms</a:t>
            </a:r>
            <a:r>
              <a:rPr lang="en-GB" spc="-86" dirty="0"/>
              <a:t> </a:t>
            </a:r>
            <a:r>
              <a:rPr lang="en-GB" spc="-7" dirty="0"/>
              <a:t>and  </a:t>
            </a:r>
            <a:r>
              <a:rPr lang="en-GB" spc="-14" dirty="0"/>
              <a:t>performance?</a:t>
            </a:r>
            <a:endParaRPr lang="en-GB" spc="-7" dirty="0" smtClean="0"/>
          </a:p>
          <a:p>
            <a:r>
              <a:rPr lang="en-US" dirty="0" smtClean="0">
                <a:ea typeface="ＭＳ Ｐゴシック" panose="020B0600070205080204" pitchFamily="34" charset="-128"/>
              </a:rPr>
              <a:t>Pseudo-code of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Analysis Insertion-sort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Running Time &amp; Types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Need Asymptotic Analysis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 smtClean="0">
              <a:latin typeface="Copperplate Gothic Light" panose="020E0507020206020404" pitchFamily="34" charset="0"/>
              <a:ea typeface="ＭＳ Ｐゴシック" panose="020B0600070205080204" pitchFamily="34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Good Pseudo-Code: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059094"/>
            <a:ext cx="11704320" cy="6436925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844" dirty="0">
                <a:latin typeface="Copperplate Gothic Light" pitchFamily="34" charset="0"/>
                <a:ea typeface="+mn-ea"/>
                <a:cs typeface="+mn-cs"/>
              </a:rPr>
              <a:t>Intersection</a:t>
            </a:r>
          </a:p>
          <a:p>
            <a:pPr>
              <a:buFont typeface="Arial" charset="0"/>
              <a:buNone/>
              <a:defRPr/>
            </a:pPr>
            <a:r>
              <a:rPr lang="en-US" sz="2844" i="1" dirty="0">
                <a:ea typeface="+mn-ea"/>
                <a:cs typeface="+mn-cs"/>
              </a:rPr>
              <a:t>Input</a:t>
            </a:r>
            <a:r>
              <a:rPr lang="en-US" sz="2844" dirty="0">
                <a:ea typeface="+mn-ea"/>
                <a:cs typeface="+mn-cs"/>
              </a:rPr>
              <a:t>:       Two finite sets </a:t>
            </a:r>
            <a:r>
              <a:rPr lang="en-US" sz="2844" i="1" dirty="0">
                <a:ea typeface="+mn-ea"/>
                <a:cs typeface="+mn-cs"/>
              </a:rPr>
              <a:t>A</a:t>
            </a:r>
            <a:r>
              <a:rPr lang="en-US" sz="2844" dirty="0">
                <a:ea typeface="+mn-ea"/>
                <a:cs typeface="+mn-cs"/>
              </a:rPr>
              <a:t>, </a:t>
            </a:r>
            <a:r>
              <a:rPr lang="en-US" sz="2844" i="1" dirty="0">
                <a:ea typeface="+mn-ea"/>
                <a:cs typeface="+mn-cs"/>
              </a:rPr>
              <a:t>B</a:t>
            </a:r>
          </a:p>
          <a:p>
            <a:pPr>
              <a:buFont typeface="Arial" charset="0"/>
              <a:buNone/>
              <a:defRPr/>
            </a:pPr>
            <a:r>
              <a:rPr lang="en-US" sz="2844" i="1" dirty="0">
                <a:ea typeface="+mn-ea"/>
                <a:cs typeface="+mn-cs"/>
              </a:rPr>
              <a:t>Output</a:t>
            </a:r>
            <a:r>
              <a:rPr lang="en-US" sz="2844" dirty="0">
                <a:ea typeface="+mn-ea"/>
                <a:cs typeface="+mn-cs"/>
              </a:rPr>
              <a:t>:    A finite set </a:t>
            </a:r>
            <a:r>
              <a:rPr lang="en-US" sz="2844" i="1" dirty="0">
                <a:ea typeface="+mn-ea"/>
                <a:cs typeface="+mn-cs"/>
              </a:rPr>
              <a:t>C</a:t>
            </a:r>
            <a:r>
              <a:rPr lang="en-US" sz="2844" dirty="0">
                <a:ea typeface="+mn-ea"/>
                <a:cs typeface="+mn-cs"/>
              </a:rPr>
              <a:t> such that </a:t>
            </a:r>
            <a:r>
              <a:rPr lang="en-US" sz="2844" i="1" dirty="0">
                <a:ea typeface="+mn-ea"/>
                <a:cs typeface="+mn-cs"/>
              </a:rPr>
              <a:t>C </a:t>
            </a:r>
            <a:r>
              <a:rPr lang="en-US" sz="2844" dirty="0">
                <a:ea typeface="+mn-ea"/>
                <a:cs typeface="+mn-cs"/>
              </a:rPr>
              <a:t>= </a:t>
            </a:r>
            <a:r>
              <a:rPr lang="en-US" sz="2844" i="1" dirty="0">
                <a:ea typeface="+mn-ea"/>
                <a:cs typeface="+mn-cs"/>
              </a:rPr>
              <a:t>A </a:t>
            </a:r>
            <a:r>
              <a:rPr lang="en-US" sz="2844" dirty="0">
                <a:ea typeface="+mn-ea"/>
                <a:cs typeface="+mn-cs"/>
                <a:sym typeface="Symbol"/>
              </a:rPr>
              <a:t> </a:t>
            </a:r>
            <a:r>
              <a:rPr lang="en-US" sz="2844" i="1" dirty="0">
                <a:ea typeface="+mn-ea"/>
                <a:cs typeface="+mn-cs"/>
              </a:rPr>
              <a:t>B</a:t>
            </a:r>
          </a:p>
          <a:p>
            <a:pPr marL="731509" indent="-731509">
              <a:buFont typeface="+mj-lt"/>
              <a:buAutoNum type="arabicPeriod"/>
              <a:defRPr/>
            </a:pPr>
            <a:r>
              <a:rPr lang="en-US" sz="2844" i="1" dirty="0">
                <a:ea typeface="+mn-ea"/>
                <a:cs typeface="+mn-cs"/>
              </a:rPr>
              <a:t>C</a:t>
            </a:r>
            <a:r>
              <a:rPr lang="en-US" sz="2844" dirty="0">
                <a:ea typeface="+mn-ea"/>
                <a:cs typeface="+mn-cs"/>
                <a:sym typeface="Symbol"/>
              </a:rPr>
              <a:t>0</a:t>
            </a:r>
          </a:p>
          <a:p>
            <a:pPr marL="731509" indent="-731509">
              <a:buFont typeface="+mj-lt"/>
              <a:buAutoNum type="arabicPeriod"/>
              <a:defRPr/>
            </a:pPr>
            <a:r>
              <a:rPr lang="en-US" sz="2844" dirty="0">
                <a:ea typeface="+mn-ea"/>
                <a:cs typeface="+mn-cs"/>
                <a:sym typeface="Symbol"/>
              </a:rPr>
              <a:t> </a:t>
            </a:r>
            <a:r>
              <a:rPr lang="en-US" sz="2844" b="1" dirty="0">
                <a:ea typeface="+mn-ea"/>
                <a:cs typeface="+mn-cs"/>
                <a:sym typeface="Symbol"/>
              </a:rPr>
              <a:t>If</a:t>
            </a:r>
            <a:r>
              <a:rPr lang="en-US" sz="2844" dirty="0">
                <a:ea typeface="+mn-ea"/>
                <a:cs typeface="+mn-cs"/>
                <a:sym typeface="Symbol"/>
              </a:rPr>
              <a:t> |</a:t>
            </a:r>
            <a:r>
              <a:rPr lang="en-US" sz="2844" i="1" dirty="0">
                <a:ea typeface="+mn-ea"/>
                <a:cs typeface="+mn-cs"/>
                <a:sym typeface="Symbol"/>
              </a:rPr>
              <a:t>A</a:t>
            </a:r>
            <a:r>
              <a:rPr lang="en-US" sz="2844" dirty="0">
                <a:ea typeface="+mn-ea"/>
                <a:cs typeface="+mn-cs"/>
                <a:sym typeface="Symbol"/>
              </a:rPr>
              <a:t>|&gt;|</a:t>
            </a:r>
            <a:r>
              <a:rPr lang="en-US" sz="2844" i="1" dirty="0">
                <a:ea typeface="+mn-ea"/>
                <a:cs typeface="+mn-cs"/>
                <a:sym typeface="Symbol"/>
              </a:rPr>
              <a:t>B</a:t>
            </a:r>
            <a:r>
              <a:rPr lang="en-US" sz="2844" dirty="0">
                <a:ea typeface="+mn-ea"/>
                <a:cs typeface="+mn-cs"/>
                <a:sym typeface="Symbol"/>
              </a:rPr>
              <a:t>| </a:t>
            </a:r>
          </a:p>
          <a:p>
            <a:pPr marL="731509" indent="-731509">
              <a:buFont typeface="+mj-lt"/>
              <a:buAutoNum type="arabicPeriod"/>
              <a:defRPr/>
            </a:pPr>
            <a:r>
              <a:rPr lang="en-US" sz="2844" dirty="0">
                <a:ea typeface="+mn-ea"/>
                <a:cs typeface="+mn-cs"/>
                <a:sym typeface="Symbol"/>
              </a:rPr>
              <a:t>    </a:t>
            </a:r>
            <a:r>
              <a:rPr lang="en-US" sz="2844" b="1" dirty="0">
                <a:ea typeface="+mn-ea"/>
                <a:cs typeface="+mn-cs"/>
                <a:sym typeface="Symbol"/>
              </a:rPr>
              <a:t>Then</a:t>
            </a:r>
            <a:r>
              <a:rPr lang="en-US" sz="2844" dirty="0">
                <a:ea typeface="+mn-ea"/>
                <a:cs typeface="+mn-cs"/>
                <a:sym typeface="Symbol"/>
              </a:rPr>
              <a:t> </a:t>
            </a:r>
            <a:r>
              <a:rPr lang="en-US" sz="2844" dirty="0">
                <a:latin typeface="Copperplate Gothic Light" pitchFamily="34" charset="0"/>
                <a:ea typeface="+mn-ea"/>
                <a:cs typeface="+mn-cs"/>
                <a:sym typeface="Symbol"/>
              </a:rPr>
              <a:t>Swap(</a:t>
            </a:r>
            <a:r>
              <a:rPr lang="en-US" sz="2844" i="1" dirty="0">
                <a:ea typeface="+mn-ea"/>
                <a:cs typeface="+mn-cs"/>
                <a:sym typeface="Symbol"/>
              </a:rPr>
              <a:t>A</a:t>
            </a:r>
            <a:r>
              <a:rPr lang="en-US" sz="2844" dirty="0">
                <a:ea typeface="+mn-ea"/>
                <a:cs typeface="+mn-cs"/>
                <a:sym typeface="Symbol"/>
              </a:rPr>
              <a:t>,</a:t>
            </a:r>
            <a:r>
              <a:rPr lang="en-US" sz="2844" i="1" dirty="0">
                <a:ea typeface="+mn-ea"/>
                <a:cs typeface="+mn-cs"/>
                <a:sym typeface="Symbol"/>
              </a:rPr>
              <a:t>B</a:t>
            </a:r>
            <a:r>
              <a:rPr lang="en-US" sz="2844" dirty="0">
                <a:ea typeface="+mn-ea"/>
                <a:cs typeface="+mn-cs"/>
                <a:sym typeface="Symbol"/>
              </a:rPr>
              <a:t>)</a:t>
            </a:r>
          </a:p>
          <a:p>
            <a:pPr marL="731509" indent="-731509">
              <a:buFont typeface="+mj-lt"/>
              <a:buAutoNum type="arabicPeriod"/>
              <a:defRPr/>
            </a:pPr>
            <a:r>
              <a:rPr lang="en-US" sz="2844" dirty="0">
                <a:ea typeface="+mn-ea"/>
                <a:cs typeface="+mn-cs"/>
                <a:sym typeface="Symbol"/>
              </a:rPr>
              <a:t> </a:t>
            </a:r>
            <a:r>
              <a:rPr lang="en-US" sz="2844" b="1" dirty="0">
                <a:ea typeface="+mn-ea"/>
                <a:cs typeface="+mn-cs"/>
                <a:sym typeface="Symbol"/>
              </a:rPr>
              <a:t>End</a:t>
            </a:r>
          </a:p>
          <a:p>
            <a:pPr marL="731509" indent="-731509">
              <a:buFont typeface="+mj-lt"/>
              <a:buAutoNum type="arabicPeriod"/>
              <a:defRPr/>
            </a:pPr>
            <a:r>
              <a:rPr lang="en-US" sz="2844" dirty="0">
                <a:ea typeface="+mn-ea"/>
                <a:cs typeface="+mn-cs"/>
              </a:rPr>
              <a:t> </a:t>
            </a:r>
            <a:r>
              <a:rPr lang="en-US" sz="2844" b="1" dirty="0">
                <a:ea typeface="+mn-ea"/>
                <a:cs typeface="+mn-cs"/>
              </a:rPr>
              <a:t>For every</a:t>
            </a:r>
            <a:r>
              <a:rPr lang="en-US" sz="2844" dirty="0">
                <a:ea typeface="+mn-ea"/>
                <a:cs typeface="+mn-cs"/>
              </a:rPr>
              <a:t> </a:t>
            </a:r>
            <a:r>
              <a:rPr lang="en-US" sz="2844" i="1" dirty="0">
                <a:ea typeface="+mn-ea"/>
                <a:cs typeface="+mn-cs"/>
              </a:rPr>
              <a:t>x</a:t>
            </a:r>
            <a:r>
              <a:rPr lang="en-US" sz="2844" dirty="0">
                <a:ea typeface="+mn-ea"/>
                <a:cs typeface="+mn-cs"/>
              </a:rPr>
              <a:t> </a:t>
            </a:r>
            <a:r>
              <a:rPr lang="en-US" sz="2844" dirty="0">
                <a:ea typeface="+mn-ea"/>
                <a:cs typeface="+mn-cs"/>
                <a:sym typeface="Symbol"/>
              </a:rPr>
              <a:t> </a:t>
            </a:r>
            <a:r>
              <a:rPr lang="en-US" sz="2844" i="1" dirty="0">
                <a:ea typeface="+mn-ea"/>
                <a:cs typeface="+mn-cs"/>
                <a:sym typeface="Symbol"/>
              </a:rPr>
              <a:t>A</a:t>
            </a:r>
            <a:r>
              <a:rPr lang="en-US" sz="2844" dirty="0">
                <a:ea typeface="+mn-ea"/>
                <a:cs typeface="+mn-cs"/>
                <a:sym typeface="Symbol"/>
              </a:rPr>
              <a:t> </a:t>
            </a:r>
            <a:r>
              <a:rPr lang="en-US" sz="2844" b="1" dirty="0">
                <a:ea typeface="+mn-ea"/>
                <a:cs typeface="+mn-cs"/>
                <a:sym typeface="Symbol"/>
              </a:rPr>
              <a:t>Do</a:t>
            </a:r>
          </a:p>
          <a:p>
            <a:pPr marL="731509" indent="-731509">
              <a:buFont typeface="+mj-lt"/>
              <a:buAutoNum type="arabicPeriod"/>
              <a:defRPr/>
            </a:pPr>
            <a:r>
              <a:rPr lang="en-US" sz="2844" dirty="0">
                <a:ea typeface="+mn-ea"/>
                <a:cs typeface="+mn-cs"/>
                <a:sym typeface="Symbol"/>
              </a:rPr>
              <a:t>     </a:t>
            </a:r>
            <a:r>
              <a:rPr lang="en-US" sz="2844" b="1" dirty="0">
                <a:ea typeface="+mn-ea"/>
                <a:cs typeface="+mn-cs"/>
                <a:sym typeface="Symbol"/>
              </a:rPr>
              <a:t>If</a:t>
            </a:r>
            <a:r>
              <a:rPr lang="en-US" sz="2844" dirty="0">
                <a:ea typeface="+mn-ea"/>
                <a:cs typeface="+mn-cs"/>
                <a:sym typeface="Symbol"/>
              </a:rPr>
              <a:t> </a:t>
            </a:r>
            <a:r>
              <a:rPr lang="en-US" sz="2844" i="1" dirty="0">
                <a:ea typeface="+mn-ea"/>
                <a:cs typeface="+mn-cs"/>
                <a:sym typeface="Symbol"/>
              </a:rPr>
              <a:t>x</a:t>
            </a:r>
            <a:r>
              <a:rPr lang="en-US" sz="2844" dirty="0">
                <a:ea typeface="+mn-ea"/>
                <a:cs typeface="+mn-cs"/>
                <a:sym typeface="Symbol"/>
              </a:rPr>
              <a:t>  </a:t>
            </a:r>
            <a:r>
              <a:rPr lang="en-US" sz="2844" i="1" dirty="0">
                <a:ea typeface="+mn-ea"/>
                <a:cs typeface="+mn-cs"/>
                <a:sym typeface="Symbol"/>
              </a:rPr>
              <a:t>B</a:t>
            </a:r>
            <a:r>
              <a:rPr lang="en-US" sz="2844" dirty="0">
                <a:ea typeface="+mn-ea"/>
                <a:cs typeface="+mn-cs"/>
                <a:sym typeface="Symbol"/>
              </a:rPr>
              <a:t> </a:t>
            </a:r>
          </a:p>
          <a:p>
            <a:pPr marL="731509" indent="-731509">
              <a:buFont typeface="+mj-lt"/>
              <a:buAutoNum type="arabicPeriod"/>
              <a:defRPr/>
            </a:pPr>
            <a:r>
              <a:rPr lang="en-US" sz="2844" dirty="0">
                <a:ea typeface="+mn-ea"/>
                <a:cs typeface="+mn-cs"/>
                <a:sym typeface="Symbol"/>
              </a:rPr>
              <a:t>        </a:t>
            </a:r>
            <a:r>
              <a:rPr lang="en-US" sz="2844" b="1" dirty="0">
                <a:ea typeface="+mn-ea"/>
                <a:cs typeface="+mn-cs"/>
                <a:sym typeface="Symbol"/>
              </a:rPr>
              <a:t>Then</a:t>
            </a:r>
            <a:r>
              <a:rPr lang="en-US" sz="2844" dirty="0">
                <a:ea typeface="+mn-ea"/>
                <a:cs typeface="+mn-cs"/>
                <a:sym typeface="Symbol"/>
              </a:rPr>
              <a:t> </a:t>
            </a:r>
            <a:r>
              <a:rPr lang="en-US" sz="2844" i="1" dirty="0">
                <a:ea typeface="+mn-ea"/>
                <a:cs typeface="+mn-cs"/>
                <a:sym typeface="Symbol"/>
              </a:rPr>
              <a:t>C</a:t>
            </a:r>
            <a:r>
              <a:rPr lang="en-US" sz="2844" dirty="0">
                <a:ea typeface="+mn-ea"/>
                <a:cs typeface="+mn-cs"/>
                <a:sym typeface="Symbol"/>
              </a:rPr>
              <a:t>   </a:t>
            </a:r>
            <a:r>
              <a:rPr lang="en-US" sz="2844" i="1" dirty="0">
                <a:ea typeface="+mn-ea"/>
                <a:cs typeface="+mn-cs"/>
                <a:sym typeface="Symbol"/>
              </a:rPr>
              <a:t>C</a:t>
            </a:r>
            <a:r>
              <a:rPr lang="en-US" sz="2844" dirty="0">
                <a:ea typeface="+mn-ea"/>
                <a:cs typeface="+mn-cs"/>
                <a:sym typeface="Symbol"/>
              </a:rPr>
              <a:t>  {</a:t>
            </a:r>
            <a:r>
              <a:rPr lang="en-US" sz="2844" i="1" dirty="0">
                <a:ea typeface="+mn-ea"/>
                <a:cs typeface="+mn-cs"/>
                <a:sym typeface="Symbol"/>
              </a:rPr>
              <a:t>x</a:t>
            </a:r>
            <a:r>
              <a:rPr lang="en-US" sz="2844" dirty="0">
                <a:ea typeface="+mn-ea"/>
                <a:cs typeface="+mn-cs"/>
                <a:sym typeface="Symbol"/>
              </a:rPr>
              <a:t>}                                                            </a:t>
            </a:r>
            <a:r>
              <a:rPr lang="en-US" sz="2844" dirty="0">
                <a:latin typeface="Copperplate Gothic Light" pitchFamily="34" charset="0"/>
                <a:ea typeface="+mn-ea"/>
                <a:cs typeface="+mn-cs"/>
                <a:sym typeface="Symbol"/>
              </a:rPr>
              <a:t>Union</a:t>
            </a:r>
            <a:r>
              <a:rPr lang="en-US" sz="2844" dirty="0">
                <a:ea typeface="+mn-ea"/>
                <a:cs typeface="+mn-cs"/>
                <a:sym typeface="Symbol"/>
              </a:rPr>
              <a:t>(</a:t>
            </a:r>
            <a:r>
              <a:rPr lang="en-US" sz="2844" i="1" dirty="0">
                <a:ea typeface="+mn-ea"/>
                <a:cs typeface="+mn-cs"/>
                <a:sym typeface="Symbol"/>
              </a:rPr>
              <a:t>C</a:t>
            </a:r>
            <a:r>
              <a:rPr lang="en-US" sz="2844" dirty="0">
                <a:ea typeface="+mn-ea"/>
                <a:cs typeface="+mn-cs"/>
                <a:sym typeface="Symbol"/>
              </a:rPr>
              <a:t>,{</a:t>
            </a:r>
            <a:r>
              <a:rPr lang="en-US" sz="2844" i="1" dirty="0">
                <a:ea typeface="+mn-ea"/>
                <a:cs typeface="+mn-cs"/>
                <a:sym typeface="Symbol"/>
              </a:rPr>
              <a:t>x</a:t>
            </a:r>
            <a:r>
              <a:rPr lang="en-US" sz="2844" dirty="0">
                <a:ea typeface="+mn-ea"/>
                <a:cs typeface="+mn-cs"/>
                <a:sym typeface="Symbol"/>
              </a:rPr>
              <a:t>})</a:t>
            </a:r>
          </a:p>
          <a:p>
            <a:pPr marL="731509" indent="-731509">
              <a:buFont typeface="+mj-lt"/>
              <a:buAutoNum type="arabicPeriod"/>
              <a:defRPr/>
            </a:pPr>
            <a:r>
              <a:rPr lang="en-US" sz="2844" dirty="0">
                <a:ea typeface="+mn-ea"/>
                <a:cs typeface="+mn-cs"/>
                <a:sym typeface="Symbol"/>
              </a:rPr>
              <a:t>     </a:t>
            </a:r>
            <a:r>
              <a:rPr lang="en-US" sz="2844" b="1" dirty="0">
                <a:ea typeface="+mn-ea"/>
                <a:cs typeface="+mn-cs"/>
                <a:sym typeface="Symbol"/>
              </a:rPr>
              <a:t>End</a:t>
            </a:r>
          </a:p>
          <a:p>
            <a:pPr marL="731509" indent="-731509">
              <a:buFont typeface="+mj-lt"/>
              <a:buAutoNum type="arabicPeriod"/>
              <a:defRPr/>
            </a:pPr>
            <a:r>
              <a:rPr lang="en-US" sz="2844" dirty="0">
                <a:ea typeface="+mn-ea"/>
                <a:cs typeface="+mn-cs"/>
                <a:sym typeface="Symbol"/>
              </a:rPr>
              <a:t> </a:t>
            </a:r>
            <a:r>
              <a:rPr lang="en-US" sz="2844" b="1" dirty="0">
                <a:ea typeface="+mn-ea"/>
                <a:cs typeface="+mn-cs"/>
                <a:sym typeface="Symbol"/>
              </a:rPr>
              <a:t>End</a:t>
            </a:r>
          </a:p>
          <a:p>
            <a:pPr marL="731509" indent="-731509">
              <a:buFont typeface="+mj-lt"/>
              <a:buAutoNum type="arabicPeriod"/>
              <a:defRPr/>
            </a:pPr>
            <a:r>
              <a:rPr lang="en-US" sz="2844" dirty="0">
                <a:ea typeface="+mn-ea"/>
                <a:cs typeface="+mn-cs"/>
                <a:sym typeface="Symbol"/>
              </a:rPr>
              <a:t> </a:t>
            </a:r>
            <a:r>
              <a:rPr lang="en-US" sz="2844" b="1" dirty="0">
                <a:ea typeface="+mn-ea"/>
                <a:cs typeface="+mn-cs"/>
                <a:sym typeface="Symbol"/>
              </a:rPr>
              <a:t>Return</a:t>
            </a:r>
            <a:r>
              <a:rPr lang="en-US" sz="2844" dirty="0">
                <a:ea typeface="+mn-ea"/>
                <a:cs typeface="+mn-cs"/>
                <a:sym typeface="Symbol"/>
              </a:rPr>
              <a:t> </a:t>
            </a:r>
            <a:r>
              <a:rPr lang="en-US" sz="2844" i="1" dirty="0">
                <a:ea typeface="+mn-ea"/>
                <a:cs typeface="+mn-cs"/>
                <a:sym typeface="Symbol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80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Algorithms: Pseudo-Code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13">
                <a:ea typeface="ＭＳ Ｐゴシック" panose="020B0600070205080204" pitchFamily="34" charset="-128"/>
              </a:rPr>
              <a:t>Algorithms are usually presented using </a:t>
            </a:r>
            <a:r>
              <a:rPr lang="en-US" sz="3413" u="sng">
                <a:ea typeface="ＭＳ Ｐゴシック" panose="020B0600070205080204" pitchFamily="34" charset="-128"/>
              </a:rPr>
              <a:t>pseudo-code</a:t>
            </a:r>
            <a:endParaRPr lang="en-US" sz="3413">
              <a:ea typeface="ＭＳ Ｐゴシック" panose="020B0600070205080204" pitchFamily="34" charset="-128"/>
            </a:endParaRPr>
          </a:p>
          <a:p>
            <a:r>
              <a:rPr lang="en-US" sz="3413">
                <a:ea typeface="ＭＳ Ｐゴシック" panose="020B0600070205080204" pitchFamily="34" charset="-128"/>
              </a:rPr>
              <a:t>Bad pseudo-code </a:t>
            </a:r>
          </a:p>
          <a:p>
            <a:pPr lvl="1"/>
            <a:r>
              <a:rPr lang="en-US" sz="2844">
                <a:ea typeface="ＭＳ Ｐゴシック" panose="020B0600070205080204" pitchFamily="34" charset="-128"/>
              </a:rPr>
              <a:t>gives too many details or </a:t>
            </a:r>
          </a:p>
          <a:p>
            <a:pPr lvl="1"/>
            <a:r>
              <a:rPr lang="en-US" sz="2844">
                <a:ea typeface="ＭＳ Ｐゴシック" panose="020B0600070205080204" pitchFamily="34" charset="-128"/>
              </a:rPr>
              <a:t>is too implementation specific (i.e., actual C++ or Java code or giving every step of a sub-process such as set union)</a:t>
            </a:r>
          </a:p>
          <a:p>
            <a:r>
              <a:rPr lang="en-US" sz="3413">
                <a:ea typeface="ＭＳ Ｐゴシック" panose="020B0600070205080204" pitchFamily="34" charset="-128"/>
              </a:rPr>
              <a:t>Good pseudo-code </a:t>
            </a:r>
          </a:p>
          <a:p>
            <a:pPr lvl="1"/>
            <a:r>
              <a:rPr lang="en-US" sz="2844">
                <a:ea typeface="ＭＳ Ｐゴシック" panose="020B0600070205080204" pitchFamily="34" charset="-128"/>
              </a:rPr>
              <a:t>Is a balance between clarity and detail</a:t>
            </a:r>
          </a:p>
          <a:p>
            <a:pPr lvl="1"/>
            <a:r>
              <a:rPr lang="en-US" sz="2844">
                <a:ea typeface="ＭＳ Ｐゴシック" panose="020B0600070205080204" pitchFamily="34" charset="-128"/>
              </a:rPr>
              <a:t>Abstracts the algorithm</a:t>
            </a:r>
          </a:p>
          <a:p>
            <a:pPr lvl="1"/>
            <a:r>
              <a:rPr lang="en-US" sz="2844">
                <a:ea typeface="ＭＳ Ｐゴシック" panose="020B0600070205080204" pitchFamily="34" charset="-128"/>
              </a:rPr>
              <a:t>Makes good use of mathematical notation</a:t>
            </a:r>
          </a:p>
          <a:p>
            <a:pPr lvl="1"/>
            <a:r>
              <a:rPr lang="en-US" sz="2844">
                <a:ea typeface="ＭＳ Ｐゴシック" panose="020B0600070205080204" pitchFamily="34" charset="-128"/>
              </a:rPr>
              <a:t>Is easy to read and</a:t>
            </a:r>
          </a:p>
          <a:p>
            <a:pPr lvl="1"/>
            <a:r>
              <a:rPr lang="en-US" sz="2844">
                <a:ea typeface="ＭＳ Ｐゴシック" panose="020B0600070205080204" pitchFamily="34" charset="-128"/>
              </a:rPr>
              <a:t>Facilitates implementation (reproducible, does not hide away important information)</a:t>
            </a:r>
          </a:p>
        </p:txBody>
      </p:sp>
    </p:spTree>
    <p:extLst>
      <p:ext uri="{BB962C8B-B14F-4D97-AF65-F5344CB8AC3E}">
        <p14:creationId xmlns:p14="http://schemas.microsoft.com/office/powerpoint/2010/main" val="26749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Writing Pseudo-Code: Advice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13">
                <a:ea typeface="ＭＳ Ｐゴシック" panose="020B0600070205080204" pitchFamily="34" charset="-128"/>
              </a:rPr>
              <a:t>Input/output must properly defined</a:t>
            </a:r>
          </a:p>
          <a:p>
            <a:r>
              <a:rPr lang="en-US" sz="3413">
                <a:ea typeface="ＭＳ Ｐゴシック" panose="020B0600070205080204" pitchFamily="34" charset="-128"/>
              </a:rPr>
              <a:t>All your variables must be properly initialized, introduced </a:t>
            </a:r>
          </a:p>
          <a:p>
            <a:r>
              <a:rPr lang="en-US" sz="3413">
                <a:ea typeface="ＭＳ Ｐゴシック" panose="020B0600070205080204" pitchFamily="34" charset="-128"/>
              </a:rPr>
              <a:t>Variables are instantiated, assigned using 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</a:p>
          <a:p>
            <a:r>
              <a:rPr lang="en-US" sz="3413">
                <a:ea typeface="ＭＳ Ｐゴシック" panose="020B0600070205080204" pitchFamily="34" charset="-128"/>
              </a:rPr>
              <a:t>All `commands' (while, if, repeat, begin, end) bold face         \bf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3413" b="1">
                <a:ea typeface="ＭＳ Ｐゴシック" panose="020B0600070205080204" pitchFamily="34" charset="-128"/>
              </a:rPr>
              <a:t>For</a:t>
            </a:r>
            <a:r>
              <a:rPr lang="en-US" sz="3413">
                <a:ea typeface="ＭＳ Ｐゴシック" panose="020B0600070205080204" pitchFamily="34" charset="-128"/>
              </a:rPr>
              <a:t> </a:t>
            </a:r>
            <a:r>
              <a:rPr lang="en-US" sz="3413" i="1">
                <a:ea typeface="ＭＳ Ｐゴシック" panose="020B0600070205080204" pitchFamily="34" charset="-128"/>
              </a:rPr>
              <a:t>i</a:t>
            </a:r>
            <a:r>
              <a:rPr lang="en-US" sz="3413">
                <a:ea typeface="ＭＳ Ｐゴシック" panose="020B0600070205080204" pitchFamily="34" charset="-128"/>
              </a:rPr>
              <a:t> 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 1 to </a:t>
            </a:r>
            <a:r>
              <a:rPr lang="en-US" sz="3413" i="1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sz="3413" b="1">
                <a:ea typeface="ＭＳ Ｐゴシック" panose="020B0600070205080204" pitchFamily="34" charset="-128"/>
                <a:sym typeface="Symbol" panose="05050102010706020507" pitchFamily="18" charset="2"/>
              </a:rPr>
              <a:t>Do</a:t>
            </a:r>
            <a:endParaRPr lang="en-US" sz="3413">
              <a:ea typeface="ＭＳ Ｐゴシック" panose="020B0600070205080204" pitchFamily="34" charset="-128"/>
            </a:endParaRPr>
          </a:p>
          <a:p>
            <a:r>
              <a:rPr lang="en-US" sz="3413">
                <a:ea typeface="ＭＳ Ｐゴシック" panose="020B0600070205080204" pitchFamily="34" charset="-128"/>
              </a:rPr>
              <a:t>All functions in small caps  </a:t>
            </a:r>
            <a:r>
              <a:rPr lang="en-US" sz="3413">
                <a:latin typeface="Copperplate Gothic Light" panose="020E0507020206020404" pitchFamily="34" charset="0"/>
                <a:ea typeface="ＭＳ Ｐゴシック" panose="020B0600070205080204" pitchFamily="34" charset="-128"/>
              </a:rPr>
              <a:t>Union</a:t>
            </a:r>
            <a:r>
              <a:rPr lang="en-US" sz="3413">
                <a:ea typeface="ＭＳ Ｐゴシック" panose="020B0600070205080204" pitchFamily="34" charset="-128"/>
              </a:rPr>
              <a:t>(</a:t>
            </a:r>
            <a:r>
              <a:rPr lang="en-US" sz="3413" i="1">
                <a:ea typeface="ＭＳ Ｐゴシック" panose="020B0600070205080204" pitchFamily="34" charset="-128"/>
              </a:rPr>
              <a:t>s</a:t>
            </a:r>
            <a:r>
              <a:rPr lang="en-US" sz="3413">
                <a:ea typeface="ＭＳ Ｐゴシック" panose="020B0600070205080204" pitchFamily="34" charset="-128"/>
              </a:rPr>
              <a:t>,</a:t>
            </a:r>
            <a:r>
              <a:rPr lang="en-US" sz="3413" i="1">
                <a:ea typeface="ＭＳ Ｐゴシック" panose="020B0600070205080204" pitchFamily="34" charset="-128"/>
              </a:rPr>
              <a:t>t</a:t>
            </a:r>
            <a:r>
              <a:rPr lang="en-US" sz="3413">
                <a:ea typeface="ＭＳ Ｐゴシック" panose="020B0600070205080204" pitchFamily="34" charset="-128"/>
              </a:rPr>
              <a:t>)                                     \sc </a:t>
            </a:r>
          </a:p>
          <a:p>
            <a:r>
              <a:rPr lang="en-US" sz="3413">
                <a:ea typeface="ＭＳ Ｐゴシック" panose="020B0600070205080204" pitchFamily="34" charset="-128"/>
              </a:rPr>
              <a:t>All constants in courier:    </a:t>
            </a:r>
            <a:r>
              <a:rPr lang="en-US" sz="3413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pi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  </a:t>
            </a:r>
            <a:r>
              <a:rPr lang="en-US" sz="3413">
                <a:ea typeface="ＭＳ Ｐゴシック" panose="020B0600070205080204" pitchFamily="34" charset="-128"/>
              </a:rPr>
              <a:t>3.14                                        \tt</a:t>
            </a:r>
          </a:p>
          <a:p>
            <a:r>
              <a:rPr lang="en-US" sz="3413">
                <a:ea typeface="ＭＳ Ｐゴシック" panose="020B0600070205080204" pitchFamily="34" charset="-128"/>
              </a:rPr>
              <a:t>All variables in italic:  </a:t>
            </a:r>
            <a:r>
              <a:rPr lang="en-US" sz="3413" i="1">
                <a:ea typeface="ＭＳ Ｐゴシック" panose="020B0600070205080204" pitchFamily="34" charset="-128"/>
              </a:rPr>
              <a:t>temperature</a:t>
            </a:r>
            <a:r>
              <a:rPr lang="en-US" sz="3413">
                <a:ea typeface="ＭＳ Ｐゴシック" panose="020B0600070205080204" pitchFamily="34" charset="-128"/>
              </a:rPr>
              <a:t> </a:t>
            </a:r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 </a:t>
            </a:r>
            <a:r>
              <a:rPr lang="en-US" sz="3413">
                <a:ea typeface="ＭＳ Ｐゴシック" panose="020B0600070205080204" pitchFamily="34" charset="-128"/>
              </a:rPr>
              <a:t>78                       (\it, \em)</a:t>
            </a:r>
            <a:endParaRPr lang="en-US" sz="3413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3413">
                <a:ea typeface="ＭＳ Ｐゴシック" panose="020B0600070205080204" pitchFamily="34" charset="-128"/>
                <a:sym typeface="Symbol" panose="05050102010706020507" pitchFamily="18" charset="2"/>
              </a:rPr>
              <a:t>LaTeX: Several algorithm formatting packages exist on WWW</a:t>
            </a:r>
            <a:endParaRPr lang="en-US" sz="3413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77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1718</Words>
  <Application>Microsoft Office PowerPoint</Application>
  <PresentationFormat>Custom</PresentationFormat>
  <Paragraphs>499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68" baseType="lpstr">
      <vt:lpstr>Gulim</vt:lpstr>
      <vt:lpstr>맑은 고딕</vt:lpstr>
      <vt:lpstr>MS PGothic</vt:lpstr>
      <vt:lpstr>MS PGothic</vt:lpstr>
      <vt:lpstr>Arial</vt:lpstr>
      <vt:lpstr>Arial Narrow</vt:lpstr>
      <vt:lpstr>Calibri</vt:lpstr>
      <vt:lpstr>Copperplate Gothic Light</vt:lpstr>
      <vt:lpstr>Courier New</vt:lpstr>
      <vt:lpstr>Estrangelo Edessa</vt:lpstr>
      <vt:lpstr>Helvetica</vt:lpstr>
      <vt:lpstr>Lucida Sans</vt:lpstr>
      <vt:lpstr>Lucida Sans Unicode</vt:lpstr>
      <vt:lpstr>Symbol</vt:lpstr>
      <vt:lpstr>Tahoma</vt:lpstr>
      <vt:lpstr>Times New Roman</vt:lpstr>
      <vt:lpstr>Trebuchet MS</vt:lpstr>
      <vt:lpstr>Wingdings</vt:lpstr>
      <vt:lpstr>Wingdings 3</vt:lpstr>
      <vt:lpstr>휴먼명조</vt:lpstr>
      <vt:lpstr>Office Theme</vt:lpstr>
      <vt:lpstr>1_Office Theme</vt:lpstr>
      <vt:lpstr>Facet</vt:lpstr>
      <vt:lpstr>PowerPoint Presentation</vt:lpstr>
      <vt:lpstr>Recap</vt:lpstr>
      <vt:lpstr>Today’s Target</vt:lpstr>
      <vt:lpstr>Algorithms: Formal Definition</vt:lpstr>
      <vt:lpstr>Algorithms: General Techniques</vt:lpstr>
      <vt:lpstr>Today’s Target</vt:lpstr>
      <vt:lpstr>Good Pseudo-Code: Example</vt:lpstr>
      <vt:lpstr>Algorithms: Pseudo-Code</vt:lpstr>
      <vt:lpstr>Writing Pseudo-Code: Advice</vt:lpstr>
      <vt:lpstr>Today’s Target</vt:lpstr>
      <vt:lpstr>Designing an Algorithm</vt:lpstr>
      <vt:lpstr>Algorithm Example: Max</vt:lpstr>
      <vt:lpstr>Pseudo-code of Max</vt:lpstr>
      <vt:lpstr>Today’s Target</vt:lpstr>
      <vt:lpstr>Analysis of algorithms</vt:lpstr>
      <vt:lpstr>Today’s Target</vt:lpstr>
      <vt:lpstr>Why study algorithms and  performance?</vt:lpstr>
      <vt:lpstr>Today’s Target</vt:lpstr>
      <vt:lpstr>The problem of sorting</vt:lpstr>
      <vt:lpstr>Insertion sort</vt:lpstr>
      <vt:lpstr>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Today’s Target</vt:lpstr>
      <vt:lpstr>Running time</vt:lpstr>
      <vt:lpstr>Kinds of analyses</vt:lpstr>
      <vt:lpstr>Today’s Target</vt:lpstr>
      <vt:lpstr>Machine-independent time</vt:lpstr>
      <vt:lpstr>Insertion Sort Related Challenges</vt:lpstr>
      <vt:lpstr>Insertion Sort Related Challenges</vt:lpstr>
      <vt:lpstr>Insertion Sort Related Research</vt:lpstr>
      <vt:lpstr>More Research on Insertion Sort</vt:lpstr>
      <vt:lpstr>More Research on Insertion Sort</vt:lpstr>
      <vt:lpstr>More Research on Insertion Sort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Sabir@CSE</dc:creator>
  <cp:lastModifiedBy>sabir</cp:lastModifiedBy>
  <cp:revision>23</cp:revision>
  <dcterms:created xsi:type="dcterms:W3CDTF">2017-10-24T17:26:09Z</dcterms:created>
  <dcterms:modified xsi:type="dcterms:W3CDTF">2021-02-10T06:06:51Z</dcterms:modified>
</cp:coreProperties>
</file>