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Average"/>
      <p:regular r:id="rId33"/>
    </p:embeddedFont>
    <p:embeddedFont>
      <p:font typeface="Oswa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89A7E7-8059-4D37-98D5-0C72EB44ECC4}">
  <a:tblStyle styleId="{5C89A7E7-8059-4D37-98D5-0C72EB44EC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Average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Oswald-bold.fntdata"/><Relationship Id="rId12" Type="http://schemas.openxmlformats.org/officeDocument/2006/relationships/slide" Target="slides/slide6.xml"/><Relationship Id="rId34" Type="http://schemas.openxmlformats.org/officeDocument/2006/relationships/font" Target="fonts/Oswald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3e77ef83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3e77ef83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3e77ef83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3e77ef83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3e77ef83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3e77ef83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3e77ef83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3e77ef83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3e77ef83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3e77ef83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3e77ef83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3e77ef83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3e77ef83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3e77ef83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3e77ef83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3e77ef83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3e77ef836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3e77ef83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3e77ef836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3e77ef83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afee70df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afee70df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3e77ef836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23e77ef83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afee70df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afee70df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afee70df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1afee70df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afee70df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1afee70df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afee70df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afee70df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afee70df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1afee70df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afee70df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1afee70df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afee70df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afee70df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afee70df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afee70df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3e77ef8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3e77ef8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3e77ef83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3e77ef83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e77ef83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3e77ef83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3e77ef83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3e77ef83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3e77ef83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3e77ef83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775750" y="1622625"/>
            <a:ext cx="5821200" cy="10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CUBESORT</a:t>
            </a:r>
            <a:endParaRPr sz="6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15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Continues…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270875" y="959325"/>
            <a:ext cx="8520600" cy="4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145" name="Google Shape;145;p22"/>
          <p:cNvGraphicFramePr/>
          <p:nvPr/>
        </p:nvGraphicFramePr>
        <p:xfrm>
          <a:off x="1012025" y="280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6" name="Google Shape;146;p22"/>
          <p:cNvSpPr txBox="1"/>
          <p:nvPr/>
        </p:nvSpPr>
        <p:spPr>
          <a:xfrm>
            <a:off x="1540725" y="2371650"/>
            <a:ext cx="5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 = 1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47" name="Google Shape;147;p22"/>
          <p:cNvGraphicFramePr/>
          <p:nvPr/>
        </p:nvGraphicFramePr>
        <p:xfrm>
          <a:off x="4491350" y="280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8" name="Google Shape;148;p22"/>
          <p:cNvSpPr txBox="1"/>
          <p:nvPr/>
        </p:nvSpPr>
        <p:spPr>
          <a:xfrm>
            <a:off x="5548750" y="2403800"/>
            <a:ext cx="5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j = 2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1642225" y="3569975"/>
            <a:ext cx="597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After cubing 4 and 0 , a&gt;b condition is True. Value will swap. J value will increase.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50" name="Google Shape;150;p22"/>
          <p:cNvGraphicFramePr/>
          <p:nvPr/>
        </p:nvGraphicFramePr>
        <p:xfrm>
          <a:off x="1012025" y="14988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15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Continues…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270875" y="959325"/>
            <a:ext cx="8520600" cy="4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157" name="Google Shape;157;p23"/>
          <p:cNvGraphicFramePr/>
          <p:nvPr/>
        </p:nvGraphicFramePr>
        <p:xfrm>
          <a:off x="1012025" y="280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8" name="Google Shape;158;p23"/>
          <p:cNvSpPr txBox="1"/>
          <p:nvPr/>
        </p:nvSpPr>
        <p:spPr>
          <a:xfrm>
            <a:off x="1540725" y="2371650"/>
            <a:ext cx="5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 = 1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59" name="Google Shape;159;p23"/>
          <p:cNvGraphicFramePr/>
          <p:nvPr/>
        </p:nvGraphicFramePr>
        <p:xfrm>
          <a:off x="4491350" y="280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0" name="Google Shape;160;p23"/>
          <p:cNvSpPr txBox="1"/>
          <p:nvPr/>
        </p:nvSpPr>
        <p:spPr>
          <a:xfrm>
            <a:off x="6077450" y="2371650"/>
            <a:ext cx="5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j = 3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1642225" y="3569975"/>
            <a:ext cx="597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After cubing 0 and 5 , a&gt;b condition is False. Value will not swap. J value will increase.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62" name="Google Shape;162;p23"/>
          <p:cNvGraphicFramePr/>
          <p:nvPr/>
        </p:nvGraphicFramePr>
        <p:xfrm>
          <a:off x="1012025" y="14988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15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Continues…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270875" y="959325"/>
            <a:ext cx="8520600" cy="4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169" name="Google Shape;169;p24"/>
          <p:cNvGraphicFramePr/>
          <p:nvPr/>
        </p:nvGraphicFramePr>
        <p:xfrm>
          <a:off x="1012025" y="280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0" name="Google Shape;170;p24"/>
          <p:cNvSpPr txBox="1"/>
          <p:nvPr/>
        </p:nvSpPr>
        <p:spPr>
          <a:xfrm>
            <a:off x="1540725" y="2371650"/>
            <a:ext cx="5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 = 1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71" name="Google Shape;171;p24"/>
          <p:cNvGraphicFramePr/>
          <p:nvPr/>
        </p:nvGraphicFramePr>
        <p:xfrm>
          <a:off x="4491350" y="280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2" name="Google Shape;172;p24"/>
          <p:cNvSpPr txBox="1"/>
          <p:nvPr/>
        </p:nvSpPr>
        <p:spPr>
          <a:xfrm>
            <a:off x="6606150" y="2371650"/>
            <a:ext cx="5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j = 4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1642225" y="3569975"/>
            <a:ext cx="597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After cubing 0 and -2 , a&gt;b condition is True.  Value will  swap. J value will increase.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74" name="Google Shape;174;p24"/>
          <p:cNvGraphicFramePr/>
          <p:nvPr/>
        </p:nvGraphicFramePr>
        <p:xfrm>
          <a:off x="1012025" y="14988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311700" y="15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Continues…</a:t>
            </a:r>
            <a:endParaRPr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270875" y="959325"/>
            <a:ext cx="8520600" cy="4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181" name="Google Shape;181;p25"/>
          <p:cNvGraphicFramePr/>
          <p:nvPr/>
        </p:nvGraphicFramePr>
        <p:xfrm>
          <a:off x="1012025" y="280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2" name="Google Shape;182;p25"/>
          <p:cNvSpPr txBox="1"/>
          <p:nvPr/>
        </p:nvSpPr>
        <p:spPr>
          <a:xfrm>
            <a:off x="1540725" y="2371650"/>
            <a:ext cx="5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 = 1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83" name="Google Shape;183;p25"/>
          <p:cNvGraphicFramePr/>
          <p:nvPr/>
        </p:nvGraphicFramePr>
        <p:xfrm>
          <a:off x="4491350" y="280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</a:tr>
            </a:tbl>
          </a:graphicData>
        </a:graphic>
      </p:graphicFrame>
      <p:sp>
        <p:nvSpPr>
          <p:cNvPr id="184" name="Google Shape;184;p25"/>
          <p:cNvSpPr txBox="1"/>
          <p:nvPr/>
        </p:nvSpPr>
        <p:spPr>
          <a:xfrm>
            <a:off x="7134850" y="2371650"/>
            <a:ext cx="5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j = 5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1642225" y="3569975"/>
            <a:ext cx="597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After cubing -2 and 3 , a&gt;b condition is False.  Value will not swap. J loop will end. Increase value of i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86" name="Google Shape;186;p25"/>
          <p:cNvGraphicFramePr/>
          <p:nvPr/>
        </p:nvGraphicFramePr>
        <p:xfrm>
          <a:off x="1012025" y="14988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311700" y="15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Continues…</a:t>
            </a:r>
            <a:endParaRPr/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270875" y="959325"/>
            <a:ext cx="8520600" cy="4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193" name="Google Shape;193;p26"/>
          <p:cNvGraphicFramePr/>
          <p:nvPr/>
        </p:nvGraphicFramePr>
        <p:xfrm>
          <a:off x="1012025" y="280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4" name="Google Shape;194;p26"/>
          <p:cNvSpPr txBox="1"/>
          <p:nvPr/>
        </p:nvSpPr>
        <p:spPr>
          <a:xfrm>
            <a:off x="2069425" y="2371650"/>
            <a:ext cx="5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 = 2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95" name="Google Shape;195;p26"/>
          <p:cNvGraphicFramePr/>
          <p:nvPr/>
        </p:nvGraphicFramePr>
        <p:xfrm>
          <a:off x="4491350" y="280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6" name="Google Shape;196;p26"/>
          <p:cNvSpPr txBox="1"/>
          <p:nvPr/>
        </p:nvSpPr>
        <p:spPr>
          <a:xfrm>
            <a:off x="6077450" y="2403800"/>
            <a:ext cx="5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j = 3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1642225" y="3569975"/>
            <a:ext cx="597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After cubing 4 and 5 , a&gt;b condition is False.  Value will not swap. J value will increase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98" name="Google Shape;198;p26"/>
          <p:cNvGraphicFramePr/>
          <p:nvPr/>
        </p:nvGraphicFramePr>
        <p:xfrm>
          <a:off x="1012025" y="14988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311700" y="15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Continues…</a:t>
            </a:r>
            <a:endParaRPr/>
          </a:p>
        </p:txBody>
      </p:sp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270875" y="959325"/>
            <a:ext cx="8520600" cy="4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205" name="Google Shape;205;p27"/>
          <p:cNvGraphicFramePr/>
          <p:nvPr/>
        </p:nvGraphicFramePr>
        <p:xfrm>
          <a:off x="1012025" y="280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6" name="Google Shape;206;p27"/>
          <p:cNvSpPr txBox="1"/>
          <p:nvPr/>
        </p:nvSpPr>
        <p:spPr>
          <a:xfrm>
            <a:off x="2069425" y="2371650"/>
            <a:ext cx="5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 = 2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207" name="Google Shape;207;p27"/>
          <p:cNvGraphicFramePr/>
          <p:nvPr/>
        </p:nvGraphicFramePr>
        <p:xfrm>
          <a:off x="4491350" y="280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8" name="Google Shape;208;p27"/>
          <p:cNvSpPr txBox="1"/>
          <p:nvPr/>
        </p:nvSpPr>
        <p:spPr>
          <a:xfrm>
            <a:off x="6606150" y="2371650"/>
            <a:ext cx="5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j = 4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1642225" y="3569975"/>
            <a:ext cx="597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After cubing 4 and 0 , a&gt;b condition is True.  Value will swap. J value will increase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210" name="Google Shape;210;p27"/>
          <p:cNvGraphicFramePr/>
          <p:nvPr/>
        </p:nvGraphicFramePr>
        <p:xfrm>
          <a:off x="1012025" y="14988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311700" y="15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Continues…</a:t>
            </a:r>
            <a:endParaRPr/>
          </a:p>
        </p:txBody>
      </p:sp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270875" y="959325"/>
            <a:ext cx="8520600" cy="4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217" name="Google Shape;217;p28"/>
          <p:cNvGraphicFramePr/>
          <p:nvPr/>
        </p:nvGraphicFramePr>
        <p:xfrm>
          <a:off x="1012025" y="280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8" name="Google Shape;218;p28"/>
          <p:cNvSpPr txBox="1"/>
          <p:nvPr/>
        </p:nvSpPr>
        <p:spPr>
          <a:xfrm>
            <a:off x="2069425" y="2371650"/>
            <a:ext cx="5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 = 2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219" name="Google Shape;219;p28"/>
          <p:cNvGraphicFramePr/>
          <p:nvPr/>
        </p:nvGraphicFramePr>
        <p:xfrm>
          <a:off x="4491350" y="280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</a:tr>
            </a:tbl>
          </a:graphicData>
        </a:graphic>
      </p:graphicFrame>
      <p:sp>
        <p:nvSpPr>
          <p:cNvPr id="220" name="Google Shape;220;p28"/>
          <p:cNvSpPr txBox="1"/>
          <p:nvPr/>
        </p:nvSpPr>
        <p:spPr>
          <a:xfrm>
            <a:off x="7134850" y="2403800"/>
            <a:ext cx="5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j = 5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1642225" y="3569975"/>
            <a:ext cx="597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After cubing 0 and 3 , a&gt;b condition is False.  Value will not swap. J loop will end. Increase value of i. 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222" name="Google Shape;222;p28"/>
          <p:cNvGraphicFramePr/>
          <p:nvPr/>
        </p:nvGraphicFramePr>
        <p:xfrm>
          <a:off x="1012025" y="14988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311700" y="15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Continues…</a:t>
            </a:r>
            <a:endParaRPr/>
          </a:p>
        </p:txBody>
      </p:sp>
      <p:sp>
        <p:nvSpPr>
          <p:cNvPr id="228" name="Google Shape;228;p29"/>
          <p:cNvSpPr txBox="1"/>
          <p:nvPr>
            <p:ph idx="1" type="body"/>
          </p:nvPr>
        </p:nvSpPr>
        <p:spPr>
          <a:xfrm>
            <a:off x="270875" y="959325"/>
            <a:ext cx="8520600" cy="4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229" name="Google Shape;229;p29"/>
          <p:cNvGraphicFramePr/>
          <p:nvPr/>
        </p:nvGraphicFramePr>
        <p:xfrm>
          <a:off x="1012025" y="280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0" name="Google Shape;230;p29"/>
          <p:cNvSpPr txBox="1"/>
          <p:nvPr/>
        </p:nvSpPr>
        <p:spPr>
          <a:xfrm>
            <a:off x="2598125" y="2403800"/>
            <a:ext cx="5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 = 3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231" name="Google Shape;231;p29"/>
          <p:cNvGraphicFramePr/>
          <p:nvPr/>
        </p:nvGraphicFramePr>
        <p:xfrm>
          <a:off x="4491350" y="280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32" name="Google Shape;232;p29"/>
          <p:cNvSpPr txBox="1"/>
          <p:nvPr/>
        </p:nvSpPr>
        <p:spPr>
          <a:xfrm>
            <a:off x="6606150" y="2403800"/>
            <a:ext cx="5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j = 4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1642225" y="3569975"/>
            <a:ext cx="597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After cubing 5 and 4 , a&gt;b condition is True.  Value will swap. J value will increase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234" name="Google Shape;234;p29"/>
          <p:cNvGraphicFramePr/>
          <p:nvPr/>
        </p:nvGraphicFramePr>
        <p:xfrm>
          <a:off x="1012025" y="14988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311700" y="15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Continues…</a:t>
            </a:r>
            <a:endParaRPr/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270875" y="959325"/>
            <a:ext cx="8520600" cy="4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241" name="Google Shape;241;p30"/>
          <p:cNvGraphicFramePr/>
          <p:nvPr/>
        </p:nvGraphicFramePr>
        <p:xfrm>
          <a:off x="1012025" y="280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2" name="Google Shape;242;p30"/>
          <p:cNvSpPr txBox="1"/>
          <p:nvPr/>
        </p:nvSpPr>
        <p:spPr>
          <a:xfrm>
            <a:off x="2598125" y="2403800"/>
            <a:ext cx="5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 = 3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243" name="Google Shape;243;p30"/>
          <p:cNvGraphicFramePr/>
          <p:nvPr/>
        </p:nvGraphicFramePr>
        <p:xfrm>
          <a:off x="4491350" y="280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</a:tr>
            </a:tbl>
          </a:graphicData>
        </a:graphic>
      </p:graphicFrame>
      <p:sp>
        <p:nvSpPr>
          <p:cNvPr id="244" name="Google Shape;244;p30"/>
          <p:cNvSpPr txBox="1"/>
          <p:nvPr/>
        </p:nvSpPr>
        <p:spPr>
          <a:xfrm>
            <a:off x="7134850" y="2403800"/>
            <a:ext cx="5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j = 5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5" name="Google Shape;245;p30"/>
          <p:cNvSpPr txBox="1"/>
          <p:nvPr/>
        </p:nvSpPr>
        <p:spPr>
          <a:xfrm>
            <a:off x="1642225" y="3569975"/>
            <a:ext cx="597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After cubing 4 and 3 , a&gt;b condition is True.  Value will swap. J loop will end. Increase value of i. 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246" name="Google Shape;246;p30"/>
          <p:cNvGraphicFramePr/>
          <p:nvPr/>
        </p:nvGraphicFramePr>
        <p:xfrm>
          <a:off x="1012025" y="14988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311700" y="15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Continues…</a:t>
            </a:r>
            <a:endParaRPr/>
          </a:p>
        </p:txBody>
      </p:sp>
      <p:sp>
        <p:nvSpPr>
          <p:cNvPr id="252" name="Google Shape;252;p31"/>
          <p:cNvSpPr txBox="1"/>
          <p:nvPr>
            <p:ph idx="1" type="body"/>
          </p:nvPr>
        </p:nvSpPr>
        <p:spPr>
          <a:xfrm>
            <a:off x="270875" y="959325"/>
            <a:ext cx="8520600" cy="4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253" name="Google Shape;253;p31"/>
          <p:cNvGraphicFramePr/>
          <p:nvPr/>
        </p:nvGraphicFramePr>
        <p:xfrm>
          <a:off x="1012025" y="280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4" name="Google Shape;254;p31"/>
          <p:cNvSpPr txBox="1"/>
          <p:nvPr/>
        </p:nvSpPr>
        <p:spPr>
          <a:xfrm>
            <a:off x="3126825" y="2403800"/>
            <a:ext cx="5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 = 4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255" name="Google Shape;255;p31"/>
          <p:cNvGraphicFramePr/>
          <p:nvPr/>
        </p:nvGraphicFramePr>
        <p:xfrm>
          <a:off x="4491350" y="280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</a:tr>
            </a:tbl>
          </a:graphicData>
        </a:graphic>
      </p:graphicFrame>
      <p:sp>
        <p:nvSpPr>
          <p:cNvPr id="256" name="Google Shape;256;p31"/>
          <p:cNvSpPr txBox="1"/>
          <p:nvPr/>
        </p:nvSpPr>
        <p:spPr>
          <a:xfrm>
            <a:off x="7134850" y="2403800"/>
            <a:ext cx="5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j = 5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1642225" y="3569975"/>
            <a:ext cx="597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After cubing 5 and 4 , a&gt;b condition is True.  Value will swap. J loop will end. Increase value of i.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258" name="Google Shape;258;p31"/>
          <p:cNvGraphicFramePr/>
          <p:nvPr/>
        </p:nvGraphicFramePr>
        <p:xfrm>
          <a:off x="1012025" y="14988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307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History of Cubesort Algorithm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25" y="934975"/>
            <a:ext cx="8520600" cy="39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Cubesort is a parallel sorting algorithm which sort items using processor </a:t>
            </a:r>
            <a:r>
              <a:rPr lang="en">
                <a:solidFill>
                  <a:srgbClr val="FFFFFF"/>
                </a:solidFill>
              </a:rPr>
              <a:t>shuffle</a:t>
            </a:r>
            <a:r>
              <a:rPr lang="en">
                <a:solidFill>
                  <a:srgbClr val="FFFFFF"/>
                </a:solidFill>
              </a:rPr>
              <a:t>-exchange. It builds a self-balancing multi-dimensional array from the keys to be sorted. It’s a comparison based sorting algorithm.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Cubesort is invented by </a:t>
            </a:r>
            <a:r>
              <a:rPr b="1" lang="en">
                <a:solidFill>
                  <a:srgbClr val="00FFFF"/>
                </a:solidFill>
              </a:rPr>
              <a:t>Cypher, Robert, Sanz and Jorge L.C</a:t>
            </a:r>
            <a:r>
              <a:rPr lang="en">
                <a:solidFill>
                  <a:srgbClr val="FFFFFF"/>
                </a:solidFill>
              </a:rPr>
              <a:t> in </a:t>
            </a:r>
            <a:r>
              <a:rPr b="1" lang="en">
                <a:solidFill>
                  <a:srgbClr val="00FFFF"/>
                </a:solidFill>
              </a:rPr>
              <a:t>1992</a:t>
            </a:r>
            <a:r>
              <a:rPr lang="en">
                <a:solidFill>
                  <a:srgbClr val="FFFFFF"/>
                </a:solidFill>
              </a:rPr>
              <a:t> and published in Journal of Algorithms(Volume 13, Issue 2, June 1992)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>
            <p:ph type="title"/>
          </p:nvPr>
        </p:nvSpPr>
        <p:spPr>
          <a:xfrm>
            <a:off x="311700" y="15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Continues…</a:t>
            </a:r>
            <a:endParaRPr/>
          </a:p>
        </p:txBody>
      </p:sp>
      <p:sp>
        <p:nvSpPr>
          <p:cNvPr id="264" name="Google Shape;264;p32"/>
          <p:cNvSpPr txBox="1"/>
          <p:nvPr>
            <p:ph idx="1" type="body"/>
          </p:nvPr>
        </p:nvSpPr>
        <p:spPr>
          <a:xfrm>
            <a:off x="270875" y="959325"/>
            <a:ext cx="8520600" cy="4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265" name="Google Shape;265;p32"/>
          <p:cNvGraphicFramePr/>
          <p:nvPr/>
        </p:nvGraphicFramePr>
        <p:xfrm>
          <a:off x="1012025" y="280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</a:tr>
            </a:tbl>
          </a:graphicData>
        </a:graphic>
      </p:graphicFrame>
      <p:sp>
        <p:nvSpPr>
          <p:cNvPr id="266" name="Google Shape;266;p32"/>
          <p:cNvSpPr txBox="1"/>
          <p:nvPr/>
        </p:nvSpPr>
        <p:spPr>
          <a:xfrm>
            <a:off x="3655525" y="2403800"/>
            <a:ext cx="5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 = 5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267" name="Google Shape;267;p32"/>
          <p:cNvGraphicFramePr/>
          <p:nvPr/>
        </p:nvGraphicFramePr>
        <p:xfrm>
          <a:off x="4491350" y="280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68" name="Google Shape;268;p32"/>
          <p:cNvSpPr txBox="1"/>
          <p:nvPr/>
        </p:nvSpPr>
        <p:spPr>
          <a:xfrm>
            <a:off x="7037400" y="2371650"/>
            <a:ext cx="17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j = i+1=5+1=6 invalid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9" name="Google Shape;269;p32"/>
          <p:cNvSpPr txBox="1"/>
          <p:nvPr/>
        </p:nvSpPr>
        <p:spPr>
          <a:xfrm>
            <a:off x="311700" y="3692425"/>
            <a:ext cx="8787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i=5, j value is 6, j=6 is invalid. So i and j loop will be stop and remain array is the sorted array.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270" name="Google Shape;270;p32"/>
          <p:cNvGraphicFramePr/>
          <p:nvPr/>
        </p:nvGraphicFramePr>
        <p:xfrm>
          <a:off x="1012025" y="14988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1" name="Google Shape;271;p32"/>
          <p:cNvGraphicFramePr/>
          <p:nvPr/>
        </p:nvGraphicFramePr>
        <p:xfrm>
          <a:off x="2827900" y="42842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 of Cubesort Algorithm</a:t>
            </a:r>
            <a:endParaRPr/>
          </a:p>
        </p:txBody>
      </p:sp>
      <p:sp>
        <p:nvSpPr>
          <p:cNvPr id="277" name="Google Shape;277;p33"/>
          <p:cNvSpPr txBox="1"/>
          <p:nvPr>
            <p:ph idx="1" type="body"/>
          </p:nvPr>
        </p:nvSpPr>
        <p:spPr>
          <a:xfrm>
            <a:off x="311700" y="1499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B8AF"/>
                </a:solidFill>
              </a:rPr>
              <a:t>Stability:</a:t>
            </a:r>
            <a:r>
              <a:rPr lang="en">
                <a:solidFill>
                  <a:schemeClr val="accent6"/>
                </a:solidFill>
              </a:rPr>
              <a:t> Cubesort is stable which means that the relative position of equal valued elements in </a:t>
            </a:r>
            <a:r>
              <a:rPr lang="en">
                <a:solidFill>
                  <a:schemeClr val="accent6"/>
                </a:solidFill>
              </a:rPr>
              <a:t>the</a:t>
            </a:r>
            <a:r>
              <a:rPr lang="en">
                <a:solidFill>
                  <a:schemeClr val="accent6"/>
                </a:solidFill>
              </a:rPr>
              <a:t> input and sorted array remains the same.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B8AF"/>
                </a:solidFill>
              </a:rPr>
              <a:t>Out of place:</a:t>
            </a:r>
            <a:r>
              <a:rPr lang="en">
                <a:solidFill>
                  <a:schemeClr val="accent6"/>
                </a:solidFill>
              </a:rPr>
              <a:t> Cubesort is an out of place algorithm because it requires O(n) extra space for sorting.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B8AF"/>
                </a:solidFill>
              </a:rPr>
              <a:t>Adaptivity: </a:t>
            </a:r>
            <a:r>
              <a:rPr lang="en">
                <a:solidFill>
                  <a:schemeClr val="dk1"/>
                </a:solidFill>
              </a:rPr>
              <a:t>Cubesort is adaptive which means that it can change </a:t>
            </a:r>
            <a:r>
              <a:rPr lang="en">
                <a:solidFill>
                  <a:schemeClr val="dk1"/>
                </a:solidFill>
              </a:rPr>
              <a:t>behavior in running time based on available information.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E6B8AF"/>
                </a:solidFill>
              </a:rPr>
              <a:t>Online or Offline: </a:t>
            </a:r>
            <a:r>
              <a:rPr lang="en">
                <a:solidFill>
                  <a:schemeClr val="dk1"/>
                </a:solidFill>
              </a:rPr>
              <a:t>Cubesort is online which means it can input data while it is running.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 of Cubesort</a:t>
            </a:r>
            <a:endParaRPr/>
          </a:p>
        </p:txBody>
      </p:sp>
      <p:sp>
        <p:nvSpPr>
          <p:cNvPr id="283" name="Google Shape;28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AD1D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FFFF"/>
                </a:solidFill>
              </a:rPr>
              <a:t>Pros:</a:t>
            </a:r>
            <a:r>
              <a:rPr lang="en">
                <a:solidFill>
                  <a:srgbClr val="EAD1DC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Cube sort gives an additional speed advantage when sorting cubes compared to tree-based sorts. Also, cubesort is well-suited as an online or external sort. Insertions to the end are very fast memory operations.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00FFFF"/>
                </a:solidFill>
              </a:rPr>
              <a:t>Con</a:t>
            </a:r>
            <a:r>
              <a:rPr lang="en" sz="2100">
                <a:solidFill>
                  <a:srgbClr val="00FFFF"/>
                </a:solidFill>
              </a:rPr>
              <a:t>s: </a:t>
            </a:r>
            <a:r>
              <a:rPr lang="en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If the data set is small, the memory overhead of cube sort becomes high.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Uses of Cubesort</a:t>
            </a:r>
            <a:endParaRPr/>
          </a:p>
        </p:txBody>
      </p:sp>
      <p:sp>
        <p:nvSpPr>
          <p:cNvPr id="289" name="Google Shape;289;p35"/>
          <p:cNvSpPr txBox="1"/>
          <p:nvPr>
            <p:ph idx="1" type="body"/>
          </p:nvPr>
        </p:nvSpPr>
        <p:spPr>
          <a:xfrm>
            <a:off x="311700" y="1152475"/>
            <a:ext cx="8520600" cy="3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Cubesort can be used to sort N data items on-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en">
                <a:solidFill>
                  <a:srgbClr val="FFFFFF"/>
                </a:solidFill>
              </a:rPr>
              <a:t>Hypercube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en">
                <a:solidFill>
                  <a:srgbClr val="FFFFFF"/>
                </a:solidFill>
              </a:rPr>
              <a:t>Shuffle-exchange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en">
                <a:solidFill>
                  <a:srgbClr val="FFFFFF"/>
                </a:solidFill>
              </a:rPr>
              <a:t>Cube-connected cycles computer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uses of Cubesort</a:t>
            </a:r>
            <a:endParaRPr/>
          </a:p>
        </p:txBody>
      </p:sp>
      <p:sp>
        <p:nvSpPr>
          <p:cNvPr id="295" name="Google Shape;29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Cubesort rapidly converts a 1-dimensional array than any other sorting algorithm</a:t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type="title"/>
          </p:nvPr>
        </p:nvSpPr>
        <p:spPr>
          <a:xfrm>
            <a:off x="311700" y="8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By</a:t>
            </a:r>
            <a:endParaRPr/>
          </a:p>
        </p:txBody>
      </p:sp>
      <p:sp>
        <p:nvSpPr>
          <p:cNvPr id="301" name="Google Shape;30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Farhan Zaman Ha-Mim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ID: 2022157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Md. Zahidul Islam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ID: 2022504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>
            <p:ph type="title"/>
          </p:nvPr>
        </p:nvSpPr>
        <p:spPr>
          <a:xfrm>
            <a:off x="3331500" y="2025450"/>
            <a:ext cx="24810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/>
              <a:t> </a:t>
            </a:r>
            <a:r>
              <a:rPr lang="en" sz="5500"/>
              <a:t>The End</a:t>
            </a:r>
            <a:endParaRPr sz="5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67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Time and Space Complexity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Cubesort best case running time : </a:t>
            </a:r>
            <a:r>
              <a:rPr b="1" lang="en">
                <a:solidFill>
                  <a:srgbClr val="FFFF00"/>
                </a:solidFill>
              </a:rPr>
              <a:t>O(n)</a:t>
            </a:r>
            <a:endParaRPr b="1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Cubesort average case running time : </a:t>
            </a:r>
            <a:r>
              <a:rPr b="1" lang="en">
                <a:solidFill>
                  <a:srgbClr val="FFFF00"/>
                </a:solidFill>
              </a:rPr>
              <a:t>O(n log n)</a:t>
            </a:r>
            <a:endParaRPr b="1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Cubesort worst case running time : </a:t>
            </a:r>
            <a:r>
              <a:rPr b="1" lang="en">
                <a:solidFill>
                  <a:srgbClr val="FFFF00"/>
                </a:solidFill>
              </a:rPr>
              <a:t>O(n log(n))</a:t>
            </a:r>
            <a:endParaRPr b="1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Space Complexity: </a:t>
            </a:r>
            <a:r>
              <a:rPr b="1" lang="en">
                <a:solidFill>
                  <a:srgbClr val="FFFF00"/>
                </a:solidFill>
              </a:rPr>
              <a:t>O(n)</a:t>
            </a:r>
            <a:endParaRPr b="1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2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Pseudo-code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070850"/>
            <a:ext cx="8520600" cy="3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cubesort(arr,n)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 = 0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for i to n-1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	for j = i+1 to arr.length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		a = pow(arr[i], 3)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		b = pow(arr[j], 3)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		if a &gt; b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		temp = arr[i]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		arr[i] = arr[j]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		arr[j] = temp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2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of Cubesort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270875" y="959325"/>
            <a:ext cx="8520600" cy="4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Before sorting Array is </a:t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2498050" y="1422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5" name="Google Shape;85;p17"/>
          <p:cNvGraphicFramePr/>
          <p:nvPr/>
        </p:nvGraphicFramePr>
        <p:xfrm>
          <a:off x="1277350" y="244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6" name="Google Shape;86;p17"/>
          <p:cNvSpPr txBox="1"/>
          <p:nvPr/>
        </p:nvSpPr>
        <p:spPr>
          <a:xfrm>
            <a:off x="1319900" y="2048425"/>
            <a:ext cx="5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 = 0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4756700" y="244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8" name="Google Shape;88;p17"/>
          <p:cNvSpPr txBox="1"/>
          <p:nvPr/>
        </p:nvSpPr>
        <p:spPr>
          <a:xfrm>
            <a:off x="5285400" y="2048425"/>
            <a:ext cx="5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j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= 1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2020625" y="3112625"/>
            <a:ext cx="625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After cubing 4 and -2 , a&gt;b condition is true.  the value will swap. J value will increase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90" name="Google Shape;90;p17"/>
          <p:cNvGraphicFramePr/>
          <p:nvPr/>
        </p:nvGraphicFramePr>
        <p:xfrm>
          <a:off x="2684000" y="3626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15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Continues…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270875" y="959325"/>
            <a:ext cx="8520600" cy="4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97" name="Google Shape;97;p18"/>
          <p:cNvGraphicFramePr/>
          <p:nvPr/>
        </p:nvGraphicFramePr>
        <p:xfrm>
          <a:off x="1012025" y="280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8" name="Google Shape;98;p18"/>
          <p:cNvSpPr txBox="1"/>
          <p:nvPr/>
        </p:nvSpPr>
        <p:spPr>
          <a:xfrm>
            <a:off x="1012025" y="2371650"/>
            <a:ext cx="5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 = 0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99" name="Google Shape;99;p18"/>
          <p:cNvGraphicFramePr/>
          <p:nvPr/>
        </p:nvGraphicFramePr>
        <p:xfrm>
          <a:off x="4491350" y="280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0" name="Google Shape;100;p18"/>
          <p:cNvSpPr txBox="1"/>
          <p:nvPr/>
        </p:nvSpPr>
        <p:spPr>
          <a:xfrm>
            <a:off x="5545250" y="2371650"/>
            <a:ext cx="5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j = 2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1642225" y="3569975"/>
            <a:ext cx="597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After cubing -2 and 0 , a&gt;b condition is false. Value will not swap. J value will increase.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02" name="Google Shape;102;p18"/>
          <p:cNvGraphicFramePr/>
          <p:nvPr/>
        </p:nvGraphicFramePr>
        <p:xfrm>
          <a:off x="1012025" y="14988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15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Continues…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270875" y="959325"/>
            <a:ext cx="8520600" cy="4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109" name="Google Shape;109;p19"/>
          <p:cNvGraphicFramePr/>
          <p:nvPr/>
        </p:nvGraphicFramePr>
        <p:xfrm>
          <a:off x="1012025" y="280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0" name="Google Shape;110;p19"/>
          <p:cNvSpPr txBox="1"/>
          <p:nvPr/>
        </p:nvSpPr>
        <p:spPr>
          <a:xfrm>
            <a:off x="1012025" y="2371650"/>
            <a:ext cx="5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 = 0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11" name="Google Shape;111;p19"/>
          <p:cNvGraphicFramePr/>
          <p:nvPr/>
        </p:nvGraphicFramePr>
        <p:xfrm>
          <a:off x="4491350" y="280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2" name="Google Shape;112;p19"/>
          <p:cNvSpPr txBox="1"/>
          <p:nvPr/>
        </p:nvSpPr>
        <p:spPr>
          <a:xfrm>
            <a:off x="6077450" y="2371650"/>
            <a:ext cx="5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j = 3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1642225" y="3569975"/>
            <a:ext cx="597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After cubing -2 and 5 , a&gt;b condition is false. Value will not swap. J value will increase.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14" name="Google Shape;114;p19"/>
          <p:cNvGraphicFramePr/>
          <p:nvPr/>
        </p:nvGraphicFramePr>
        <p:xfrm>
          <a:off x="1012025" y="14988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15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Continues…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270875" y="959325"/>
            <a:ext cx="8520600" cy="4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121" name="Google Shape;121;p20"/>
          <p:cNvGraphicFramePr/>
          <p:nvPr/>
        </p:nvGraphicFramePr>
        <p:xfrm>
          <a:off x="1012025" y="280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2" name="Google Shape;122;p20"/>
          <p:cNvSpPr txBox="1"/>
          <p:nvPr/>
        </p:nvSpPr>
        <p:spPr>
          <a:xfrm>
            <a:off x="1012025" y="2371650"/>
            <a:ext cx="5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 = 0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23" name="Google Shape;123;p20"/>
          <p:cNvGraphicFramePr/>
          <p:nvPr/>
        </p:nvGraphicFramePr>
        <p:xfrm>
          <a:off x="4491350" y="280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" name="Google Shape;124;p20"/>
          <p:cNvSpPr txBox="1"/>
          <p:nvPr/>
        </p:nvSpPr>
        <p:spPr>
          <a:xfrm>
            <a:off x="6606150" y="2371650"/>
            <a:ext cx="5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j = 4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1642225" y="3569975"/>
            <a:ext cx="597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After cubing -2 and -9 , a&gt;b condition is True. Value will swap. J value will increase.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26" name="Google Shape;126;p20"/>
          <p:cNvGraphicFramePr/>
          <p:nvPr/>
        </p:nvGraphicFramePr>
        <p:xfrm>
          <a:off x="1012025" y="14988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15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Continues…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270875" y="959325"/>
            <a:ext cx="8520600" cy="4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133" name="Google Shape;133;p21"/>
          <p:cNvGraphicFramePr/>
          <p:nvPr/>
        </p:nvGraphicFramePr>
        <p:xfrm>
          <a:off x="1012025" y="280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4" name="Google Shape;134;p21"/>
          <p:cNvSpPr txBox="1"/>
          <p:nvPr/>
        </p:nvSpPr>
        <p:spPr>
          <a:xfrm>
            <a:off x="1012025" y="2371650"/>
            <a:ext cx="5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 = 0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35" name="Google Shape;135;p21"/>
          <p:cNvGraphicFramePr/>
          <p:nvPr/>
        </p:nvGraphicFramePr>
        <p:xfrm>
          <a:off x="4491350" y="280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</a:tr>
            </a:tbl>
          </a:graphicData>
        </a:graphic>
      </p:graphicFrame>
      <p:sp>
        <p:nvSpPr>
          <p:cNvPr id="136" name="Google Shape;136;p21"/>
          <p:cNvSpPr txBox="1"/>
          <p:nvPr/>
        </p:nvSpPr>
        <p:spPr>
          <a:xfrm>
            <a:off x="7134850" y="2371650"/>
            <a:ext cx="5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j = 5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1642225" y="3569975"/>
            <a:ext cx="597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After cubing -9 and 3 , a&gt;b condition is False. Value will not swap. J value will end. </a:t>
            </a: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Increase</a:t>
            </a: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value of i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38" name="Google Shape;138;p21"/>
          <p:cNvGraphicFramePr/>
          <p:nvPr/>
        </p:nvGraphicFramePr>
        <p:xfrm>
          <a:off x="1012025" y="14988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{5C89A7E7-8059-4D37-98D5-0C72EB44ECC4}</a:tableStyleId>
              </a:tblPr>
              <a:tblGrid>
                <a:gridCol w="528700"/>
                <a:gridCol w="528700"/>
                <a:gridCol w="528700"/>
                <a:gridCol w="528700"/>
                <a:gridCol w="528700"/>
                <a:gridCol w="528700"/>
              </a:tblGrid>
              <a:tr h="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-9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4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0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5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-2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