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9359900" cy="6858000"/>
  <p:notesSz cx="93599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2468" y="2125980"/>
            <a:ext cx="7961312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04937" y="3840480"/>
            <a:ext cx="655637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68312" y="1577340"/>
            <a:ext cx="407431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823618" y="1577340"/>
            <a:ext cx="407431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72840" y="1545336"/>
            <a:ext cx="1506220" cy="597535"/>
          </a:xfrm>
          <a:custGeom>
            <a:avLst/>
            <a:gdLst/>
            <a:ahLst/>
            <a:cxnLst/>
            <a:rect l="l" t="t" r="r" b="b"/>
            <a:pathLst>
              <a:path w="1506220" h="597535">
                <a:moveTo>
                  <a:pt x="0" y="597408"/>
                </a:moveTo>
                <a:lnTo>
                  <a:pt x="1505712" y="597408"/>
                </a:lnTo>
                <a:lnTo>
                  <a:pt x="1505712" y="0"/>
                </a:lnTo>
                <a:lnTo>
                  <a:pt x="0" y="0"/>
                </a:lnTo>
                <a:lnTo>
                  <a:pt x="0" y="5974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450080" y="2142744"/>
            <a:ext cx="0" cy="1435735"/>
          </a:xfrm>
          <a:custGeom>
            <a:avLst/>
            <a:gdLst/>
            <a:ahLst/>
            <a:cxnLst/>
            <a:rect l="l" t="t" r="r" b="b"/>
            <a:pathLst>
              <a:path w="0" h="1435735">
                <a:moveTo>
                  <a:pt x="0" y="0"/>
                </a:moveTo>
                <a:lnTo>
                  <a:pt x="0" y="143560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425440" y="2828544"/>
            <a:ext cx="1481455" cy="85725"/>
          </a:xfrm>
          <a:custGeom>
            <a:avLst/>
            <a:gdLst/>
            <a:ahLst/>
            <a:cxnLst/>
            <a:rect l="l" t="t" r="r" b="b"/>
            <a:pathLst>
              <a:path w="1481454" h="85725">
                <a:moveTo>
                  <a:pt x="0" y="85343"/>
                </a:moveTo>
                <a:lnTo>
                  <a:pt x="0" y="0"/>
                </a:lnTo>
                <a:lnTo>
                  <a:pt x="1481328" y="0"/>
                </a:lnTo>
                <a:lnTo>
                  <a:pt x="1481328" y="8026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797552" y="2913888"/>
            <a:ext cx="2725420" cy="579120"/>
          </a:xfrm>
          <a:custGeom>
            <a:avLst/>
            <a:gdLst/>
            <a:ahLst/>
            <a:cxnLst/>
            <a:rect l="l" t="t" r="r" b="b"/>
            <a:pathLst>
              <a:path w="2725420" h="579120">
                <a:moveTo>
                  <a:pt x="0" y="576072"/>
                </a:moveTo>
                <a:lnTo>
                  <a:pt x="1225296" y="576072"/>
                </a:lnTo>
                <a:lnTo>
                  <a:pt x="1225296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  <a:path w="2725420" h="579120">
                <a:moveTo>
                  <a:pt x="1499615" y="579120"/>
                </a:moveTo>
                <a:lnTo>
                  <a:pt x="2724911" y="579120"/>
                </a:lnTo>
                <a:lnTo>
                  <a:pt x="2724911" y="3048"/>
                </a:lnTo>
                <a:lnTo>
                  <a:pt x="1499615" y="3048"/>
                </a:lnTo>
                <a:lnTo>
                  <a:pt x="1499615" y="5791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151888" y="3590543"/>
            <a:ext cx="4803775" cy="137160"/>
          </a:xfrm>
          <a:custGeom>
            <a:avLst/>
            <a:gdLst/>
            <a:ahLst/>
            <a:cxnLst/>
            <a:rect l="l" t="t" r="r" b="b"/>
            <a:pathLst>
              <a:path w="4803775" h="137160">
                <a:moveTo>
                  <a:pt x="0" y="137159"/>
                </a:moveTo>
                <a:lnTo>
                  <a:pt x="0" y="0"/>
                </a:lnTo>
                <a:lnTo>
                  <a:pt x="4803647" y="0"/>
                </a:lnTo>
                <a:lnTo>
                  <a:pt x="4803647" y="1371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504688" y="2109216"/>
            <a:ext cx="1408430" cy="576580"/>
          </a:xfrm>
          <a:custGeom>
            <a:avLst/>
            <a:gdLst/>
            <a:ahLst/>
            <a:cxnLst/>
            <a:rect l="l" t="t" r="r" b="b"/>
            <a:pathLst>
              <a:path w="1408429" h="576580">
                <a:moveTo>
                  <a:pt x="0" y="576072"/>
                </a:moveTo>
                <a:lnTo>
                  <a:pt x="1408175" y="576072"/>
                </a:lnTo>
                <a:lnTo>
                  <a:pt x="1408175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144767" y="2685288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312" y="274320"/>
            <a:ext cx="8429625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312" y="1577340"/>
            <a:ext cx="842962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84525" y="6377940"/>
            <a:ext cx="299720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68312" y="6377940"/>
            <a:ext cx="215423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743700" y="6377940"/>
            <a:ext cx="215423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858" y="3775405"/>
            <a:ext cx="129984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065" marR="5080" indent="-1905">
              <a:lnSpc>
                <a:spcPct val="100000"/>
              </a:lnSpc>
              <a:spcBef>
                <a:spcPts val="110"/>
              </a:spcBef>
            </a:pPr>
            <a:r>
              <a:rPr dirty="0" sz="1000" spc="105">
                <a:latin typeface="Cambria"/>
                <a:cs typeface="Cambria"/>
              </a:rPr>
              <a:t>BIDANG </a:t>
            </a:r>
            <a:r>
              <a:rPr dirty="0" sz="1000" spc="110">
                <a:latin typeface="Cambria"/>
                <a:cs typeface="Cambria"/>
              </a:rPr>
              <a:t> </a:t>
            </a:r>
            <a:r>
              <a:rPr dirty="0" sz="1000" spc="90">
                <a:latin typeface="Cambria"/>
                <a:cs typeface="Cambria"/>
              </a:rPr>
              <a:t>KOMUNIKASI </a:t>
            </a:r>
            <a:r>
              <a:rPr dirty="0" sz="1000" spc="85">
                <a:latin typeface="Cambria"/>
                <a:cs typeface="Cambria"/>
              </a:rPr>
              <a:t>DAN </a:t>
            </a:r>
            <a:r>
              <a:rPr dirty="0" sz="1000" spc="90">
                <a:latin typeface="Cambria"/>
                <a:cs typeface="Cambria"/>
              </a:rPr>
              <a:t> INFORMASI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80">
                <a:latin typeface="Cambria"/>
                <a:cs typeface="Cambria"/>
              </a:rPr>
              <a:t>PUBLIK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2410" y="3590290"/>
            <a:ext cx="2951480" cy="728980"/>
            <a:chOff x="1502410" y="3590290"/>
            <a:chExt cx="2951480" cy="728980"/>
          </a:xfrm>
        </p:grpSpPr>
        <p:sp>
          <p:nvSpPr>
            <p:cNvPr id="4" name="object 4"/>
            <p:cNvSpPr/>
            <p:nvPr/>
          </p:nvSpPr>
          <p:spPr>
            <a:xfrm>
              <a:off x="1508760" y="3736848"/>
              <a:ext cx="1341120" cy="576580"/>
            </a:xfrm>
            <a:custGeom>
              <a:avLst/>
              <a:gdLst/>
              <a:ahLst/>
              <a:cxnLst/>
              <a:rect l="l" t="t" r="r" b="b"/>
              <a:pathLst>
                <a:path w="1341120" h="576579">
                  <a:moveTo>
                    <a:pt x="0" y="576071"/>
                  </a:moveTo>
                  <a:lnTo>
                    <a:pt x="1341119" y="576071"/>
                  </a:lnTo>
                  <a:lnTo>
                    <a:pt x="1341119" y="0"/>
                  </a:lnTo>
                  <a:lnTo>
                    <a:pt x="0" y="0"/>
                  </a:lnTo>
                  <a:lnTo>
                    <a:pt x="0" y="57607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47032" y="3596640"/>
              <a:ext cx="0" cy="128270"/>
            </a:xfrm>
            <a:custGeom>
              <a:avLst/>
              <a:gdLst/>
              <a:ahLst/>
              <a:cxnLst/>
              <a:rect l="l" t="t" r="r" b="b"/>
              <a:pathLst>
                <a:path w="0" h="128270">
                  <a:moveTo>
                    <a:pt x="0" y="128016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973829" y="3765041"/>
            <a:ext cx="950594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1000" spc="105">
                <a:latin typeface="Cambria"/>
                <a:cs typeface="Cambria"/>
              </a:rPr>
              <a:t>BIDANG </a:t>
            </a:r>
            <a:r>
              <a:rPr dirty="0" sz="1000" spc="110">
                <a:latin typeface="Cambria"/>
                <a:cs typeface="Cambria"/>
              </a:rPr>
              <a:t> </a:t>
            </a:r>
            <a:r>
              <a:rPr dirty="0" sz="1000" spc="95">
                <a:latin typeface="Cambria"/>
                <a:cs typeface="Cambria"/>
              </a:rPr>
              <a:t>TEKNOLOGI </a:t>
            </a:r>
            <a:r>
              <a:rPr dirty="0" sz="1000" spc="100">
                <a:latin typeface="Cambria"/>
                <a:cs typeface="Cambria"/>
              </a:rPr>
              <a:t> </a:t>
            </a:r>
            <a:r>
              <a:rPr dirty="0" sz="1000" spc="30">
                <a:latin typeface="Cambria"/>
                <a:cs typeface="Cambria"/>
              </a:rPr>
              <a:t>I</a:t>
            </a:r>
            <a:r>
              <a:rPr dirty="0" sz="1000" spc="60">
                <a:latin typeface="Cambria"/>
                <a:cs typeface="Cambria"/>
              </a:rPr>
              <a:t>N</a:t>
            </a:r>
            <a:r>
              <a:rPr dirty="0" sz="1000" spc="110">
                <a:latin typeface="Cambria"/>
                <a:cs typeface="Cambria"/>
              </a:rPr>
              <a:t>F</a:t>
            </a:r>
            <a:r>
              <a:rPr dirty="0" sz="1000" spc="150">
                <a:latin typeface="Cambria"/>
                <a:cs typeface="Cambria"/>
              </a:rPr>
              <a:t>O</a:t>
            </a:r>
            <a:r>
              <a:rPr dirty="0" sz="1000" spc="95">
                <a:latin typeface="Cambria"/>
                <a:cs typeface="Cambria"/>
              </a:rPr>
              <a:t>R</a:t>
            </a:r>
            <a:r>
              <a:rPr dirty="0" sz="1000" spc="114">
                <a:latin typeface="Cambria"/>
                <a:cs typeface="Cambria"/>
              </a:rPr>
              <a:t>M</a:t>
            </a:r>
            <a:r>
              <a:rPr dirty="0" sz="1000" spc="65">
                <a:latin typeface="Cambria"/>
                <a:cs typeface="Cambria"/>
              </a:rPr>
              <a:t>A</a:t>
            </a:r>
            <a:r>
              <a:rPr dirty="0" sz="1000">
                <a:latin typeface="Cambria"/>
                <a:cs typeface="Cambria"/>
              </a:rPr>
              <a:t>T</a:t>
            </a:r>
            <a:r>
              <a:rPr dirty="0" sz="1000" spc="30">
                <a:latin typeface="Cambria"/>
                <a:cs typeface="Cambria"/>
              </a:rPr>
              <a:t>I</a:t>
            </a:r>
            <a:r>
              <a:rPr dirty="0" sz="1000" spc="85">
                <a:latin typeface="Cambria"/>
                <a:cs typeface="Cambria"/>
              </a:rPr>
              <a:t>K</a:t>
            </a:r>
            <a:r>
              <a:rPr dirty="0" sz="1000" spc="60">
                <a:latin typeface="Cambria"/>
                <a:cs typeface="Cambria"/>
              </a:rPr>
              <a:t>A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0376" y="3727703"/>
            <a:ext cx="1341120" cy="579120"/>
          </a:xfrm>
          <a:custGeom>
            <a:avLst/>
            <a:gdLst/>
            <a:ahLst/>
            <a:cxnLst/>
            <a:rect l="l" t="t" r="r" b="b"/>
            <a:pathLst>
              <a:path w="1341120" h="579120">
                <a:moveTo>
                  <a:pt x="0" y="579120"/>
                </a:moveTo>
                <a:lnTo>
                  <a:pt x="1341120" y="579120"/>
                </a:lnTo>
                <a:lnTo>
                  <a:pt x="1341120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47282" y="3766185"/>
            <a:ext cx="1022350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5"/>
              </a:spcBef>
            </a:pPr>
            <a:r>
              <a:rPr dirty="0" sz="1000" spc="105">
                <a:latin typeface="Cambria"/>
                <a:cs typeface="Cambria"/>
              </a:rPr>
              <a:t>BIDANG </a:t>
            </a:r>
            <a:r>
              <a:rPr dirty="0" sz="1000" spc="110">
                <a:latin typeface="Cambria"/>
                <a:cs typeface="Cambria"/>
              </a:rPr>
              <a:t> </a:t>
            </a:r>
            <a:r>
              <a:rPr dirty="0" sz="1000" spc="65">
                <a:latin typeface="Cambria"/>
                <a:cs typeface="Cambria"/>
              </a:rPr>
              <a:t>STATISTIK</a:t>
            </a:r>
            <a:r>
              <a:rPr dirty="0" sz="1000" spc="10">
                <a:latin typeface="Cambria"/>
                <a:cs typeface="Cambria"/>
              </a:rPr>
              <a:t> </a:t>
            </a:r>
            <a:r>
              <a:rPr dirty="0" sz="1000" spc="90">
                <a:latin typeface="Cambria"/>
                <a:cs typeface="Cambria"/>
              </a:rPr>
              <a:t>DAN </a:t>
            </a:r>
            <a:r>
              <a:rPr dirty="0" sz="1000" spc="-204">
                <a:latin typeface="Cambria"/>
                <a:cs typeface="Cambria"/>
              </a:rPr>
              <a:t> </a:t>
            </a:r>
            <a:r>
              <a:rPr dirty="0" sz="1000" spc="85">
                <a:latin typeface="Cambria"/>
                <a:cs typeface="Cambria"/>
              </a:rPr>
              <a:t>PERSANDIAN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4976" y="3727703"/>
            <a:ext cx="1341120" cy="576580"/>
          </a:xfrm>
          <a:custGeom>
            <a:avLst/>
            <a:gdLst/>
            <a:ahLst/>
            <a:cxnLst/>
            <a:rect l="l" t="t" r="r" b="b"/>
            <a:pathLst>
              <a:path w="1341120" h="576579">
                <a:moveTo>
                  <a:pt x="0" y="576072"/>
                </a:moveTo>
                <a:lnTo>
                  <a:pt x="1341120" y="576072"/>
                </a:lnTo>
                <a:lnTo>
                  <a:pt x="134112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50914" y="4614164"/>
            <a:ext cx="8845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31140">
              <a:lnSpc>
                <a:spcPct val="100000"/>
              </a:lnSpc>
              <a:spcBef>
                <a:spcPts val="105"/>
              </a:spcBef>
            </a:pPr>
            <a:r>
              <a:rPr dirty="0" sz="1000" spc="110">
                <a:latin typeface="Cambria"/>
                <a:cs typeface="Cambria"/>
              </a:rPr>
              <a:t>SEKSI </a:t>
            </a:r>
            <a:r>
              <a:rPr dirty="0" sz="1000" spc="114">
                <a:latin typeface="Cambria"/>
                <a:cs typeface="Cambria"/>
              </a:rPr>
              <a:t> </a:t>
            </a:r>
            <a:r>
              <a:rPr dirty="0" sz="1000" spc="95">
                <a:latin typeface="Cambria"/>
                <a:cs typeface="Cambria"/>
              </a:rPr>
              <a:t>P</a:t>
            </a:r>
            <a:r>
              <a:rPr dirty="0" sz="1000" spc="65">
                <a:latin typeface="Cambria"/>
                <a:cs typeface="Cambria"/>
              </a:rPr>
              <a:t>E</a:t>
            </a:r>
            <a:r>
              <a:rPr dirty="0" sz="1000" spc="90">
                <a:latin typeface="Cambria"/>
                <a:cs typeface="Cambria"/>
              </a:rPr>
              <a:t>R</a:t>
            </a:r>
            <a:r>
              <a:rPr dirty="0" sz="1000" spc="170">
                <a:latin typeface="Cambria"/>
                <a:cs typeface="Cambria"/>
              </a:rPr>
              <a:t>S</a:t>
            </a:r>
            <a:r>
              <a:rPr dirty="0" sz="1000" spc="65">
                <a:latin typeface="Cambria"/>
                <a:cs typeface="Cambria"/>
              </a:rPr>
              <a:t>A</a:t>
            </a:r>
            <a:r>
              <a:rPr dirty="0" sz="1000" spc="105">
                <a:latin typeface="Cambria"/>
                <a:cs typeface="Cambria"/>
              </a:rPr>
              <a:t>N</a:t>
            </a:r>
            <a:r>
              <a:rPr dirty="0" sz="1000" spc="105">
                <a:latin typeface="Cambria"/>
                <a:cs typeface="Cambria"/>
              </a:rPr>
              <a:t>D</a:t>
            </a:r>
            <a:r>
              <a:rPr dirty="0" sz="1000" spc="30">
                <a:latin typeface="Cambria"/>
                <a:cs typeface="Cambria"/>
              </a:rPr>
              <a:t>I</a:t>
            </a:r>
            <a:r>
              <a:rPr dirty="0" sz="1000" spc="65">
                <a:latin typeface="Cambria"/>
                <a:cs typeface="Cambria"/>
              </a:rPr>
              <a:t>A</a:t>
            </a:r>
            <a:r>
              <a:rPr dirty="0" sz="1000" spc="65">
                <a:latin typeface="Cambria"/>
                <a:cs typeface="Cambria"/>
              </a:rPr>
              <a:t>N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63385" y="4300473"/>
            <a:ext cx="1372235" cy="1163955"/>
            <a:chOff x="6263385" y="4300473"/>
            <a:chExt cx="1372235" cy="1163955"/>
          </a:xfrm>
        </p:grpSpPr>
        <p:sp>
          <p:nvSpPr>
            <p:cNvPr id="12" name="object 12"/>
            <p:cNvSpPr/>
            <p:nvPr/>
          </p:nvSpPr>
          <p:spPr>
            <a:xfrm>
              <a:off x="6376415" y="4495799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4" h="576579">
                  <a:moveTo>
                    <a:pt x="0" y="576072"/>
                  </a:moveTo>
                  <a:lnTo>
                    <a:pt x="1252728" y="576072"/>
                  </a:lnTo>
                  <a:lnTo>
                    <a:pt x="1252728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272783" y="4800599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79" h="0">
                  <a:moveTo>
                    <a:pt x="0" y="0"/>
                  </a:moveTo>
                  <a:lnTo>
                    <a:pt x="10667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69735" y="4306823"/>
              <a:ext cx="692150" cy="1151255"/>
            </a:xfrm>
            <a:custGeom>
              <a:avLst/>
              <a:gdLst/>
              <a:ahLst/>
              <a:cxnLst/>
              <a:rect l="l" t="t" r="r" b="b"/>
              <a:pathLst>
                <a:path w="692150" h="1151254">
                  <a:moveTo>
                    <a:pt x="692022" y="0"/>
                  </a:moveTo>
                  <a:lnTo>
                    <a:pt x="692022" y="127000"/>
                  </a:lnTo>
                  <a:lnTo>
                    <a:pt x="0" y="127000"/>
                  </a:lnTo>
                  <a:lnTo>
                    <a:pt x="0" y="1151128"/>
                  </a:lnTo>
                  <a:lnTo>
                    <a:pt x="106679" y="115112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406776" y="133045"/>
            <a:ext cx="6677659" cy="2361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93010">
              <a:lnSpc>
                <a:spcPct val="100000"/>
              </a:lnSpc>
              <a:spcBef>
                <a:spcPts val="110"/>
              </a:spcBef>
            </a:pPr>
            <a:r>
              <a:rPr dirty="0" sz="1000" spc="70">
                <a:latin typeface="Cambria"/>
                <a:cs typeface="Cambria"/>
              </a:rPr>
              <a:t>LAMPIRAN</a:t>
            </a:r>
            <a:r>
              <a:rPr dirty="0" sz="1000" spc="-20">
                <a:latin typeface="Cambria"/>
                <a:cs typeface="Cambria"/>
              </a:rPr>
              <a:t> </a:t>
            </a:r>
            <a:r>
              <a:rPr dirty="0" sz="1000" spc="15">
                <a:latin typeface="Cambria"/>
                <a:cs typeface="Cambria"/>
              </a:rPr>
              <a:t>I</a:t>
            </a:r>
            <a:endParaRPr sz="1000">
              <a:latin typeface="Cambria"/>
              <a:cs typeface="Cambria"/>
            </a:endParaRPr>
          </a:p>
          <a:p>
            <a:pPr marL="2493010" marR="1851025">
              <a:lnSpc>
                <a:spcPct val="100000"/>
              </a:lnSpc>
            </a:pPr>
            <a:r>
              <a:rPr dirty="0" sz="1000" spc="75">
                <a:latin typeface="Cambria"/>
                <a:cs typeface="Cambria"/>
              </a:rPr>
              <a:t>PERATURAN </a:t>
            </a:r>
            <a:r>
              <a:rPr dirty="0" sz="1000" spc="60">
                <a:latin typeface="Cambria"/>
                <a:cs typeface="Cambria"/>
              </a:rPr>
              <a:t>WALIKOTA </a:t>
            </a:r>
            <a:r>
              <a:rPr dirty="0" sz="1000" spc="110">
                <a:latin typeface="Cambria"/>
                <a:cs typeface="Cambria"/>
              </a:rPr>
              <a:t>MAGELANG </a:t>
            </a:r>
            <a:r>
              <a:rPr dirty="0" sz="1000" spc="-210">
                <a:latin typeface="Cambria"/>
                <a:cs typeface="Cambria"/>
              </a:rPr>
              <a:t> </a:t>
            </a:r>
            <a:r>
              <a:rPr dirty="0" sz="1000" spc="120">
                <a:latin typeface="Cambria"/>
                <a:cs typeface="Cambria"/>
              </a:rPr>
              <a:t>NOMOR</a:t>
            </a:r>
            <a:r>
              <a:rPr dirty="0" sz="1000" spc="55">
                <a:latin typeface="Cambria"/>
                <a:cs typeface="Cambria"/>
              </a:rPr>
              <a:t> </a:t>
            </a:r>
            <a:r>
              <a:rPr dirty="0" sz="1000" spc="70">
                <a:latin typeface="Cambria"/>
                <a:cs typeface="Cambria"/>
              </a:rPr>
              <a:t>79</a:t>
            </a:r>
            <a:r>
              <a:rPr dirty="0" sz="1000" spc="85">
                <a:latin typeface="Cambria"/>
                <a:cs typeface="Cambria"/>
              </a:rPr>
              <a:t> </a:t>
            </a:r>
            <a:r>
              <a:rPr dirty="0" sz="1000" spc="80">
                <a:latin typeface="Cambria"/>
                <a:cs typeface="Cambria"/>
              </a:rPr>
              <a:t>TAHUN</a:t>
            </a:r>
            <a:r>
              <a:rPr dirty="0" sz="1000" spc="60">
                <a:latin typeface="Cambria"/>
                <a:cs typeface="Cambria"/>
              </a:rPr>
              <a:t> </a:t>
            </a:r>
            <a:r>
              <a:rPr dirty="0" sz="1000" spc="65">
                <a:latin typeface="Cambria"/>
                <a:cs typeface="Cambria"/>
              </a:rPr>
              <a:t>2021</a:t>
            </a:r>
            <a:endParaRPr sz="1000">
              <a:latin typeface="Cambria"/>
              <a:cs typeface="Cambria"/>
            </a:endParaRPr>
          </a:p>
          <a:p>
            <a:pPr marL="2493010" marR="5080">
              <a:lnSpc>
                <a:spcPct val="100000"/>
              </a:lnSpc>
            </a:pPr>
            <a:r>
              <a:rPr dirty="0" sz="1000" spc="70">
                <a:latin typeface="Cambria"/>
                <a:cs typeface="Cambria"/>
              </a:rPr>
              <a:t>TENTANG </a:t>
            </a:r>
            <a:r>
              <a:rPr dirty="0" sz="1000" spc="110">
                <a:latin typeface="Cambria"/>
                <a:cs typeface="Cambria"/>
              </a:rPr>
              <a:t>KEDUDUKAN, </a:t>
            </a:r>
            <a:r>
              <a:rPr dirty="0" sz="1000" spc="114">
                <a:latin typeface="Cambria"/>
                <a:cs typeface="Cambria"/>
              </a:rPr>
              <a:t>SUSUNAN </a:t>
            </a:r>
            <a:r>
              <a:rPr dirty="0" sz="1000" spc="100">
                <a:latin typeface="Cambria"/>
                <a:cs typeface="Cambria"/>
              </a:rPr>
              <a:t>ORGANISASI, </a:t>
            </a:r>
            <a:r>
              <a:rPr dirty="0" sz="1000" spc="114">
                <a:latin typeface="Cambria"/>
                <a:cs typeface="Cambria"/>
              </a:rPr>
              <a:t>TUGAS </a:t>
            </a:r>
            <a:r>
              <a:rPr dirty="0" sz="1000" spc="90">
                <a:latin typeface="Cambria"/>
                <a:cs typeface="Cambria"/>
              </a:rPr>
              <a:t>DAN 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 spc="114">
                <a:latin typeface="Cambria"/>
                <a:cs typeface="Cambria"/>
              </a:rPr>
              <a:t>FUNGSI </a:t>
            </a:r>
            <a:r>
              <a:rPr dirty="0" sz="1000" spc="90">
                <a:latin typeface="Cambria"/>
                <a:cs typeface="Cambria"/>
              </a:rPr>
              <a:t>SERTA </a:t>
            </a:r>
            <a:r>
              <a:rPr dirty="0" sz="1000" spc="35">
                <a:latin typeface="Cambria"/>
                <a:cs typeface="Cambria"/>
              </a:rPr>
              <a:t>TATA </a:t>
            </a:r>
            <a:r>
              <a:rPr dirty="0" sz="1000" spc="130">
                <a:latin typeface="Cambria"/>
                <a:cs typeface="Cambria"/>
              </a:rPr>
              <a:t>KERJA </a:t>
            </a:r>
            <a:r>
              <a:rPr dirty="0" sz="1000" spc="95">
                <a:latin typeface="Cambria"/>
                <a:cs typeface="Cambria"/>
              </a:rPr>
              <a:t>DINAS KOMUNIKASI, </a:t>
            </a:r>
            <a:r>
              <a:rPr dirty="0" sz="1000" spc="70">
                <a:latin typeface="Cambria"/>
                <a:cs typeface="Cambria"/>
              </a:rPr>
              <a:t>INFORMATIKA </a:t>
            </a:r>
            <a:r>
              <a:rPr dirty="0" sz="1000" spc="-210">
                <a:latin typeface="Cambria"/>
                <a:cs typeface="Cambria"/>
              </a:rPr>
              <a:t> </a:t>
            </a:r>
            <a:r>
              <a:rPr dirty="0" sz="1000" spc="90">
                <a:latin typeface="Cambria"/>
                <a:cs typeface="Cambria"/>
              </a:rPr>
              <a:t>DAN</a:t>
            </a:r>
            <a:r>
              <a:rPr dirty="0" sz="1000" spc="60">
                <a:latin typeface="Cambria"/>
                <a:cs typeface="Cambria"/>
              </a:rPr>
              <a:t> </a:t>
            </a:r>
            <a:r>
              <a:rPr dirty="0" sz="1000" spc="65">
                <a:latin typeface="Cambria"/>
                <a:cs typeface="Cambria"/>
              </a:rPr>
              <a:t>STATISTIK</a:t>
            </a:r>
            <a:r>
              <a:rPr dirty="0" sz="1000" spc="85">
                <a:latin typeface="Cambria"/>
                <a:cs typeface="Cambria"/>
              </a:rPr>
              <a:t> </a:t>
            </a:r>
            <a:r>
              <a:rPr dirty="0" sz="1000" spc="75">
                <a:latin typeface="Cambria"/>
                <a:cs typeface="Cambria"/>
              </a:rPr>
              <a:t>KOTA</a:t>
            </a:r>
            <a:r>
              <a:rPr dirty="0" sz="1000" spc="100">
                <a:latin typeface="Cambria"/>
                <a:cs typeface="Cambria"/>
              </a:rPr>
              <a:t> </a:t>
            </a:r>
            <a:r>
              <a:rPr dirty="0" sz="1000" spc="110">
                <a:latin typeface="Cambria"/>
                <a:cs typeface="Cambria"/>
              </a:rPr>
              <a:t>MAGELANG</a:t>
            </a:r>
            <a:endParaRPr sz="1000">
              <a:latin typeface="Cambria"/>
              <a:cs typeface="Cambria"/>
            </a:endParaRPr>
          </a:p>
          <a:p>
            <a:pPr algn="ctr" marR="2656205">
              <a:lnSpc>
                <a:spcPct val="100000"/>
              </a:lnSpc>
              <a:spcBef>
                <a:spcPts val="459"/>
              </a:spcBef>
            </a:pPr>
            <a:r>
              <a:rPr dirty="0" sz="1200" spc="114">
                <a:latin typeface="Cambria"/>
                <a:cs typeface="Cambria"/>
              </a:rPr>
              <a:t>BAGAN</a:t>
            </a:r>
            <a:r>
              <a:rPr dirty="0" sz="1200" spc="100">
                <a:latin typeface="Cambria"/>
                <a:cs typeface="Cambria"/>
              </a:rPr>
              <a:t> </a:t>
            </a:r>
            <a:r>
              <a:rPr dirty="0" sz="1200" spc="125">
                <a:latin typeface="Cambria"/>
                <a:cs typeface="Cambria"/>
              </a:rPr>
              <a:t>SUSUNAN</a:t>
            </a:r>
            <a:r>
              <a:rPr dirty="0" sz="1200" spc="105">
                <a:latin typeface="Cambria"/>
                <a:cs typeface="Cambria"/>
              </a:rPr>
              <a:t> </a:t>
            </a:r>
            <a:r>
              <a:rPr dirty="0" sz="1200" spc="110">
                <a:latin typeface="Cambria"/>
                <a:cs typeface="Cambria"/>
              </a:rPr>
              <a:t>ORGANISASI</a:t>
            </a:r>
            <a:endParaRPr sz="1200">
              <a:latin typeface="Cambria"/>
              <a:cs typeface="Cambria"/>
            </a:endParaRPr>
          </a:p>
          <a:p>
            <a:pPr algn="ctr" marR="2662555">
              <a:lnSpc>
                <a:spcPct val="100000"/>
              </a:lnSpc>
            </a:pPr>
            <a:r>
              <a:rPr dirty="0" sz="1200" spc="95">
                <a:latin typeface="Cambria"/>
                <a:cs typeface="Cambria"/>
              </a:rPr>
              <a:t>DINAS</a:t>
            </a:r>
            <a:r>
              <a:rPr dirty="0" sz="1200" spc="140">
                <a:latin typeface="Cambria"/>
                <a:cs typeface="Cambria"/>
              </a:rPr>
              <a:t> </a:t>
            </a:r>
            <a:r>
              <a:rPr dirty="0" sz="1200" spc="100">
                <a:latin typeface="Cambria"/>
                <a:cs typeface="Cambria"/>
              </a:rPr>
              <a:t>KOMUNIKASI,</a:t>
            </a:r>
            <a:r>
              <a:rPr dirty="0" sz="1200" spc="160">
                <a:latin typeface="Cambria"/>
                <a:cs typeface="Cambria"/>
              </a:rPr>
              <a:t> </a:t>
            </a:r>
            <a:r>
              <a:rPr dirty="0" sz="1200" spc="70">
                <a:latin typeface="Cambria"/>
                <a:cs typeface="Cambria"/>
              </a:rPr>
              <a:t>INFORMATIKA</a:t>
            </a:r>
            <a:r>
              <a:rPr dirty="0" sz="1200" spc="220">
                <a:latin typeface="Cambria"/>
                <a:cs typeface="Cambria"/>
              </a:rPr>
              <a:t> </a:t>
            </a:r>
            <a:r>
              <a:rPr dirty="0" sz="1200" spc="100">
                <a:latin typeface="Cambria"/>
                <a:cs typeface="Cambria"/>
              </a:rPr>
              <a:t>DAN </a:t>
            </a:r>
            <a:r>
              <a:rPr dirty="0" sz="1200" spc="65">
                <a:latin typeface="Cambria"/>
                <a:cs typeface="Cambria"/>
              </a:rPr>
              <a:t>STATISTIK</a:t>
            </a:r>
            <a:endParaRPr sz="1200">
              <a:latin typeface="Cambria"/>
              <a:cs typeface="Cambria"/>
            </a:endParaRPr>
          </a:p>
          <a:p>
            <a:pPr marL="1671320">
              <a:lnSpc>
                <a:spcPct val="100000"/>
              </a:lnSpc>
              <a:spcBef>
                <a:spcPts val="1140"/>
              </a:spcBef>
            </a:pPr>
            <a:r>
              <a:rPr dirty="0" sz="1400" spc="95">
                <a:latin typeface="Cambria"/>
                <a:cs typeface="Cambria"/>
              </a:rPr>
              <a:t>KEPALA</a:t>
            </a:r>
            <a:endParaRPr sz="1400">
              <a:latin typeface="Cambria"/>
              <a:cs typeface="Cambria"/>
            </a:endParaRPr>
          </a:p>
          <a:p>
            <a:pPr marL="1708150">
              <a:lnSpc>
                <a:spcPct val="100000"/>
              </a:lnSpc>
              <a:spcBef>
                <a:spcPts val="5"/>
              </a:spcBef>
            </a:pPr>
            <a:r>
              <a:rPr dirty="0" sz="1400" spc="110">
                <a:latin typeface="Cambria"/>
                <a:cs typeface="Cambria"/>
              </a:rPr>
              <a:t>DINAS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mbria"/>
              <a:cs typeface="Cambria"/>
            </a:endParaRPr>
          </a:p>
          <a:p>
            <a:pPr algn="ctr" marL="938530">
              <a:lnSpc>
                <a:spcPct val="100000"/>
              </a:lnSpc>
            </a:pPr>
            <a:r>
              <a:rPr dirty="0" sz="1200" spc="85">
                <a:latin typeface="Cambria"/>
                <a:cs typeface="Cambria"/>
              </a:rPr>
              <a:t>SEKRETARIAT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20697" y="4504690"/>
            <a:ext cx="1348105" cy="652780"/>
            <a:chOff x="1520697" y="4504690"/>
            <a:chExt cx="1348105" cy="652780"/>
          </a:xfrm>
        </p:grpSpPr>
        <p:sp>
          <p:nvSpPr>
            <p:cNvPr id="17" name="object 17"/>
            <p:cNvSpPr/>
            <p:nvPr/>
          </p:nvSpPr>
          <p:spPr>
            <a:xfrm>
              <a:off x="1527047" y="4511040"/>
              <a:ext cx="1249680" cy="576580"/>
            </a:xfrm>
            <a:custGeom>
              <a:avLst/>
              <a:gdLst/>
              <a:ahLst/>
              <a:cxnLst/>
              <a:rect l="l" t="t" r="r" b="b"/>
              <a:pathLst>
                <a:path w="1249680" h="576579">
                  <a:moveTo>
                    <a:pt x="0" y="576072"/>
                  </a:moveTo>
                  <a:lnTo>
                    <a:pt x="1249680" y="576072"/>
                  </a:lnTo>
                  <a:lnTo>
                    <a:pt x="1249680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66671" y="4541520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5" h="576579">
                  <a:moveTo>
                    <a:pt x="1252728" y="0"/>
                  </a:moveTo>
                  <a:lnTo>
                    <a:pt x="0" y="0"/>
                  </a:lnTo>
                  <a:lnTo>
                    <a:pt x="0" y="576071"/>
                  </a:lnTo>
                  <a:lnTo>
                    <a:pt x="1252728" y="576071"/>
                  </a:lnTo>
                  <a:lnTo>
                    <a:pt x="1252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66671" y="4541520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5" h="576579">
                  <a:moveTo>
                    <a:pt x="0" y="576071"/>
                  </a:moveTo>
                  <a:lnTo>
                    <a:pt x="1252728" y="576071"/>
                  </a:lnTo>
                  <a:lnTo>
                    <a:pt x="1252728" y="0"/>
                  </a:lnTo>
                  <a:lnTo>
                    <a:pt x="0" y="0"/>
                  </a:lnTo>
                  <a:lnTo>
                    <a:pt x="0" y="57607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609343" y="4575048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5" h="576579">
                  <a:moveTo>
                    <a:pt x="1252728" y="0"/>
                  </a:moveTo>
                  <a:lnTo>
                    <a:pt x="0" y="0"/>
                  </a:lnTo>
                  <a:lnTo>
                    <a:pt x="0" y="576071"/>
                  </a:lnTo>
                  <a:lnTo>
                    <a:pt x="1252728" y="576071"/>
                  </a:lnTo>
                  <a:lnTo>
                    <a:pt x="1252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609343" y="4575048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5" h="576579">
                  <a:moveTo>
                    <a:pt x="0" y="576071"/>
                  </a:moveTo>
                  <a:lnTo>
                    <a:pt x="1252728" y="576071"/>
                  </a:lnTo>
                  <a:lnTo>
                    <a:pt x="1252728" y="0"/>
                  </a:lnTo>
                  <a:lnTo>
                    <a:pt x="0" y="0"/>
                  </a:lnTo>
                  <a:lnTo>
                    <a:pt x="0" y="57607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765173" y="4615941"/>
            <a:ext cx="895985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5"/>
              </a:spcBef>
            </a:pPr>
            <a:r>
              <a:rPr dirty="0" sz="1000" spc="105">
                <a:latin typeface="Cambria"/>
                <a:cs typeface="Cambria"/>
              </a:rPr>
              <a:t>KELOMPOK </a:t>
            </a:r>
            <a:r>
              <a:rPr dirty="0" sz="1000" spc="110">
                <a:latin typeface="Cambria"/>
                <a:cs typeface="Cambria"/>
              </a:rPr>
              <a:t> </a:t>
            </a:r>
            <a:r>
              <a:rPr dirty="0" sz="1000" spc="95">
                <a:latin typeface="Cambria"/>
                <a:cs typeface="Cambria"/>
              </a:rPr>
              <a:t>JABATAN </a:t>
            </a:r>
            <a:r>
              <a:rPr dirty="0" sz="1000" spc="100">
                <a:latin typeface="Cambria"/>
                <a:cs typeface="Cambria"/>
              </a:rPr>
              <a:t> </a:t>
            </a:r>
            <a:r>
              <a:rPr dirty="0" sz="1000" spc="105">
                <a:latin typeface="Cambria"/>
                <a:cs typeface="Cambria"/>
              </a:rPr>
              <a:t>F</a:t>
            </a:r>
            <a:r>
              <a:rPr dirty="0" sz="1000" spc="135">
                <a:latin typeface="Cambria"/>
                <a:cs typeface="Cambria"/>
              </a:rPr>
              <a:t>U</a:t>
            </a:r>
            <a:r>
              <a:rPr dirty="0" sz="1000" spc="135">
                <a:latin typeface="Cambria"/>
                <a:cs typeface="Cambria"/>
              </a:rPr>
              <a:t>N</a:t>
            </a:r>
            <a:r>
              <a:rPr dirty="0" sz="1000" spc="130">
                <a:latin typeface="Cambria"/>
                <a:cs typeface="Cambria"/>
              </a:rPr>
              <a:t>G</a:t>
            </a:r>
            <a:r>
              <a:rPr dirty="0" sz="1000" spc="170">
                <a:latin typeface="Cambria"/>
                <a:cs typeface="Cambria"/>
              </a:rPr>
              <a:t>S</a:t>
            </a:r>
            <a:r>
              <a:rPr dirty="0" sz="1000" spc="30">
                <a:latin typeface="Cambria"/>
                <a:cs typeface="Cambria"/>
              </a:rPr>
              <a:t>I</a:t>
            </a:r>
            <a:r>
              <a:rPr dirty="0" sz="1000" spc="135">
                <a:latin typeface="Cambria"/>
                <a:cs typeface="Cambria"/>
              </a:rPr>
              <a:t>O</a:t>
            </a:r>
            <a:r>
              <a:rPr dirty="0" sz="1000" spc="65">
                <a:latin typeface="Cambria"/>
                <a:cs typeface="Cambria"/>
              </a:rPr>
              <a:t>N</a:t>
            </a:r>
            <a:r>
              <a:rPr dirty="0" sz="1000" spc="45">
                <a:latin typeface="Cambria"/>
                <a:cs typeface="Cambria"/>
              </a:rPr>
              <a:t>A</a:t>
            </a:r>
            <a:r>
              <a:rPr dirty="0" sz="1000" spc="65">
                <a:latin typeface="Cambria"/>
                <a:cs typeface="Cambria"/>
              </a:rPr>
              <a:t>L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06697" y="4489450"/>
            <a:ext cx="1348105" cy="652780"/>
            <a:chOff x="3806697" y="4489450"/>
            <a:chExt cx="1348105" cy="652780"/>
          </a:xfrm>
        </p:grpSpPr>
        <p:sp>
          <p:nvSpPr>
            <p:cNvPr id="24" name="object 24"/>
            <p:cNvSpPr/>
            <p:nvPr/>
          </p:nvSpPr>
          <p:spPr>
            <a:xfrm>
              <a:off x="3813047" y="4495800"/>
              <a:ext cx="1249680" cy="576580"/>
            </a:xfrm>
            <a:custGeom>
              <a:avLst/>
              <a:gdLst/>
              <a:ahLst/>
              <a:cxnLst/>
              <a:rect l="l" t="t" r="r" b="b"/>
              <a:pathLst>
                <a:path w="1249679" h="576579">
                  <a:moveTo>
                    <a:pt x="0" y="576072"/>
                  </a:moveTo>
                  <a:lnTo>
                    <a:pt x="1249679" y="576072"/>
                  </a:lnTo>
                  <a:lnTo>
                    <a:pt x="1249679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852671" y="4526280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4" h="576579">
                  <a:moveTo>
                    <a:pt x="1252727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252727" y="576072"/>
                  </a:lnTo>
                  <a:lnTo>
                    <a:pt x="12527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852671" y="4526280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4" h="576579">
                  <a:moveTo>
                    <a:pt x="0" y="576072"/>
                  </a:moveTo>
                  <a:lnTo>
                    <a:pt x="1252727" y="576072"/>
                  </a:lnTo>
                  <a:lnTo>
                    <a:pt x="1252727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895343" y="4559807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4" h="576579">
                  <a:moveTo>
                    <a:pt x="1252727" y="0"/>
                  </a:moveTo>
                  <a:lnTo>
                    <a:pt x="0" y="0"/>
                  </a:lnTo>
                  <a:lnTo>
                    <a:pt x="0" y="576071"/>
                  </a:lnTo>
                  <a:lnTo>
                    <a:pt x="1252727" y="576071"/>
                  </a:lnTo>
                  <a:lnTo>
                    <a:pt x="12527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895343" y="4559807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4" h="576579">
                  <a:moveTo>
                    <a:pt x="0" y="576071"/>
                  </a:moveTo>
                  <a:lnTo>
                    <a:pt x="1252727" y="576071"/>
                  </a:lnTo>
                  <a:lnTo>
                    <a:pt x="1252727" y="0"/>
                  </a:lnTo>
                  <a:lnTo>
                    <a:pt x="0" y="0"/>
                  </a:lnTo>
                  <a:lnTo>
                    <a:pt x="0" y="57607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052061" y="4601717"/>
            <a:ext cx="894715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1000" spc="105">
                <a:latin typeface="Cambria"/>
                <a:cs typeface="Cambria"/>
              </a:rPr>
              <a:t>KELOMPOK </a:t>
            </a:r>
            <a:r>
              <a:rPr dirty="0" sz="1000" spc="110">
                <a:latin typeface="Cambria"/>
                <a:cs typeface="Cambria"/>
              </a:rPr>
              <a:t> </a:t>
            </a:r>
            <a:r>
              <a:rPr dirty="0" sz="1000" spc="95">
                <a:latin typeface="Cambria"/>
                <a:cs typeface="Cambria"/>
              </a:rPr>
              <a:t>JABATAN </a:t>
            </a:r>
            <a:r>
              <a:rPr dirty="0" sz="1000" spc="100">
                <a:latin typeface="Cambria"/>
                <a:cs typeface="Cambria"/>
              </a:rPr>
              <a:t> </a:t>
            </a:r>
            <a:r>
              <a:rPr dirty="0" sz="1000" spc="105">
                <a:latin typeface="Cambria"/>
                <a:cs typeface="Cambria"/>
              </a:rPr>
              <a:t>F</a:t>
            </a:r>
            <a:r>
              <a:rPr dirty="0" sz="1000" spc="135">
                <a:latin typeface="Cambria"/>
                <a:cs typeface="Cambria"/>
              </a:rPr>
              <a:t>U</a:t>
            </a:r>
            <a:r>
              <a:rPr dirty="0" sz="1000" spc="60">
                <a:latin typeface="Cambria"/>
                <a:cs typeface="Cambria"/>
              </a:rPr>
              <a:t>N</a:t>
            </a:r>
            <a:r>
              <a:rPr dirty="0" sz="1000" spc="200">
                <a:latin typeface="Cambria"/>
                <a:cs typeface="Cambria"/>
              </a:rPr>
              <a:t>G</a:t>
            </a:r>
            <a:r>
              <a:rPr dirty="0" sz="1000" spc="170">
                <a:latin typeface="Cambria"/>
                <a:cs typeface="Cambria"/>
              </a:rPr>
              <a:t>S</a:t>
            </a:r>
            <a:r>
              <a:rPr dirty="0" sz="1000" spc="30">
                <a:latin typeface="Cambria"/>
                <a:cs typeface="Cambria"/>
              </a:rPr>
              <a:t>I</a:t>
            </a:r>
            <a:r>
              <a:rPr dirty="0" sz="1000" spc="130">
                <a:latin typeface="Cambria"/>
                <a:cs typeface="Cambria"/>
              </a:rPr>
              <a:t>O</a:t>
            </a:r>
            <a:r>
              <a:rPr dirty="0" sz="1000" spc="60">
                <a:latin typeface="Cambria"/>
                <a:cs typeface="Cambria"/>
              </a:rPr>
              <a:t>N</a:t>
            </a:r>
            <a:r>
              <a:rPr dirty="0" sz="1000" spc="40">
                <a:latin typeface="Cambria"/>
                <a:cs typeface="Cambria"/>
              </a:rPr>
              <a:t>A</a:t>
            </a:r>
            <a:r>
              <a:rPr dirty="0" sz="1000" spc="65">
                <a:latin typeface="Cambria"/>
                <a:cs typeface="Cambria"/>
              </a:rPr>
              <a:t>L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48649" y="4303585"/>
            <a:ext cx="5572760" cy="1500505"/>
            <a:chOff x="2148649" y="4303585"/>
            <a:chExt cx="5572760" cy="1500505"/>
          </a:xfrm>
        </p:grpSpPr>
        <p:sp>
          <p:nvSpPr>
            <p:cNvPr id="31" name="object 31"/>
            <p:cNvSpPr/>
            <p:nvPr/>
          </p:nvSpPr>
          <p:spPr>
            <a:xfrm>
              <a:off x="6379464" y="5157215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4" h="576579">
                  <a:moveTo>
                    <a:pt x="1252728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252728" y="576072"/>
                  </a:lnTo>
                  <a:lnTo>
                    <a:pt x="1252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79464" y="5157215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4" h="576579">
                  <a:moveTo>
                    <a:pt x="0" y="576072"/>
                  </a:moveTo>
                  <a:lnTo>
                    <a:pt x="1252728" y="576072"/>
                  </a:lnTo>
                  <a:lnTo>
                    <a:pt x="1252728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419088" y="5187695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4" h="576579">
                  <a:moveTo>
                    <a:pt x="1252728" y="0"/>
                  </a:moveTo>
                  <a:lnTo>
                    <a:pt x="0" y="0"/>
                  </a:lnTo>
                  <a:lnTo>
                    <a:pt x="0" y="576071"/>
                  </a:lnTo>
                  <a:lnTo>
                    <a:pt x="1252728" y="576071"/>
                  </a:lnTo>
                  <a:lnTo>
                    <a:pt x="1252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419088" y="5187695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4" h="576579">
                  <a:moveTo>
                    <a:pt x="0" y="576071"/>
                  </a:moveTo>
                  <a:lnTo>
                    <a:pt x="1252728" y="576071"/>
                  </a:lnTo>
                  <a:lnTo>
                    <a:pt x="1252728" y="0"/>
                  </a:lnTo>
                  <a:lnTo>
                    <a:pt x="0" y="0"/>
                  </a:lnTo>
                  <a:lnTo>
                    <a:pt x="0" y="57607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461759" y="5221223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4" h="576579">
                  <a:moveTo>
                    <a:pt x="1252728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252728" y="576072"/>
                  </a:lnTo>
                  <a:lnTo>
                    <a:pt x="1252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461759" y="5221223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4" h="576579">
                  <a:moveTo>
                    <a:pt x="0" y="576072"/>
                  </a:moveTo>
                  <a:lnTo>
                    <a:pt x="1252728" y="576072"/>
                  </a:lnTo>
                  <a:lnTo>
                    <a:pt x="1252728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153411" y="4308347"/>
              <a:ext cx="2273935" cy="190500"/>
            </a:xfrm>
            <a:custGeom>
              <a:avLst/>
              <a:gdLst/>
              <a:ahLst/>
              <a:cxnLst/>
              <a:rect l="l" t="t" r="r" b="b"/>
              <a:pathLst>
                <a:path w="2273935" h="190500">
                  <a:moveTo>
                    <a:pt x="0" y="6095"/>
                  </a:moveTo>
                  <a:lnTo>
                    <a:pt x="0" y="190245"/>
                  </a:lnTo>
                </a:path>
                <a:path w="2273935" h="190500">
                  <a:moveTo>
                    <a:pt x="2273808" y="0"/>
                  </a:moveTo>
                  <a:lnTo>
                    <a:pt x="2273808" y="1841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619747" y="5262498"/>
            <a:ext cx="2381885" cy="800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1492250">
              <a:lnSpc>
                <a:spcPct val="100000"/>
              </a:lnSpc>
              <a:spcBef>
                <a:spcPts val="105"/>
              </a:spcBef>
            </a:pPr>
            <a:r>
              <a:rPr dirty="0" sz="1000" spc="105">
                <a:latin typeface="Cambria"/>
                <a:cs typeface="Cambria"/>
              </a:rPr>
              <a:t>KELOMPOK </a:t>
            </a:r>
            <a:r>
              <a:rPr dirty="0" sz="1000" spc="110">
                <a:latin typeface="Cambria"/>
                <a:cs typeface="Cambria"/>
              </a:rPr>
              <a:t> </a:t>
            </a:r>
            <a:r>
              <a:rPr dirty="0" sz="1000" spc="100">
                <a:latin typeface="Cambria"/>
                <a:cs typeface="Cambria"/>
              </a:rPr>
              <a:t>JABATAN </a:t>
            </a:r>
            <a:r>
              <a:rPr dirty="0" sz="1000" spc="105">
                <a:latin typeface="Cambria"/>
                <a:cs typeface="Cambria"/>
              </a:rPr>
              <a:t> </a:t>
            </a:r>
            <a:r>
              <a:rPr dirty="0" sz="1000" spc="105">
                <a:latin typeface="Cambria"/>
                <a:cs typeface="Cambria"/>
              </a:rPr>
              <a:t>F</a:t>
            </a:r>
            <a:r>
              <a:rPr dirty="0" sz="1000" spc="135">
                <a:latin typeface="Cambria"/>
                <a:cs typeface="Cambria"/>
              </a:rPr>
              <a:t>U</a:t>
            </a:r>
            <a:r>
              <a:rPr dirty="0" sz="1000" spc="135">
                <a:latin typeface="Cambria"/>
                <a:cs typeface="Cambria"/>
              </a:rPr>
              <a:t>N</a:t>
            </a:r>
            <a:r>
              <a:rPr dirty="0" sz="1000" spc="125">
                <a:latin typeface="Cambria"/>
                <a:cs typeface="Cambria"/>
              </a:rPr>
              <a:t>G</a:t>
            </a:r>
            <a:r>
              <a:rPr dirty="0" sz="1000" spc="170">
                <a:latin typeface="Cambria"/>
                <a:cs typeface="Cambria"/>
              </a:rPr>
              <a:t>S</a:t>
            </a:r>
            <a:r>
              <a:rPr dirty="0" sz="1000" spc="30">
                <a:latin typeface="Cambria"/>
                <a:cs typeface="Cambria"/>
              </a:rPr>
              <a:t>I</a:t>
            </a:r>
            <a:r>
              <a:rPr dirty="0" sz="1000" spc="135">
                <a:latin typeface="Cambria"/>
                <a:cs typeface="Cambria"/>
              </a:rPr>
              <a:t>O</a:t>
            </a:r>
            <a:r>
              <a:rPr dirty="0" sz="1000" spc="65">
                <a:latin typeface="Cambria"/>
                <a:cs typeface="Cambria"/>
              </a:rPr>
              <a:t>N</a:t>
            </a:r>
            <a:r>
              <a:rPr dirty="0" sz="1000" spc="45">
                <a:latin typeface="Cambria"/>
                <a:cs typeface="Cambria"/>
              </a:rPr>
              <a:t>A</a:t>
            </a:r>
            <a:r>
              <a:rPr dirty="0" sz="1000" spc="65">
                <a:latin typeface="Cambria"/>
                <a:cs typeface="Cambria"/>
              </a:rPr>
              <a:t>L</a:t>
            </a:r>
            <a:endParaRPr sz="1000">
              <a:latin typeface="Cambria"/>
              <a:cs typeface="Cambria"/>
            </a:endParaRPr>
          </a:p>
          <a:p>
            <a:pPr marL="545465">
              <a:lnSpc>
                <a:spcPct val="100000"/>
              </a:lnSpc>
              <a:spcBef>
                <a:spcPts val="1050"/>
              </a:spcBef>
            </a:pPr>
            <a:r>
              <a:rPr dirty="0" sz="1200" spc="60">
                <a:latin typeface="Cambria"/>
                <a:cs typeface="Cambria"/>
              </a:rPr>
              <a:t>WALIKOTA</a:t>
            </a:r>
            <a:r>
              <a:rPr dirty="0" sz="1200" spc="140">
                <a:latin typeface="Cambria"/>
                <a:cs typeface="Cambria"/>
              </a:rPr>
              <a:t> </a:t>
            </a:r>
            <a:r>
              <a:rPr dirty="0" sz="1200" spc="125">
                <a:latin typeface="Cambria"/>
                <a:cs typeface="Cambria"/>
              </a:rPr>
              <a:t>MAGELANG,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89089" y="6585305"/>
            <a:ext cx="17799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30">
                <a:latin typeface="Cambria"/>
                <a:cs typeface="Cambria"/>
              </a:rPr>
              <a:t>MUCHAMAD</a:t>
            </a:r>
            <a:r>
              <a:rPr dirty="0" sz="1200" spc="100">
                <a:latin typeface="Cambria"/>
                <a:cs typeface="Cambria"/>
              </a:rPr>
              <a:t> </a:t>
            </a:r>
            <a:r>
              <a:rPr dirty="0" sz="1200" spc="114">
                <a:latin typeface="Cambria"/>
                <a:cs typeface="Cambria"/>
              </a:rPr>
              <a:t>NUR</a:t>
            </a:r>
            <a:r>
              <a:rPr dirty="0" sz="1200" spc="100">
                <a:latin typeface="Cambria"/>
                <a:cs typeface="Cambria"/>
              </a:rPr>
              <a:t> </a:t>
            </a:r>
            <a:r>
              <a:rPr dirty="0" sz="1200" spc="75">
                <a:latin typeface="Cambria"/>
                <a:cs typeface="Cambria"/>
              </a:rPr>
              <a:t>AZIZ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15532" y="2946349"/>
            <a:ext cx="1003300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10"/>
              </a:spcBef>
            </a:pPr>
            <a:r>
              <a:rPr dirty="0" sz="1000" spc="105">
                <a:latin typeface="Cambria"/>
                <a:cs typeface="Cambria"/>
              </a:rPr>
              <a:t>SUBBAGIAN </a:t>
            </a:r>
            <a:r>
              <a:rPr dirty="0" sz="1000" spc="110">
                <a:latin typeface="Cambria"/>
                <a:cs typeface="Cambria"/>
              </a:rPr>
              <a:t> </a:t>
            </a:r>
            <a:r>
              <a:rPr dirty="0" sz="1000" spc="125">
                <a:latin typeface="Cambria"/>
                <a:cs typeface="Cambria"/>
              </a:rPr>
              <a:t>UMUM </a:t>
            </a:r>
            <a:r>
              <a:rPr dirty="0" sz="1000" spc="90">
                <a:latin typeface="Cambria"/>
                <a:cs typeface="Cambria"/>
              </a:rPr>
              <a:t>DAN 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 spc="85">
                <a:latin typeface="Cambria"/>
                <a:cs typeface="Cambria"/>
              </a:rPr>
              <a:t>K</a:t>
            </a:r>
            <a:r>
              <a:rPr dirty="0" sz="1000" spc="114">
                <a:latin typeface="Cambria"/>
                <a:cs typeface="Cambria"/>
              </a:rPr>
              <a:t>E</a:t>
            </a:r>
            <a:r>
              <a:rPr dirty="0" sz="1000" spc="95">
                <a:latin typeface="Cambria"/>
                <a:cs typeface="Cambria"/>
              </a:rPr>
              <a:t>P</a:t>
            </a:r>
            <a:r>
              <a:rPr dirty="0" sz="1000" spc="65">
                <a:latin typeface="Cambria"/>
                <a:cs typeface="Cambria"/>
              </a:rPr>
              <a:t>E</a:t>
            </a:r>
            <a:r>
              <a:rPr dirty="0" sz="1000" spc="200">
                <a:latin typeface="Cambria"/>
                <a:cs typeface="Cambria"/>
              </a:rPr>
              <a:t>G</a:t>
            </a:r>
            <a:r>
              <a:rPr dirty="0" sz="1000" spc="65">
                <a:latin typeface="Cambria"/>
                <a:cs typeface="Cambria"/>
              </a:rPr>
              <a:t>A</a:t>
            </a:r>
            <a:r>
              <a:rPr dirty="0" sz="1000" spc="35">
                <a:latin typeface="Cambria"/>
                <a:cs typeface="Cambria"/>
              </a:rPr>
              <a:t>W</a:t>
            </a:r>
            <a:r>
              <a:rPr dirty="0" sz="1000" spc="65">
                <a:latin typeface="Cambria"/>
                <a:cs typeface="Cambria"/>
              </a:rPr>
              <a:t>A</a:t>
            </a:r>
            <a:r>
              <a:rPr dirty="0" sz="1000" spc="30">
                <a:latin typeface="Cambria"/>
                <a:cs typeface="Cambria"/>
              </a:rPr>
              <a:t>I</a:t>
            </a:r>
            <a:r>
              <a:rPr dirty="0" sz="1000" spc="65">
                <a:latin typeface="Cambria"/>
                <a:cs typeface="Cambria"/>
              </a:rPr>
              <a:t>A</a:t>
            </a:r>
            <a:r>
              <a:rPr dirty="0" sz="1000" spc="65">
                <a:latin typeface="Cambria"/>
                <a:cs typeface="Cambria"/>
              </a:rPr>
              <a:t>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99405" y="2949955"/>
            <a:ext cx="1024890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2540">
              <a:lnSpc>
                <a:spcPct val="100000"/>
              </a:lnSpc>
              <a:spcBef>
                <a:spcPts val="105"/>
              </a:spcBef>
            </a:pPr>
            <a:r>
              <a:rPr dirty="0" sz="1000" spc="105">
                <a:latin typeface="Cambria"/>
                <a:cs typeface="Cambria"/>
              </a:rPr>
              <a:t>SUBBAGIAN </a:t>
            </a:r>
            <a:r>
              <a:rPr dirty="0" sz="1000" spc="110">
                <a:latin typeface="Cambria"/>
                <a:cs typeface="Cambria"/>
              </a:rPr>
              <a:t> PROGRAM</a:t>
            </a:r>
            <a:r>
              <a:rPr dirty="0" sz="1000" spc="-5">
                <a:latin typeface="Cambria"/>
                <a:cs typeface="Cambria"/>
              </a:rPr>
              <a:t> </a:t>
            </a:r>
            <a:r>
              <a:rPr dirty="0" sz="1000" spc="95">
                <a:latin typeface="Cambria"/>
                <a:cs typeface="Cambria"/>
              </a:rPr>
              <a:t>DAN </a:t>
            </a:r>
            <a:r>
              <a:rPr dirty="0" sz="1000" spc="-204">
                <a:latin typeface="Cambria"/>
                <a:cs typeface="Cambria"/>
              </a:rPr>
              <a:t> </a:t>
            </a:r>
            <a:r>
              <a:rPr dirty="0" sz="1000" spc="100">
                <a:latin typeface="Cambria"/>
                <a:cs typeface="Cambria"/>
              </a:rPr>
              <a:t>KEUANGAN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78281" y="2133409"/>
            <a:ext cx="3886835" cy="1981835"/>
            <a:chOff x="478281" y="2133409"/>
            <a:chExt cx="3886835" cy="1981835"/>
          </a:xfrm>
        </p:grpSpPr>
        <p:sp>
          <p:nvSpPr>
            <p:cNvPr id="43" name="object 43"/>
            <p:cNvSpPr/>
            <p:nvPr/>
          </p:nvSpPr>
          <p:spPr>
            <a:xfrm>
              <a:off x="897636" y="2138172"/>
              <a:ext cx="3462654" cy="1455420"/>
            </a:xfrm>
            <a:custGeom>
              <a:avLst/>
              <a:gdLst/>
              <a:ahLst/>
              <a:cxnLst/>
              <a:rect l="l" t="t" r="r" b="b"/>
              <a:pathLst>
                <a:path w="3462654" h="1455420">
                  <a:moveTo>
                    <a:pt x="3462528" y="0"/>
                  </a:moveTo>
                  <a:lnTo>
                    <a:pt x="3462528" y="1281176"/>
                  </a:lnTo>
                </a:path>
                <a:path w="3462654" h="1455420">
                  <a:moveTo>
                    <a:pt x="0" y="1274064"/>
                  </a:moveTo>
                  <a:lnTo>
                    <a:pt x="3462274" y="1274064"/>
                  </a:lnTo>
                </a:path>
                <a:path w="3462654" h="1455420">
                  <a:moveTo>
                    <a:pt x="0" y="1271015"/>
                  </a:moveTo>
                  <a:lnTo>
                    <a:pt x="0" y="145516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84631" y="3599688"/>
              <a:ext cx="844550" cy="509270"/>
            </a:xfrm>
            <a:custGeom>
              <a:avLst/>
              <a:gdLst/>
              <a:ahLst/>
              <a:cxnLst/>
              <a:rect l="l" t="t" r="r" b="b"/>
              <a:pathLst>
                <a:path w="844550" h="509270">
                  <a:moveTo>
                    <a:pt x="0" y="509016"/>
                  </a:moveTo>
                  <a:lnTo>
                    <a:pt x="844296" y="509016"/>
                  </a:lnTo>
                  <a:lnTo>
                    <a:pt x="844296" y="0"/>
                  </a:lnTo>
                  <a:lnTo>
                    <a:pt x="0" y="0"/>
                  </a:lnTo>
                  <a:lnTo>
                    <a:pt x="0" y="5090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728268" y="3750309"/>
            <a:ext cx="333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latin typeface="Cambria"/>
                <a:cs typeface="Cambria"/>
              </a:rPr>
              <a:t>UPT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732521" y="3002026"/>
            <a:ext cx="1348105" cy="652780"/>
            <a:chOff x="7732521" y="3002026"/>
            <a:chExt cx="1348105" cy="652780"/>
          </a:xfrm>
        </p:grpSpPr>
        <p:sp>
          <p:nvSpPr>
            <p:cNvPr id="47" name="object 47"/>
            <p:cNvSpPr/>
            <p:nvPr/>
          </p:nvSpPr>
          <p:spPr>
            <a:xfrm>
              <a:off x="7738871" y="3008376"/>
              <a:ext cx="1249680" cy="576580"/>
            </a:xfrm>
            <a:custGeom>
              <a:avLst/>
              <a:gdLst/>
              <a:ahLst/>
              <a:cxnLst/>
              <a:rect l="l" t="t" r="r" b="b"/>
              <a:pathLst>
                <a:path w="1249679" h="576579">
                  <a:moveTo>
                    <a:pt x="0" y="576072"/>
                  </a:moveTo>
                  <a:lnTo>
                    <a:pt x="1249679" y="576072"/>
                  </a:lnTo>
                  <a:lnTo>
                    <a:pt x="1249679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778495" y="3038856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4" h="576579">
                  <a:moveTo>
                    <a:pt x="1252727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252727" y="576072"/>
                  </a:lnTo>
                  <a:lnTo>
                    <a:pt x="12527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778495" y="3038856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4" h="576579">
                  <a:moveTo>
                    <a:pt x="0" y="576072"/>
                  </a:moveTo>
                  <a:lnTo>
                    <a:pt x="1252727" y="576072"/>
                  </a:lnTo>
                  <a:lnTo>
                    <a:pt x="1252727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821167" y="3072384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4" h="576579">
                  <a:moveTo>
                    <a:pt x="1252727" y="0"/>
                  </a:moveTo>
                  <a:lnTo>
                    <a:pt x="0" y="0"/>
                  </a:lnTo>
                  <a:lnTo>
                    <a:pt x="0" y="576071"/>
                  </a:lnTo>
                  <a:lnTo>
                    <a:pt x="1252727" y="576071"/>
                  </a:lnTo>
                  <a:lnTo>
                    <a:pt x="12527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821167" y="3072384"/>
              <a:ext cx="1252855" cy="576580"/>
            </a:xfrm>
            <a:custGeom>
              <a:avLst/>
              <a:gdLst/>
              <a:ahLst/>
              <a:cxnLst/>
              <a:rect l="l" t="t" r="r" b="b"/>
              <a:pathLst>
                <a:path w="1252854" h="576579">
                  <a:moveTo>
                    <a:pt x="0" y="576071"/>
                  </a:moveTo>
                  <a:lnTo>
                    <a:pt x="1252727" y="576071"/>
                  </a:lnTo>
                  <a:lnTo>
                    <a:pt x="1252727" y="0"/>
                  </a:lnTo>
                  <a:lnTo>
                    <a:pt x="0" y="0"/>
                  </a:lnTo>
                  <a:lnTo>
                    <a:pt x="0" y="57607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7979156" y="3112973"/>
            <a:ext cx="89471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000" spc="105">
                <a:latin typeface="Cambria"/>
                <a:cs typeface="Cambria"/>
              </a:rPr>
              <a:t>KELOMPOK </a:t>
            </a:r>
            <a:r>
              <a:rPr dirty="0" sz="1000" spc="110">
                <a:latin typeface="Cambria"/>
                <a:cs typeface="Cambria"/>
              </a:rPr>
              <a:t> </a:t>
            </a:r>
            <a:r>
              <a:rPr dirty="0" sz="1000" spc="95">
                <a:latin typeface="Cambria"/>
                <a:cs typeface="Cambria"/>
              </a:rPr>
              <a:t>JABATAN </a:t>
            </a:r>
            <a:r>
              <a:rPr dirty="0" sz="1000" spc="100">
                <a:latin typeface="Cambria"/>
                <a:cs typeface="Cambria"/>
              </a:rPr>
              <a:t> </a:t>
            </a:r>
            <a:r>
              <a:rPr dirty="0" sz="1000" spc="105">
                <a:latin typeface="Cambria"/>
                <a:cs typeface="Cambria"/>
              </a:rPr>
              <a:t>F</a:t>
            </a:r>
            <a:r>
              <a:rPr dirty="0" sz="1000" spc="135">
                <a:latin typeface="Cambria"/>
                <a:cs typeface="Cambria"/>
              </a:rPr>
              <a:t>U</a:t>
            </a:r>
            <a:r>
              <a:rPr dirty="0" sz="1000" spc="135">
                <a:latin typeface="Cambria"/>
                <a:cs typeface="Cambria"/>
              </a:rPr>
              <a:t>N</a:t>
            </a:r>
            <a:r>
              <a:rPr dirty="0" sz="1000" spc="125">
                <a:latin typeface="Cambria"/>
                <a:cs typeface="Cambria"/>
              </a:rPr>
              <a:t>G</a:t>
            </a:r>
            <a:r>
              <a:rPr dirty="0" sz="1000" spc="170">
                <a:latin typeface="Cambria"/>
                <a:cs typeface="Cambria"/>
              </a:rPr>
              <a:t>S</a:t>
            </a:r>
            <a:r>
              <a:rPr dirty="0" sz="1000" spc="30">
                <a:latin typeface="Cambria"/>
                <a:cs typeface="Cambria"/>
              </a:rPr>
              <a:t>I</a:t>
            </a:r>
            <a:r>
              <a:rPr dirty="0" sz="1000" spc="135">
                <a:latin typeface="Cambria"/>
                <a:cs typeface="Cambria"/>
              </a:rPr>
              <a:t>O</a:t>
            </a:r>
            <a:r>
              <a:rPr dirty="0" sz="1000" spc="65">
                <a:latin typeface="Cambria"/>
                <a:cs typeface="Cambria"/>
              </a:rPr>
              <a:t>N</a:t>
            </a:r>
            <a:r>
              <a:rPr dirty="0" sz="1000" spc="45">
                <a:latin typeface="Cambria"/>
                <a:cs typeface="Cambria"/>
              </a:rPr>
              <a:t>A</a:t>
            </a:r>
            <a:r>
              <a:rPr dirty="0" sz="1000" spc="65">
                <a:latin typeface="Cambria"/>
                <a:cs typeface="Cambria"/>
              </a:rPr>
              <a:t>L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459223" y="2392679"/>
            <a:ext cx="3916679" cy="618490"/>
            <a:chOff x="4459223" y="2392679"/>
            <a:chExt cx="3916679" cy="618490"/>
          </a:xfrm>
        </p:grpSpPr>
        <p:sp>
          <p:nvSpPr>
            <p:cNvPr id="54" name="object 54"/>
            <p:cNvSpPr/>
            <p:nvPr/>
          </p:nvSpPr>
          <p:spPr>
            <a:xfrm>
              <a:off x="6146291" y="2756915"/>
              <a:ext cx="2225040" cy="254000"/>
            </a:xfrm>
            <a:custGeom>
              <a:avLst/>
              <a:gdLst/>
              <a:ahLst/>
              <a:cxnLst/>
              <a:rect l="l" t="t" r="r" b="b"/>
              <a:pathLst>
                <a:path w="2225040" h="254000">
                  <a:moveTo>
                    <a:pt x="2225040" y="0"/>
                  </a:moveTo>
                  <a:lnTo>
                    <a:pt x="2225040" y="254000"/>
                  </a:lnTo>
                </a:path>
                <a:path w="2225040" h="254000">
                  <a:moveTo>
                    <a:pt x="0" y="0"/>
                  </a:moveTo>
                  <a:lnTo>
                    <a:pt x="2219325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463795" y="2397251"/>
              <a:ext cx="1044575" cy="1905"/>
            </a:xfrm>
            <a:custGeom>
              <a:avLst/>
              <a:gdLst/>
              <a:ahLst/>
              <a:cxnLst/>
              <a:rect l="l" t="t" r="r" b="b"/>
              <a:pathLst>
                <a:path w="1044575" h="1905">
                  <a:moveTo>
                    <a:pt x="0" y="0"/>
                  </a:moveTo>
                  <a:lnTo>
                    <a:pt x="1044575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2022-01-03T06:33:54Z</dcterms:created>
  <dcterms:modified xsi:type="dcterms:W3CDTF">2022-01-03T06:33:54Z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2022-01-03T00:00:00Z</vt:filetime>
  </property>
</Properties>
</file>