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Yeseva One" charset="1" panose="00000500000000000000"/>
      <p:regular r:id="rId15"/>
    </p:embeddedFont>
    <p:embeddedFont>
      <p:font typeface="Libre Baskerville" charset="1" panose="02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rPr>
              <a:t>SISTEM </a:t>
            </a:r>
          </a:p>
          <a:p>
            <a:pPr algn="ctr">
              <a:lnSpc>
                <a:spcPts val="12500"/>
              </a:lnSpc>
            </a:pPr>
            <a:r>
              <a:rPr lang="en-US" sz="12500">
                <a:solidFill>
                  <a:srgbClr val="000000"/>
                </a:solidFill>
                <a:latin typeface="Yeseva One"/>
              </a:rPr>
              <a:t>OPERASI</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UJIAN AKHIR SEMESTER</a:t>
            </a:r>
          </a:p>
        </p:txBody>
      </p:sp>
      <p:sp>
        <p:nvSpPr>
          <p:cNvPr name="TextBox 7" id="7"/>
          <p:cNvSpPr txBox="true"/>
          <p:nvPr/>
        </p:nvSpPr>
        <p:spPr>
          <a:xfrm rot="0">
            <a:off x="3283182" y="8858250"/>
            <a:ext cx="11721636" cy="1162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Farhan Mawaludin</a:t>
            </a:r>
          </a:p>
          <a:p>
            <a:pPr algn="ctr">
              <a:lnSpc>
                <a:spcPts val="3000"/>
              </a:lnSpc>
            </a:pPr>
            <a:r>
              <a:rPr lang="en-US" sz="3000">
                <a:solidFill>
                  <a:srgbClr val="000000"/>
                </a:solidFill>
                <a:latin typeface="Libre Baskerville"/>
              </a:rPr>
              <a:t>2341720258</a:t>
            </a:r>
          </a:p>
          <a:p>
            <a:pPr algn="ctr">
              <a:lnSpc>
                <a:spcPts val="3000"/>
              </a:lnSpc>
            </a:pPr>
            <a:r>
              <a:rPr lang="en-US" sz="3000">
                <a:solidFill>
                  <a:srgbClr val="000000"/>
                </a:solidFill>
                <a:latin typeface="Libre Baskerville"/>
              </a:rPr>
              <a:t>1-B</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3375451"/>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Pengertian </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Sistem Operasi</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83182" y="4851558"/>
            <a:ext cx="11721636" cy="2686050"/>
          </a:xfrm>
          <a:prstGeom prst="rect">
            <a:avLst/>
          </a:prstGeom>
        </p:spPr>
        <p:txBody>
          <a:bodyPr anchor="t" rtlCol="false" tIns="0" lIns="0" bIns="0" rIns="0">
            <a:spAutoFit/>
          </a:bodyPr>
          <a:lstStyle/>
          <a:p>
            <a:pPr algn="just">
              <a:lnSpc>
                <a:spcPts val="3000"/>
              </a:lnSpc>
            </a:pPr>
            <a:r>
              <a:rPr lang="en-US" sz="3000">
                <a:solidFill>
                  <a:srgbClr val="000000"/>
                </a:solidFill>
                <a:latin typeface="Libre Baskerville"/>
              </a:rPr>
              <a:t>Shell dalam konteks sistem operasi adalah sebuah program yang menyediakan antarmuka bagi pengguna untuk berinteraksi dengan sistem operasi. Ini adalah penerjemah perintah yang memungkinkan pengguna untuk menjalankan perintah teks untuk melakukan berbagai operasi seperti menjalankan program, mengelola file, dan mengendalikan proses.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3091378"/>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FITUR</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962787" y="6299264"/>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Sistem Operasi</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738074" y="4743668"/>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Lihat isi direktori</a:t>
            </a:r>
          </a:p>
        </p:txBody>
      </p:sp>
      <p:sp>
        <p:nvSpPr>
          <p:cNvPr name="TextBox 9" id="9"/>
          <p:cNvSpPr txBox="true"/>
          <p:nvPr/>
        </p:nvSpPr>
        <p:spPr>
          <a:xfrm rot="0">
            <a:off x="10668810" y="4778593"/>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Salin berkas</a:t>
            </a:r>
          </a:p>
        </p:txBody>
      </p:sp>
      <p:sp>
        <p:nvSpPr>
          <p:cNvPr name="TextBox 10" id="10"/>
          <p:cNvSpPr txBox="true"/>
          <p:nvPr/>
        </p:nvSpPr>
        <p:spPr>
          <a:xfrm rot="0">
            <a:off x="4738074" y="5575519"/>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Buat direktori</a:t>
            </a:r>
          </a:p>
        </p:txBody>
      </p:sp>
      <p:sp>
        <p:nvSpPr>
          <p:cNvPr name="TextBox 11" id="11"/>
          <p:cNvSpPr txBox="true"/>
          <p:nvPr/>
        </p:nvSpPr>
        <p:spPr>
          <a:xfrm rot="0">
            <a:off x="10668810" y="5610444"/>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Ubah nama file</a:t>
            </a:r>
          </a:p>
        </p:txBody>
      </p:sp>
      <p:sp>
        <p:nvSpPr>
          <p:cNvPr name="TextBox 12" id="12"/>
          <p:cNvSpPr txBox="true"/>
          <p:nvPr/>
        </p:nvSpPr>
        <p:spPr>
          <a:xfrm rot="0">
            <a:off x="4738074" y="6407369"/>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Pindah direktori</a:t>
            </a:r>
          </a:p>
        </p:txBody>
      </p:sp>
      <p:sp>
        <p:nvSpPr>
          <p:cNvPr name="TextBox 13" id="13"/>
          <p:cNvSpPr txBox="true"/>
          <p:nvPr/>
        </p:nvSpPr>
        <p:spPr>
          <a:xfrm rot="0">
            <a:off x="10668810" y="6442294"/>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Hapus berkas</a:t>
            </a:r>
          </a:p>
        </p:txBody>
      </p:sp>
      <p:sp>
        <p:nvSpPr>
          <p:cNvPr name="TextBox 14" id="14"/>
          <p:cNvSpPr txBox="true"/>
          <p:nvPr/>
        </p:nvSpPr>
        <p:spPr>
          <a:xfrm rot="0">
            <a:off x="4738074" y="7239219"/>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Lihat path saat ini</a:t>
            </a:r>
          </a:p>
        </p:txBody>
      </p:sp>
      <p:sp>
        <p:nvSpPr>
          <p:cNvPr name="TextBox 15" id="15"/>
          <p:cNvSpPr txBox="true"/>
          <p:nvPr/>
        </p:nvSpPr>
        <p:spPr>
          <a:xfrm rot="0">
            <a:off x="10668810" y="7274144"/>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Pindahkan file</a:t>
            </a:r>
          </a:p>
        </p:txBody>
      </p:sp>
      <p:sp>
        <p:nvSpPr>
          <p:cNvPr name="TextBox 16" id="16"/>
          <p:cNvSpPr txBox="true"/>
          <p:nvPr/>
        </p:nvSpPr>
        <p:spPr>
          <a:xfrm rot="0">
            <a:off x="4738074" y="8071069"/>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Lihat isi file</a:t>
            </a:r>
          </a:p>
        </p:txBody>
      </p:sp>
      <p:sp>
        <p:nvSpPr>
          <p:cNvPr name="TextBox 17" id="17"/>
          <p:cNvSpPr txBox="true"/>
          <p:nvPr/>
        </p:nvSpPr>
        <p:spPr>
          <a:xfrm rot="0">
            <a:off x="10668810" y="8105994"/>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Lihat pengguna</a:t>
            </a:r>
          </a:p>
        </p:txBody>
      </p:sp>
      <p:sp>
        <p:nvSpPr>
          <p:cNvPr name="TextBox 18" id="18"/>
          <p:cNvSpPr txBox="true"/>
          <p:nvPr/>
        </p:nvSpPr>
        <p:spPr>
          <a:xfrm rot="0">
            <a:off x="3841991" y="4708743"/>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rPr>
              <a:t>01</a:t>
            </a:r>
          </a:p>
        </p:txBody>
      </p:sp>
      <p:sp>
        <p:nvSpPr>
          <p:cNvPr name="TextBox 19" id="19"/>
          <p:cNvSpPr txBox="true"/>
          <p:nvPr/>
        </p:nvSpPr>
        <p:spPr>
          <a:xfrm rot="0">
            <a:off x="9772728" y="4743668"/>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rPr>
              <a:t>06</a:t>
            </a:r>
          </a:p>
        </p:txBody>
      </p:sp>
      <p:sp>
        <p:nvSpPr>
          <p:cNvPr name="TextBox 20" id="20"/>
          <p:cNvSpPr txBox="true"/>
          <p:nvPr/>
        </p:nvSpPr>
        <p:spPr>
          <a:xfrm rot="0">
            <a:off x="3841991" y="5540593"/>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rPr>
              <a:t>02</a:t>
            </a:r>
          </a:p>
        </p:txBody>
      </p:sp>
      <p:sp>
        <p:nvSpPr>
          <p:cNvPr name="TextBox 21" id="21"/>
          <p:cNvSpPr txBox="true"/>
          <p:nvPr/>
        </p:nvSpPr>
        <p:spPr>
          <a:xfrm rot="0">
            <a:off x="9772728" y="5575519"/>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rPr>
              <a:t>07</a:t>
            </a:r>
          </a:p>
        </p:txBody>
      </p:sp>
      <p:sp>
        <p:nvSpPr>
          <p:cNvPr name="TextBox 22" id="22"/>
          <p:cNvSpPr txBox="true"/>
          <p:nvPr/>
        </p:nvSpPr>
        <p:spPr>
          <a:xfrm rot="0">
            <a:off x="3841991" y="6372444"/>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rPr>
              <a:t>03</a:t>
            </a:r>
          </a:p>
        </p:txBody>
      </p:sp>
      <p:sp>
        <p:nvSpPr>
          <p:cNvPr name="TextBox 23" id="23"/>
          <p:cNvSpPr txBox="true"/>
          <p:nvPr/>
        </p:nvSpPr>
        <p:spPr>
          <a:xfrm rot="0">
            <a:off x="9772728" y="6407369"/>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rPr>
              <a:t>08</a:t>
            </a:r>
          </a:p>
        </p:txBody>
      </p:sp>
      <p:sp>
        <p:nvSpPr>
          <p:cNvPr name="TextBox 24" id="24"/>
          <p:cNvSpPr txBox="true"/>
          <p:nvPr/>
        </p:nvSpPr>
        <p:spPr>
          <a:xfrm rot="0">
            <a:off x="3841991" y="7204294"/>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rPr>
              <a:t>04</a:t>
            </a:r>
          </a:p>
        </p:txBody>
      </p:sp>
      <p:sp>
        <p:nvSpPr>
          <p:cNvPr name="TextBox 25" id="25"/>
          <p:cNvSpPr txBox="true"/>
          <p:nvPr/>
        </p:nvSpPr>
        <p:spPr>
          <a:xfrm rot="0">
            <a:off x="9772728" y="7239219"/>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rPr>
              <a:t>09</a:t>
            </a:r>
          </a:p>
        </p:txBody>
      </p:sp>
      <p:sp>
        <p:nvSpPr>
          <p:cNvPr name="TextBox 26" id="26"/>
          <p:cNvSpPr txBox="true"/>
          <p:nvPr/>
        </p:nvSpPr>
        <p:spPr>
          <a:xfrm rot="0">
            <a:off x="3841991" y="8036144"/>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rPr>
              <a:t>05</a:t>
            </a:r>
          </a:p>
        </p:txBody>
      </p:sp>
      <p:sp>
        <p:nvSpPr>
          <p:cNvPr name="TextBox 27" id="27"/>
          <p:cNvSpPr txBox="true"/>
          <p:nvPr/>
        </p:nvSpPr>
        <p:spPr>
          <a:xfrm rot="0">
            <a:off x="9772728" y="8071069"/>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rPr>
              <a:t>10</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Sistem Operasi</a:t>
            </a: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95825" y="2703344"/>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Fitur</a:t>
            </a:r>
          </a:p>
        </p:txBody>
      </p:sp>
      <p:sp>
        <p:nvSpPr>
          <p:cNvPr name="TextBox 8" id="8"/>
          <p:cNvSpPr txBox="true"/>
          <p:nvPr/>
        </p:nvSpPr>
        <p:spPr>
          <a:xfrm rot="0">
            <a:off x="3359800" y="4678531"/>
            <a:ext cx="4963220" cy="4972050"/>
          </a:xfrm>
          <a:prstGeom prst="rect">
            <a:avLst/>
          </a:prstGeom>
        </p:spPr>
        <p:txBody>
          <a:bodyPr anchor="t" rtlCol="false" tIns="0" lIns="0" bIns="0" rIns="0">
            <a:spAutoFit/>
          </a:bodyPr>
          <a:lstStyle/>
          <a:p>
            <a:pPr algn="l" marL="647700" indent="-323850" lvl="1">
              <a:lnSpc>
                <a:spcPts val="3000"/>
              </a:lnSpc>
              <a:buFont typeface="Arial"/>
              <a:buChar char="•"/>
            </a:pPr>
            <a:r>
              <a:rPr lang="en-US" sz="3000">
                <a:solidFill>
                  <a:srgbClr val="000000"/>
                </a:solidFill>
                <a:latin typeface="Libre Baskerville"/>
              </a:rPr>
              <a:t>Fungsi: Menampilkan daftar file dan direktori yang ada di direktori saat ini.</a:t>
            </a:r>
          </a:p>
          <a:p>
            <a:pPr algn="l" marL="647700" indent="-323850" lvl="1">
              <a:lnSpc>
                <a:spcPts val="3000"/>
              </a:lnSpc>
              <a:buFont typeface="Arial"/>
              <a:buChar char="•"/>
            </a:pPr>
            <a:r>
              <a:rPr lang="en-US" sz="3000">
                <a:solidFill>
                  <a:srgbClr val="000000"/>
                </a:solidFill>
                <a:latin typeface="Libre Baskerville"/>
              </a:rPr>
              <a:t>Perintah: ls -l</a:t>
            </a:r>
          </a:p>
          <a:p>
            <a:pPr algn="l" marL="647700" indent="-323850" lvl="1">
              <a:lnSpc>
                <a:spcPts val="3000"/>
              </a:lnSpc>
              <a:buFont typeface="Arial"/>
              <a:buChar char="•"/>
            </a:pPr>
            <a:r>
              <a:rPr lang="en-US" sz="3000">
                <a:solidFill>
                  <a:srgbClr val="000000"/>
                </a:solidFill>
                <a:latin typeface="Libre Baskerville"/>
              </a:rPr>
              <a:t>Penggunaan: Berguna untuk melihat isi direktori dengan detail seperti izin, pemilik, ukuran, dan tanggal modifikasi.</a:t>
            </a:r>
          </a:p>
          <a:p>
            <a:pPr algn="l">
              <a:lnSpc>
                <a:spcPts val="3000"/>
              </a:lnSpc>
            </a:pPr>
          </a:p>
          <a:p>
            <a:pPr algn="l">
              <a:lnSpc>
                <a:spcPts val="3000"/>
              </a:lnSpc>
            </a:pPr>
          </a:p>
        </p:txBody>
      </p:sp>
      <p:sp>
        <p:nvSpPr>
          <p:cNvPr name="TextBox 9" id="9"/>
          <p:cNvSpPr txBox="true"/>
          <p:nvPr/>
        </p:nvSpPr>
        <p:spPr>
          <a:xfrm rot="0">
            <a:off x="9525750" y="4678531"/>
            <a:ext cx="5175136" cy="4591050"/>
          </a:xfrm>
          <a:prstGeom prst="rect">
            <a:avLst/>
          </a:prstGeom>
        </p:spPr>
        <p:txBody>
          <a:bodyPr anchor="t" rtlCol="false" tIns="0" lIns="0" bIns="0" rIns="0">
            <a:spAutoFit/>
          </a:bodyPr>
          <a:lstStyle/>
          <a:p>
            <a:pPr algn="l" marL="647700" indent="-323850" lvl="1">
              <a:lnSpc>
                <a:spcPts val="3000"/>
              </a:lnSpc>
              <a:buFont typeface="Arial"/>
              <a:buChar char="•"/>
            </a:pPr>
            <a:r>
              <a:rPr lang="en-US" sz="3000">
                <a:solidFill>
                  <a:srgbClr val="000000"/>
                </a:solidFill>
                <a:latin typeface="Libre Baskerville"/>
              </a:rPr>
              <a:t>Fungsi: Membuat direktori baru dengan nama yang ditentukan oleh pengguna.</a:t>
            </a:r>
          </a:p>
          <a:p>
            <a:pPr algn="l" marL="647700" indent="-323850" lvl="1">
              <a:lnSpc>
                <a:spcPts val="3000"/>
              </a:lnSpc>
              <a:buFont typeface="Arial"/>
              <a:buChar char="•"/>
            </a:pPr>
            <a:r>
              <a:rPr lang="en-US" sz="3000">
                <a:solidFill>
                  <a:srgbClr val="000000"/>
                </a:solidFill>
                <a:latin typeface="Libre Baskerville"/>
              </a:rPr>
              <a:t>Perintah: mkdir -p "$direktori"</a:t>
            </a:r>
          </a:p>
          <a:p>
            <a:pPr algn="l" marL="647700" indent="-323850" lvl="1">
              <a:lnSpc>
                <a:spcPts val="3000"/>
              </a:lnSpc>
              <a:buFont typeface="Arial"/>
              <a:buChar char="•"/>
            </a:pPr>
            <a:r>
              <a:rPr lang="en-US" sz="3000">
                <a:solidFill>
                  <a:srgbClr val="000000"/>
                </a:solidFill>
                <a:latin typeface="Libre Baskerville"/>
              </a:rPr>
              <a:t>Penggunaan: Digunakan saat Anda perlu membuat direktori baru untuk mengorganisir file.</a:t>
            </a:r>
          </a:p>
          <a:p>
            <a:pPr algn="l">
              <a:lnSpc>
                <a:spcPts val="3000"/>
              </a:lnSpc>
            </a:pPr>
          </a:p>
        </p:txBody>
      </p:sp>
      <p:sp>
        <p:nvSpPr>
          <p:cNvPr name="TextBox 10" id="10"/>
          <p:cNvSpPr txBox="true"/>
          <p:nvPr/>
        </p:nvSpPr>
        <p:spPr>
          <a:xfrm rot="0">
            <a:off x="2984581" y="4151481"/>
            <a:ext cx="5389807" cy="469900"/>
          </a:xfrm>
          <a:prstGeom prst="rect">
            <a:avLst/>
          </a:prstGeom>
        </p:spPr>
        <p:txBody>
          <a:bodyPr anchor="t" rtlCol="false" tIns="0" lIns="0" bIns="0" rIns="0">
            <a:spAutoFit/>
          </a:bodyPr>
          <a:lstStyle/>
          <a:p>
            <a:pPr algn="l" marL="755651" indent="-377825" lvl="1">
              <a:lnSpc>
                <a:spcPts val="3500"/>
              </a:lnSpc>
              <a:buAutoNum type="arabicPeriod" startAt="1"/>
            </a:pPr>
            <a:r>
              <a:rPr lang="en-US" sz="3500">
                <a:solidFill>
                  <a:srgbClr val="000000"/>
                </a:solidFill>
                <a:latin typeface="Yeseva One"/>
              </a:rPr>
              <a:t>Lihat isi direktori    </a:t>
            </a:r>
          </a:p>
        </p:txBody>
      </p:sp>
      <p:sp>
        <p:nvSpPr>
          <p:cNvPr name="TextBox 11" id="11"/>
          <p:cNvSpPr txBox="true"/>
          <p:nvPr/>
        </p:nvSpPr>
        <p:spPr>
          <a:xfrm rot="0">
            <a:off x="9538393" y="4151481"/>
            <a:ext cx="538980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2. Buat direktori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Sistem Operasi</a:t>
            </a: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95825" y="2703344"/>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Fitur</a:t>
            </a:r>
          </a:p>
        </p:txBody>
      </p:sp>
      <p:sp>
        <p:nvSpPr>
          <p:cNvPr name="TextBox 8" id="8"/>
          <p:cNvSpPr txBox="true"/>
          <p:nvPr/>
        </p:nvSpPr>
        <p:spPr>
          <a:xfrm rot="0">
            <a:off x="3359800" y="4678531"/>
            <a:ext cx="4963220" cy="4591050"/>
          </a:xfrm>
          <a:prstGeom prst="rect">
            <a:avLst/>
          </a:prstGeom>
        </p:spPr>
        <p:txBody>
          <a:bodyPr anchor="t" rtlCol="false" tIns="0" lIns="0" bIns="0" rIns="0">
            <a:spAutoFit/>
          </a:bodyPr>
          <a:lstStyle/>
          <a:p>
            <a:pPr algn="l" marL="647700" indent="-323850" lvl="1">
              <a:lnSpc>
                <a:spcPts val="3000"/>
              </a:lnSpc>
              <a:buFont typeface="Arial"/>
              <a:buChar char="•"/>
            </a:pPr>
            <a:r>
              <a:rPr lang="en-US" sz="3000">
                <a:solidFill>
                  <a:srgbClr val="000000"/>
                </a:solidFill>
                <a:latin typeface="Libre Baskerville"/>
              </a:rPr>
              <a:t>Fungsi: Pindah ke direktori tujuan yang ditentukan oleh pengguna.</a:t>
            </a:r>
          </a:p>
          <a:p>
            <a:pPr algn="l" marL="647700" indent="-323850" lvl="1">
              <a:lnSpc>
                <a:spcPts val="3000"/>
              </a:lnSpc>
              <a:buFont typeface="Arial"/>
              <a:buChar char="•"/>
            </a:pPr>
            <a:r>
              <a:rPr lang="en-US" sz="3000">
                <a:solidFill>
                  <a:srgbClr val="000000"/>
                </a:solidFill>
                <a:latin typeface="Libre Baskerville"/>
              </a:rPr>
              <a:t>Perintah: cd "$direktori"</a:t>
            </a:r>
          </a:p>
          <a:p>
            <a:pPr algn="l" marL="647700" indent="-323850" lvl="1">
              <a:lnSpc>
                <a:spcPts val="3000"/>
              </a:lnSpc>
              <a:buFont typeface="Arial"/>
              <a:buChar char="•"/>
            </a:pPr>
            <a:r>
              <a:rPr lang="en-US" sz="3000">
                <a:solidFill>
                  <a:srgbClr val="000000"/>
                </a:solidFill>
                <a:latin typeface="Libre Baskerville"/>
              </a:rPr>
              <a:t>Penggunaan: Berguna untuk berpindah ke direktori lain dalam sistem file.</a:t>
            </a:r>
          </a:p>
          <a:p>
            <a:pPr algn="l">
              <a:lnSpc>
                <a:spcPts val="3000"/>
              </a:lnSpc>
            </a:pPr>
          </a:p>
          <a:p>
            <a:pPr algn="l">
              <a:lnSpc>
                <a:spcPts val="3000"/>
              </a:lnSpc>
            </a:pPr>
          </a:p>
        </p:txBody>
      </p:sp>
      <p:sp>
        <p:nvSpPr>
          <p:cNvPr name="TextBox 9" id="9"/>
          <p:cNvSpPr txBox="true"/>
          <p:nvPr/>
        </p:nvSpPr>
        <p:spPr>
          <a:xfrm rot="0">
            <a:off x="9645728" y="4415006"/>
            <a:ext cx="5175136" cy="3448050"/>
          </a:xfrm>
          <a:prstGeom prst="rect">
            <a:avLst/>
          </a:prstGeom>
        </p:spPr>
        <p:txBody>
          <a:bodyPr anchor="t" rtlCol="false" tIns="0" lIns="0" bIns="0" rIns="0">
            <a:spAutoFit/>
          </a:bodyPr>
          <a:lstStyle/>
          <a:p>
            <a:pPr algn="l" marL="647700" indent="-323850" lvl="1">
              <a:lnSpc>
                <a:spcPts val="3000"/>
              </a:lnSpc>
              <a:buFont typeface="Arial"/>
              <a:buChar char="•"/>
            </a:pPr>
            <a:r>
              <a:rPr lang="en-US" sz="3000">
                <a:solidFill>
                  <a:srgbClr val="000000"/>
                </a:solidFill>
                <a:latin typeface="Libre Baskerville"/>
              </a:rPr>
              <a:t>Fungsi: Menampilkan path direktori saat ini.</a:t>
            </a:r>
          </a:p>
          <a:p>
            <a:pPr algn="l" marL="647700" indent="-323850" lvl="1">
              <a:lnSpc>
                <a:spcPts val="3000"/>
              </a:lnSpc>
              <a:buFont typeface="Arial"/>
              <a:buChar char="•"/>
            </a:pPr>
            <a:r>
              <a:rPr lang="en-US" sz="3000">
                <a:solidFill>
                  <a:srgbClr val="000000"/>
                </a:solidFill>
                <a:latin typeface="Libre Baskerville"/>
              </a:rPr>
              <a:t>Perintah: pwd</a:t>
            </a:r>
          </a:p>
          <a:p>
            <a:pPr algn="l" marL="647700" indent="-323850" lvl="1">
              <a:lnSpc>
                <a:spcPts val="3000"/>
              </a:lnSpc>
              <a:buFont typeface="Arial"/>
              <a:buChar char="•"/>
            </a:pPr>
            <a:r>
              <a:rPr lang="en-US" sz="3000">
                <a:solidFill>
                  <a:srgbClr val="000000"/>
                </a:solidFill>
                <a:latin typeface="Libre Baskerville"/>
              </a:rPr>
              <a:t>Penggunaan: Digunakan untuk mengetahui lokasi direktori saat ini di dalam sistem file.</a:t>
            </a:r>
          </a:p>
          <a:p>
            <a:pPr algn="l">
              <a:lnSpc>
                <a:spcPts val="3000"/>
              </a:lnSpc>
            </a:pPr>
          </a:p>
        </p:txBody>
      </p:sp>
      <p:sp>
        <p:nvSpPr>
          <p:cNvPr name="TextBox 10" id="10"/>
          <p:cNvSpPr txBox="true"/>
          <p:nvPr/>
        </p:nvSpPr>
        <p:spPr>
          <a:xfrm rot="0">
            <a:off x="3372443" y="4151481"/>
            <a:ext cx="538980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3. Pindah direktori    </a:t>
            </a:r>
          </a:p>
        </p:txBody>
      </p:sp>
      <p:sp>
        <p:nvSpPr>
          <p:cNvPr name="TextBox 11" id="11"/>
          <p:cNvSpPr txBox="true"/>
          <p:nvPr/>
        </p:nvSpPr>
        <p:spPr>
          <a:xfrm rot="0">
            <a:off x="9538393" y="4151481"/>
            <a:ext cx="538980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4. Lihat path saat ini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Sistem Operasi</a:t>
            </a: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95825" y="2703344"/>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Fitur</a:t>
            </a:r>
          </a:p>
        </p:txBody>
      </p:sp>
      <p:sp>
        <p:nvSpPr>
          <p:cNvPr name="TextBox 8" id="8"/>
          <p:cNvSpPr txBox="true"/>
          <p:nvPr/>
        </p:nvSpPr>
        <p:spPr>
          <a:xfrm rot="0">
            <a:off x="3359800" y="4678531"/>
            <a:ext cx="4963220" cy="3448050"/>
          </a:xfrm>
          <a:prstGeom prst="rect">
            <a:avLst/>
          </a:prstGeom>
        </p:spPr>
        <p:txBody>
          <a:bodyPr anchor="t" rtlCol="false" tIns="0" lIns="0" bIns="0" rIns="0">
            <a:spAutoFit/>
          </a:bodyPr>
          <a:lstStyle/>
          <a:p>
            <a:pPr algn="l" marL="647700" indent="-323850" lvl="1">
              <a:lnSpc>
                <a:spcPts val="3000"/>
              </a:lnSpc>
              <a:buFont typeface="Arial"/>
              <a:buChar char="•"/>
            </a:pPr>
            <a:r>
              <a:rPr lang="en-US" sz="3000">
                <a:solidFill>
                  <a:srgbClr val="000000"/>
                </a:solidFill>
                <a:latin typeface="Libre Baskerville"/>
              </a:rPr>
              <a:t>Fungsi: Menampilkan isi dari file yang ditentukan oleh pengguna.</a:t>
            </a:r>
          </a:p>
          <a:p>
            <a:pPr algn="l" marL="647700" indent="-323850" lvl="1">
              <a:lnSpc>
                <a:spcPts val="3000"/>
              </a:lnSpc>
              <a:buFont typeface="Arial"/>
              <a:buChar char="•"/>
            </a:pPr>
            <a:r>
              <a:rPr lang="en-US" sz="3000">
                <a:solidFill>
                  <a:srgbClr val="000000"/>
                </a:solidFill>
                <a:latin typeface="Libre Baskerville"/>
              </a:rPr>
              <a:t>Perintah: cat "$file"</a:t>
            </a:r>
          </a:p>
          <a:p>
            <a:pPr algn="l" marL="647700" indent="-323850" lvl="1">
              <a:lnSpc>
                <a:spcPts val="3000"/>
              </a:lnSpc>
              <a:buFont typeface="Arial"/>
              <a:buChar char="•"/>
            </a:pPr>
            <a:r>
              <a:rPr lang="en-US" sz="3000">
                <a:solidFill>
                  <a:srgbClr val="000000"/>
                </a:solidFill>
                <a:latin typeface="Libre Baskerville"/>
              </a:rPr>
              <a:t>Penggunaan: Berguna untuk membaca konten file teks.</a:t>
            </a:r>
          </a:p>
          <a:p>
            <a:pPr algn="l">
              <a:lnSpc>
                <a:spcPts val="3000"/>
              </a:lnSpc>
            </a:pPr>
          </a:p>
        </p:txBody>
      </p:sp>
      <p:sp>
        <p:nvSpPr>
          <p:cNvPr name="TextBox 9" id="9"/>
          <p:cNvSpPr txBox="true"/>
          <p:nvPr/>
        </p:nvSpPr>
        <p:spPr>
          <a:xfrm rot="0">
            <a:off x="9525750" y="4678531"/>
            <a:ext cx="5175136" cy="3829050"/>
          </a:xfrm>
          <a:prstGeom prst="rect">
            <a:avLst/>
          </a:prstGeom>
        </p:spPr>
        <p:txBody>
          <a:bodyPr anchor="t" rtlCol="false" tIns="0" lIns="0" bIns="0" rIns="0">
            <a:spAutoFit/>
          </a:bodyPr>
          <a:lstStyle/>
          <a:p>
            <a:pPr algn="l" marL="647700" indent="-323850" lvl="1">
              <a:lnSpc>
                <a:spcPts val="3000"/>
              </a:lnSpc>
              <a:buFont typeface="Arial"/>
              <a:buChar char="•"/>
            </a:pPr>
            <a:r>
              <a:rPr lang="en-US" sz="3000">
                <a:solidFill>
                  <a:srgbClr val="000000"/>
                </a:solidFill>
                <a:latin typeface="Libre Baskerville"/>
              </a:rPr>
              <a:t>Fungsi: Menyalin file dari sumber ke tujuan.</a:t>
            </a:r>
          </a:p>
          <a:p>
            <a:pPr algn="l" marL="647700" indent="-323850" lvl="1">
              <a:lnSpc>
                <a:spcPts val="3000"/>
              </a:lnSpc>
              <a:buFont typeface="Arial"/>
              <a:buChar char="•"/>
            </a:pPr>
            <a:r>
              <a:rPr lang="en-US" sz="3000">
                <a:solidFill>
                  <a:srgbClr val="000000"/>
                </a:solidFill>
                <a:latin typeface="Libre Baskerville"/>
              </a:rPr>
              <a:t>Perintah: cp "$sumber" "$tujuan"</a:t>
            </a:r>
          </a:p>
          <a:p>
            <a:pPr algn="l" marL="647700" indent="-323850" lvl="1">
              <a:lnSpc>
                <a:spcPts val="3000"/>
              </a:lnSpc>
              <a:buFont typeface="Arial"/>
              <a:buChar char="•"/>
            </a:pPr>
            <a:r>
              <a:rPr lang="en-US" sz="3000">
                <a:solidFill>
                  <a:srgbClr val="000000"/>
                </a:solidFill>
                <a:latin typeface="Libre Baskerville"/>
              </a:rPr>
              <a:t>Penggunaan: Digunakan untuk membuat salinan file dari satu lokasi ke lokasi lain.</a:t>
            </a:r>
          </a:p>
          <a:p>
            <a:pPr algn="l">
              <a:lnSpc>
                <a:spcPts val="3000"/>
              </a:lnSpc>
            </a:pPr>
          </a:p>
        </p:txBody>
      </p:sp>
      <p:sp>
        <p:nvSpPr>
          <p:cNvPr name="TextBox 10" id="10"/>
          <p:cNvSpPr txBox="true"/>
          <p:nvPr/>
        </p:nvSpPr>
        <p:spPr>
          <a:xfrm rot="0">
            <a:off x="3372443" y="4151481"/>
            <a:ext cx="538980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5. Lihat isi file</a:t>
            </a:r>
          </a:p>
        </p:txBody>
      </p:sp>
      <p:sp>
        <p:nvSpPr>
          <p:cNvPr name="TextBox 11" id="11"/>
          <p:cNvSpPr txBox="true"/>
          <p:nvPr/>
        </p:nvSpPr>
        <p:spPr>
          <a:xfrm rot="0">
            <a:off x="9538393" y="4151481"/>
            <a:ext cx="538980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6. Salin berkas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Sistem Operasi</a:t>
            </a: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95825" y="2703344"/>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Fitur</a:t>
            </a:r>
          </a:p>
        </p:txBody>
      </p:sp>
      <p:sp>
        <p:nvSpPr>
          <p:cNvPr name="TextBox 8" id="8"/>
          <p:cNvSpPr txBox="true"/>
          <p:nvPr/>
        </p:nvSpPr>
        <p:spPr>
          <a:xfrm rot="0">
            <a:off x="3359800" y="4678531"/>
            <a:ext cx="4963220" cy="3829050"/>
          </a:xfrm>
          <a:prstGeom prst="rect">
            <a:avLst/>
          </a:prstGeom>
        </p:spPr>
        <p:txBody>
          <a:bodyPr anchor="t" rtlCol="false" tIns="0" lIns="0" bIns="0" rIns="0">
            <a:spAutoFit/>
          </a:bodyPr>
          <a:lstStyle/>
          <a:p>
            <a:pPr algn="l" marL="647700" indent="-323850" lvl="1">
              <a:lnSpc>
                <a:spcPts val="3000"/>
              </a:lnSpc>
              <a:buFont typeface="Arial"/>
              <a:buChar char="•"/>
            </a:pPr>
            <a:r>
              <a:rPr lang="en-US" sz="3000">
                <a:solidFill>
                  <a:srgbClr val="000000"/>
                </a:solidFill>
                <a:latin typeface="Libre Baskerville"/>
              </a:rPr>
              <a:t>Fungsi: Mengubah nama file dari nama lama ke nama baru.</a:t>
            </a:r>
          </a:p>
          <a:p>
            <a:pPr algn="l" marL="647700" indent="-323850" lvl="1">
              <a:lnSpc>
                <a:spcPts val="3000"/>
              </a:lnSpc>
              <a:buFont typeface="Arial"/>
              <a:buChar char="•"/>
            </a:pPr>
            <a:r>
              <a:rPr lang="en-US" sz="3000">
                <a:solidFill>
                  <a:srgbClr val="000000"/>
                </a:solidFill>
                <a:latin typeface="Libre Baskerville"/>
              </a:rPr>
              <a:t>Perintah: mv "$lama" "$baru"</a:t>
            </a:r>
          </a:p>
          <a:p>
            <a:pPr algn="l" marL="647700" indent="-323850" lvl="1">
              <a:lnSpc>
                <a:spcPts val="3000"/>
              </a:lnSpc>
              <a:buFont typeface="Arial"/>
              <a:buChar char="•"/>
            </a:pPr>
            <a:r>
              <a:rPr lang="en-US" sz="3000">
                <a:solidFill>
                  <a:srgbClr val="000000"/>
                </a:solidFill>
                <a:latin typeface="Libre Baskerville"/>
              </a:rPr>
              <a:t>Penggunaan: Berguna saat Anda ingin mengganti nama file.</a:t>
            </a:r>
          </a:p>
          <a:p>
            <a:pPr algn="l">
              <a:lnSpc>
                <a:spcPts val="3000"/>
              </a:lnSpc>
            </a:pPr>
          </a:p>
          <a:p>
            <a:pPr algn="l">
              <a:lnSpc>
                <a:spcPts val="3000"/>
              </a:lnSpc>
            </a:pPr>
          </a:p>
        </p:txBody>
      </p:sp>
      <p:sp>
        <p:nvSpPr>
          <p:cNvPr name="TextBox 9" id="9"/>
          <p:cNvSpPr txBox="true"/>
          <p:nvPr/>
        </p:nvSpPr>
        <p:spPr>
          <a:xfrm rot="0">
            <a:off x="9525750" y="4678531"/>
            <a:ext cx="5175136" cy="3448050"/>
          </a:xfrm>
          <a:prstGeom prst="rect">
            <a:avLst/>
          </a:prstGeom>
        </p:spPr>
        <p:txBody>
          <a:bodyPr anchor="t" rtlCol="false" tIns="0" lIns="0" bIns="0" rIns="0">
            <a:spAutoFit/>
          </a:bodyPr>
          <a:lstStyle/>
          <a:p>
            <a:pPr algn="l" marL="647700" indent="-323850" lvl="1">
              <a:lnSpc>
                <a:spcPts val="3000"/>
              </a:lnSpc>
              <a:buFont typeface="Arial"/>
              <a:buChar char="•"/>
            </a:pPr>
            <a:r>
              <a:rPr lang="en-US" sz="3000">
                <a:solidFill>
                  <a:srgbClr val="000000"/>
                </a:solidFill>
                <a:latin typeface="Libre Baskerville"/>
              </a:rPr>
              <a:t>Fungsi: Menghapus file yang ditentukan oleh pengguna.</a:t>
            </a:r>
          </a:p>
          <a:p>
            <a:pPr algn="l" marL="647700" indent="-323850" lvl="1">
              <a:lnSpc>
                <a:spcPts val="3000"/>
              </a:lnSpc>
              <a:buFont typeface="Arial"/>
              <a:buChar char="•"/>
            </a:pPr>
            <a:r>
              <a:rPr lang="en-US" sz="3000">
                <a:solidFill>
                  <a:srgbClr val="000000"/>
                </a:solidFill>
                <a:latin typeface="Libre Baskerville"/>
              </a:rPr>
              <a:t>Perintah: rm "$file"</a:t>
            </a:r>
          </a:p>
          <a:p>
            <a:pPr algn="l" marL="647700" indent="-323850" lvl="1">
              <a:lnSpc>
                <a:spcPts val="3000"/>
              </a:lnSpc>
              <a:buFont typeface="Arial"/>
              <a:buChar char="•"/>
            </a:pPr>
            <a:r>
              <a:rPr lang="en-US" sz="3000">
                <a:solidFill>
                  <a:srgbClr val="000000"/>
                </a:solidFill>
                <a:latin typeface="Libre Baskerville"/>
              </a:rPr>
              <a:t>Penggunaan: Digunakan untuk menghapus file yang tidak diperlukan lagi.</a:t>
            </a:r>
          </a:p>
          <a:p>
            <a:pPr algn="l">
              <a:lnSpc>
                <a:spcPts val="3000"/>
              </a:lnSpc>
            </a:pPr>
          </a:p>
        </p:txBody>
      </p:sp>
      <p:sp>
        <p:nvSpPr>
          <p:cNvPr name="TextBox 10" id="10"/>
          <p:cNvSpPr txBox="true"/>
          <p:nvPr/>
        </p:nvSpPr>
        <p:spPr>
          <a:xfrm rot="0">
            <a:off x="3372443" y="4151481"/>
            <a:ext cx="538980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7. Ubah nama berkas</a:t>
            </a:r>
          </a:p>
        </p:txBody>
      </p:sp>
      <p:sp>
        <p:nvSpPr>
          <p:cNvPr name="TextBox 11" id="11"/>
          <p:cNvSpPr txBox="true"/>
          <p:nvPr/>
        </p:nvSpPr>
        <p:spPr>
          <a:xfrm rot="0">
            <a:off x="9538393" y="4151481"/>
            <a:ext cx="538980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8. Hapus berkas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Sistem Operasi</a:t>
            </a: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95825" y="2703344"/>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Fitur</a:t>
            </a:r>
          </a:p>
        </p:txBody>
      </p:sp>
      <p:sp>
        <p:nvSpPr>
          <p:cNvPr name="TextBox 8" id="8"/>
          <p:cNvSpPr txBox="true"/>
          <p:nvPr/>
        </p:nvSpPr>
        <p:spPr>
          <a:xfrm rot="0">
            <a:off x="3359800" y="4678531"/>
            <a:ext cx="4963220" cy="4210050"/>
          </a:xfrm>
          <a:prstGeom prst="rect">
            <a:avLst/>
          </a:prstGeom>
        </p:spPr>
        <p:txBody>
          <a:bodyPr anchor="t" rtlCol="false" tIns="0" lIns="0" bIns="0" rIns="0">
            <a:spAutoFit/>
          </a:bodyPr>
          <a:lstStyle/>
          <a:p>
            <a:pPr algn="l" marL="647700" indent="-323850" lvl="1">
              <a:lnSpc>
                <a:spcPts val="3000"/>
              </a:lnSpc>
              <a:buFont typeface="Arial"/>
              <a:buChar char="•"/>
            </a:pPr>
            <a:r>
              <a:rPr lang="en-US" sz="3000">
                <a:solidFill>
                  <a:srgbClr val="000000"/>
                </a:solidFill>
                <a:latin typeface="Libre Baskerville"/>
              </a:rPr>
              <a:t>Fungsi: Memindahkan file dari lokasi sumber ke lokasi tujuan.</a:t>
            </a:r>
          </a:p>
          <a:p>
            <a:pPr algn="l" marL="647700" indent="-323850" lvl="1">
              <a:lnSpc>
                <a:spcPts val="3000"/>
              </a:lnSpc>
              <a:buFont typeface="Arial"/>
              <a:buChar char="•"/>
            </a:pPr>
            <a:r>
              <a:rPr lang="en-US" sz="3000">
                <a:solidFill>
                  <a:srgbClr val="000000"/>
                </a:solidFill>
                <a:latin typeface="Libre Baskerville"/>
              </a:rPr>
              <a:t>Perintah: mv "$sumber" "$tujuan"</a:t>
            </a:r>
          </a:p>
          <a:p>
            <a:pPr algn="l" marL="647700" indent="-323850" lvl="1">
              <a:lnSpc>
                <a:spcPts val="3000"/>
              </a:lnSpc>
              <a:buFont typeface="Arial"/>
              <a:buChar char="•"/>
            </a:pPr>
            <a:r>
              <a:rPr lang="en-US" sz="3000">
                <a:solidFill>
                  <a:srgbClr val="000000"/>
                </a:solidFill>
                <a:latin typeface="Libre Baskerville"/>
              </a:rPr>
              <a:t>Penggunaan: Berguna untuk memindahkan file dari satu direktori ke direktori lain.</a:t>
            </a:r>
          </a:p>
          <a:p>
            <a:pPr algn="l">
              <a:lnSpc>
                <a:spcPts val="3000"/>
              </a:lnSpc>
            </a:pPr>
          </a:p>
        </p:txBody>
      </p:sp>
      <p:sp>
        <p:nvSpPr>
          <p:cNvPr name="TextBox 9" id="9"/>
          <p:cNvSpPr txBox="true"/>
          <p:nvPr/>
        </p:nvSpPr>
        <p:spPr>
          <a:xfrm rot="0">
            <a:off x="9525750" y="4678531"/>
            <a:ext cx="5175136" cy="3829050"/>
          </a:xfrm>
          <a:prstGeom prst="rect">
            <a:avLst/>
          </a:prstGeom>
        </p:spPr>
        <p:txBody>
          <a:bodyPr anchor="t" rtlCol="false" tIns="0" lIns="0" bIns="0" rIns="0">
            <a:spAutoFit/>
          </a:bodyPr>
          <a:lstStyle/>
          <a:p>
            <a:pPr algn="l" marL="647700" indent="-323850" lvl="1">
              <a:lnSpc>
                <a:spcPts val="3000"/>
              </a:lnSpc>
              <a:buFont typeface="Arial"/>
              <a:buChar char="•"/>
            </a:pPr>
            <a:r>
              <a:rPr lang="en-US" sz="3000">
                <a:solidFill>
                  <a:srgbClr val="000000"/>
                </a:solidFill>
                <a:latin typeface="Libre Baskerville"/>
              </a:rPr>
              <a:t>Fungsi: Menampilkan daftar pengguna yang sedang login ke sistem.</a:t>
            </a:r>
          </a:p>
          <a:p>
            <a:pPr algn="l" marL="647700" indent="-323850" lvl="1">
              <a:lnSpc>
                <a:spcPts val="3000"/>
              </a:lnSpc>
              <a:buFont typeface="Arial"/>
              <a:buChar char="•"/>
            </a:pPr>
            <a:r>
              <a:rPr lang="en-US" sz="3000">
                <a:solidFill>
                  <a:srgbClr val="000000"/>
                </a:solidFill>
                <a:latin typeface="Libre Baskerville"/>
              </a:rPr>
              <a:t>Perintah: who</a:t>
            </a:r>
          </a:p>
          <a:p>
            <a:pPr algn="l" marL="647700" indent="-323850" lvl="1">
              <a:lnSpc>
                <a:spcPts val="3000"/>
              </a:lnSpc>
              <a:buFont typeface="Arial"/>
              <a:buChar char="•"/>
            </a:pPr>
            <a:r>
              <a:rPr lang="en-US" sz="3000">
                <a:solidFill>
                  <a:srgbClr val="000000"/>
                </a:solidFill>
                <a:latin typeface="Libre Baskerville"/>
              </a:rPr>
              <a:t>Penggunaan: Digunakan untuk melihat siapa saja yang sedang login ke sistem.</a:t>
            </a:r>
          </a:p>
          <a:p>
            <a:pPr algn="l" marL="647700" indent="-323850" lvl="1">
              <a:lnSpc>
                <a:spcPts val="3000"/>
              </a:lnSpc>
              <a:buFont typeface="Arial"/>
              <a:buChar char="•"/>
            </a:pPr>
          </a:p>
          <a:p>
            <a:pPr algn="l">
              <a:lnSpc>
                <a:spcPts val="3000"/>
              </a:lnSpc>
            </a:pPr>
          </a:p>
        </p:txBody>
      </p:sp>
      <p:sp>
        <p:nvSpPr>
          <p:cNvPr name="TextBox 10" id="10"/>
          <p:cNvSpPr txBox="true"/>
          <p:nvPr/>
        </p:nvSpPr>
        <p:spPr>
          <a:xfrm rot="0">
            <a:off x="3372443" y="4151481"/>
            <a:ext cx="538980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9. Pindahkan file</a:t>
            </a:r>
          </a:p>
        </p:txBody>
      </p:sp>
      <p:sp>
        <p:nvSpPr>
          <p:cNvPr name="TextBox 11" id="11"/>
          <p:cNvSpPr txBox="true"/>
          <p:nvPr/>
        </p:nvSpPr>
        <p:spPr>
          <a:xfrm rot="0">
            <a:off x="9538393" y="4151481"/>
            <a:ext cx="538980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10. Lihat pengguna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rPr>
              <a:t>Thank</a:t>
            </a:r>
          </a:p>
          <a:p>
            <a:pPr algn="ctr">
              <a:lnSpc>
                <a:spcPts val="12500"/>
              </a:lnSpc>
            </a:pPr>
            <a:r>
              <a:rPr lang="en-US" sz="12500">
                <a:solidFill>
                  <a:srgbClr val="000000"/>
                </a:solidFill>
                <a:latin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Sistem Operasi</a:t>
            </a:r>
          </a:p>
        </p:txBody>
      </p:sp>
      <p:sp>
        <p:nvSpPr>
          <p:cNvPr name="TextBox 7" id="7"/>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Created by Farhan Mawaludin</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DAGFFvTatHw</dc:identifier>
  <dcterms:modified xsi:type="dcterms:W3CDTF">2011-08-01T06:04:30Z</dcterms:modified>
  <cp:revision>1</cp:revision>
  <dc:title>Soft Sand Minimalist Modern Thesis Defense Presentation</dc:title>
</cp:coreProperties>
</file>