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
      <p:font typeface="Poppins SemiBol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SemiBold-bold.fntdata"/><Relationship Id="rId11" Type="http://schemas.openxmlformats.org/officeDocument/2006/relationships/slide" Target="slides/slide6.xml"/><Relationship Id="rId22" Type="http://schemas.openxmlformats.org/officeDocument/2006/relationships/font" Target="fonts/PoppinsSemiBold-boldItalic.fntdata"/><Relationship Id="rId10" Type="http://schemas.openxmlformats.org/officeDocument/2006/relationships/slide" Target="slides/slide5.xml"/><Relationship Id="rId21" Type="http://schemas.openxmlformats.org/officeDocument/2006/relationships/font" Target="fonts/PoppinsSemi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5" Type="http://schemas.openxmlformats.org/officeDocument/2006/relationships/notesMaster" Target="notesMasters/notesMaster1.xml"/><Relationship Id="rId19" Type="http://schemas.openxmlformats.org/officeDocument/2006/relationships/font" Target="fonts/PoppinsSemiBold-regular.fntdata"/><Relationship Id="rId6" Type="http://schemas.openxmlformats.org/officeDocument/2006/relationships/slide" Target="slides/slide1.xml"/><Relationship Id="rId18"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4059d1da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04059d1da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4059d1da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4059d1da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059d1da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059d1da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4059d1da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4059d1da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059d1da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059d1da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059d1da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059d1da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059d1da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059d1da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059d1d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059d1d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971550" y="2680097"/>
            <a:ext cx="7200900" cy="1189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0" name="Google Shape;10;p2"/>
          <p:cNvSpPr txBox="1"/>
          <p:nvPr>
            <p:ph idx="1" type="subTitle"/>
          </p:nvPr>
        </p:nvSpPr>
        <p:spPr>
          <a:xfrm>
            <a:off x="971550" y="4407694"/>
            <a:ext cx="7200900" cy="485700"/>
          </a:xfrm>
          <a:prstGeom prst="rect">
            <a:avLst/>
          </a:prstGeom>
          <a:noFill/>
          <a:ln>
            <a:noFill/>
          </a:ln>
        </p:spPr>
        <p:txBody>
          <a:bodyPr anchorCtr="0" anchor="t" bIns="45700" lIns="91425" spcFirstLastPara="1" rIns="91425" wrap="square" tIns="45700">
            <a:noAutofit/>
          </a:bodyPr>
          <a:lstStyle>
            <a:lvl1pPr lvl="0" algn="r">
              <a:spcBef>
                <a:spcPts val="400"/>
              </a:spcBef>
              <a:spcAft>
                <a:spcPts val="0"/>
              </a:spcAft>
              <a:buClr>
                <a:schemeClr val="lt1"/>
              </a:buClr>
              <a:buSzPts val="2000"/>
              <a:buFont typeface="Poppins"/>
              <a:buNone/>
              <a:defRPr>
                <a:latin typeface="Poppins"/>
                <a:ea typeface="Poppins"/>
                <a:cs typeface="Poppins"/>
                <a:sym typeface="Poppins"/>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38" name="Shape 38"/>
        <p:cNvGrpSpPr/>
        <p:nvPr/>
      </p:nvGrpSpPr>
      <p:grpSpPr>
        <a:xfrm>
          <a:off x="0" y="0"/>
          <a:ext cx="0" cy="0"/>
          <a:chOff x="0" y="0"/>
          <a:chExt cx="0" cy="0"/>
        </a:xfrm>
      </p:grpSpPr>
      <p:sp>
        <p:nvSpPr>
          <p:cNvPr id="39" name="Google Shape;39;p11"/>
          <p:cNvSpPr txBox="1"/>
          <p:nvPr>
            <p:ph type="title"/>
          </p:nvPr>
        </p:nvSpPr>
        <p:spPr>
          <a:xfrm>
            <a:off x="684213" y="844153"/>
            <a:ext cx="7775700" cy="8097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1"/>
          <p:cNvSpPr txBox="1"/>
          <p:nvPr>
            <p:ph idx="1" type="body"/>
          </p:nvPr>
        </p:nvSpPr>
        <p:spPr>
          <a:xfrm rot="5400000">
            <a:off x="2978938" y="-587494"/>
            <a:ext cx="3186000" cy="7775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1" name="Shape 41"/>
        <p:cNvGrpSpPr/>
        <p:nvPr/>
      </p:nvGrpSpPr>
      <p:grpSpPr>
        <a:xfrm>
          <a:off x="0" y="0"/>
          <a:ext cx="0" cy="0"/>
          <a:chOff x="0" y="0"/>
          <a:chExt cx="0" cy="0"/>
        </a:xfrm>
      </p:grpSpPr>
      <p:sp>
        <p:nvSpPr>
          <p:cNvPr id="42" name="Google Shape;42;p12"/>
          <p:cNvSpPr txBox="1"/>
          <p:nvPr>
            <p:ph type="title"/>
          </p:nvPr>
        </p:nvSpPr>
        <p:spPr>
          <a:xfrm rot="5400000">
            <a:off x="5463538" y="1897303"/>
            <a:ext cx="4049400" cy="1943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3" name="Google Shape;43;p12"/>
          <p:cNvSpPr txBox="1"/>
          <p:nvPr>
            <p:ph idx="1" type="body"/>
          </p:nvPr>
        </p:nvSpPr>
        <p:spPr>
          <a:xfrm rot="5400000">
            <a:off x="1499488" y="28753"/>
            <a:ext cx="4049400" cy="5680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684213" y="844153"/>
            <a:ext cx="7775700" cy="8097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3" name="Google Shape;13;p3"/>
          <p:cNvSpPr txBox="1"/>
          <p:nvPr>
            <p:ph idx="1" type="body"/>
          </p:nvPr>
        </p:nvSpPr>
        <p:spPr>
          <a:xfrm>
            <a:off x="684213" y="1707356"/>
            <a:ext cx="7775700" cy="318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6" name="Google Shape;1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Arial"/>
              <a:buNone/>
              <a:defRPr sz="2000"/>
            </a:lvl1pPr>
            <a:lvl2pPr indent="-228600" lvl="1" marL="914400" algn="l">
              <a:spcBef>
                <a:spcPts val="360"/>
              </a:spcBef>
              <a:spcAft>
                <a:spcPts val="0"/>
              </a:spcAft>
              <a:buClr>
                <a:schemeClr val="lt1"/>
              </a:buClr>
              <a:buSzPts val="1800"/>
              <a:buFont typeface="Arial"/>
              <a:buNone/>
              <a:defRPr sz="1800"/>
            </a:lvl2pPr>
            <a:lvl3pPr indent="-228600" lvl="2" marL="1371600" algn="l">
              <a:spcBef>
                <a:spcPts val="320"/>
              </a:spcBef>
              <a:spcAft>
                <a:spcPts val="0"/>
              </a:spcAft>
              <a:buClr>
                <a:schemeClr val="lt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684213" y="844153"/>
            <a:ext cx="7775700" cy="8097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9" name="Google Shape;19;p5"/>
          <p:cNvSpPr txBox="1"/>
          <p:nvPr>
            <p:ph idx="1" type="body"/>
          </p:nvPr>
        </p:nvSpPr>
        <p:spPr>
          <a:xfrm>
            <a:off x="684213" y="1707356"/>
            <a:ext cx="3811500" cy="318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0" name="Google Shape;20;p5"/>
          <p:cNvSpPr txBox="1"/>
          <p:nvPr>
            <p:ph idx="2" type="body"/>
          </p:nvPr>
        </p:nvSpPr>
        <p:spPr>
          <a:xfrm>
            <a:off x="4648200" y="1707356"/>
            <a:ext cx="3811500" cy="318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1" name="Shape 21"/>
        <p:cNvGrpSpPr/>
        <p:nvPr/>
      </p:nvGrpSpPr>
      <p:grpSpPr>
        <a:xfrm>
          <a:off x="0" y="0"/>
          <a:ext cx="0" cy="0"/>
          <a:chOff x="0" y="0"/>
          <a:chExt cx="0" cy="0"/>
        </a:xfrm>
      </p:grpSpPr>
      <p:sp>
        <p:nvSpPr>
          <p:cNvPr id="22" name="Google Shape;22;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4" name="Google Shape;24;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5" name="Google Shape;25;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6" name="Google Shape;26;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684213" y="844153"/>
            <a:ext cx="7775700" cy="8097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0" name="Shape 30"/>
        <p:cNvGrpSpPr/>
        <p:nvPr/>
      </p:nvGrpSpPr>
      <p:grpSpPr>
        <a:xfrm>
          <a:off x="0" y="0"/>
          <a:ext cx="0" cy="0"/>
          <a:chOff x="0" y="0"/>
          <a:chExt cx="0" cy="0"/>
        </a:xfrm>
      </p:grpSpPr>
      <p:sp>
        <p:nvSpPr>
          <p:cNvPr id="31" name="Google Shape;31;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2" name="Google Shape;32;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3" name="Google Shape;33;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4" name="Shape 34"/>
        <p:cNvGrpSpPr/>
        <p:nvPr/>
      </p:nvGrpSpPr>
      <p:grpSpPr>
        <a:xfrm>
          <a:off x="0" y="0"/>
          <a:ext cx="0" cy="0"/>
          <a:chOff x="0" y="0"/>
          <a:chExt cx="0" cy="0"/>
        </a:xfrm>
      </p:grpSpPr>
      <p:sp>
        <p:nvSpPr>
          <p:cNvPr id="35" name="Google Shape;35;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10"/>
          <p:cNvSpPr/>
          <p:nvPr>
            <p:ph idx="2" type="pic"/>
          </p:nvPr>
        </p:nvSpPr>
        <p:spPr>
          <a:xfrm>
            <a:off x="1792288" y="459581"/>
            <a:ext cx="5486400" cy="3086100"/>
          </a:xfrm>
          <a:prstGeom prst="rect">
            <a:avLst/>
          </a:prstGeom>
          <a:noFill/>
          <a:ln>
            <a:noFill/>
          </a:ln>
        </p:spPr>
      </p:sp>
      <p:sp>
        <p:nvSpPr>
          <p:cNvPr id="37" name="Google Shape;37;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4213" y="844153"/>
            <a:ext cx="7775700" cy="8097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1pPr>
            <a:lvl2pPr lvl="1"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2pPr>
            <a:lvl3pPr lvl="2"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3pPr>
            <a:lvl4pPr lvl="3"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4pPr>
            <a:lvl5pPr lvl="4"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5pPr>
            <a:lvl6pPr lvl="5"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6pPr>
            <a:lvl7pPr lvl="6"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7pPr>
            <a:lvl8pPr lvl="7"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8pPr>
            <a:lvl9pPr lvl="8"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9pPr>
          </a:lstStyle>
          <a:p/>
        </p:txBody>
      </p:sp>
      <p:sp>
        <p:nvSpPr>
          <p:cNvPr id="7" name="Google Shape;7;p1"/>
          <p:cNvSpPr txBox="1"/>
          <p:nvPr>
            <p:ph idx="1" type="body"/>
          </p:nvPr>
        </p:nvSpPr>
        <p:spPr>
          <a:xfrm>
            <a:off x="684213" y="1707356"/>
            <a:ext cx="7775700" cy="31860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3"/>
          <p:cNvSpPr txBox="1"/>
          <p:nvPr>
            <p:ph type="ctrTitle"/>
          </p:nvPr>
        </p:nvSpPr>
        <p:spPr>
          <a:xfrm>
            <a:off x="-1829525" y="2292047"/>
            <a:ext cx="7200900" cy="118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Tugas Besar </a:t>
            </a:r>
            <a:endParaRPr/>
          </a:p>
        </p:txBody>
      </p:sp>
      <p:sp>
        <p:nvSpPr>
          <p:cNvPr id="49" name="Google Shape;49;p13"/>
          <p:cNvSpPr txBox="1"/>
          <p:nvPr>
            <p:ph idx="1" type="subTitle"/>
          </p:nvPr>
        </p:nvSpPr>
        <p:spPr>
          <a:xfrm>
            <a:off x="-2951350" y="3208244"/>
            <a:ext cx="7200900" cy="485700"/>
          </a:xfrm>
          <a:prstGeom prst="rect">
            <a:avLst/>
          </a:prstGeom>
        </p:spPr>
        <p:txBody>
          <a:bodyPr anchorCtr="0" anchor="t" bIns="45700" lIns="91425" spcFirstLastPara="1" rIns="91425" wrap="square" tIns="45700">
            <a:noAutofit/>
          </a:bodyPr>
          <a:lstStyle/>
          <a:p>
            <a:pPr indent="0" lvl="0" marL="0" rtl="0" algn="r">
              <a:spcBef>
                <a:spcPts val="400"/>
              </a:spcBef>
              <a:spcAft>
                <a:spcPts val="0"/>
              </a:spcAft>
              <a:buNone/>
            </a:pPr>
            <a:r>
              <a:rPr lang="en"/>
              <a:t>Dasar Pemrograman</a:t>
            </a:r>
            <a:endParaRPr/>
          </a:p>
        </p:txBody>
      </p:sp>
      <p:sp>
        <p:nvSpPr>
          <p:cNvPr id="50" name="Google Shape;50;p13"/>
          <p:cNvSpPr txBox="1"/>
          <p:nvPr/>
        </p:nvSpPr>
        <p:spPr>
          <a:xfrm>
            <a:off x="5136450" y="4480275"/>
            <a:ext cx="37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1B - Teknik Komputer Kampus UPI CIBIRU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4"/>
          <p:cNvSpPr txBox="1"/>
          <p:nvPr>
            <p:ph type="title"/>
          </p:nvPr>
        </p:nvSpPr>
        <p:spPr>
          <a:xfrm>
            <a:off x="3704475" y="903725"/>
            <a:ext cx="4487700" cy="85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sz="2600">
                <a:latin typeface="Poppins SemiBold"/>
                <a:ea typeface="Poppins SemiBold"/>
                <a:cs typeface="Poppins SemiBold"/>
                <a:sym typeface="Poppins SemiBold"/>
              </a:rPr>
              <a:t>Nama </a:t>
            </a:r>
            <a:r>
              <a:rPr lang="en" sz="2600">
                <a:latin typeface="Poppins SemiBold"/>
                <a:ea typeface="Poppins SemiBold"/>
                <a:cs typeface="Poppins SemiBold"/>
                <a:sym typeface="Poppins SemiBold"/>
              </a:rPr>
              <a:t>Anggota</a:t>
            </a:r>
            <a:endParaRPr sz="2600">
              <a:latin typeface="Poppins SemiBold"/>
              <a:ea typeface="Poppins SemiBold"/>
              <a:cs typeface="Poppins SemiBold"/>
              <a:sym typeface="Poppins SemiBold"/>
            </a:endParaRPr>
          </a:p>
        </p:txBody>
      </p:sp>
      <p:sp>
        <p:nvSpPr>
          <p:cNvPr id="56" name="Google Shape;56;p14"/>
          <p:cNvSpPr txBox="1"/>
          <p:nvPr>
            <p:ph idx="2" type="body"/>
          </p:nvPr>
        </p:nvSpPr>
        <p:spPr>
          <a:xfrm>
            <a:off x="62100" y="2029250"/>
            <a:ext cx="9039600" cy="3158100"/>
          </a:xfrm>
          <a:prstGeom prst="rect">
            <a:avLst/>
          </a:prstGeom>
        </p:spPr>
        <p:txBody>
          <a:bodyPr anchorCtr="0" anchor="t" bIns="45700" lIns="91425" spcFirstLastPara="1" rIns="91425" wrap="square" tIns="45700">
            <a:noAutofit/>
          </a:bodyPr>
          <a:lstStyle/>
          <a:p>
            <a:pPr indent="457200" lvl="0" marL="5029200" rtl="0" algn="l">
              <a:spcBef>
                <a:spcPts val="480"/>
              </a:spcBef>
              <a:spcAft>
                <a:spcPts val="0"/>
              </a:spcAft>
              <a:buNone/>
            </a:pPr>
            <a:r>
              <a:rPr lang="en" sz="1700">
                <a:latin typeface="Poppins"/>
                <a:ea typeface="Poppins"/>
                <a:cs typeface="Poppins"/>
                <a:sym typeface="Poppins"/>
              </a:rPr>
              <a:t>1. </a:t>
            </a:r>
            <a:r>
              <a:rPr lang="en" sz="1700">
                <a:latin typeface="Poppins"/>
                <a:ea typeface="Poppins"/>
                <a:cs typeface="Poppins"/>
                <a:sym typeface="Poppins"/>
              </a:rPr>
              <a:t>Dwiven Rama -2102436</a:t>
            </a:r>
            <a:endParaRPr sz="1700">
              <a:latin typeface="Poppins"/>
              <a:ea typeface="Poppins"/>
              <a:cs typeface="Poppins"/>
              <a:sym typeface="Poppins"/>
            </a:endParaRPr>
          </a:p>
          <a:p>
            <a:pPr indent="0" lvl="0" marL="0" rtl="0" algn="l">
              <a:spcBef>
                <a:spcPts val="480"/>
              </a:spcBef>
              <a:spcAft>
                <a:spcPts val="0"/>
              </a:spcAft>
              <a:buNone/>
            </a:pPr>
            <a:r>
              <a:rPr lang="en" sz="1700">
                <a:latin typeface="Poppins"/>
                <a:ea typeface="Poppins"/>
                <a:cs typeface="Poppins"/>
                <a:sym typeface="Poppins"/>
              </a:rPr>
              <a:t>2. Farhan Naufal - 2102555</a:t>
            </a:r>
            <a:endParaRPr sz="1700">
              <a:latin typeface="Poppins"/>
              <a:ea typeface="Poppins"/>
              <a:cs typeface="Poppins"/>
              <a:sym typeface="Poppins"/>
            </a:endParaRPr>
          </a:p>
          <a:p>
            <a:pPr indent="457200" lvl="0" marL="5029200" rtl="0" algn="l">
              <a:spcBef>
                <a:spcPts val="480"/>
              </a:spcBef>
              <a:spcAft>
                <a:spcPts val="0"/>
              </a:spcAft>
              <a:buNone/>
            </a:pPr>
            <a:r>
              <a:rPr lang="en" sz="1700">
                <a:latin typeface="Poppins"/>
                <a:ea typeface="Poppins"/>
                <a:cs typeface="Poppins"/>
                <a:sym typeface="Poppins"/>
              </a:rPr>
              <a:t>3. Maulana Taqy - 2109950</a:t>
            </a:r>
            <a:endParaRPr sz="1700">
              <a:latin typeface="Poppins"/>
              <a:ea typeface="Poppins"/>
              <a:cs typeface="Poppins"/>
              <a:sym typeface="Poppins"/>
            </a:endParaRPr>
          </a:p>
          <a:p>
            <a:pPr indent="0" lvl="0" marL="0" rtl="0" algn="l">
              <a:spcBef>
                <a:spcPts val="480"/>
              </a:spcBef>
              <a:spcAft>
                <a:spcPts val="0"/>
              </a:spcAft>
              <a:buNone/>
            </a:pPr>
            <a:r>
              <a:rPr lang="en" sz="1700">
                <a:latin typeface="Poppins"/>
                <a:ea typeface="Poppins"/>
                <a:cs typeface="Poppins"/>
                <a:sym typeface="Poppins"/>
              </a:rPr>
              <a:t>4. Rifky Octory - 2109925</a:t>
            </a:r>
            <a:endParaRPr sz="170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title"/>
          </p:nvPr>
        </p:nvSpPr>
        <p:spPr>
          <a:xfrm>
            <a:off x="684213" y="844153"/>
            <a:ext cx="7775700" cy="809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Latar belakang</a:t>
            </a:r>
            <a:endParaRPr/>
          </a:p>
        </p:txBody>
      </p:sp>
      <p:sp>
        <p:nvSpPr>
          <p:cNvPr id="62" name="Google Shape;62;p15"/>
          <p:cNvSpPr txBox="1"/>
          <p:nvPr/>
        </p:nvSpPr>
        <p:spPr>
          <a:xfrm>
            <a:off x="218725" y="1848550"/>
            <a:ext cx="87066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Poppins"/>
                <a:ea typeface="Poppins"/>
                <a:cs typeface="Poppins"/>
                <a:sym typeface="Poppins"/>
              </a:rPr>
              <a:t>	</a:t>
            </a:r>
            <a:r>
              <a:rPr lang="en" sz="1700">
                <a:solidFill>
                  <a:schemeClr val="lt1"/>
                </a:solidFill>
                <a:latin typeface="Poppins"/>
                <a:ea typeface="Poppins"/>
                <a:cs typeface="Poppins"/>
                <a:sym typeface="Poppins"/>
              </a:rPr>
              <a:t>Alasan kelompok kami mengambil judul Program Menghitung Rangkaian Listrik, dikarenakan untuk memudahkan mahasiswa dalam menghitung sebuah rangkaian. Menghitung rangkaian membutuhkan waktu yang lumayan lama, terlebih lagi apabila rangkaian memiliki berbagai macam </a:t>
            </a:r>
            <a:r>
              <a:rPr lang="en" sz="1700">
                <a:solidFill>
                  <a:schemeClr val="lt1"/>
                </a:solidFill>
                <a:latin typeface="Poppins"/>
                <a:ea typeface="Poppins"/>
                <a:cs typeface="Poppins"/>
                <a:sym typeface="Poppins"/>
              </a:rPr>
              <a:t>paralel</a:t>
            </a:r>
            <a:r>
              <a:rPr lang="en" sz="1700">
                <a:solidFill>
                  <a:schemeClr val="lt1"/>
                </a:solidFill>
                <a:latin typeface="Poppins"/>
                <a:ea typeface="Poppins"/>
                <a:cs typeface="Poppins"/>
                <a:sym typeface="Poppins"/>
              </a:rPr>
              <a:t>. Dengan membuat program ini kelompok kami bertujuan agar program dapat membantu mahasiswa dalam menghitung rangkaian secara cepat dan tepat.  </a:t>
            </a:r>
            <a:endParaRPr sz="1700">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1792288" y="3600450"/>
            <a:ext cx="54864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Program Menghitung Rangkaian Listrik</a:t>
            </a:r>
            <a:endParaRPr/>
          </a:p>
        </p:txBody>
      </p:sp>
      <p:pic>
        <p:nvPicPr>
          <p:cNvPr id="68" name="Google Shape;68;p16"/>
          <p:cNvPicPr preferRelativeResize="0"/>
          <p:nvPr>
            <p:ph idx="2" type="pic"/>
          </p:nvPr>
        </p:nvPicPr>
        <p:blipFill rotWithShape="1">
          <a:blip r:embed="rId3">
            <a:alphaModFix/>
          </a:blip>
          <a:srcRect b="19" l="0" r="0" t="29"/>
          <a:stretch/>
        </p:blipFill>
        <p:spPr>
          <a:xfrm>
            <a:off x="1792288" y="459581"/>
            <a:ext cx="5486402" cy="3086100"/>
          </a:xfrm>
          <a:prstGeom prst="rect">
            <a:avLst/>
          </a:prstGeom>
        </p:spPr>
      </p:pic>
      <p:sp>
        <p:nvSpPr>
          <p:cNvPr id="69" name="Google Shape;69;p16"/>
          <p:cNvSpPr txBox="1"/>
          <p:nvPr>
            <p:ph idx="1" type="body"/>
          </p:nvPr>
        </p:nvSpPr>
        <p:spPr>
          <a:xfrm>
            <a:off x="1792288" y="4025503"/>
            <a:ext cx="5486400" cy="603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en"/>
              <a:t>Dengan Menggunakan Array, Switch case, Looping, Pengkondisian, dan sistematika sederhana.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1291338" y="3813825"/>
            <a:ext cx="54864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Uji Coba Program </a:t>
            </a:r>
            <a:endParaRPr/>
          </a:p>
        </p:txBody>
      </p:sp>
      <p:sp>
        <p:nvSpPr>
          <p:cNvPr id="75" name="Google Shape;75;p17"/>
          <p:cNvSpPr txBox="1"/>
          <p:nvPr>
            <p:ph idx="1" type="body"/>
          </p:nvPr>
        </p:nvSpPr>
        <p:spPr>
          <a:xfrm>
            <a:off x="1291338" y="4208953"/>
            <a:ext cx="5486400" cy="6036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rPr lang="en"/>
              <a:t>Hasil uji coba program yang kami buat dengan soal yang diuji memiliki kecocokan. </a:t>
            </a:r>
            <a:endParaRPr/>
          </a:p>
        </p:txBody>
      </p:sp>
      <p:pic>
        <p:nvPicPr>
          <p:cNvPr id="76" name="Google Shape;76;p17"/>
          <p:cNvPicPr preferRelativeResize="0"/>
          <p:nvPr/>
        </p:nvPicPr>
        <p:blipFill rotWithShape="1">
          <a:blip r:embed="rId3">
            <a:alphaModFix/>
          </a:blip>
          <a:srcRect b="11707" l="0" r="0" t="0"/>
          <a:stretch/>
        </p:blipFill>
        <p:spPr>
          <a:xfrm>
            <a:off x="6856850" y="395100"/>
            <a:ext cx="1853800" cy="2730525"/>
          </a:xfrm>
          <a:prstGeom prst="rect">
            <a:avLst/>
          </a:prstGeom>
          <a:noFill/>
          <a:ln>
            <a:noFill/>
          </a:ln>
        </p:spPr>
      </p:pic>
      <p:pic>
        <p:nvPicPr>
          <p:cNvPr id="77" name="Google Shape;77;p17"/>
          <p:cNvPicPr preferRelativeResize="0"/>
          <p:nvPr/>
        </p:nvPicPr>
        <p:blipFill rotWithShape="1">
          <a:blip r:embed="rId4">
            <a:alphaModFix/>
          </a:blip>
          <a:srcRect b="13429" l="0" r="0" t="3719"/>
          <a:stretch/>
        </p:blipFill>
        <p:spPr>
          <a:xfrm>
            <a:off x="4921500" y="395100"/>
            <a:ext cx="2022100" cy="2730525"/>
          </a:xfrm>
          <a:prstGeom prst="rect">
            <a:avLst/>
          </a:prstGeom>
          <a:noFill/>
          <a:ln>
            <a:noFill/>
          </a:ln>
        </p:spPr>
      </p:pic>
      <p:pic>
        <p:nvPicPr>
          <p:cNvPr id="78" name="Google Shape;78;p17"/>
          <p:cNvPicPr preferRelativeResize="0"/>
          <p:nvPr/>
        </p:nvPicPr>
        <p:blipFill>
          <a:blip r:embed="rId5">
            <a:alphaModFix/>
          </a:blip>
          <a:stretch>
            <a:fillRect/>
          </a:stretch>
        </p:blipFill>
        <p:spPr>
          <a:xfrm>
            <a:off x="1006150" y="78175"/>
            <a:ext cx="3599475" cy="1780524"/>
          </a:xfrm>
          <a:prstGeom prst="rect">
            <a:avLst/>
          </a:prstGeom>
          <a:noFill/>
          <a:ln>
            <a:noFill/>
          </a:ln>
        </p:spPr>
      </p:pic>
      <p:pic>
        <p:nvPicPr>
          <p:cNvPr id="79" name="Google Shape;79;p17"/>
          <p:cNvPicPr preferRelativeResize="0"/>
          <p:nvPr/>
        </p:nvPicPr>
        <p:blipFill>
          <a:blip r:embed="rId6">
            <a:alphaModFix/>
          </a:blip>
          <a:stretch>
            <a:fillRect/>
          </a:stretch>
        </p:blipFill>
        <p:spPr>
          <a:xfrm>
            <a:off x="1006149" y="1895963"/>
            <a:ext cx="3599466" cy="19178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01975" y="1926363"/>
            <a:ext cx="3008400" cy="871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Untuk lebih jelas mari kita simak bagaimana program ini berjalan</a:t>
            </a:r>
            <a:endParaRPr/>
          </a:p>
        </p:txBody>
      </p:sp>
      <p:sp>
        <p:nvSpPr>
          <p:cNvPr id="85" name="Google Shape;85;p18"/>
          <p:cNvSpPr txBox="1"/>
          <p:nvPr>
            <p:ph idx="1" type="body"/>
          </p:nvPr>
        </p:nvSpPr>
        <p:spPr>
          <a:xfrm>
            <a:off x="5849225" y="4550850"/>
            <a:ext cx="3640500" cy="677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2000"/>
              <a:t>Check it out :D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687188" y="1681350"/>
            <a:ext cx="54864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Contoh Soal </a:t>
            </a:r>
            <a:endParaRPr/>
          </a:p>
        </p:txBody>
      </p:sp>
      <p:pic>
        <p:nvPicPr>
          <p:cNvPr id="91" name="Google Shape;91;p19"/>
          <p:cNvPicPr preferRelativeResize="0"/>
          <p:nvPr/>
        </p:nvPicPr>
        <p:blipFill rotWithShape="1">
          <a:blip r:embed="rId3">
            <a:alphaModFix/>
          </a:blip>
          <a:srcRect b="12849" l="0" r="0" t="3552"/>
          <a:stretch/>
        </p:blipFill>
        <p:spPr>
          <a:xfrm>
            <a:off x="2942175" y="416275"/>
            <a:ext cx="3231425" cy="3944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065363" y="3563050"/>
            <a:ext cx="54864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Output Hasil perhitungan </a:t>
            </a:r>
            <a:endParaRPr/>
          </a:p>
        </p:txBody>
      </p:sp>
      <p:pic>
        <p:nvPicPr>
          <p:cNvPr id="97" name="Google Shape;97;p20"/>
          <p:cNvPicPr preferRelativeResize="0"/>
          <p:nvPr/>
        </p:nvPicPr>
        <p:blipFill>
          <a:blip r:embed="rId3">
            <a:alphaModFix/>
          </a:blip>
          <a:stretch>
            <a:fillRect/>
          </a:stretch>
        </p:blipFill>
        <p:spPr>
          <a:xfrm>
            <a:off x="1065375" y="204675"/>
            <a:ext cx="6734176" cy="332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933750" y="2780038"/>
            <a:ext cx="3008400" cy="871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Terima Kasih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Any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