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61" r:id="rId12"/>
    <p:sldId id="279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18F9C5-5012-4420-B26B-C7D15333B3E6}">
  <a:tblStyle styleId="{2C18F9C5-5012-4420-B26B-C7D15333B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296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era.com/papers/Vol7_issue1/Part-2/J0701026568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57350"/>
            <a:ext cx="1733550" cy="1733550"/>
          </a:xfrm>
          <a:prstGeom prst="rect">
            <a:avLst/>
          </a:prstGeom>
        </p:spPr>
      </p:pic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3600" dirty="0" err="1">
                <a:latin typeface="Gotham Black" pitchFamily="50" charset="0"/>
              </a:rPr>
              <a:t>Fluktuasi</a:t>
            </a:r>
            <a:r>
              <a:rPr lang="en-US" sz="3600" dirty="0">
                <a:latin typeface="Gotham Black" pitchFamily="50" charset="0"/>
              </a:rPr>
              <a:t> LQ45 </a:t>
            </a:r>
            <a:r>
              <a:rPr lang="en-US" sz="3600" dirty="0" err="1">
                <a:latin typeface="Gotham Black" pitchFamily="50" charset="0"/>
              </a:rPr>
              <a:t>dan</a:t>
            </a:r>
            <a:r>
              <a:rPr lang="en-US" sz="3600" dirty="0">
                <a:latin typeface="Gotham Black" pitchFamily="50" charset="0"/>
              </a:rPr>
              <a:t> BCA Stock Price di IDX</a:t>
            </a:r>
            <a:endParaRPr sz="3600" dirty="0">
              <a:latin typeface="Gotham Black" pitchFamily="50" charset="0"/>
            </a:endParaRPr>
          </a:p>
        </p:txBody>
      </p:sp>
      <p:sp>
        <p:nvSpPr>
          <p:cNvPr id="3" name="Google Shape;112;p14"/>
          <p:cNvSpPr txBox="1">
            <a:spLocks/>
          </p:cNvSpPr>
          <p:nvPr/>
        </p:nvSpPr>
        <p:spPr>
          <a:xfrm>
            <a:off x="1178960" y="2038350"/>
            <a:ext cx="6711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en-US" sz="36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otham Black" pitchFamily="50" charset="0"/>
              </a:rPr>
              <a:t>Fluktuasi</a:t>
            </a:r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otham Black" pitchFamily="50" charset="0"/>
              </a:rPr>
              <a:t> LQ45 </a:t>
            </a:r>
            <a:r>
              <a:rPr lang="en-US" sz="36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otham Black" pitchFamily="50" charset="0"/>
              </a:rPr>
              <a:t>dan</a:t>
            </a:r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otham Black" pitchFamily="50" charset="0"/>
              </a:rPr>
              <a:t> BCA Stock Price di IDX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356235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Farhan</a:t>
            </a:r>
            <a:r>
              <a:rPr lang="en-US" dirty="0"/>
              <a:t> </a:t>
            </a:r>
            <a:r>
              <a:rPr lang="en-US" dirty="0" err="1"/>
              <a:t>Prayuda</a:t>
            </a:r>
            <a:r>
              <a:rPr lang="en-US" dirty="0"/>
              <a:t> Putra</a:t>
            </a:r>
          </a:p>
          <a:p>
            <a:pPr algn="ctr"/>
            <a:r>
              <a:rPr lang="en-US" dirty="0"/>
              <a:t>Muhammad </a:t>
            </a:r>
            <a:r>
              <a:rPr lang="en-US" dirty="0" err="1"/>
              <a:t>Farhan</a:t>
            </a:r>
            <a:endParaRPr lang="en-US" dirty="0"/>
          </a:p>
          <a:p>
            <a:pPr algn="ctr"/>
            <a:r>
              <a:rPr lang="en-US" dirty="0" err="1"/>
              <a:t>Alzy</a:t>
            </a:r>
            <a:r>
              <a:rPr lang="en-US" dirty="0"/>
              <a:t> </a:t>
            </a:r>
            <a:r>
              <a:rPr lang="en-US" dirty="0" err="1"/>
              <a:t>Maulana</a:t>
            </a:r>
            <a:r>
              <a:rPr lang="en-US" dirty="0"/>
              <a:t> </a:t>
            </a:r>
            <a:r>
              <a:rPr lang="en-US" dirty="0" err="1"/>
              <a:t>Bermanto</a:t>
            </a:r>
            <a:endParaRPr lang="en-US" dirty="0"/>
          </a:p>
          <a:p>
            <a:pPr algn="ctr"/>
            <a:r>
              <a:rPr lang="en-US" dirty="0" err="1"/>
              <a:t>Muhammada</a:t>
            </a:r>
            <a:r>
              <a:rPr lang="en-US" dirty="0"/>
              <a:t> </a:t>
            </a:r>
            <a:r>
              <a:rPr lang="en-US" dirty="0" err="1"/>
              <a:t>Aditiya</a:t>
            </a:r>
            <a:r>
              <a:rPr lang="en-US" dirty="0"/>
              <a:t> </a:t>
            </a:r>
            <a:r>
              <a:rPr lang="en-US"/>
              <a:t>Pratama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DE0A-0282-4297-8DB1-24E427FE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25" y="361950"/>
            <a:ext cx="6711900" cy="623100"/>
          </a:xfrm>
        </p:spPr>
        <p:txBody>
          <a:bodyPr/>
          <a:lstStyle/>
          <a:p>
            <a:r>
              <a:rPr lang="en-US" sz="3200" dirty="0" err="1"/>
              <a:t>Grafik</a:t>
            </a:r>
            <a:r>
              <a:rPr lang="en-US" sz="3200" dirty="0"/>
              <a:t> </a:t>
            </a:r>
            <a:r>
              <a:rPr lang="en-US" sz="3200" dirty="0" err="1"/>
              <a:t>Perbandingan</a:t>
            </a:r>
            <a:r>
              <a:rPr lang="en-US" sz="3200" dirty="0"/>
              <a:t> Rata-Rata </a:t>
            </a:r>
            <a:r>
              <a:rPr lang="en-US" sz="3200" dirty="0" err="1"/>
              <a:t>Harga</a:t>
            </a:r>
            <a:r>
              <a:rPr lang="en-US" sz="3200" dirty="0"/>
              <a:t> </a:t>
            </a:r>
            <a:r>
              <a:rPr lang="en-US" sz="3200" dirty="0" err="1"/>
              <a:t>Saham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tahun</a:t>
            </a:r>
            <a:r>
              <a:rPr lang="en-US" sz="3200" dirty="0"/>
              <a:t> 2001 - 2019</a:t>
            </a:r>
            <a:endParaRPr lang="en-ID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12EE-6FC1-474D-9038-BFDF4149C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5BF66-50D5-4700-97FC-885849BF35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7D127-E4C9-4602-8F04-B0933E36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50430"/>
            <a:ext cx="4206596" cy="388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1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1546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US" sz="1600" dirty="0"/>
              <a:t>Rata-rata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kali </a:t>
            </a:r>
            <a:r>
              <a:rPr lang="en-US" sz="1600" dirty="0" err="1"/>
              <a:t>terjadi</a:t>
            </a:r>
            <a:r>
              <a:rPr lang="en-US" sz="1600" dirty="0"/>
              <a:t> pada </a:t>
            </a:r>
            <a:r>
              <a:rPr lang="en-US" sz="1600" dirty="0" err="1"/>
              <a:t>tahun</a:t>
            </a:r>
            <a:r>
              <a:rPr lang="en-US" sz="1600" dirty="0"/>
              <a:t> 20016.</a:t>
            </a:r>
          </a:p>
          <a:p>
            <a:pPr lvl="0" algn="just"/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pada </a:t>
            </a:r>
            <a:r>
              <a:rPr lang="en-US" sz="1600" dirty="0" err="1"/>
              <a:t>tahun</a:t>
            </a:r>
            <a:r>
              <a:rPr lang="en-US" sz="1600" dirty="0"/>
              <a:t> 2008.</a:t>
            </a:r>
          </a:p>
          <a:p>
            <a:pPr lvl="0" algn="just"/>
            <a:r>
              <a:rPr lang="en-US" sz="1600" dirty="0" err="1"/>
              <a:t>Harga</a:t>
            </a:r>
            <a:r>
              <a:rPr lang="en-US" sz="1600" dirty="0"/>
              <a:t> minimal </a:t>
            </a:r>
            <a:r>
              <a:rPr lang="en-US" sz="1600" dirty="0" err="1"/>
              <a:t>terjadi</a:t>
            </a:r>
            <a:r>
              <a:rPr lang="en-US" sz="1600" dirty="0"/>
              <a:t> di </a:t>
            </a:r>
            <a:r>
              <a:rPr lang="en-US" sz="1600" dirty="0" err="1"/>
              <a:t>tahun</a:t>
            </a:r>
            <a:r>
              <a:rPr lang="en-US" sz="1600" dirty="0"/>
              <a:t> 2001.</a:t>
            </a:r>
          </a:p>
          <a:p>
            <a:pPr lvl="0" algn="just"/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saham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di </a:t>
            </a:r>
            <a:r>
              <a:rPr lang="en-US" sz="1600" dirty="0" err="1"/>
              <a:t>sekitar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1308.46</a:t>
            </a:r>
            <a:endParaRPr sz="1600"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81000" algn="just">
              <a:lnSpc>
                <a:spcPct val="115000"/>
              </a:lnSpc>
              <a:buSzPts val="2400"/>
            </a:pPr>
            <a:r>
              <a:rPr lang="en-US" sz="1800" dirty="0">
                <a:hlinkClick r:id="rId3"/>
              </a:rPr>
              <a:t>http://www.ijera.com/papers/Vol7_issue1/Part-2/J0701026568.pdf</a:t>
            </a:r>
            <a:endParaRPr lang="en-US" sz="1800" dirty="0"/>
          </a:p>
          <a:p>
            <a:pPr lvl="0" indent="-381000" algn="just">
              <a:lnSpc>
                <a:spcPct val="115000"/>
              </a:lnSpc>
              <a:buSzPts val="2400"/>
            </a:pPr>
            <a:r>
              <a:rPr lang="en-US" sz="1800" dirty="0"/>
              <a:t>LQ45 Stock Price</a:t>
            </a:r>
            <a:endParaRPr sz="1800"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145251" y="2262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5050" y="2646262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532500" y="2421550"/>
            <a:ext cx="607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YOU!</a:t>
            </a:r>
            <a:endParaRPr sz="5400" dirty="0"/>
          </a:p>
        </p:txBody>
      </p:sp>
      <p:sp>
        <p:nvSpPr>
          <p:cNvPr id="157" name="Google Shape;157;p20"/>
          <p:cNvSpPr/>
          <p:nvPr/>
        </p:nvSpPr>
        <p:spPr>
          <a:xfrm>
            <a:off x="4572818" y="775376"/>
            <a:ext cx="1455284" cy="147466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3249604" y="1511667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291348" y="634450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4051770" y="227695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4" y="1071624"/>
            <a:ext cx="738126" cy="738126"/>
          </a:xfrm>
          <a:prstGeom prst="rect">
            <a:avLst/>
          </a:prstGeom>
        </p:spPr>
      </p:pic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20989" y="971550"/>
            <a:ext cx="1908175" cy="6541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Metode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Empirical Distribution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117;p15"/>
          <p:cNvSpPr txBox="1">
            <a:spLocks/>
          </p:cNvSpPr>
          <p:nvPr/>
        </p:nvSpPr>
        <p:spPr>
          <a:xfrm>
            <a:off x="1139825" y="971550"/>
            <a:ext cx="1908175" cy="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36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Metode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6711900" cy="1159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00150"/>
            <a:ext cx="6781800" cy="16764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	Pada </a:t>
            </a:r>
            <a:r>
              <a:rPr lang="en-US" dirty="0" err="1">
                <a:solidFill>
                  <a:schemeClr val="tx1"/>
                </a:solidFill>
              </a:rPr>
              <a:t>bahasan</a:t>
            </a:r>
            <a:r>
              <a:rPr lang="en-US" dirty="0">
                <a:solidFill>
                  <a:schemeClr val="tx1"/>
                </a:solidFill>
              </a:rPr>
              <a:t> kali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terdapat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perbandingan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PT Astra </a:t>
            </a:r>
            <a:r>
              <a:rPr lang="en-US" dirty="0" err="1">
                <a:solidFill>
                  <a:schemeClr val="tx1"/>
                </a:solidFill>
              </a:rPr>
              <a:t>Agro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Tbk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terdaftar</a:t>
            </a:r>
            <a:r>
              <a:rPr lang="en-US" dirty="0">
                <a:solidFill>
                  <a:schemeClr val="tx1"/>
                </a:solidFill>
              </a:rPr>
              <a:t> pada LQ45. Data </a:t>
            </a:r>
            <a:r>
              <a:rPr lang="en-US" dirty="0" err="1">
                <a:solidFill>
                  <a:schemeClr val="tx1"/>
                </a:solidFill>
              </a:rPr>
              <a:t>diambil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r>
              <a:rPr lang="en-US" dirty="0">
                <a:solidFill>
                  <a:schemeClr val="tx1"/>
                </a:solidFill>
              </a:rPr>
              <a:t> 2001 </a:t>
            </a:r>
            <a:r>
              <a:rPr lang="en-US" dirty="0" err="1">
                <a:solidFill>
                  <a:schemeClr val="tx1"/>
                </a:solidFill>
              </a:rPr>
              <a:t>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r>
              <a:rPr lang="en-US" dirty="0">
                <a:solidFill>
                  <a:schemeClr val="tx1"/>
                </a:solidFill>
              </a:rPr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416082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24150"/>
            <a:ext cx="6711900" cy="623100"/>
          </a:xfrm>
        </p:spPr>
        <p:txBody>
          <a:bodyPr/>
          <a:lstStyle/>
          <a:p>
            <a:pPr algn="ctr"/>
            <a:r>
              <a:rPr lang="en-US" sz="3200" dirty="0"/>
              <a:t>Analisa Data</a:t>
            </a:r>
            <a:br>
              <a:rPr lang="en-US" sz="3200" dirty="0"/>
            </a:br>
            <a:r>
              <a:rPr lang="en-US" sz="3200" dirty="0" err="1"/>
              <a:t>Harga</a:t>
            </a:r>
            <a:r>
              <a:rPr lang="en-US" sz="3200" dirty="0"/>
              <a:t> </a:t>
            </a:r>
            <a:r>
              <a:rPr lang="en-US" sz="3200" dirty="0" err="1"/>
              <a:t>Saham</a:t>
            </a:r>
            <a:r>
              <a:rPr lang="en-US" sz="3200" dirty="0"/>
              <a:t> pada </a:t>
            </a:r>
            <a:br>
              <a:rPr lang="en-US" sz="3200" dirty="0"/>
            </a:br>
            <a:r>
              <a:rPr lang="en-US" sz="3200" dirty="0"/>
              <a:t>PT Astra </a:t>
            </a:r>
            <a:r>
              <a:rPr lang="en-US" sz="3200" dirty="0" err="1"/>
              <a:t>Agro</a:t>
            </a:r>
            <a:r>
              <a:rPr lang="en-US" sz="3200" dirty="0"/>
              <a:t> </a:t>
            </a:r>
            <a:r>
              <a:rPr lang="en-US" sz="3200" dirty="0" err="1"/>
              <a:t>Lestar</a:t>
            </a:r>
            <a:r>
              <a:rPr lang="en-US" sz="3200" dirty="0"/>
              <a:t> </a:t>
            </a:r>
            <a:r>
              <a:rPr lang="en-US" sz="3200" dirty="0" err="1"/>
              <a:t>Tbk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719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Empirical Distribution</a:t>
            </a:r>
          </a:p>
          <a:p>
            <a:pPr marL="114300" indent="0">
              <a:buNone/>
            </a:pPr>
            <a:r>
              <a:rPr lang="en-US" dirty="0"/>
              <a:t>Mean – Mode = 3(Mean – Mode)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Distribusi</a:t>
            </a:r>
            <a:r>
              <a:rPr lang="en-US" dirty="0"/>
              <a:t> Empirical </a:t>
            </a:r>
            <a:r>
              <a:rPr lang="en-US" dirty="0" err="1"/>
              <a:t>dipakai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807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25" y="163074"/>
            <a:ext cx="6711900" cy="623100"/>
          </a:xfrm>
        </p:spPr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14A9E-8B10-4F0B-89A9-8CD6CC1A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37" y="1504950"/>
            <a:ext cx="3315163" cy="3143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04BBA-040A-4016-AF25-4049375F4082}"/>
              </a:ext>
            </a:extLst>
          </p:cNvPr>
          <p:cNvSpPr txBox="1"/>
          <p:nvPr/>
        </p:nvSpPr>
        <p:spPr>
          <a:xfrm>
            <a:off x="1216025" y="1123950"/>
            <a:ext cx="331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Rata </a:t>
            </a:r>
            <a:r>
              <a:rPr lang="en-US" dirty="0" err="1"/>
              <a:t>Rata</a:t>
            </a:r>
            <a:r>
              <a:rPr lang="en-US" dirty="0"/>
              <a:t> </a:t>
            </a:r>
            <a:r>
              <a:rPr lang="en-US" dirty="0" err="1"/>
              <a:t>Saham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7380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0BCCE-F6A2-4CE4-A1D8-F77AB57FDF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03CF6-BEBD-4D28-902E-320EAACB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09750"/>
            <a:ext cx="4582164" cy="221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3A62D-1F0E-4DA5-ADC9-F2BF233DAE51}"/>
              </a:ext>
            </a:extLst>
          </p:cNvPr>
          <p:cNvSpPr txBox="1"/>
          <p:nvPr/>
        </p:nvSpPr>
        <p:spPr>
          <a:xfrm>
            <a:off x="1676400" y="1346791"/>
            <a:ext cx="4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Menyimpulkan</a:t>
            </a:r>
            <a:r>
              <a:rPr lang="en-US" b="1" dirty="0"/>
              <a:t> ECDF </a:t>
            </a:r>
            <a:r>
              <a:rPr lang="en-US" b="1" dirty="0" err="1"/>
              <a:t>dengan</a:t>
            </a:r>
            <a:r>
              <a:rPr lang="en-US" b="1" dirty="0"/>
              <a:t> Empirical Distribution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86687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324E-D3D6-4B0F-910B-9D1EBBC3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25" y="786174"/>
            <a:ext cx="6711900" cy="623100"/>
          </a:xfrm>
        </p:spPr>
        <p:txBody>
          <a:bodyPr/>
          <a:lstStyle/>
          <a:p>
            <a:r>
              <a:rPr lang="en-US" dirty="0" err="1"/>
              <a:t>Menyimpulkan</a:t>
            </a:r>
            <a:r>
              <a:rPr lang="en-US" dirty="0"/>
              <a:t> ECDF </a:t>
            </a:r>
            <a:r>
              <a:rPr lang="en-US" dirty="0" err="1"/>
              <a:t>dengan</a:t>
            </a:r>
            <a:r>
              <a:rPr lang="en-US" dirty="0"/>
              <a:t> Left Tail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22A2B-8ED8-46D9-85D9-D8C5AB0846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B9C60-E0B4-47FA-A6CD-79A9666D0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2150"/>
            <a:ext cx="3991532" cy="2648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E341A-0A15-4931-AE6E-CEB4CF9C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70" y="1962150"/>
            <a:ext cx="385816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A74A-2425-4FEA-9198-3BEC0494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79EA0-5A0C-44C6-943D-41725C6CC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40%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&lt; 12000</a:t>
            </a:r>
          </a:p>
          <a:p>
            <a:r>
              <a:rPr lang="en-US" dirty="0"/>
              <a:t>90%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&lt; 22000</a:t>
            </a:r>
          </a:p>
          <a:p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di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1000 </a:t>
            </a:r>
            <a:r>
              <a:rPr lang="en-US" dirty="0" err="1"/>
              <a:t>hingga</a:t>
            </a:r>
            <a:r>
              <a:rPr lang="en-US" dirty="0"/>
              <a:t> 2500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C4A73-2C56-4CC2-8090-58FC3B028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939558"/>
      </p:ext>
    </p:extLst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190</Words>
  <Application>Microsoft Office PowerPoint</Application>
  <PresentationFormat>On-screen Show (16:9)</PresentationFormat>
  <Paragraphs>46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Gotham Black</vt:lpstr>
      <vt:lpstr>Raleway</vt:lpstr>
      <vt:lpstr>Raleway ExtraBold</vt:lpstr>
      <vt:lpstr>Work Sans Light</vt:lpstr>
      <vt:lpstr>Pisanio template</vt:lpstr>
      <vt:lpstr>Fluktuasi LQ45 dan BCA Stock Price di IDX</vt:lpstr>
      <vt:lpstr>Metode</vt:lpstr>
      <vt:lpstr>Introduction</vt:lpstr>
      <vt:lpstr>Analisa Data Harga Saham pada  PT Astra Agro Lestar Tbk</vt:lpstr>
      <vt:lpstr>Pengolahan Data</vt:lpstr>
      <vt:lpstr>Grafik Pengolahan Data</vt:lpstr>
      <vt:lpstr>PowerPoint Presentation</vt:lpstr>
      <vt:lpstr>Menyimpulkan ECDF dengan Left Tail</vt:lpstr>
      <vt:lpstr>Informasi yang didapat</vt:lpstr>
      <vt:lpstr>Grafik Perbandingan Rata-Rata Harga Saham dari tahun 2001 - 2019</vt:lpstr>
      <vt:lpstr>Kesimpulan</vt:lpstr>
      <vt:lpstr>Referensi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Fluktuasi LQ45 dan BCA Stock Price di IDX</dc:title>
  <dc:creator>Owner</dc:creator>
  <cp:lastModifiedBy>Mohammad AlFarisi</cp:lastModifiedBy>
  <cp:revision>16</cp:revision>
  <dcterms:modified xsi:type="dcterms:W3CDTF">2019-11-23T04:04:53Z</dcterms:modified>
</cp:coreProperties>
</file>