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E35176-9931-4B50-8865-DF73D0EC825E}" type="datetimeFigureOut">
              <a:rPr lang="en-US" smtClean="0"/>
              <a:pPr/>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193772-3050-469A-96B3-AE009F15C69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4AD211-0596-45CE-B8EB-6950754B509D}" type="datetime1">
              <a:rPr lang="en-US" smtClean="0"/>
              <a:pPr/>
              <a:t>10/11/2022</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84C830-AB7E-49C1-A55E-DDFE7746145B}" type="datetime1">
              <a:rPr lang="en-US" smtClean="0"/>
              <a:pPr/>
              <a:t>10/11/2022</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EB5A03-4F4B-406B-A6CC-BE9CE17CB37F}" type="datetime1">
              <a:rPr lang="en-US" smtClean="0"/>
              <a:pPr/>
              <a:t>10/11/2022</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CF0BAC-3E0C-4C33-89C9-DE9E3B4F32E1}" type="datetime1">
              <a:rPr lang="en-US" smtClean="0"/>
              <a:pPr/>
              <a:t>10/11/2022</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2DE65-9882-424A-9116-B84111FD9D6B}" type="datetime1">
              <a:rPr lang="en-US" smtClean="0"/>
              <a:pPr/>
              <a:t>10/11/2022</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F34DE-E3AC-4ED9-999D-0C3EE90B5BC3}" type="datetime1">
              <a:rPr lang="en-US" smtClean="0"/>
              <a:pPr/>
              <a:t>10/11/2022</a:t>
            </a:fld>
            <a:endParaRPr lang="en-US"/>
          </a:p>
        </p:txBody>
      </p:sp>
      <p:sp>
        <p:nvSpPr>
          <p:cNvPr id="6" name="Footer Placeholder 5"/>
          <p:cNvSpPr>
            <a:spLocks noGrp="1"/>
          </p:cNvSpPr>
          <p:nvPr>
            <p:ph type="ftr" sz="quarter" idx="11"/>
          </p:nvPr>
        </p:nvSpPr>
        <p:spPr/>
        <p:txBody>
          <a:bodyPr/>
          <a:lstStyle/>
          <a:p>
            <a:r>
              <a:rPr lang="en-US" smtClean="0"/>
              <a:t>By Dr. Muhammad Nur Yanhaona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D7066D-A553-44E9-ACFB-41E58CDFDEDD}" type="datetime1">
              <a:rPr lang="en-US" smtClean="0"/>
              <a:pPr/>
              <a:t>10/11/2022</a:t>
            </a:fld>
            <a:endParaRPr lang="en-US"/>
          </a:p>
        </p:txBody>
      </p:sp>
      <p:sp>
        <p:nvSpPr>
          <p:cNvPr id="8" name="Footer Placeholder 7"/>
          <p:cNvSpPr>
            <a:spLocks noGrp="1"/>
          </p:cNvSpPr>
          <p:nvPr>
            <p:ph type="ftr" sz="quarter" idx="11"/>
          </p:nvPr>
        </p:nvSpPr>
        <p:spPr/>
        <p:txBody>
          <a:bodyPr/>
          <a:lstStyle/>
          <a:p>
            <a:r>
              <a:rPr lang="en-US" smtClean="0"/>
              <a:t>By Dr. Muhammad Nur Yanhaona</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EF033BD-7829-4A26-8762-638E1D8C48F7}" type="datetime1">
              <a:rPr lang="en-US" smtClean="0"/>
              <a:pPr/>
              <a:t>10/11/2022</a:t>
            </a:fld>
            <a:endParaRPr lang="en-US"/>
          </a:p>
        </p:txBody>
      </p:sp>
      <p:sp>
        <p:nvSpPr>
          <p:cNvPr id="4" name="Footer Placeholder 3"/>
          <p:cNvSpPr>
            <a:spLocks noGrp="1"/>
          </p:cNvSpPr>
          <p:nvPr>
            <p:ph type="ftr" sz="quarter" idx="11"/>
          </p:nvPr>
        </p:nvSpPr>
        <p:spPr/>
        <p:txBody>
          <a:bodyPr/>
          <a:lstStyle/>
          <a:p>
            <a:r>
              <a:rPr lang="en-US" smtClean="0"/>
              <a:t>By Dr. Muhammad Nur Yanhaona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D2963-6D92-4836-BBB9-3D76A3179ED9}" type="datetime1">
              <a:rPr lang="en-US" smtClean="0"/>
              <a:pPr/>
              <a:t>10/11/2022</a:t>
            </a:fld>
            <a:endParaRPr lang="en-US"/>
          </a:p>
        </p:txBody>
      </p:sp>
      <p:sp>
        <p:nvSpPr>
          <p:cNvPr id="3" name="Footer Placeholder 2"/>
          <p:cNvSpPr>
            <a:spLocks noGrp="1"/>
          </p:cNvSpPr>
          <p:nvPr>
            <p:ph type="ftr" sz="quarter" idx="11"/>
          </p:nvPr>
        </p:nvSpPr>
        <p:spPr/>
        <p:txBody>
          <a:bodyPr/>
          <a:lstStyle/>
          <a:p>
            <a:r>
              <a:rPr lang="en-US" smtClean="0"/>
              <a:t>By Dr. Muhammad Nur Yanhaona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1AE81-DCEF-4C18-B12A-DF963D235B4F}" type="datetime1">
              <a:rPr lang="en-US" smtClean="0"/>
              <a:pPr/>
              <a:t>10/11/2022</a:t>
            </a:fld>
            <a:endParaRPr lang="en-US"/>
          </a:p>
        </p:txBody>
      </p:sp>
      <p:sp>
        <p:nvSpPr>
          <p:cNvPr id="6" name="Footer Placeholder 5"/>
          <p:cNvSpPr>
            <a:spLocks noGrp="1"/>
          </p:cNvSpPr>
          <p:nvPr>
            <p:ph type="ftr" sz="quarter" idx="11"/>
          </p:nvPr>
        </p:nvSpPr>
        <p:spPr/>
        <p:txBody>
          <a:bodyPr/>
          <a:lstStyle/>
          <a:p>
            <a:r>
              <a:rPr lang="en-US" smtClean="0"/>
              <a:t>By Dr. Muhammad Nur Yanhaona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CCF93A-E577-4E4D-BA08-E85D7A2DD133}" type="datetime1">
              <a:rPr lang="en-US" smtClean="0"/>
              <a:pPr/>
              <a:t>10/11/2022</a:t>
            </a:fld>
            <a:endParaRPr lang="en-US"/>
          </a:p>
        </p:txBody>
      </p:sp>
      <p:sp>
        <p:nvSpPr>
          <p:cNvPr id="6" name="Footer Placeholder 5"/>
          <p:cNvSpPr>
            <a:spLocks noGrp="1"/>
          </p:cNvSpPr>
          <p:nvPr>
            <p:ph type="ftr" sz="quarter" idx="11"/>
          </p:nvPr>
        </p:nvSpPr>
        <p:spPr/>
        <p:txBody>
          <a:bodyPr/>
          <a:lstStyle/>
          <a:p>
            <a:r>
              <a:rPr lang="en-US" smtClean="0"/>
              <a:t>By Dr. Muhammad Nur Yanhaona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BD5A-6421-4CC1-8151-7ED0BC831330}" type="datetime1">
              <a:rPr lang="en-US" smtClean="0"/>
              <a:pPr/>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Dr. Muhammad Nur Yanhaona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 716: Advanced Database Systems</a:t>
            </a:r>
            <a:endParaRPr lang="en-US" dirty="0"/>
          </a:p>
        </p:txBody>
      </p:sp>
      <p:sp>
        <p:nvSpPr>
          <p:cNvPr id="3" name="Subtitle 2"/>
          <p:cNvSpPr>
            <a:spLocks noGrp="1"/>
          </p:cNvSpPr>
          <p:nvPr>
            <p:ph type="subTitle" idx="1"/>
          </p:nvPr>
        </p:nvSpPr>
        <p:spPr>
          <a:xfrm>
            <a:off x="1371600" y="3657600"/>
            <a:ext cx="6400800" cy="1752600"/>
          </a:xfrm>
        </p:spPr>
        <p:txBody>
          <a:bodyPr/>
          <a:lstStyle/>
          <a:p>
            <a:r>
              <a:rPr lang="en-US" dirty="0" smtClean="0"/>
              <a:t>Programming Project Description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By Dr. Muhammad Nur Yanhaona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Goal of the Programming Project</a:t>
            </a:r>
            <a:endParaRPr lang="en-US" dirty="0"/>
          </a:p>
        </p:txBody>
      </p:sp>
      <p:sp>
        <p:nvSpPr>
          <p:cNvPr id="3" name="Content Placeholder 2"/>
          <p:cNvSpPr>
            <a:spLocks noGrp="1"/>
          </p:cNvSpPr>
          <p:nvPr>
            <p:ph idx="1"/>
          </p:nvPr>
        </p:nvSpPr>
        <p:spPr>
          <a:xfrm>
            <a:off x="457200" y="1371601"/>
            <a:ext cx="8229600" cy="2514600"/>
          </a:xfrm>
        </p:spPr>
        <p:txBody>
          <a:bodyPr>
            <a:normAutofit/>
          </a:bodyPr>
          <a:lstStyle/>
          <a:p>
            <a:r>
              <a:rPr lang="en-US" sz="1600" dirty="0" smtClean="0"/>
              <a:t>Since the objective of the advanced database systems graduate level course is to understand how database systems are created, it is most appropriate to do a final programming assignment on database system development.</a:t>
            </a:r>
          </a:p>
          <a:p>
            <a:r>
              <a:rPr lang="en-US" sz="1600" dirty="0" smtClean="0"/>
              <a:t>However, we understand that graduate students in BRAC university do not have time for significant programming as part of a course.</a:t>
            </a:r>
          </a:p>
          <a:p>
            <a:r>
              <a:rPr lang="en-US" sz="1600" dirty="0" smtClean="0"/>
              <a:t>Hence, we keep the programming effort minimum for the project but still want to come up with a meaningful ultimate output.</a:t>
            </a:r>
          </a:p>
          <a:p>
            <a:r>
              <a:rPr lang="en-US" sz="1600" dirty="0" smtClean="0"/>
              <a:t>With that vision in mind, the goal of the programming project is: </a:t>
            </a:r>
            <a:endParaRPr lang="en-US" sz="1600" dirty="0"/>
          </a:p>
        </p:txBody>
      </p:sp>
      <p:sp>
        <p:nvSpPr>
          <p:cNvPr id="4" name="Footer Placeholder 3"/>
          <p:cNvSpPr>
            <a:spLocks noGrp="1"/>
          </p:cNvSpPr>
          <p:nvPr>
            <p:ph type="ftr" sz="quarter" idx="11"/>
          </p:nvPr>
        </p:nvSpPr>
        <p:spPr/>
        <p:txBody>
          <a:bodyPr/>
          <a:lstStyle/>
          <a:p>
            <a:r>
              <a:rPr lang="en-US" smtClean="0"/>
              <a:t>By Dr. Muhammad Nur Yanhaona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extBox 5"/>
          <p:cNvSpPr txBox="1"/>
          <p:nvPr/>
        </p:nvSpPr>
        <p:spPr>
          <a:xfrm>
            <a:off x="990600" y="3886200"/>
            <a:ext cx="7162800" cy="646331"/>
          </a:xfrm>
          <a:prstGeom prst="rect">
            <a:avLst/>
          </a:prstGeom>
          <a:noFill/>
        </p:spPr>
        <p:txBody>
          <a:bodyPr wrap="square" rtlCol="0">
            <a:spAutoFit/>
          </a:bodyPr>
          <a:lstStyle/>
          <a:p>
            <a:pPr algn="ctr"/>
            <a:r>
              <a:rPr lang="en-US" dirty="0" smtClean="0">
                <a:solidFill>
                  <a:srgbClr val="C00000"/>
                </a:solidFill>
              </a:rPr>
              <a:t>Develop the first open-source BRAC University Database System as a multi-semester collaborative project between the instructor and many students.</a:t>
            </a:r>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 on the Collaboration</a:t>
            </a:r>
            <a:endParaRPr lang="en-US" dirty="0"/>
          </a:p>
        </p:txBody>
      </p:sp>
      <p:sp>
        <p:nvSpPr>
          <p:cNvPr id="3" name="Content Placeholder 2"/>
          <p:cNvSpPr>
            <a:spLocks noGrp="1"/>
          </p:cNvSpPr>
          <p:nvPr>
            <p:ph idx="1"/>
          </p:nvPr>
        </p:nvSpPr>
        <p:spPr/>
        <p:txBody>
          <a:bodyPr>
            <a:normAutofit/>
          </a:bodyPr>
          <a:lstStyle/>
          <a:p>
            <a:r>
              <a:rPr lang="en-US" sz="1600" dirty="0" smtClean="0"/>
              <a:t>Students of each semester of advanced database systems course will help the instructor to enhance a database system by connecting pieces related to various database systems related functionalities that the instructor will write or provide from external sources.</a:t>
            </a:r>
          </a:p>
          <a:p>
            <a:r>
              <a:rPr lang="en-US" sz="1600" dirty="0" smtClean="0"/>
              <a:t>We will change the features to develop every semester and connect them to an ever-growing database system to eventually reach a point where we can declare that we have a matured and feature-rich open-source database system.</a:t>
            </a:r>
          </a:p>
          <a:p>
            <a:r>
              <a:rPr lang="en-US" sz="1600" dirty="0" smtClean="0"/>
              <a:t> The project will be shared in </a:t>
            </a:r>
            <a:r>
              <a:rPr lang="en-US" sz="1600" dirty="0" err="1" smtClean="0"/>
              <a:t>Gitlab</a:t>
            </a:r>
            <a:r>
              <a:rPr lang="en-US" sz="1600" dirty="0" smtClean="0"/>
              <a:t>/</a:t>
            </a:r>
            <a:r>
              <a:rPr lang="en-US" sz="1600" dirty="0" err="1" smtClean="0"/>
              <a:t>Github</a:t>
            </a:r>
            <a:r>
              <a:rPr lang="en-US" sz="1600" dirty="0" smtClean="0"/>
              <a:t> and will remain accessible to all for download.</a:t>
            </a:r>
          </a:p>
          <a:p>
            <a:r>
              <a:rPr lang="en-US" sz="1600" dirty="0" smtClean="0"/>
              <a:t>Students of the ongoing semester will have edit access to the code repository. Their edit permission will be revoked at the end of the semester.   </a:t>
            </a:r>
            <a:endParaRPr lang="en-US" sz="1600" dirty="0"/>
          </a:p>
        </p:txBody>
      </p:sp>
      <p:sp>
        <p:nvSpPr>
          <p:cNvPr id="4" name="Footer Placeholder 3"/>
          <p:cNvSpPr>
            <a:spLocks noGrp="1"/>
          </p:cNvSpPr>
          <p:nvPr>
            <p:ph type="ftr" sz="quarter" idx="11"/>
          </p:nvPr>
        </p:nvSpPr>
        <p:spPr/>
        <p:txBody>
          <a:bodyPr/>
          <a:lstStyle/>
          <a:p>
            <a:r>
              <a:rPr lang="en-US" smtClean="0"/>
              <a:t>By Dr. Muhammad Nur Yanhaona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685800" y="4191000"/>
            <a:ext cx="7772400" cy="369332"/>
          </a:xfrm>
          <a:prstGeom prst="rect">
            <a:avLst/>
          </a:prstGeom>
          <a:noFill/>
        </p:spPr>
        <p:txBody>
          <a:bodyPr wrap="square" rtlCol="0">
            <a:spAutoFit/>
          </a:bodyPr>
          <a:lstStyle/>
          <a:p>
            <a:r>
              <a:rPr lang="en-US" dirty="0" smtClean="0">
                <a:solidFill>
                  <a:srgbClr val="C00000"/>
                </a:solidFill>
              </a:rPr>
              <a:t>Fall 2022 is the starting semester of this database system development project.</a:t>
            </a:r>
            <a:endParaRPr lang="en-US"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5000"/>
            <a:ext cx="7620000" cy="2819400"/>
          </a:xfrm>
        </p:spPr>
        <p:txBody>
          <a:bodyPr>
            <a:normAutofit/>
          </a:bodyPr>
          <a:lstStyle/>
          <a:p>
            <a:r>
              <a:rPr lang="en-US" sz="2800" dirty="0" smtClean="0"/>
              <a:t>Since Students in BRAC University are more proficient in Python than any in other programming languages, we will use Python as the medium of programming throughout all aspects of the database development project. </a:t>
            </a:r>
            <a:endParaRPr lang="en-US" sz="2800" dirty="0"/>
          </a:p>
        </p:txBody>
      </p:sp>
      <p:sp>
        <p:nvSpPr>
          <p:cNvPr id="4" name="Footer Placeholder 3"/>
          <p:cNvSpPr>
            <a:spLocks noGrp="1"/>
          </p:cNvSpPr>
          <p:nvPr>
            <p:ph type="ftr" sz="quarter" idx="11"/>
          </p:nvPr>
        </p:nvSpPr>
        <p:spPr/>
        <p:txBody>
          <a:bodyPr/>
          <a:lstStyle/>
          <a:p>
            <a:r>
              <a:rPr lang="en-US" smtClean="0"/>
              <a:t>By Dr. Muhammad Nur Yanhaona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Fall 2022 Semester Target</a:t>
            </a:r>
            <a:endParaRPr lang="en-US" dirty="0"/>
          </a:p>
        </p:txBody>
      </p:sp>
      <p:sp>
        <p:nvSpPr>
          <p:cNvPr id="6" name="Content Placeholder 5"/>
          <p:cNvSpPr>
            <a:spLocks noGrp="1"/>
          </p:cNvSpPr>
          <p:nvPr>
            <p:ph idx="1"/>
          </p:nvPr>
        </p:nvSpPr>
        <p:spPr/>
        <p:txBody>
          <a:bodyPr>
            <a:normAutofit/>
          </a:bodyPr>
          <a:lstStyle/>
          <a:p>
            <a:r>
              <a:rPr lang="en-US" sz="1600" dirty="0" smtClean="0"/>
              <a:t>We will create a basic database system supporting single-relation databases (i.e., when there is a single table in a database).</a:t>
            </a:r>
          </a:p>
          <a:p>
            <a:r>
              <a:rPr lang="en-US" sz="1600" dirty="0" smtClean="0"/>
              <a:t>We will support a basic interactive query and data insertion pipeline that does not involve SQL parsing.</a:t>
            </a:r>
          </a:p>
          <a:p>
            <a:r>
              <a:rPr lang="en-US" sz="1600" dirty="0" smtClean="0"/>
              <a:t>Record storage will support B-tree indexing for unique attributes and data compression for string data types.</a:t>
            </a:r>
          </a:p>
          <a:p>
            <a:r>
              <a:rPr lang="en-US" sz="1600" dirty="0" smtClean="0"/>
              <a:t>Random access file access will be properly implemented.</a:t>
            </a:r>
          </a:p>
          <a:p>
            <a:endParaRPr lang="en-US" sz="1600" dirty="0"/>
          </a:p>
        </p:txBody>
      </p:sp>
      <p:sp>
        <p:nvSpPr>
          <p:cNvPr id="3" name="Footer Placeholder 2"/>
          <p:cNvSpPr>
            <a:spLocks noGrp="1"/>
          </p:cNvSpPr>
          <p:nvPr>
            <p:ph type="ftr" sz="quarter" idx="11"/>
          </p:nvPr>
        </p:nvSpPr>
        <p:spPr/>
        <p:txBody>
          <a:bodyPr/>
          <a:lstStyle/>
          <a:p>
            <a:r>
              <a:rPr lang="en-US" smtClean="0"/>
              <a:t>By Dr. Muhammad Nur Yanhaona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2022 Semester </a:t>
            </a:r>
            <a:r>
              <a:rPr lang="en-US" dirty="0" smtClean="0"/>
              <a:t>Target </a:t>
            </a:r>
            <a:r>
              <a:rPr lang="en-US" sz="2000" dirty="0" smtClean="0">
                <a:solidFill>
                  <a:srgbClr val="00B050"/>
                </a:solidFill>
              </a:rPr>
              <a:t>(continued)</a:t>
            </a:r>
            <a:endParaRPr lang="en-US" sz="2000" dirty="0">
              <a:solidFill>
                <a:srgbClr val="00B050"/>
              </a:solidFill>
            </a:endParaRPr>
          </a:p>
        </p:txBody>
      </p:sp>
      <p:sp>
        <p:nvSpPr>
          <p:cNvPr id="3" name="Content Placeholder 2"/>
          <p:cNvSpPr>
            <a:spLocks noGrp="1"/>
          </p:cNvSpPr>
          <p:nvPr>
            <p:ph idx="1"/>
          </p:nvPr>
        </p:nvSpPr>
        <p:spPr/>
        <p:txBody>
          <a:bodyPr/>
          <a:lstStyle/>
          <a:p>
            <a:pPr>
              <a:buNone/>
            </a:pPr>
            <a:r>
              <a:rPr lang="en-US" sz="1600" b="1" dirty="0" smtClean="0">
                <a:solidFill>
                  <a:srgbClr val="C00000"/>
                </a:solidFill>
              </a:rPr>
              <a:t>The instructor will provide</a:t>
            </a:r>
          </a:p>
          <a:p>
            <a:r>
              <a:rPr lang="en-US" sz="1600" dirty="0" smtClean="0"/>
              <a:t>Code for reading writing random access files.</a:t>
            </a:r>
          </a:p>
          <a:p>
            <a:r>
              <a:rPr lang="en-US" sz="1600" dirty="0" smtClean="0"/>
              <a:t>Code for compressing and decompressing attributes.</a:t>
            </a:r>
          </a:p>
          <a:p>
            <a:r>
              <a:rPr lang="en-US" sz="1600" dirty="0" smtClean="0"/>
              <a:t>Code/library-wrapper for B-tree indexing</a:t>
            </a:r>
          </a:p>
          <a:p>
            <a:r>
              <a:rPr lang="en-US" sz="1600" dirty="0" smtClean="0"/>
              <a:t>Code for query processing</a:t>
            </a:r>
          </a:p>
          <a:p>
            <a:r>
              <a:rPr lang="en-US" sz="1600" dirty="0" smtClean="0"/>
              <a:t>Architecture diagram(s) of the database system</a:t>
            </a:r>
          </a:p>
          <a:p>
            <a:endParaRPr lang="en-US" sz="1600" dirty="0" smtClean="0"/>
          </a:p>
          <a:p>
            <a:pPr>
              <a:buNone/>
            </a:pPr>
            <a:r>
              <a:rPr lang="en-US" sz="1600" b="1" dirty="0" smtClean="0">
                <a:solidFill>
                  <a:srgbClr val="C00000"/>
                </a:solidFill>
              </a:rPr>
              <a:t>Student Groups will do (any one of</a:t>
            </a:r>
            <a:r>
              <a:rPr lang="en-US" sz="1600" b="1" dirty="0" smtClean="0">
                <a:solidFill>
                  <a:srgbClr val="C00000"/>
                </a:solidFill>
              </a:rPr>
              <a:t>):</a:t>
            </a:r>
          </a:p>
          <a:p>
            <a:r>
              <a:rPr lang="en-US" sz="1600" dirty="0" smtClean="0"/>
              <a:t>Connection between the interactive front-end with query processing pipeline.</a:t>
            </a:r>
          </a:p>
          <a:p>
            <a:r>
              <a:rPr lang="en-US" sz="1600" dirty="0" smtClean="0"/>
              <a:t>Integration of the B-tree indexing with query processing pipeline.</a:t>
            </a:r>
          </a:p>
          <a:p>
            <a:r>
              <a:rPr lang="en-US" sz="1600" dirty="0" smtClean="0"/>
              <a:t>Integration of the B-tree indexing with data insertion pipeline.</a:t>
            </a:r>
          </a:p>
          <a:p>
            <a:r>
              <a:rPr lang="en-US" sz="1600" dirty="0" smtClean="0"/>
              <a:t>Implementation of record append to file and its subsequent retrieval.</a:t>
            </a:r>
          </a:p>
          <a:p>
            <a:r>
              <a:rPr lang="en-US" sz="1600" dirty="0" smtClean="0"/>
              <a:t>Apply data compression and decompression in record storage and retrieval process.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Dr. Muhammad Nur Yanhaona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518</Words>
  <Application>Microsoft Office PowerPoint</Application>
  <PresentationFormat>On-screen Show (4:3)</PresentationFormat>
  <Paragraphs>46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CSE 716: Advanced Database Systems</vt:lpstr>
      <vt:lpstr>General Goal of the Programming Project</vt:lpstr>
      <vt:lpstr>Detail on the Collaboration</vt:lpstr>
      <vt:lpstr>Since Students in BRAC University are more proficient in Python than any in other programming languages, we will use Python as the medium of programming throughout all aspects of the database development project. </vt:lpstr>
      <vt:lpstr>Fall 2022 Semester Target</vt:lpstr>
      <vt:lpstr>Fall 2022 Semester Target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716: Advanced Database Systems</dc:title>
  <dc:creator>User</dc:creator>
  <cp:lastModifiedBy>User</cp:lastModifiedBy>
  <cp:revision>10</cp:revision>
  <dcterms:created xsi:type="dcterms:W3CDTF">2006-08-16T00:00:00Z</dcterms:created>
  <dcterms:modified xsi:type="dcterms:W3CDTF">2022-10-11T05:14:21Z</dcterms:modified>
</cp:coreProperties>
</file>