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85" r:id="rId3"/>
    <p:sldId id="280" r:id="rId4"/>
    <p:sldId id="281" r:id="rId5"/>
    <p:sldId id="283" r:id="rId6"/>
    <p:sldId id="279" r:id="rId7"/>
    <p:sldId id="288" r:id="rId8"/>
    <p:sldId id="289" r:id="rId9"/>
    <p:sldId id="295" r:id="rId10"/>
    <p:sldId id="296" r:id="rId11"/>
    <p:sldId id="290" r:id="rId12"/>
    <p:sldId id="291" r:id="rId13"/>
    <p:sldId id="294"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09" autoAdjust="0"/>
  </p:normalViewPr>
  <p:slideViewPr>
    <p:cSldViewPr snapToGrid="0" snapToObjects="1">
      <p:cViewPr varScale="1">
        <p:scale>
          <a:sx n="85" d="100"/>
          <a:sy n="85" d="100"/>
        </p:scale>
        <p:origin x="427"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490193" y="754144"/>
            <a:ext cx="11444141" cy="3116219"/>
          </a:xfrm>
        </p:spPr>
        <p:txBody>
          <a:bodyPr/>
          <a:lstStyle/>
          <a:p>
            <a:r>
              <a:rPr lang="en-US" sz="2800" dirty="0"/>
              <a:t>A complete system to detect and stop cyberbullying Along with Personalized automatic mental health counseling for the victims</a:t>
            </a:r>
            <a:br>
              <a:rPr lang="en-US" sz="2800" dirty="0"/>
            </a:br>
            <a:endParaRPr lang="en-US" sz="2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362772"/>
            <a:ext cx="3493008" cy="878908"/>
          </a:xfrm>
        </p:spPr>
        <p:txBody>
          <a:bodyPr/>
          <a:lstStyle/>
          <a:p>
            <a:r>
              <a:rPr lang="en-US" b="1" dirty="0"/>
              <a:t>CSE299​</a:t>
            </a:r>
          </a:p>
          <a:p>
            <a:endParaRPr lang="en-US" dirty="0"/>
          </a:p>
        </p:txBody>
      </p:sp>
    </p:spTree>
    <p:extLst>
      <p:ext uri="{BB962C8B-B14F-4D97-AF65-F5344CB8AC3E}">
        <p14:creationId xmlns:p14="http://schemas.microsoft.com/office/powerpoint/2010/main" val="2131568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85338" y="1437132"/>
            <a:ext cx="10671048" cy="768096"/>
          </a:xfrm>
        </p:spPr>
        <p:txBody>
          <a:bodyPr>
            <a:normAutofit/>
          </a:bodyPr>
          <a:lstStyle/>
          <a:p>
            <a:r>
              <a:rPr lang="en-US" dirty="0"/>
              <a:t>Background research</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2967757" y="3293363"/>
            <a:ext cx="6256485" cy="675321"/>
          </a:xfrm>
        </p:spPr>
        <p:txBody>
          <a:bodyPr/>
          <a:lstStyle/>
          <a:p>
            <a:pPr lvl="0"/>
            <a:r>
              <a:rPr lang="en-GB" dirty="0"/>
              <a:t>S</a:t>
            </a:r>
            <a:r>
              <a:rPr lang="en-US" dirty="0" err="1"/>
              <a:t>upporting</a:t>
            </a:r>
            <a:r>
              <a:rPr lang="en-US" dirty="0"/>
              <a:t> datasets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2300140" y="4195571"/>
            <a:ext cx="8088197" cy="2356057"/>
          </a:xfrm>
        </p:spPr>
        <p:txBody>
          <a:bodyPr/>
          <a:lstStyle/>
          <a:p>
            <a:pPr lvl="0"/>
            <a:r>
              <a:rPr lang="en-GB" sz="2400" dirty="0"/>
              <a:t>A paper has been published to detect cyberbullying through Bangla Texts. An accuracy of 96% has been recorded with KNN(1</a:t>
            </a:r>
            <a:r>
              <a:rPr lang="en-GB" sz="2400" baseline="30000" dirty="0"/>
              <a:t>st</a:t>
            </a:r>
            <a:r>
              <a:rPr lang="en-GB" sz="2400" dirty="0"/>
              <a:t> nearest), which was mentioned in the published paper titled, “</a:t>
            </a:r>
            <a:r>
              <a:rPr lang="en-US" sz="2400" b="0" i="0" dirty="0">
                <a:solidFill>
                  <a:srgbClr val="000000"/>
                </a:solidFill>
                <a:effectLst/>
                <a:latin typeface="Times New Roman" panose="02020603050405020304" pitchFamily="18" charset="0"/>
              </a:rPr>
              <a:t>https://ieeexplore.ieee.org/document/8636797/</a:t>
            </a:r>
            <a:r>
              <a:rPr lang="en-US" sz="2400" b="0" i="0" dirty="0" err="1">
                <a:solidFill>
                  <a:srgbClr val="000000"/>
                </a:solidFill>
                <a:effectLst/>
                <a:latin typeface="Times New Roman" panose="02020603050405020304" pitchFamily="18" charset="0"/>
              </a:rPr>
              <a:t>authors#authors</a:t>
            </a:r>
            <a:r>
              <a:rPr lang="en-US" sz="2400" b="0" i="0" dirty="0">
                <a:solidFill>
                  <a:srgbClr val="000000"/>
                </a:solidFill>
                <a:effectLst/>
                <a:latin typeface="Times New Roman" panose="02020603050405020304" pitchFamily="18" charset="0"/>
              </a:rPr>
              <a:t>”</a:t>
            </a:r>
            <a:endParaRPr lang="en-US" sz="2400" dirty="0"/>
          </a:p>
        </p:txBody>
      </p:sp>
    </p:spTree>
    <p:extLst>
      <p:ext uri="{BB962C8B-B14F-4D97-AF65-F5344CB8AC3E}">
        <p14:creationId xmlns:p14="http://schemas.microsoft.com/office/powerpoint/2010/main" val="18569753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49457" y="347472"/>
            <a:ext cx="8165592" cy="768096"/>
          </a:xfrm>
        </p:spPr>
        <p:txBody>
          <a:bodyPr/>
          <a:lstStyle/>
          <a:p>
            <a:r>
              <a:rPr lang="en-GB" sz="2400" dirty="0"/>
              <a:t>Social media bullying detection using machine learning on Bangla text</a:t>
            </a:r>
            <a:br>
              <a:rPr lang="en-GB" sz="2400" dirty="0"/>
            </a:br>
            <a:r>
              <a:rPr lang="en-GB" sz="1100" dirty="0"/>
              <a:t>10th International Conference on Electrical and Computer Engineering 20-22 December, 2018, Dhaka, Bangladesh</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572287" y="1790700"/>
            <a:ext cx="3822192" cy="411480"/>
          </a:xfrm>
        </p:spPr>
        <p:txBody>
          <a:bodyPr/>
          <a:lstStyle/>
          <a:p>
            <a:r>
              <a:rPr lang="en-GB" dirty="0"/>
              <a:t>Used model</a:t>
            </a:r>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92857" y="1912081"/>
            <a:ext cx="3822192" cy="411480"/>
          </a:xfrm>
        </p:spPr>
        <p:txBody>
          <a:bodyPr/>
          <a:lstStyle/>
          <a:p>
            <a:pPr algn="ctr"/>
            <a:r>
              <a:rPr lang="en-GB" dirty="0"/>
              <a:t>Recorded Accuracy</a:t>
            </a:r>
            <a:endParaRPr lang="en-US" dirty="0"/>
          </a:p>
        </p:txBody>
      </p:sp>
      <p:pic>
        <p:nvPicPr>
          <p:cNvPr id="5" name="Picture 4">
            <a:extLst>
              <a:ext uri="{FF2B5EF4-FFF2-40B4-BE49-F238E27FC236}">
                <a16:creationId xmlns:a16="http://schemas.microsoft.com/office/drawing/2014/main" id="{F4C48ED5-E00D-C2C4-A4B5-97D9016BA79E}"/>
              </a:ext>
            </a:extLst>
          </p:cNvPr>
          <p:cNvPicPr>
            <a:picLocks noChangeAspect="1"/>
          </p:cNvPicPr>
          <p:nvPr/>
        </p:nvPicPr>
        <p:blipFill>
          <a:blip r:embed="rId2"/>
          <a:stretch>
            <a:fillRect/>
          </a:stretch>
        </p:blipFill>
        <p:spPr>
          <a:xfrm>
            <a:off x="3625831" y="2229444"/>
            <a:ext cx="3079598" cy="4281084"/>
          </a:xfrm>
          <a:prstGeom prst="rect">
            <a:avLst/>
          </a:prstGeom>
        </p:spPr>
      </p:pic>
      <p:pic>
        <p:nvPicPr>
          <p:cNvPr id="15" name="Picture 14">
            <a:extLst>
              <a:ext uri="{FF2B5EF4-FFF2-40B4-BE49-F238E27FC236}">
                <a16:creationId xmlns:a16="http://schemas.microsoft.com/office/drawing/2014/main" id="{DA5D8517-27E6-8F44-2605-2C6741C39C2C}"/>
              </a:ext>
            </a:extLst>
          </p:cNvPr>
          <p:cNvPicPr>
            <a:picLocks noChangeAspect="1"/>
          </p:cNvPicPr>
          <p:nvPr/>
        </p:nvPicPr>
        <p:blipFill>
          <a:blip r:embed="rId3"/>
          <a:stretch>
            <a:fillRect/>
          </a:stretch>
        </p:blipFill>
        <p:spPr>
          <a:xfrm>
            <a:off x="7394479" y="2392057"/>
            <a:ext cx="4502672" cy="3955858"/>
          </a:xfrm>
          <a:prstGeom prst="rect">
            <a:avLst/>
          </a:prstGeom>
        </p:spPr>
      </p:pic>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466344" y="221130"/>
            <a:ext cx="3063240" cy="274320"/>
          </a:xfrm>
        </p:spPr>
        <p:txBody>
          <a:bodyPr/>
          <a:lstStyle/>
          <a:p>
            <a:r>
              <a:rPr lang="en-US" sz="2400" dirty="0"/>
              <a:t>Continued</a:t>
            </a:r>
            <a:endParaRPr lang="en-US" sz="3200"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938292" y="1650492"/>
            <a:ext cx="3328416" cy="4506468"/>
          </a:xfrm>
        </p:spPr>
        <p:txBody>
          <a:bodyPr/>
          <a:lstStyle/>
          <a:p>
            <a:r>
              <a:rPr lang="en-GB" dirty="0"/>
              <a:t>classification</a:t>
            </a:r>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3063240" y="1184148"/>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2206516" y="2753569"/>
            <a:ext cx="2770632" cy="2206752"/>
          </a:xfrm>
        </p:spPr>
        <p:txBody>
          <a:bodyPr/>
          <a:lstStyle/>
          <a:p>
            <a:r>
              <a:rPr lang="en-GB" sz="1400" dirty="0"/>
              <a:t>Public posts/comments</a:t>
            </a:r>
          </a:p>
          <a:p>
            <a:r>
              <a:rPr lang="en-GB" sz="1400" dirty="0"/>
              <a:t>Favourite count</a:t>
            </a:r>
          </a:p>
          <a:p>
            <a:r>
              <a:rPr lang="en-GB" sz="1400" dirty="0"/>
              <a:t>Post time</a:t>
            </a:r>
          </a:p>
          <a:p>
            <a:r>
              <a:rPr lang="en-GB" sz="1400" dirty="0"/>
              <a:t>Re-Tweet count</a:t>
            </a:r>
          </a:p>
          <a:p>
            <a:r>
              <a:rPr lang="en-GB" sz="1400" dirty="0"/>
              <a:t>User status count </a:t>
            </a:r>
          </a:p>
          <a:p>
            <a:r>
              <a:rPr lang="en-GB" sz="1400" dirty="0"/>
              <a:t>User public description</a:t>
            </a:r>
          </a:p>
          <a:p>
            <a:r>
              <a:rPr lang="en-GB" sz="1400" dirty="0"/>
              <a:t>Follower count</a:t>
            </a:r>
          </a:p>
          <a:p>
            <a:r>
              <a:rPr lang="en-GB" sz="1400" dirty="0"/>
              <a:t>Friends count</a:t>
            </a:r>
          </a:p>
          <a:p>
            <a:r>
              <a:rPr lang="en-GB" sz="1400" dirty="0"/>
              <a:t>Location</a:t>
            </a:r>
          </a:p>
          <a:p>
            <a:r>
              <a:rPr lang="en-GB" sz="1400" dirty="0"/>
              <a:t>Screen name</a:t>
            </a:r>
            <a:endParaRPr lang="en-US" sz="1100"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6707124" y="1650492"/>
            <a:ext cx="3328416" cy="4506468"/>
          </a:xfrm>
        </p:spPr>
        <p:txBody>
          <a:bodyPr/>
          <a:lstStyle/>
          <a:p>
            <a:r>
              <a:rPr lang="en-GB" dirty="0"/>
              <a:t>L</a:t>
            </a:r>
            <a:r>
              <a:rPr lang="en-US" dirty="0"/>
              <a:t>imitation</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7904988" y="1184148"/>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6986016" y="2753569"/>
            <a:ext cx="2770632" cy="2206752"/>
          </a:xfrm>
        </p:spPr>
        <p:txBody>
          <a:bodyPr/>
          <a:lstStyle/>
          <a:p>
            <a:r>
              <a:rPr lang="en-US" dirty="0"/>
              <a:t>Only recognizes text-based bullying</a:t>
            </a:r>
          </a:p>
          <a:p>
            <a:r>
              <a:rPr lang="en-US" dirty="0"/>
              <a:t>Only based on 1000 data</a:t>
            </a:r>
          </a:p>
          <a:p>
            <a:r>
              <a:rPr lang="en-US" dirty="0"/>
              <a:t>Not trained on large datasets yet.</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572287" y="1790700"/>
            <a:ext cx="3822192" cy="411480"/>
          </a:xfrm>
        </p:spPr>
        <p:txBody>
          <a:bodyPr/>
          <a:lstStyle/>
          <a:p>
            <a:pPr algn="ctr"/>
            <a:r>
              <a:rPr lang="en-GB" dirty="0"/>
              <a:t>Abstract</a:t>
            </a:r>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92857" y="1802269"/>
            <a:ext cx="3822192" cy="411480"/>
          </a:xfrm>
        </p:spPr>
        <p:txBody>
          <a:bodyPr/>
          <a:lstStyle/>
          <a:p>
            <a:pPr algn="ctr"/>
            <a:r>
              <a:rPr lang="en-GB" dirty="0"/>
              <a:t>Discussion</a:t>
            </a:r>
            <a:endParaRPr lang="en-US" dirty="0"/>
          </a:p>
        </p:txBody>
      </p:sp>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49457" y="347472"/>
            <a:ext cx="8165592" cy="768096"/>
          </a:xfrm>
        </p:spPr>
        <p:txBody>
          <a:bodyPr/>
          <a:lstStyle/>
          <a:p>
            <a:r>
              <a:rPr lang="en-GB" sz="1800" i="0" dirty="0">
                <a:effectLst/>
                <a:latin typeface="Roboto" panose="02000000000000000000" pitchFamily="2" charset="0"/>
              </a:rPr>
              <a:t>Effectiveness of a Counselling Program to Improve Self-Concept and Achievement in Bully-Victims</a:t>
            </a:r>
            <a:br>
              <a:rPr lang="en-GB" sz="1800" i="0" dirty="0">
                <a:effectLst/>
                <a:latin typeface="Roboto" panose="02000000000000000000" pitchFamily="2" charset="0"/>
              </a:rPr>
            </a:br>
            <a:r>
              <a:rPr lang="en-GB" sz="1400" i="0" u="none" strike="noStrike" baseline="0" dirty="0">
                <a:latin typeface="SourceSansPro-Regular"/>
              </a:rPr>
              <a:t>Review of European Studies · May 2015</a:t>
            </a:r>
            <a:br>
              <a:rPr lang="en-GB" sz="1800" i="0" dirty="0">
                <a:effectLst/>
                <a:latin typeface="Roboto" panose="02000000000000000000" pitchFamily="2" charset="0"/>
              </a:rPr>
            </a:br>
            <a:br>
              <a:rPr lang="en-GB" dirty="0"/>
            </a:b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3" name="TextBox 2">
            <a:extLst>
              <a:ext uri="{FF2B5EF4-FFF2-40B4-BE49-F238E27FC236}">
                <a16:creationId xmlns:a16="http://schemas.microsoft.com/office/drawing/2014/main" id="{1AEA70A5-0250-C250-3490-914D5068E9AF}"/>
              </a:ext>
            </a:extLst>
          </p:cNvPr>
          <p:cNvSpPr txBox="1"/>
          <p:nvPr/>
        </p:nvSpPr>
        <p:spPr>
          <a:xfrm>
            <a:off x="3946814" y="2498103"/>
            <a:ext cx="3073138" cy="2912883"/>
          </a:xfrm>
          <a:prstGeom prst="rect">
            <a:avLst/>
          </a:prstGeom>
          <a:noFill/>
        </p:spPr>
        <p:txBody>
          <a:bodyPr wrap="square" rtlCol="0">
            <a:spAutoFit/>
          </a:bodyPr>
          <a:lstStyle/>
          <a:p>
            <a:pPr algn="l"/>
            <a:r>
              <a:rPr lang="en-GB" sz="1800" b="0" i="0" u="none" strike="noStrike" baseline="0" dirty="0">
                <a:latin typeface="TimesNewRoman"/>
              </a:rPr>
              <a:t>This study aimed to investigate the effectiveness of a </a:t>
            </a:r>
            <a:r>
              <a:rPr lang="en-GB" sz="1800" b="0" i="0" u="none" strike="noStrike" baseline="0" dirty="0" err="1">
                <a:latin typeface="TimesNewRoman"/>
              </a:rPr>
              <a:t>counseling</a:t>
            </a:r>
            <a:r>
              <a:rPr lang="en-GB" sz="1800" b="0" i="0" u="none" strike="noStrike" baseline="0" dirty="0">
                <a:latin typeface="TimesNewRoman"/>
              </a:rPr>
              <a:t> program on the self-concept and achievement</a:t>
            </a:r>
          </a:p>
          <a:p>
            <a:pPr algn="l"/>
            <a:r>
              <a:rPr lang="en-GB" sz="1800" b="0" i="0" u="none" strike="noStrike" baseline="0" dirty="0" err="1">
                <a:latin typeface="TimesNewRoman"/>
              </a:rPr>
              <a:t>behavior</a:t>
            </a:r>
            <a:r>
              <a:rPr lang="en-GB" sz="1800" b="0" i="0" u="none" strike="noStrike" baseline="0" dirty="0">
                <a:latin typeface="TimesNewRoman"/>
              </a:rPr>
              <a:t> of bully victims. To realize the aim of the study, self-concept and bullying </a:t>
            </a:r>
            <a:r>
              <a:rPr lang="en-GB" sz="1800" b="0" i="0" u="none" strike="noStrike" baseline="0" dirty="0" err="1">
                <a:latin typeface="TimesNewRoman"/>
              </a:rPr>
              <a:t>behavior</a:t>
            </a:r>
            <a:r>
              <a:rPr lang="en-GB" sz="1800" b="0" i="0" u="none" strike="noStrike" baseline="0" dirty="0">
                <a:latin typeface="TimesNewRoman"/>
              </a:rPr>
              <a:t> scales and a group</a:t>
            </a:r>
          </a:p>
          <a:p>
            <a:pPr algn="l"/>
            <a:r>
              <a:rPr lang="en-GB" sz="1800" b="0" i="0" u="none" strike="noStrike" baseline="0" dirty="0" err="1">
                <a:latin typeface="TimesNewRoman"/>
              </a:rPr>
              <a:t>counseling</a:t>
            </a:r>
            <a:r>
              <a:rPr lang="en-GB" sz="1800" b="0" i="0" u="none" strike="noStrike" baseline="0" dirty="0">
                <a:latin typeface="TimesNewRoman"/>
              </a:rPr>
              <a:t> program based on CPT were applied.</a:t>
            </a:r>
            <a:endParaRPr lang="en-US" dirty="0"/>
          </a:p>
        </p:txBody>
      </p:sp>
      <p:sp>
        <p:nvSpPr>
          <p:cNvPr id="4" name="TextBox 3">
            <a:extLst>
              <a:ext uri="{FF2B5EF4-FFF2-40B4-BE49-F238E27FC236}">
                <a16:creationId xmlns:a16="http://schemas.microsoft.com/office/drawing/2014/main" id="{DB0D6A16-5AEB-411A-B516-3603B284EE2F}"/>
              </a:ext>
            </a:extLst>
          </p:cNvPr>
          <p:cNvSpPr txBox="1"/>
          <p:nvPr/>
        </p:nvSpPr>
        <p:spPr>
          <a:xfrm>
            <a:off x="8186944" y="2498103"/>
            <a:ext cx="3034017" cy="3754874"/>
          </a:xfrm>
          <a:prstGeom prst="rect">
            <a:avLst/>
          </a:prstGeom>
          <a:noFill/>
        </p:spPr>
        <p:txBody>
          <a:bodyPr wrap="square" rtlCol="0">
            <a:spAutoFit/>
          </a:bodyPr>
          <a:lstStyle/>
          <a:p>
            <a:pPr algn="l"/>
            <a:r>
              <a:rPr lang="en-GB" sz="1400" b="0" i="0" u="none" strike="noStrike" baseline="0" dirty="0">
                <a:latin typeface="TimesNewRoman"/>
              </a:rPr>
              <a:t>The purpose of this study was an improvement in the self-concept, social skills, and coping ability of bully victims</a:t>
            </a:r>
          </a:p>
          <a:p>
            <a:pPr algn="l"/>
            <a:r>
              <a:rPr lang="en-GB" sz="1400" b="0" i="0" u="none" strike="noStrike" baseline="0" dirty="0">
                <a:latin typeface="TimesNewRoman"/>
              </a:rPr>
              <a:t>among the experimental group pupils, who fitted the pupil bully target </a:t>
            </a:r>
            <a:r>
              <a:rPr lang="en-GB" sz="1400" b="0" i="0" u="none" strike="noStrike" baseline="0" dirty="0" err="1">
                <a:latin typeface="TimesNewRoman"/>
              </a:rPr>
              <a:t>mold</a:t>
            </a:r>
            <a:r>
              <a:rPr lang="en-GB" sz="1400" b="0" i="0" u="none" strike="noStrike" baseline="0" dirty="0">
                <a:latin typeface="TimesNewRoman"/>
              </a:rPr>
              <a:t> as identified in the literature. The</a:t>
            </a:r>
          </a:p>
          <a:p>
            <a:pPr algn="l"/>
            <a:r>
              <a:rPr lang="en-GB" sz="1400" b="0" i="0" u="none" strike="noStrike" baseline="0" dirty="0">
                <a:latin typeface="TimesNewRoman"/>
              </a:rPr>
              <a:t>t-test results showed significant differences between the experimental and control groups in changing the</a:t>
            </a:r>
          </a:p>
          <a:p>
            <a:pPr algn="l"/>
            <a:r>
              <a:rPr lang="en-GB" sz="1400" b="0" i="0" u="none" strike="noStrike" baseline="0" dirty="0" err="1">
                <a:latin typeface="TimesNewRoman"/>
              </a:rPr>
              <a:t>behavior</a:t>
            </a:r>
            <a:r>
              <a:rPr lang="en-GB" sz="1400" b="0" i="0" u="none" strike="noStrike" baseline="0" dirty="0">
                <a:latin typeface="TimesNewRoman"/>
              </a:rPr>
              <a:t> of bully-victims. The experimental group identified and accepted responsibility for their emotions,</a:t>
            </a:r>
          </a:p>
          <a:p>
            <a:pPr algn="l"/>
            <a:r>
              <a:rPr lang="en-GB" sz="1400" b="0" i="0" u="none" strike="noStrike" baseline="0" dirty="0">
                <a:latin typeface="TimesNewRoman"/>
              </a:rPr>
              <a:t>exploring different and acceptable ways of expressing their feelings, especially anger.</a:t>
            </a:r>
            <a:endParaRPr lang="en-US" sz="1400" dirty="0"/>
          </a:p>
        </p:txBody>
      </p:sp>
    </p:spTree>
    <p:extLst>
      <p:ext uri="{BB962C8B-B14F-4D97-AF65-F5344CB8AC3E}">
        <p14:creationId xmlns:p14="http://schemas.microsoft.com/office/powerpoint/2010/main" val="69273693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GB" sz="4800" dirty="0"/>
              <a:t>Any questions?</a:t>
            </a:r>
            <a:endParaRPr lang="en-US" sz="4800" dirty="0"/>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1800520" y="3533480"/>
            <a:ext cx="4085791" cy="1109662"/>
          </a:xfrm>
        </p:spPr>
        <p:txBody>
          <a:bodyPr/>
          <a:lstStyle/>
          <a:p>
            <a:r>
              <a:rPr lang="en-GB" dirty="0"/>
              <a:t>F</a:t>
            </a:r>
            <a:r>
              <a:rPr lang="en-US" dirty="0" err="1"/>
              <a:t>arhana</a:t>
            </a:r>
            <a:r>
              <a:rPr lang="en-US" dirty="0"/>
              <a:t> </a:t>
            </a:r>
            <a:r>
              <a:rPr lang="en-US" dirty="0" err="1"/>
              <a:t>akbar</a:t>
            </a:r>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2472643" y="4179770"/>
            <a:ext cx="2671952" cy="365125"/>
          </a:xfrm>
        </p:spPr>
        <p:txBody>
          <a:bodyPr/>
          <a:lstStyle/>
          <a:p>
            <a:r>
              <a:rPr lang="en-GB" sz="2000" dirty="0"/>
              <a:t>ID: 2012482042</a:t>
            </a:r>
            <a:endParaRPr lang="en-US" sz="2000" dirty="0"/>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305691" y="3533480"/>
            <a:ext cx="3705575" cy="1109662"/>
          </a:xfrm>
        </p:spPr>
        <p:txBody>
          <a:bodyPr/>
          <a:lstStyle/>
          <a:p>
            <a:r>
              <a:rPr lang="en-US" sz="1600" dirty="0"/>
              <a:t>Farhan Ishrak </a:t>
            </a:r>
            <a:r>
              <a:rPr lang="en-US" sz="1600" dirty="0" err="1"/>
              <a:t>tahmid</a:t>
            </a:r>
            <a:r>
              <a:rPr lang="en-US" dirty="0"/>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6463323" y="4179771"/>
            <a:ext cx="3256034" cy="365125"/>
          </a:xfrm>
        </p:spPr>
        <p:txBody>
          <a:bodyPr/>
          <a:lstStyle/>
          <a:p>
            <a:r>
              <a:rPr lang="en-GB" sz="2000" dirty="0"/>
              <a:t>ID: 2031458642</a:t>
            </a:r>
            <a:endParaRPr lang="en-US" sz="2000" dirty="0"/>
          </a:p>
        </p:txBody>
      </p:sp>
    </p:spTree>
    <p:extLst>
      <p:ext uri="{BB962C8B-B14F-4D97-AF65-F5344CB8AC3E}">
        <p14:creationId xmlns:p14="http://schemas.microsoft.com/office/powerpoint/2010/main" val="2011930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 calcmode="lin" valueType="num">
                                      <p:cBhvr additive="base">
                                        <p:cTn id="2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p:bldP spid="9" grpId="0" build="p" animBg="1"/>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49143"/>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99942" y="2078736"/>
            <a:ext cx="6766560" cy="2700528"/>
          </a:xfrm>
        </p:spPr>
        <p:txBody>
          <a:bodyPr/>
          <a:lstStyle/>
          <a:p>
            <a:r>
              <a:rPr lang="en-US" sz="2800" dirty="0"/>
              <a:t>A complete system that can stop cyberbullying. This system will be working with institutions and organizations to detect cyberbullying cases in different forms, keep records of the victims and bullies and take actions centrally if needed. Also the system can provide personalized counselling to victims.</a:t>
            </a:r>
          </a:p>
          <a:p>
            <a:endParaRPr lang="en-US" sz="2800" dirty="0"/>
          </a:p>
          <a:p>
            <a:endParaRPr lang="en-US" sz="2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21D4E1-2BD7-95E8-C7DB-A957C6009D3A}"/>
              </a:ext>
            </a:extLst>
          </p:cNvPr>
          <p:cNvPicPr>
            <a:picLocks noChangeAspect="1"/>
          </p:cNvPicPr>
          <p:nvPr/>
        </p:nvPicPr>
        <p:blipFill>
          <a:blip r:embed="rId2"/>
          <a:stretch>
            <a:fillRect/>
          </a:stretch>
        </p:blipFill>
        <p:spPr>
          <a:xfrm>
            <a:off x="8045782" y="-354918"/>
            <a:ext cx="3794284" cy="2992304"/>
          </a:xfrm>
          <a:prstGeom prst="ellipse">
            <a:avLst/>
          </a:prstGeom>
          <a:ln>
            <a:noFill/>
          </a:ln>
          <a:effectLst>
            <a:softEdge rad="112500"/>
          </a:effectLst>
        </p:spPr>
      </p:pic>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36483" y="202063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Cyber-bullying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414075" y="3172968"/>
            <a:ext cx="6400800" cy="512064"/>
          </a:xfrm>
        </p:spPr>
        <p:txBody>
          <a:bodyPr/>
          <a:lstStyle/>
          <a:p>
            <a:pPr algn="l"/>
            <a:r>
              <a:rPr lang="en-GB" b="0" i="0" dirty="0">
                <a:solidFill>
                  <a:srgbClr val="002060"/>
                </a:solidFill>
                <a:effectLst/>
                <a:latin typeface="arial" panose="020B0604020202020204" pitchFamily="34" charset="0"/>
              </a:rPr>
              <a:t>Cyberbullying includes </a:t>
            </a:r>
            <a:r>
              <a:rPr lang="en-GB" b="1" i="0" dirty="0">
                <a:solidFill>
                  <a:srgbClr val="002060"/>
                </a:solidFill>
                <a:effectLst/>
                <a:latin typeface="arial" panose="020B0604020202020204" pitchFamily="34" charset="0"/>
              </a:rPr>
              <a:t>sending, posting, or sharing negative, harmful, false, or mean content about someone else</a:t>
            </a:r>
            <a:r>
              <a:rPr lang="en-GB" b="0" i="0" dirty="0">
                <a:solidFill>
                  <a:srgbClr val="002060"/>
                </a:solidFill>
                <a:effectLst/>
                <a:latin typeface="arial" panose="020B0604020202020204" pitchFamily="34" charset="0"/>
              </a:rPr>
              <a:t>. It can include sharing personal or private information about someone else causing embarrassment or humiliation. Some cyberbullying crosses the line into unlawful or criminal </a:t>
            </a:r>
            <a:r>
              <a:rPr lang="en-GB" b="0" i="0" dirty="0" err="1">
                <a:solidFill>
                  <a:srgbClr val="002060"/>
                </a:solidFill>
                <a:effectLst/>
                <a:latin typeface="arial" panose="020B0604020202020204" pitchFamily="34" charset="0"/>
              </a:rPr>
              <a:t>behavior</a:t>
            </a:r>
            <a:r>
              <a:rPr lang="en-GB" b="0" i="0" dirty="0">
                <a:solidFill>
                  <a:srgbClr val="002060"/>
                </a:solidFill>
                <a:effectLst/>
                <a:latin typeface="arial" panose="020B0604020202020204" pitchFamily="34" charset="0"/>
              </a:rPr>
              <a:t>.</a:t>
            </a:r>
            <a:endParaRPr lang="en-US" sz="2400" dirty="0">
              <a:solidFill>
                <a:srgbClr val="002060"/>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00733" y="134813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Effect of cyber-bullying</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1226785" y="457199"/>
            <a:ext cx="8795207" cy="871979"/>
          </a:xfrm>
        </p:spPr>
        <p:txBody>
          <a:bodyPr/>
          <a:lstStyle/>
          <a:p>
            <a:r>
              <a:rPr lang="en-US" sz="2000" dirty="0"/>
              <a:t>According to a journal titled, </a:t>
            </a:r>
          </a:p>
          <a:p>
            <a:r>
              <a:rPr lang="en-GB" sz="2000" dirty="0"/>
              <a:t>“</a:t>
            </a:r>
            <a:r>
              <a:rPr lang="en-GB" sz="2000" b="1" dirty="0"/>
              <a:t>Investigating Cyber Bullying: Pervasiveness, Causes and Socio-psychological Impact on Adolescent Girls</a:t>
            </a:r>
            <a:r>
              <a:rPr lang="en-GB" sz="2000" dirty="0"/>
              <a:t>”</a:t>
            </a:r>
            <a:endParaRPr lang="en-US" sz="2000"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DD4F66DD-80B4-420B-BE2C-DB98F7EDEFEC}"/>
              </a:ext>
            </a:extLst>
          </p:cNvPr>
          <p:cNvPicPr>
            <a:picLocks noGrp="1" noChangeAspect="1"/>
          </p:cNvPicPr>
          <p:nvPr>
            <p:ph sz="half" idx="1"/>
          </p:nvPr>
        </p:nvPicPr>
        <p:blipFill>
          <a:blip r:embed="rId2"/>
          <a:stretch>
            <a:fillRect/>
          </a:stretch>
        </p:blipFill>
        <p:spPr>
          <a:xfrm>
            <a:off x="1226785" y="2251372"/>
            <a:ext cx="7011008" cy="4138019"/>
          </a:xfrm>
        </p:spPr>
      </p:pic>
      <p:pic>
        <p:nvPicPr>
          <p:cNvPr id="13" name="Picture 12">
            <a:extLst>
              <a:ext uri="{FF2B5EF4-FFF2-40B4-BE49-F238E27FC236}">
                <a16:creationId xmlns:a16="http://schemas.microsoft.com/office/drawing/2014/main" id="{367E3AC7-99B8-CB5B-B9AA-E00EF157035B}"/>
              </a:ext>
            </a:extLst>
          </p:cNvPr>
          <p:cNvPicPr>
            <a:picLocks noChangeAspect="1"/>
          </p:cNvPicPr>
          <p:nvPr/>
        </p:nvPicPr>
        <p:blipFill>
          <a:blip r:embed="rId3"/>
          <a:stretch>
            <a:fillRect/>
          </a:stretch>
        </p:blipFill>
        <p:spPr>
          <a:xfrm>
            <a:off x="8721847" y="3098334"/>
            <a:ext cx="3018277" cy="2444093"/>
          </a:xfrm>
          <a:prstGeom prst="rect">
            <a:avLst/>
          </a:prstGeom>
        </p:spPr>
      </p:pic>
    </p:spTree>
    <p:extLst>
      <p:ext uri="{BB962C8B-B14F-4D97-AF65-F5344CB8AC3E}">
        <p14:creationId xmlns:p14="http://schemas.microsoft.com/office/powerpoint/2010/main" val="290384147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Detection</a:t>
            </a:r>
          </a:p>
          <a:p>
            <a:r>
              <a:rPr lang="en-US" dirty="0"/>
              <a:t>Counseling </a:t>
            </a:r>
          </a:p>
          <a:p>
            <a:r>
              <a:rPr lang="en-US" dirty="0"/>
              <a:t>​Monitoring</a:t>
            </a:r>
          </a:p>
          <a:p>
            <a:r>
              <a:rPr lang="en-US" dirty="0"/>
              <a:t>Multi-language</a:t>
            </a:r>
          </a:p>
          <a:p>
            <a:r>
              <a:rPr lang="en-US" dirty="0"/>
              <a:t>Complete system</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Our PLAN?</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GB" dirty="0"/>
              <a:t>Bullying detection</a:t>
            </a:r>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285750" lvl="0" indent="-285750" algn="l">
              <a:buFont typeface="Arial" panose="020B0604020202020204" pitchFamily="34" charset="0"/>
              <a:buChar char="•"/>
            </a:pPr>
            <a:r>
              <a:rPr lang="en-US" dirty="0"/>
              <a:t>Image</a:t>
            </a:r>
          </a:p>
          <a:p>
            <a:pPr marL="285750" lvl="0" indent="-285750" algn="l">
              <a:buFont typeface="Arial" panose="020B0604020202020204" pitchFamily="34" charset="0"/>
              <a:buChar char="•"/>
            </a:pPr>
            <a:r>
              <a:rPr lang="en-US" dirty="0"/>
              <a:t>Text</a:t>
            </a:r>
          </a:p>
          <a:p>
            <a:pPr marL="285750" lvl="0" indent="-285750" algn="l">
              <a:buFont typeface="Arial" panose="020B0604020202020204" pitchFamily="34" charset="0"/>
              <a:buChar char="•"/>
            </a:pPr>
            <a:r>
              <a:rPr lang="en-US" dirty="0"/>
              <a:t>Voice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language</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285750" lvl="0" indent="-285750">
              <a:buFont typeface="Arial" panose="020B0604020202020204" pitchFamily="34" charset="0"/>
              <a:buChar char="•"/>
            </a:pPr>
            <a:r>
              <a:rPr lang="en-US" dirty="0"/>
              <a:t>Bangla</a:t>
            </a:r>
          </a:p>
          <a:p>
            <a:pPr marL="285750" lvl="0" indent="-285750">
              <a:buFont typeface="Arial" panose="020B0604020202020204" pitchFamily="34" charset="0"/>
              <a:buChar char="•"/>
            </a:pPr>
            <a:r>
              <a:rPr lang="en-US" dirty="0"/>
              <a:t>English</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counseling</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marL="285750" lvl="0" indent="-285750" algn="l">
              <a:buFont typeface="Arial" panose="020B0604020202020204" pitchFamily="34" charset="0"/>
              <a:buChar char="•"/>
            </a:pPr>
            <a:r>
              <a:rPr lang="en-US" dirty="0"/>
              <a:t>Victim will get counseling centrally. </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monitoring</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285750" lvl="0" indent="-285750">
              <a:buFont typeface="Arial" panose="020B0604020202020204" pitchFamily="34" charset="0"/>
              <a:buChar char="•"/>
            </a:pPr>
            <a:r>
              <a:rPr lang="en-US" dirty="0"/>
              <a:t>Monitoring period of bully.</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Complete system</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285750" lvl="0" indent="-285750">
              <a:buFont typeface="Arial" panose="020B0604020202020204" pitchFamily="34" charset="0"/>
              <a:buChar char="•"/>
            </a:pPr>
            <a:r>
              <a:rPr lang="en-US" dirty="0"/>
              <a:t>Complete Organizational system. </a:t>
            </a:r>
          </a:p>
        </p:txBody>
      </p:sp>
    </p:spTree>
    <p:extLst>
      <p:ext uri="{BB962C8B-B14F-4D97-AF65-F5344CB8AC3E}">
        <p14:creationId xmlns:p14="http://schemas.microsoft.com/office/powerpoint/2010/main" val="16004945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85338" y="1437132"/>
            <a:ext cx="10671048" cy="768096"/>
          </a:xfrm>
        </p:spPr>
        <p:txBody>
          <a:bodyPr>
            <a:normAutofit/>
          </a:bodyPr>
          <a:lstStyle/>
          <a:p>
            <a:r>
              <a:rPr lang="en-GB" dirty="0"/>
              <a:t>P</a:t>
            </a:r>
            <a:r>
              <a:rPr lang="en-US" dirty="0" err="1"/>
              <a:t>revious</a:t>
            </a:r>
            <a:r>
              <a:rPr lang="en-US" dirty="0"/>
              <a:t> works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3233395" y="3026004"/>
            <a:ext cx="5599520" cy="844076"/>
          </a:xfrm>
        </p:spPr>
        <p:txBody>
          <a:bodyPr/>
          <a:lstStyle/>
          <a:p>
            <a:pPr lvl="0"/>
            <a:r>
              <a:rPr lang="en-GB" dirty="0"/>
              <a:t>A</a:t>
            </a:r>
            <a:r>
              <a:rPr lang="en-US" dirty="0" err="1"/>
              <a:t>pplication</a:t>
            </a:r>
            <a:r>
              <a:rPr lang="en-US" dirty="0"/>
              <a:t>-Systems</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835613" y="4210811"/>
            <a:ext cx="10269161" cy="2321963"/>
          </a:xfrm>
        </p:spPr>
        <p:txBody>
          <a:bodyPr/>
          <a:lstStyle/>
          <a:p>
            <a:pPr lvl="0"/>
            <a:r>
              <a:rPr lang="en-GB" sz="3600" dirty="0"/>
              <a:t>No application is available right now to stop and keep a record of cyberbullying through institutions and control them centrally. There are applications for separate use-cases</a:t>
            </a:r>
            <a:r>
              <a:rPr lang="en-GB" dirty="0"/>
              <a:t>.</a:t>
            </a:r>
            <a:endParaRPr lang="en-US" dirty="0"/>
          </a:p>
        </p:txBody>
      </p:sp>
    </p:spTree>
    <p:extLst>
      <p:ext uri="{BB962C8B-B14F-4D97-AF65-F5344CB8AC3E}">
        <p14:creationId xmlns:p14="http://schemas.microsoft.com/office/powerpoint/2010/main" val="250288794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85338" y="1437132"/>
            <a:ext cx="10671048" cy="768096"/>
          </a:xfrm>
        </p:spPr>
        <p:txBody>
          <a:bodyPr>
            <a:normAutofit/>
          </a:bodyPr>
          <a:lstStyle/>
          <a:p>
            <a:r>
              <a:rPr lang="en-US" dirty="0"/>
              <a:t>Background research</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12881" y="3296412"/>
            <a:ext cx="6052009" cy="768096"/>
          </a:xfrm>
        </p:spPr>
        <p:txBody>
          <a:bodyPr/>
          <a:lstStyle/>
          <a:p>
            <a:pPr lvl="0"/>
            <a:r>
              <a:rPr lang="en-GB" dirty="0"/>
              <a:t>journals</a:t>
            </a:r>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1150070" y="4195571"/>
            <a:ext cx="9521072" cy="2026119"/>
          </a:xfrm>
        </p:spPr>
        <p:txBody>
          <a:bodyPr/>
          <a:lstStyle/>
          <a:p>
            <a:pPr lvl="0"/>
            <a:r>
              <a:rPr lang="en-GB" sz="2400" dirty="0"/>
              <a:t>Some journals are available to detect cyberbullying through texts, but mainly for the English Language. But there haven’t been any works where we can detect cyberbullying through several media like texts, images, and voice in Bangla Language.</a:t>
            </a:r>
            <a:endParaRPr lang="en-US" sz="2400" dirty="0"/>
          </a:p>
        </p:txBody>
      </p:sp>
    </p:spTree>
    <p:extLst>
      <p:ext uri="{BB962C8B-B14F-4D97-AF65-F5344CB8AC3E}">
        <p14:creationId xmlns:p14="http://schemas.microsoft.com/office/powerpoint/2010/main" val="1127765969"/>
      </p:ext>
    </p:extLst>
  </p:cSld>
  <p:clrMapOvr>
    <a:masterClrMapping/>
  </p:clrMapOvr>
  <p:transition spd="slow">
    <p:cover/>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{E7A9902A-7C4A-457B-863E-6AD5C3C372A3}tf78438558_win32</Template>
  <TotalTime>195</TotalTime>
  <Words>579</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Arial Black</vt:lpstr>
      <vt:lpstr>Roboto</vt:lpstr>
      <vt:lpstr>Sabon Next LT</vt:lpstr>
      <vt:lpstr>SourceSansPro-Regular</vt:lpstr>
      <vt:lpstr>Times New Roman</vt:lpstr>
      <vt:lpstr>TimesNewRoman</vt:lpstr>
      <vt:lpstr>Office Theme</vt:lpstr>
      <vt:lpstr>A complete system to detect and stop cyberbullying Along with Personalized automatic mental health counseling for the victims </vt:lpstr>
      <vt:lpstr>MEET OUR TEAM</vt:lpstr>
      <vt:lpstr>Introduction</vt:lpstr>
      <vt:lpstr>Cyber-bullying</vt:lpstr>
      <vt:lpstr>Effect of cyber-bullying</vt:lpstr>
      <vt:lpstr>AGENDA</vt:lpstr>
      <vt:lpstr>Our PLAN?</vt:lpstr>
      <vt:lpstr>Previous works</vt:lpstr>
      <vt:lpstr>Background research</vt:lpstr>
      <vt:lpstr>Background research</vt:lpstr>
      <vt:lpstr>Social media bullying detection using machine learning on Bangla text 10th International Conference on Electrical and Computer Engineering 20-22 December, 2018, Dhaka, Bangladesh </vt:lpstr>
      <vt:lpstr>Continued</vt:lpstr>
      <vt:lpstr>Effectiveness of a Counselling Program to Improve Self-Concept and Achievement in Bully-Victims Review of European Studies · May 2015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Md Nafiur Rahman</dc:creator>
  <cp:lastModifiedBy>FaRhAna PoRy</cp:lastModifiedBy>
  <cp:revision>4</cp:revision>
  <dcterms:created xsi:type="dcterms:W3CDTF">2023-02-19T05:43:03Z</dcterms:created>
  <dcterms:modified xsi:type="dcterms:W3CDTF">2023-02-19T16:46:35Z</dcterms:modified>
</cp:coreProperties>
</file>