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9144000"/>
  <p:notesSz cx="6858000" cy="9144000"/>
  <p:embeddedFontLst>
    <p:embeddedFont>
      <p:font typeface="Libre Franklin"/>
      <p:regular r:id="rId61"/>
      <p:bold r:id="rId62"/>
      <p:italic r:id="rId63"/>
      <p:boldItalic r:id="rId64"/>
    </p:embeddedFont>
    <p:embeddedFont>
      <p:font typeface="Libre Baskerville"/>
      <p:regular r:id="rId65"/>
      <p:bold r:id="rId66"/>
      <p: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ibreFranklin-bold.fntdata"/><Relationship Id="rId61" Type="http://schemas.openxmlformats.org/officeDocument/2006/relationships/font" Target="fonts/LibreFranklin-regular.fntdata"/><Relationship Id="rId20" Type="http://schemas.openxmlformats.org/officeDocument/2006/relationships/slide" Target="slides/slide15.xml"/><Relationship Id="rId64" Type="http://schemas.openxmlformats.org/officeDocument/2006/relationships/font" Target="fonts/LibreFranklin-boldItalic.fntdata"/><Relationship Id="rId63" Type="http://schemas.openxmlformats.org/officeDocument/2006/relationships/font" Target="fonts/LibreFranklin-italic.fntdata"/><Relationship Id="rId22" Type="http://schemas.openxmlformats.org/officeDocument/2006/relationships/slide" Target="slides/slide17.xml"/><Relationship Id="rId66" Type="http://schemas.openxmlformats.org/officeDocument/2006/relationships/font" Target="fonts/LibreBaskerville-bold.fntdata"/><Relationship Id="rId21" Type="http://schemas.openxmlformats.org/officeDocument/2006/relationships/slide" Target="slides/slide16.xml"/><Relationship Id="rId65" Type="http://schemas.openxmlformats.org/officeDocument/2006/relationships/font" Target="fonts/LibreBaskerville-regular.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LibreBaskerville-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0c364f23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3" name="Google Shape;103;g70c364f23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70c364f232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5" name="Google Shape;16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0" name="Google Shape;17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7" name="Google Shape;17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4" name="Google Shape;18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1" name="Google Shape;19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5" name="Google Shape;20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1" name="Google Shape;21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0" name="Google Shape;22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9" name="Google Shape;22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0c364f232_1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6" name="Google Shape;236;g70c364f232_1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70c364f232_1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3" name="Google Shape;24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0" name="Google Shape;25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8" name="Google Shape;25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1" name="Google Shape;27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1" name="Google Shape;28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0" name="Google Shape;29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6" name="Google Shape;29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3" name="Google Shape;30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9" name="Google Shape;30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7" name="Google Shape;31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4" name="Google Shape;32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1" name="Google Shape;33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0c364f232_1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4" name="Google Shape;344;g70c364f232_1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70c364f232_1_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0c364f232_1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1" name="Google Shape;351;g70c364f232_1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70c364f232_1_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70c364f232_1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8" name="Google Shape;358;g70c364f232_1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70c364f232_1_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0c364f232_1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5" name="Google Shape;365;g70c364f232_1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70c364f232_1_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0c364f232_1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2" name="Google Shape;372;g70c364f232_1_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70c364f232_1_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70c364f232_1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9" name="Google Shape;379;g70c364f232_1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70c364f232_1_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0c364f232_1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6" name="Google Shape;386;g70c364f232_1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70c364f232_1_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3" name="Google Shape;39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9" name="Google Shape;39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70c364f232_1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6" name="Google Shape;406;g70c364f232_1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70c364f232_1_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70c364f232_1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3" name="Google Shape;413;g70c364f232_1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70c364f232_1_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0c364f232_1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0" name="Google Shape;420;g70c364f232_1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70c364f232_1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0c364f232_1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7" name="Google Shape;427;g70c364f232_1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70c364f232_1_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70c364f232_1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4" name="Google Shape;434;g70c364f232_1_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70c364f232_1_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70c364f232_1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1" name="Google Shape;441;g70c364f232_1_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70c364f232_1_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70c364f232_1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8" name="Google Shape;448;g70c364f232_1_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70c364f232_1_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0c364f232_0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2" name="Google Shape;132;g70c364f232_0_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70c364f232_0_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0c364f232_1_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5" name="Google Shape;455;g70c364f232_1_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70c364f232_1_1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70c364f232_1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2" name="Google Shape;462;g70c364f232_1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70c364f232_1_1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70c364f232_1_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9" name="Google Shape;469;g70c364f232_1_1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70c364f232_1_1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70c364f232_1_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6" name="Google Shape;476;g70c364f232_1_1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70c364f232_1_1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3" name="Google Shape;48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0" name="Google Shape;49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9" name="Google Shape;13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2" name="Google Shape;15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25" name="Google Shape;25;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5" name="Google Shape;35;p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6" name="Google Shape;36;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6"/>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6"/>
          <p:cNvSpPr/>
          <p:nvPr/>
        </p:nvSpPr>
        <p:spPr>
          <a:xfrm>
            <a:off x="65088" y="69850"/>
            <a:ext cx="9013825" cy="6691313"/>
          </a:xfrm>
          <a:prstGeom prst="roundRect">
            <a:avLst>
              <a:gd fmla="val 4929" name="adj"/>
            </a:avLst>
          </a:prstGeom>
          <a:blipFill rotWithShape="1">
            <a:blip r:embed="rId2">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6"/>
          <p:cNvSpPr/>
          <p:nvPr/>
        </p:nvSpPr>
        <p:spPr>
          <a:xfrm>
            <a:off x="63500" y="1449388"/>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6"/>
          <p:cNvSpPr/>
          <p:nvPr/>
        </p:nvSpPr>
        <p:spPr>
          <a:xfrm>
            <a:off x="63500" y="1397000"/>
            <a:ext cx="9020175" cy="12065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6"/>
          <p:cNvSpPr/>
          <p:nvPr/>
        </p:nvSpPr>
        <p:spPr>
          <a:xfrm>
            <a:off x="63500" y="2976563"/>
            <a:ext cx="9020175" cy="1111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6"/>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46" name="Google Shape;46;p6"/>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 name="Google Shape;52;p7"/>
          <p:cNvSpPr/>
          <p:nvPr/>
        </p:nvSpPr>
        <p:spPr>
          <a:xfrm>
            <a:off x="65313" y="69755"/>
            <a:ext cx="9013372" cy="6692201"/>
          </a:xfrm>
          <a:prstGeom prst="roundRect">
            <a:avLst>
              <a:gd fmla="val 4929" name="adj"/>
            </a:avLst>
          </a:prstGeom>
          <a:blipFill rotWithShape="1">
            <a:blip r:embed="rId2">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 name="Google Shape;53;p7"/>
          <p:cNvSpPr/>
          <p:nvPr/>
        </p:nvSpPr>
        <p:spPr>
          <a:xfrm flipH="1" rot="10800000">
            <a:off x="69850" y="2376488"/>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 name="Google Shape;54;p7"/>
          <p:cNvSpPr/>
          <p:nvPr/>
        </p:nvSpPr>
        <p:spPr>
          <a:xfrm>
            <a:off x="69850" y="2341563"/>
            <a:ext cx="9013825" cy="46037"/>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 name="Google Shape;55;p7"/>
          <p:cNvSpPr/>
          <p:nvPr/>
        </p:nvSpPr>
        <p:spPr>
          <a:xfrm>
            <a:off x="68263" y="2468563"/>
            <a:ext cx="9015412" cy="4603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7"/>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Franklin"/>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8" name="Google Shape;58;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p:nvPr>
            <p:ph idx="12" type="sldNum"/>
          </p:nvPr>
        </p:nvSpPr>
        <p:spPr>
          <a:xfrm>
            <a:off x="146050" y="6208713"/>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8"/>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Franklin"/>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4" name="Google Shape;64;p8"/>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Franklin"/>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5" name="Google Shape;65;p8"/>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6" name="Google Shape;66;p8"/>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 name="Google Shape;72;p9"/>
          <p:cNvSpPr/>
          <p:nvPr/>
        </p:nvSpPr>
        <p:spPr>
          <a:xfrm>
            <a:off x="63500" y="69850"/>
            <a:ext cx="9013825"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Franklin"/>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6" name="Google Shape;76;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p:nvPr/>
        </p:nvSpPr>
        <p:spPr>
          <a:xfrm flipH="1" rot="10800000">
            <a:off x="68263"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10"/>
          <p:cNvSpPr/>
          <p:nvPr/>
        </p:nvSpPr>
        <p:spPr>
          <a:xfrm>
            <a:off x="68263" y="4649788"/>
            <a:ext cx="9007475" cy="46037"/>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10"/>
          <p:cNvSpPr/>
          <p:nvPr/>
        </p:nvSpPr>
        <p:spPr>
          <a:xfrm>
            <a:off x="68263" y="4773613"/>
            <a:ext cx="9007475" cy="476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Franklin"/>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Franklin"/>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5" name="Google Shape;85;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Franklin"/>
                <a:ea typeface="Libre Franklin"/>
                <a:cs typeface="Libre Franklin"/>
                <a:sym typeface="Libre Franklin"/>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Franklin"/>
                <a:ea typeface="Libre Franklin"/>
                <a:cs typeface="Libre Franklin"/>
                <a:sym typeface="Libre Franklin"/>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Franklin"/>
                <a:ea typeface="Libre Franklin"/>
                <a:cs typeface="Libre Franklin"/>
                <a:sym typeface="Libre Franklin"/>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Franklin"/>
                <a:ea typeface="Libre Franklin"/>
                <a:cs typeface="Libre Franklin"/>
                <a:sym typeface="Libre Franklin"/>
              </a:defRPr>
            </a:lvl4pPr>
            <a:lvl5pPr lvl="4" marR="0" rtl="0" algn="l">
              <a:spcBef>
                <a:spcPts val="375"/>
              </a:spcBef>
              <a:spcAft>
                <a:spcPts val="0"/>
              </a:spcAft>
              <a:buClr>
                <a:srgbClr val="A28E6A"/>
              </a:buClr>
              <a:buSzPts val="2000"/>
              <a:buFont typeface="Libre Franklin"/>
              <a:buChar char="o"/>
              <a:defRPr b="0" i="0" sz="2000" u="none" cap="none" strike="noStrike">
                <a:solidFill>
                  <a:schemeClr val="dk1"/>
                </a:solidFill>
                <a:latin typeface="Libre Franklin"/>
                <a:ea typeface="Libre Franklin"/>
                <a:cs typeface="Libre Franklin"/>
                <a:sym typeface="Libre Franklin"/>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6" name="Google Shape;86;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p:nvPr>
            <p:ph idx="12" type="sldNum"/>
          </p:nvPr>
        </p:nvSpPr>
        <p:spPr>
          <a:xfrm>
            <a:off x="146050" y="6208713"/>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p:nvPr/>
        </p:nvSpPr>
        <p:spPr>
          <a:xfrm>
            <a:off x="63500" y="69850"/>
            <a:ext cx="9013825"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Franklin"/>
                <a:ea typeface="Libre Franklin"/>
                <a:cs typeface="Libre Franklin"/>
                <a:sym typeface="Libre Franklin"/>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Franklin"/>
                <a:ea typeface="Libre Franklin"/>
                <a:cs typeface="Libre Franklin"/>
                <a:sym typeface="Libre Franklin"/>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Franklin"/>
                <a:ea typeface="Libre Franklin"/>
                <a:cs typeface="Libre Franklin"/>
                <a:sym typeface="Libre Franklin"/>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Franklin"/>
                <a:ea typeface="Libre Franklin"/>
                <a:cs typeface="Libre Franklin"/>
                <a:sym typeface="Libre Franklin"/>
              </a:defRPr>
            </a:lvl4pPr>
            <a:lvl5pPr indent="-355600" lvl="4" marL="2286000" marR="0" rtl="0" algn="l">
              <a:spcBef>
                <a:spcPts val="375"/>
              </a:spcBef>
              <a:spcAft>
                <a:spcPts val="0"/>
              </a:spcAft>
              <a:buClr>
                <a:srgbClr val="A28E6A"/>
              </a:buClr>
              <a:buSzPts val="2000"/>
              <a:buFont typeface="Libre Franklin"/>
              <a:buChar char="o"/>
              <a:defRPr b="0" i="0" sz="2000" u="none" cap="none" strike="noStrike">
                <a:solidFill>
                  <a:schemeClr val="dk1"/>
                </a:solidFill>
                <a:latin typeface="Libre Franklin"/>
                <a:ea typeface="Libre Franklin"/>
                <a:cs typeface="Libre Franklin"/>
                <a:sym typeface="Libre Franklin"/>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title"/>
          </p:nvPr>
        </p:nvSpPr>
        <p:spPr>
          <a:xfrm>
            <a:off x="609600" y="1447800"/>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1"/>
              </a:buClr>
              <a:buFont typeface="Arial"/>
              <a:buNone/>
            </a:pPr>
            <a:r>
              <a:rPr lang="en-US" sz="3600"/>
              <a:t>Chapter 9 – Classification and Regression Trees</a:t>
            </a:r>
            <a:endParaRPr/>
          </a:p>
        </p:txBody>
      </p:sp>
      <p:sp>
        <p:nvSpPr>
          <p:cNvPr id="107" name="Google Shape;107;p13"/>
          <p:cNvSpPr txBox="1"/>
          <p:nvPr>
            <p:ph idx="11" type="ftr"/>
          </p:nvPr>
        </p:nvSpPr>
        <p:spPr>
          <a:xfrm>
            <a:off x="914400" y="6172200"/>
            <a:ext cx="67056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Galit Shmueli, Peter Bruce and Peter Gedeck  2019       rev 11/12/19</a:t>
            </a:r>
            <a:endParaRPr/>
          </a:p>
        </p:txBody>
      </p:sp>
      <p:sp>
        <p:nvSpPr>
          <p:cNvPr id="108" name="Google Shape;108;p13"/>
          <p:cNvSpPr txBox="1"/>
          <p:nvPr/>
        </p:nvSpPr>
        <p:spPr>
          <a:xfrm>
            <a:off x="609600" y="4570413"/>
            <a:ext cx="7010400" cy="123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chemeClr val="accent2"/>
                </a:solidFill>
                <a:latin typeface="Libre Franklin"/>
                <a:ea typeface="Libre Franklin"/>
                <a:cs typeface="Libre Franklin"/>
                <a:sym typeface="Libre Franklin"/>
              </a:rPr>
              <a:t>Data Mining for Business Analytics in </a:t>
            </a:r>
            <a:r>
              <a:rPr b="1" lang="en-US" sz="3200">
                <a:solidFill>
                  <a:schemeClr val="accent2"/>
                </a:solidFill>
                <a:latin typeface="Libre Franklin"/>
                <a:ea typeface="Libre Franklin"/>
                <a:cs typeface="Libre Franklin"/>
                <a:sym typeface="Libre Franklin"/>
              </a:rPr>
              <a:t>Python</a:t>
            </a:r>
            <a:endParaRPr/>
          </a:p>
          <a:p>
            <a:pPr indent="0" lvl="0" marL="0" marR="0" rtl="0" algn="l">
              <a:spcBef>
                <a:spcPts val="1400"/>
              </a:spcBef>
              <a:spcAft>
                <a:spcPts val="0"/>
              </a:spcAft>
              <a:buNone/>
            </a:pPr>
            <a:r>
              <a:rPr b="1" i="0" lang="en-US" sz="2800" u="none" cap="none" strike="noStrike">
                <a:solidFill>
                  <a:schemeClr val="dk2"/>
                </a:solidFill>
                <a:latin typeface="Libre Franklin"/>
                <a:ea typeface="Libre Franklin"/>
                <a:cs typeface="Libre Franklin"/>
                <a:sym typeface="Libre Franklin"/>
              </a:rPr>
              <a:t>Shmueli, Bruce, </a:t>
            </a:r>
            <a:r>
              <a:rPr b="1" lang="en-US" sz="2800">
                <a:solidFill>
                  <a:schemeClr val="dk2"/>
                </a:solidFill>
                <a:latin typeface="Libre Franklin"/>
                <a:ea typeface="Libre Franklin"/>
                <a:cs typeface="Libre Franklin"/>
                <a:sym typeface="Libre Franklin"/>
              </a:rPr>
              <a:t>Gedeck &amp;</a:t>
            </a:r>
            <a:r>
              <a:rPr b="1" i="0" lang="en-US" sz="2800" u="none" cap="none" strike="noStrike">
                <a:solidFill>
                  <a:schemeClr val="dk2"/>
                </a:solidFill>
                <a:latin typeface="Libre Franklin"/>
                <a:ea typeface="Libre Franklin"/>
                <a:cs typeface="Libre Franklin"/>
                <a:sym typeface="Libre Franklin"/>
              </a:rPr>
              <a:t> Patel</a:t>
            </a:r>
            <a:endParaRPr b="1" i="0" sz="2800" u="none" cap="none" strike="noStrike">
              <a:solidFill>
                <a:schemeClr val="dk2"/>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2"/>
          <p:cNvPicPr preferRelativeResize="0"/>
          <p:nvPr/>
        </p:nvPicPr>
        <p:blipFill>
          <a:blip r:embed="rId3">
            <a:alphaModFix/>
          </a:blip>
          <a:stretch>
            <a:fillRect/>
          </a:stretch>
        </p:blipFill>
        <p:spPr>
          <a:xfrm>
            <a:off x="468350" y="1074138"/>
            <a:ext cx="8207300" cy="470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How to split</a:t>
            </a:r>
            <a:endParaRPr/>
          </a:p>
        </p:txBody>
      </p:sp>
      <p:sp>
        <p:nvSpPr>
          <p:cNvPr id="174" name="Google Shape;174;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Order records according to one variable, say income</a:t>
            </a:r>
            <a:endParaRPr/>
          </a:p>
          <a:p>
            <a:pPr indent="-273050" lvl="0" marL="273050" rtl="0" algn="l">
              <a:spcBef>
                <a:spcPts val="575"/>
              </a:spcBef>
              <a:spcAft>
                <a:spcPts val="0"/>
              </a:spcAft>
              <a:buSzPts val="2210"/>
              <a:buChar char="⚫"/>
            </a:pPr>
            <a:r>
              <a:rPr lang="en-US"/>
              <a:t>Take a predictor value, say 59.7 (the first record) and divide records into those with income &gt;= 59.7 and those &lt; 59.7</a:t>
            </a:r>
            <a:endParaRPr/>
          </a:p>
          <a:p>
            <a:pPr indent="-273050" lvl="0" marL="273050" rtl="0" algn="l">
              <a:spcBef>
                <a:spcPts val="575"/>
              </a:spcBef>
              <a:spcAft>
                <a:spcPts val="0"/>
              </a:spcAft>
              <a:buSzPts val="2210"/>
              <a:buChar char="⚫"/>
            </a:pPr>
            <a:r>
              <a:rPr lang="en-US"/>
              <a:t>Measure resulting purity (homogeneity) of class in each resulting portion</a:t>
            </a:r>
            <a:endParaRPr/>
          </a:p>
          <a:p>
            <a:pPr indent="-273050" lvl="0" marL="273050" rtl="0" algn="l">
              <a:spcBef>
                <a:spcPts val="575"/>
              </a:spcBef>
              <a:spcAft>
                <a:spcPts val="0"/>
              </a:spcAft>
              <a:buSzPts val="2210"/>
              <a:buChar char="⚫"/>
            </a:pPr>
            <a:r>
              <a:rPr lang="en-US"/>
              <a:t>Try all other split values</a:t>
            </a:r>
            <a:endParaRPr/>
          </a:p>
          <a:p>
            <a:pPr indent="-273050" lvl="0" marL="273050" rtl="0" algn="l">
              <a:spcBef>
                <a:spcPts val="575"/>
              </a:spcBef>
              <a:spcAft>
                <a:spcPts val="0"/>
              </a:spcAft>
              <a:buSzPts val="2210"/>
              <a:buChar char="⚫"/>
            </a:pPr>
            <a:r>
              <a:rPr lang="en-US"/>
              <a:t>Repeat for other variable(s)</a:t>
            </a:r>
            <a:endParaRPr/>
          </a:p>
          <a:p>
            <a:pPr indent="-273050" lvl="0" marL="273050" rtl="0" algn="l">
              <a:spcBef>
                <a:spcPts val="575"/>
              </a:spcBef>
              <a:spcAft>
                <a:spcPts val="0"/>
              </a:spcAft>
              <a:buSzPts val="2210"/>
              <a:buChar char="⚫"/>
            </a:pPr>
            <a:r>
              <a:rPr lang="en-US"/>
              <a:t>Select the one variable &amp; split that yields the most purity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Note: Categorical Variables</a:t>
            </a:r>
            <a:endParaRPr/>
          </a:p>
        </p:txBody>
      </p:sp>
      <p:sp>
        <p:nvSpPr>
          <p:cNvPr id="181" name="Google Shape;181;p2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Examine all possible ways in which the categories can be split.</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E.g., categories A, B, C can be split 3 ways</a:t>
            </a:r>
            <a:endParaRPr/>
          </a:p>
          <a:p>
            <a:pPr indent="-228599" lvl="1" marL="547688" rtl="0" algn="l">
              <a:spcBef>
                <a:spcPts val="375"/>
              </a:spcBef>
              <a:spcAft>
                <a:spcPts val="0"/>
              </a:spcAft>
              <a:buSzPts val="2040"/>
              <a:buFont typeface="Noto Sans Symbols"/>
              <a:buNone/>
            </a:pPr>
            <a:r>
              <a:rPr lang="en-US"/>
              <a:t>{A} and {B, C}</a:t>
            </a:r>
            <a:endParaRPr/>
          </a:p>
          <a:p>
            <a:pPr indent="-228599" lvl="1" marL="547688" rtl="0" algn="l">
              <a:spcBef>
                <a:spcPts val="375"/>
              </a:spcBef>
              <a:spcAft>
                <a:spcPts val="0"/>
              </a:spcAft>
              <a:buSzPts val="2040"/>
              <a:buFont typeface="Noto Sans Symbols"/>
              <a:buNone/>
            </a:pPr>
            <a:r>
              <a:rPr lang="en-US"/>
              <a:t>{B} and {A, C}</a:t>
            </a:r>
            <a:endParaRPr/>
          </a:p>
          <a:p>
            <a:pPr indent="-228599" lvl="1" marL="547688" rtl="0" algn="l">
              <a:spcBef>
                <a:spcPts val="375"/>
              </a:spcBef>
              <a:spcAft>
                <a:spcPts val="0"/>
              </a:spcAft>
              <a:buSzPts val="2040"/>
              <a:buFont typeface="Noto Sans Symbols"/>
              <a:buNone/>
            </a:pPr>
            <a:r>
              <a:rPr lang="en-US"/>
              <a:t>{C} and {A, B}</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With many categories, # of splits becomes huge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914400" y="274638"/>
            <a:ext cx="7772400" cy="9445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The first split: Income = 59.7</a:t>
            </a:r>
            <a:endParaRPr/>
          </a:p>
        </p:txBody>
      </p:sp>
      <p:pic>
        <p:nvPicPr>
          <p:cNvPr id="188" name="Google Shape;188;p25"/>
          <p:cNvPicPr preferRelativeResize="0"/>
          <p:nvPr/>
        </p:nvPicPr>
        <p:blipFill>
          <a:blip r:embed="rId3">
            <a:alphaModFix/>
          </a:blip>
          <a:stretch>
            <a:fillRect/>
          </a:stretch>
        </p:blipFill>
        <p:spPr>
          <a:xfrm>
            <a:off x="1081550" y="1769800"/>
            <a:ext cx="7112426" cy="414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914400" y="274638"/>
            <a:ext cx="7772400" cy="10207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Second Split: Lot size = 21.4</a:t>
            </a:r>
            <a:endParaRPr/>
          </a:p>
        </p:txBody>
      </p:sp>
      <p:pic>
        <p:nvPicPr>
          <p:cNvPr id="195" name="Google Shape;195;p26"/>
          <p:cNvPicPr preferRelativeResize="0"/>
          <p:nvPr/>
        </p:nvPicPr>
        <p:blipFill>
          <a:blip r:embed="rId3">
            <a:alphaModFix/>
          </a:blip>
          <a:stretch>
            <a:fillRect/>
          </a:stretch>
        </p:blipFill>
        <p:spPr>
          <a:xfrm>
            <a:off x="1347025" y="1912375"/>
            <a:ext cx="6453850" cy="367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914400" y="274638"/>
            <a:ext cx="7772400" cy="8683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After All Splits</a:t>
            </a:r>
            <a:endParaRPr/>
          </a:p>
        </p:txBody>
      </p:sp>
      <p:pic>
        <p:nvPicPr>
          <p:cNvPr id="202" name="Google Shape;202;p27"/>
          <p:cNvPicPr preferRelativeResize="0"/>
          <p:nvPr/>
        </p:nvPicPr>
        <p:blipFill>
          <a:blip r:embed="rId3">
            <a:alphaModFix/>
          </a:blip>
          <a:stretch>
            <a:fillRect/>
          </a:stretch>
        </p:blipFill>
        <p:spPr>
          <a:xfrm>
            <a:off x="620650" y="1306475"/>
            <a:ext cx="8066150" cy="4643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685800" y="25146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Measuring Impurity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Gini Index</a:t>
            </a:r>
            <a:endParaRPr/>
          </a:p>
        </p:txBody>
      </p:sp>
      <p:sp>
        <p:nvSpPr>
          <p:cNvPr id="215" name="Google Shape;215;p29"/>
          <p:cNvSpPr txBox="1"/>
          <p:nvPr>
            <p:ph idx="1" type="body"/>
          </p:nvPr>
        </p:nvSpPr>
        <p:spPr>
          <a:xfrm>
            <a:off x="914400" y="1447800"/>
            <a:ext cx="7696200" cy="1676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lang="en-US"/>
              <a:t>Gini Index for rectangle </a:t>
            </a:r>
            <a:r>
              <a:rPr i="1" lang="en-US"/>
              <a:t>A</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p:txBody>
      </p:sp>
      <p:sp>
        <p:nvSpPr>
          <p:cNvPr id="216" name="Google Shape;216;p29"/>
          <p:cNvSpPr txBox="1"/>
          <p:nvPr>
            <p:ph idx="2" type="body"/>
          </p:nvPr>
        </p:nvSpPr>
        <p:spPr>
          <a:xfrm>
            <a:off x="1066800" y="3200400"/>
            <a:ext cx="7616825" cy="2819400"/>
          </a:xfrm>
          <a:prstGeom prst="rect">
            <a:avLst/>
          </a:prstGeom>
          <a:noFill/>
          <a:ln>
            <a:noFill/>
          </a:ln>
        </p:spPr>
        <p:txBody>
          <a:bodyPr anchorCtr="0" anchor="t" bIns="45700" lIns="91425" spcFirstLastPara="1" rIns="91425" wrap="square" tIns="45700">
            <a:noAutofit/>
          </a:bodyPr>
          <a:lstStyle/>
          <a:p>
            <a:pPr indent="-517525" lvl="0" marL="517525" rtl="0" algn="l">
              <a:spcBef>
                <a:spcPts val="0"/>
              </a:spcBef>
              <a:spcAft>
                <a:spcPts val="0"/>
              </a:spcAft>
              <a:buSzPts val="2210"/>
              <a:buFont typeface="Noto Sans Symbols"/>
              <a:buNone/>
            </a:pPr>
            <a:r>
              <a:rPr i="1" lang="en-US"/>
              <a:t>p</a:t>
            </a:r>
            <a:r>
              <a:rPr lang="en-US"/>
              <a:t> = proportion of cases in rectangle </a:t>
            </a:r>
            <a:r>
              <a:rPr i="1" lang="en-US"/>
              <a:t>A</a:t>
            </a:r>
            <a:r>
              <a:rPr lang="en-US"/>
              <a:t> that belong to class </a:t>
            </a:r>
            <a:r>
              <a:rPr i="1" lang="en-US"/>
              <a:t>k </a:t>
            </a:r>
            <a:r>
              <a:rPr lang="en-US"/>
              <a:t>(out of </a:t>
            </a:r>
            <a:r>
              <a:rPr i="1" lang="en-US"/>
              <a:t>m</a:t>
            </a:r>
            <a:r>
              <a:rPr lang="en-US"/>
              <a:t> classes)</a:t>
            </a:r>
            <a:endParaRPr/>
          </a:p>
          <a:p>
            <a:pPr indent="-132715" lvl="0" marL="273050" rtl="0" algn="l">
              <a:spcBef>
                <a:spcPts val="575"/>
              </a:spcBef>
              <a:spcAft>
                <a:spcPts val="0"/>
              </a:spcAft>
              <a:buSzPts val="2210"/>
              <a:buNone/>
            </a:pPr>
            <a:r>
              <a:t/>
            </a:r>
            <a:endParaRPr/>
          </a:p>
          <a:p>
            <a:pPr indent="-228600" lvl="1" marL="547688" rtl="0" algn="l">
              <a:spcBef>
                <a:spcPts val="375"/>
              </a:spcBef>
              <a:spcAft>
                <a:spcPts val="0"/>
              </a:spcAft>
              <a:buSzPts val="2040"/>
              <a:buChar char="⚫"/>
            </a:pPr>
            <a:r>
              <a:rPr lang="en-US"/>
              <a:t>I(A) = 0 when all cases belong to same class</a:t>
            </a:r>
            <a:endParaRPr/>
          </a:p>
          <a:p>
            <a:pPr indent="-228600" lvl="1" marL="547688" rtl="0" algn="l">
              <a:spcBef>
                <a:spcPts val="375"/>
              </a:spcBef>
              <a:spcAft>
                <a:spcPts val="0"/>
              </a:spcAft>
              <a:buSzPts val="2040"/>
              <a:buChar char="⚫"/>
            </a:pPr>
            <a:r>
              <a:rPr lang="en-US"/>
              <a:t>Max value when all classes are equally represented (= 0.50 in binary case)</a:t>
            </a:r>
            <a:endParaRPr/>
          </a:p>
          <a:p>
            <a:pPr indent="-273050" lvl="0" marL="273050" rtl="0" algn="l">
              <a:spcBef>
                <a:spcPts val="575"/>
              </a:spcBef>
              <a:spcAft>
                <a:spcPts val="0"/>
              </a:spcAft>
              <a:buSzPts val="1530"/>
              <a:buFont typeface="Noto Sans Symbols"/>
              <a:buNone/>
            </a:pPr>
            <a:r>
              <a:t/>
            </a:r>
            <a:endParaRPr sz="1800"/>
          </a:p>
          <a:p>
            <a:pPr indent="-273050" lvl="0" marL="273050" rtl="0" algn="l">
              <a:spcBef>
                <a:spcPts val="575"/>
              </a:spcBef>
              <a:spcAft>
                <a:spcPts val="0"/>
              </a:spcAft>
              <a:buSzPts val="1530"/>
              <a:buFont typeface="Noto Sans Symbols"/>
              <a:buNone/>
            </a:pPr>
            <a:r>
              <a:t/>
            </a:r>
            <a:endParaRPr/>
          </a:p>
        </p:txBody>
      </p:sp>
      <p:pic>
        <p:nvPicPr>
          <p:cNvPr id="217" name="Google Shape;217;p29"/>
          <p:cNvPicPr preferRelativeResize="0"/>
          <p:nvPr/>
        </p:nvPicPr>
        <p:blipFill rotWithShape="1">
          <a:blip r:embed="rId3">
            <a:alphaModFix/>
          </a:blip>
          <a:srcRect b="0" l="0" r="0" t="0"/>
          <a:stretch/>
        </p:blipFill>
        <p:spPr>
          <a:xfrm>
            <a:off x="2041525" y="2197100"/>
            <a:ext cx="6950075" cy="100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Entropy</a:t>
            </a:r>
            <a:endParaRPr/>
          </a:p>
        </p:txBody>
      </p:sp>
      <p:sp>
        <p:nvSpPr>
          <p:cNvPr id="224" name="Google Shape;224;p30"/>
          <p:cNvSpPr txBox="1"/>
          <p:nvPr>
            <p:ph idx="1" type="body"/>
          </p:nvPr>
        </p:nvSpPr>
        <p:spPr>
          <a:xfrm>
            <a:off x="914400" y="3810000"/>
            <a:ext cx="7086600" cy="2209800"/>
          </a:xfrm>
          <a:prstGeom prst="rect">
            <a:avLst/>
          </a:prstGeom>
          <a:noFill/>
          <a:ln>
            <a:noFill/>
          </a:ln>
        </p:spPr>
        <p:txBody>
          <a:bodyPr anchorCtr="0" anchor="t" bIns="45700" lIns="91425" spcFirstLastPara="1" rIns="91425" wrap="square" tIns="45700">
            <a:noAutofit/>
          </a:bodyPr>
          <a:lstStyle/>
          <a:p>
            <a:pPr indent="-517525" lvl="0" marL="517525" rtl="0" algn="l">
              <a:spcBef>
                <a:spcPts val="0"/>
              </a:spcBef>
              <a:spcAft>
                <a:spcPts val="0"/>
              </a:spcAft>
              <a:buSzPts val="2210"/>
              <a:buNone/>
            </a:pPr>
            <a:r>
              <a:rPr i="1" lang="en-US"/>
              <a:t>p</a:t>
            </a:r>
            <a:r>
              <a:rPr lang="en-US"/>
              <a:t> = proportion of cases in rectangle </a:t>
            </a:r>
            <a:r>
              <a:rPr i="1" lang="en-US"/>
              <a:t>A</a:t>
            </a:r>
            <a:r>
              <a:rPr lang="en-US"/>
              <a:t> that belong to class </a:t>
            </a:r>
            <a:r>
              <a:rPr i="1" lang="en-US"/>
              <a:t>k </a:t>
            </a:r>
            <a:r>
              <a:rPr lang="en-US"/>
              <a:t>(out of </a:t>
            </a:r>
            <a:r>
              <a:rPr i="1" lang="en-US"/>
              <a:t>m </a:t>
            </a:r>
            <a:r>
              <a:rPr lang="en-US"/>
              <a:t>cla</a:t>
            </a:r>
            <a:r>
              <a:rPr i="1" lang="en-US"/>
              <a:t>sses</a:t>
            </a:r>
            <a:r>
              <a:rPr lang="en-US"/>
              <a:t>) </a:t>
            </a:r>
            <a:endParaRPr i="1"/>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Entropy ranges between 0 (most pure) and log</a:t>
            </a:r>
            <a:r>
              <a:rPr baseline="-25000" lang="en-US"/>
              <a:t>2</a:t>
            </a:r>
            <a:r>
              <a:rPr lang="en-US"/>
              <a:t>(</a:t>
            </a:r>
            <a:r>
              <a:rPr i="1" lang="en-US"/>
              <a:t>m</a:t>
            </a:r>
            <a:r>
              <a:rPr lang="en-US"/>
              <a:t>) (equal representation of classes)</a:t>
            </a:r>
            <a:endParaRPr/>
          </a:p>
          <a:p>
            <a:pPr indent="-132715" lvl="0" marL="273050" rtl="0" algn="l">
              <a:spcBef>
                <a:spcPts val="575"/>
              </a:spcBef>
              <a:spcAft>
                <a:spcPts val="0"/>
              </a:spcAft>
              <a:buSzPts val="2210"/>
              <a:buNone/>
            </a:pPr>
            <a:r>
              <a:t/>
            </a:r>
            <a:endParaRPr/>
          </a:p>
        </p:txBody>
      </p:sp>
      <p:sp>
        <p:nvSpPr>
          <p:cNvPr id="225" name="Google Shape;225;p30"/>
          <p:cNvSpPr txBox="1"/>
          <p:nvPr>
            <p:ph idx="2" type="body"/>
          </p:nvPr>
        </p:nvSpPr>
        <p:spPr>
          <a:xfrm>
            <a:off x="990600" y="1447800"/>
            <a:ext cx="7693025" cy="1981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lang="en-US"/>
              <a:t> </a:t>
            </a:r>
            <a:endParaRPr/>
          </a:p>
        </p:txBody>
      </p:sp>
      <p:pic>
        <p:nvPicPr>
          <p:cNvPr id="226" name="Google Shape;226;p30"/>
          <p:cNvPicPr preferRelativeResize="0"/>
          <p:nvPr/>
        </p:nvPicPr>
        <p:blipFill rotWithShape="1">
          <a:blip r:embed="rId3">
            <a:alphaModFix/>
          </a:blip>
          <a:srcRect b="0" l="0" r="0" t="0"/>
          <a:stretch/>
        </p:blipFill>
        <p:spPr>
          <a:xfrm>
            <a:off x="914400" y="1524000"/>
            <a:ext cx="6553200" cy="1746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600"/>
              <a:t>Impurity and Recursive Partitioning</a:t>
            </a:r>
            <a:endParaRPr/>
          </a:p>
        </p:txBody>
      </p:sp>
      <p:sp>
        <p:nvSpPr>
          <p:cNvPr id="233" name="Google Shape;233;p31"/>
          <p:cNvSpPr txBox="1"/>
          <p:nvPr>
            <p:ph idx="1" type="body"/>
          </p:nvPr>
        </p:nvSpPr>
        <p:spPr>
          <a:xfrm>
            <a:off x="914400" y="2133600"/>
            <a:ext cx="7772400" cy="3886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Obtain overall impurity measure (weighted avg. of individual rectangles)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At each successive stage, compare this measure across all possible splits in all variables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Choose the split that reduces impurity the most</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Chosen split points become nodes on the tree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Trees and Rules</a:t>
            </a:r>
            <a:endParaRPr/>
          </a:p>
        </p:txBody>
      </p:sp>
      <p:sp>
        <p:nvSpPr>
          <p:cNvPr id="115" name="Google Shape;115;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b="1" lang="en-US"/>
              <a:t>Goal: </a:t>
            </a:r>
            <a:r>
              <a:rPr lang="en-US"/>
              <a:t>Classify or predict an outcome based on a set of predictors</a:t>
            </a:r>
            <a:endParaRPr/>
          </a:p>
          <a:p>
            <a:pPr indent="-273050" lvl="0" marL="273050" rtl="0" algn="l">
              <a:spcBef>
                <a:spcPts val="575"/>
              </a:spcBef>
              <a:spcAft>
                <a:spcPts val="0"/>
              </a:spcAft>
              <a:buSzPts val="2210"/>
              <a:buFont typeface="Noto Sans Symbols"/>
              <a:buNone/>
            </a:pPr>
            <a:r>
              <a:rPr lang="en-US"/>
              <a:t>The output is a set of </a:t>
            </a:r>
            <a:r>
              <a:rPr b="1" lang="en-US"/>
              <a:t>rules</a:t>
            </a:r>
            <a:endParaRPr/>
          </a:p>
          <a:p>
            <a:pPr indent="-273050" lvl="0" marL="273050" rtl="0" algn="l">
              <a:spcBef>
                <a:spcPts val="575"/>
              </a:spcBef>
              <a:spcAft>
                <a:spcPts val="0"/>
              </a:spcAft>
              <a:buSzPts val="2210"/>
              <a:buFont typeface="Noto Sans Symbols"/>
              <a:buNone/>
            </a:pPr>
            <a:r>
              <a:rPr b="1" lang="en-US"/>
              <a:t>Example: </a:t>
            </a:r>
            <a:endParaRPr/>
          </a:p>
          <a:p>
            <a:pPr indent="-273050" lvl="0" marL="273050" rtl="0" algn="l">
              <a:spcBef>
                <a:spcPts val="575"/>
              </a:spcBef>
              <a:spcAft>
                <a:spcPts val="0"/>
              </a:spcAft>
              <a:buSzPts val="2210"/>
              <a:buChar char="⚫"/>
            </a:pPr>
            <a:r>
              <a:rPr lang="en-US"/>
              <a:t>Goal:  classify a record as “will accept credit card offer” or “will not accept”</a:t>
            </a:r>
            <a:endParaRPr/>
          </a:p>
          <a:p>
            <a:pPr indent="-273050" lvl="0" marL="273050" rtl="0" algn="l">
              <a:spcBef>
                <a:spcPts val="575"/>
              </a:spcBef>
              <a:spcAft>
                <a:spcPts val="0"/>
              </a:spcAft>
              <a:buSzPts val="2210"/>
              <a:buChar char="⚫"/>
            </a:pPr>
            <a:r>
              <a:rPr lang="en-US"/>
              <a:t>Rule might be “IF (Income &gt;= 106) AND (Education &lt; 1.5) AND (Family &lt;= 2.5) THEN Class = 0 (nonacceptor)</a:t>
            </a:r>
            <a:endParaRPr/>
          </a:p>
          <a:p>
            <a:pPr indent="-273050" lvl="0" marL="273050" rtl="0" algn="l">
              <a:spcBef>
                <a:spcPts val="575"/>
              </a:spcBef>
              <a:spcAft>
                <a:spcPts val="0"/>
              </a:spcAft>
              <a:buSzPts val="2210"/>
              <a:buChar char="⚫"/>
            </a:pPr>
            <a:r>
              <a:rPr lang="en-US"/>
              <a:t>Also called CART, Decision Trees, or just Trees</a:t>
            </a:r>
            <a:endParaRPr/>
          </a:p>
          <a:p>
            <a:pPr indent="-273050" lvl="0" marL="273050" rtl="0" algn="l">
              <a:spcBef>
                <a:spcPts val="575"/>
              </a:spcBef>
              <a:spcAft>
                <a:spcPts val="0"/>
              </a:spcAft>
              <a:buSzPts val="2210"/>
              <a:buChar char="⚫"/>
            </a:pPr>
            <a:r>
              <a:rPr lang="en-US"/>
              <a:t>Rules are represented by tree diagrams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600"/>
              <a:t>Running the Classification Tree</a:t>
            </a:r>
            <a:endParaRPr/>
          </a:p>
        </p:txBody>
      </p:sp>
      <p:sp>
        <p:nvSpPr>
          <p:cNvPr id="240" name="Google Shape;240;p32"/>
          <p:cNvSpPr txBox="1"/>
          <p:nvPr>
            <p:ph idx="1" type="body"/>
          </p:nvPr>
        </p:nvSpPr>
        <p:spPr>
          <a:xfrm>
            <a:off x="221225" y="2133600"/>
            <a:ext cx="8793600" cy="3886200"/>
          </a:xfrm>
          <a:prstGeom prst="rect">
            <a:avLst/>
          </a:prstGeom>
          <a:noFill/>
          <a:ln>
            <a:noFill/>
          </a:ln>
        </p:spPr>
        <p:txBody>
          <a:bodyPr anchorCtr="0" anchor="t" bIns="45700" lIns="91425" spcFirstLastPara="1" rIns="91425" wrap="square" tIns="45700">
            <a:noAutofit/>
          </a:bodyPr>
          <a:lstStyle/>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mower_df = pd.read_csv('RidingMowers.csv')</a:t>
            </a:r>
            <a:endParaRPr sz="1800">
              <a:latin typeface="Courier New"/>
              <a:ea typeface="Courier New"/>
              <a:cs typeface="Courier New"/>
              <a:sym typeface="Courier New"/>
            </a:endParaRPr>
          </a:p>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 use max_depth to control tree size (None = full tree)</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classTree = DecisionTreeClassifier(random_state=0, </a:t>
            </a:r>
            <a:endParaRPr sz="1800">
              <a:latin typeface="Courier New"/>
              <a:ea typeface="Courier New"/>
              <a:cs typeface="Courier New"/>
              <a:sym typeface="Courier New"/>
            </a:endParaRPr>
          </a:p>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   max_depth=1)</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classTree.fit(mower_df.drop(columns=['Ownership']), </a:t>
            </a:r>
            <a:endParaRPr sz="1800">
              <a:latin typeface="Courier New"/>
              <a:ea typeface="Courier New"/>
              <a:cs typeface="Courier New"/>
              <a:sym typeface="Courier New"/>
            </a:endParaRPr>
          </a:p>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   mower_df['Ownership'])</a:t>
            </a:r>
            <a:endParaRPr sz="1800">
              <a:latin typeface="Courier New"/>
              <a:ea typeface="Courier New"/>
              <a:cs typeface="Courier New"/>
              <a:sym typeface="Courier New"/>
            </a:endParaRPr>
          </a:p>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print("Classes: {}".format(', '.join(classTree.classes_)))</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plotDecisionTree(classTree,feature_names=mower_df.columns[:2], </a:t>
            </a:r>
            <a:endParaRPr sz="1800">
              <a:latin typeface="Courier New"/>
              <a:ea typeface="Courier New"/>
              <a:cs typeface="Courier New"/>
              <a:sym typeface="Courier New"/>
            </a:endParaRPr>
          </a:p>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   class_names=classTree.classes_))</a:t>
            </a:r>
            <a:endParaRPr sz="1800">
              <a:latin typeface="Courier New"/>
              <a:ea typeface="Courier New"/>
              <a:cs typeface="Courier New"/>
              <a:sym typeface="Courier New"/>
            </a:endParaRPr>
          </a:p>
          <a:p>
            <a:pPr indent="0" lvl="0" marL="0" rtl="0" algn="l">
              <a:spcBef>
                <a:spcPts val="575"/>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First Split – The Tree</a:t>
            </a:r>
            <a:endParaRPr/>
          </a:p>
        </p:txBody>
      </p:sp>
      <p:pic>
        <p:nvPicPr>
          <p:cNvPr id="247" name="Google Shape;247;p33"/>
          <p:cNvPicPr preferRelativeResize="0"/>
          <p:nvPr/>
        </p:nvPicPr>
        <p:blipFill>
          <a:blip r:embed="rId3">
            <a:alphaModFix/>
          </a:blip>
          <a:stretch>
            <a:fillRect/>
          </a:stretch>
        </p:blipFill>
        <p:spPr>
          <a:xfrm>
            <a:off x="2818175" y="1802348"/>
            <a:ext cx="3314025" cy="315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914400" y="274638"/>
            <a:ext cx="7772400" cy="7921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Tree After 3 Splits</a:t>
            </a:r>
            <a:endParaRPr/>
          </a:p>
        </p:txBody>
      </p:sp>
      <p:sp>
        <p:nvSpPr>
          <p:cNvPr id="254" name="Google Shape;254;p34"/>
          <p:cNvSpPr txBox="1"/>
          <p:nvPr/>
        </p:nvSpPr>
        <p:spPr>
          <a:xfrm>
            <a:off x="597300" y="5372100"/>
            <a:ext cx="81855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The first split is on Income, then the next split is on Lot Size for both the low income group (at lot size 21.4) and the high income split (at lot size </a:t>
            </a:r>
            <a:r>
              <a:rPr lang="en-US" sz="1800">
                <a:solidFill>
                  <a:schemeClr val="dk1"/>
                </a:solidFill>
              </a:rPr>
              <a:t>19.8</a:t>
            </a:r>
            <a:r>
              <a:rPr b="0" i="0" lang="en-US" sz="1800" u="none" cap="none" strike="noStrike">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pic>
        <p:nvPicPr>
          <p:cNvPr id="255" name="Google Shape;255;p34"/>
          <p:cNvPicPr preferRelativeResize="0"/>
          <p:nvPr/>
        </p:nvPicPr>
        <p:blipFill>
          <a:blip r:embed="rId3">
            <a:alphaModFix/>
          </a:blip>
          <a:stretch>
            <a:fillRect/>
          </a:stretch>
        </p:blipFill>
        <p:spPr>
          <a:xfrm>
            <a:off x="1855825" y="1219200"/>
            <a:ext cx="5102254" cy="3673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nvSpPr>
        <p:spPr>
          <a:xfrm>
            <a:off x="6937900" y="2246675"/>
            <a:ext cx="13716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Decision node </a:t>
            </a:r>
            <a:endParaRPr sz="1400">
              <a:solidFill>
                <a:schemeClr val="dk1"/>
              </a:solidFill>
              <a:latin typeface="Arial"/>
              <a:ea typeface="Arial"/>
              <a:cs typeface="Arial"/>
              <a:sym typeface="Arial"/>
            </a:endParaRPr>
          </a:p>
        </p:txBody>
      </p:sp>
      <p:sp>
        <p:nvSpPr>
          <p:cNvPr id="262" name="Google Shape;262;p35"/>
          <p:cNvSpPr txBox="1"/>
          <p:nvPr/>
        </p:nvSpPr>
        <p:spPr>
          <a:xfrm>
            <a:off x="6409400" y="5759250"/>
            <a:ext cx="14478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Terminal node (leaf)</a:t>
            </a:r>
            <a:endParaRPr sz="1400">
              <a:solidFill>
                <a:schemeClr val="dk1"/>
              </a:solidFill>
              <a:latin typeface="Arial"/>
              <a:ea typeface="Arial"/>
              <a:cs typeface="Arial"/>
              <a:sym typeface="Arial"/>
            </a:endParaRPr>
          </a:p>
        </p:txBody>
      </p:sp>
      <p:pic>
        <p:nvPicPr>
          <p:cNvPr id="263" name="Google Shape;263;p35"/>
          <p:cNvPicPr preferRelativeResize="0"/>
          <p:nvPr/>
        </p:nvPicPr>
        <p:blipFill>
          <a:blip r:embed="rId3">
            <a:alphaModFix/>
          </a:blip>
          <a:stretch>
            <a:fillRect/>
          </a:stretch>
        </p:blipFill>
        <p:spPr>
          <a:xfrm>
            <a:off x="1402350" y="1039750"/>
            <a:ext cx="4858350" cy="5403000"/>
          </a:xfrm>
          <a:prstGeom prst="rect">
            <a:avLst/>
          </a:prstGeom>
          <a:noFill/>
          <a:ln>
            <a:noFill/>
          </a:ln>
        </p:spPr>
      </p:pic>
      <p:cxnSp>
        <p:nvCxnSpPr>
          <p:cNvPr id="264" name="Google Shape;264;p35"/>
          <p:cNvCxnSpPr/>
          <p:nvPr/>
        </p:nvCxnSpPr>
        <p:spPr>
          <a:xfrm rot="10800000">
            <a:off x="5154650" y="5950825"/>
            <a:ext cx="1172400" cy="4440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p35"/>
          <p:cNvCxnSpPr/>
          <p:nvPr/>
        </p:nvCxnSpPr>
        <p:spPr>
          <a:xfrm rot="10800000">
            <a:off x="5552775" y="5065950"/>
            <a:ext cx="851700" cy="464700"/>
          </a:xfrm>
          <a:prstGeom prst="straightConnector1">
            <a:avLst/>
          </a:prstGeom>
          <a:noFill/>
          <a:ln cap="flat" cmpd="sng" w="9525">
            <a:solidFill>
              <a:schemeClr val="dk2"/>
            </a:solidFill>
            <a:prstDash val="solid"/>
            <a:round/>
            <a:headEnd len="med" w="med" type="none"/>
            <a:tailEnd len="med" w="med" type="triangle"/>
          </a:ln>
        </p:spPr>
      </p:cxnSp>
      <p:cxnSp>
        <p:nvCxnSpPr>
          <p:cNvPr id="266" name="Google Shape;266;p35"/>
          <p:cNvCxnSpPr/>
          <p:nvPr/>
        </p:nvCxnSpPr>
        <p:spPr>
          <a:xfrm rot="10800000">
            <a:off x="6017275" y="4136850"/>
            <a:ext cx="873900" cy="13938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35"/>
          <p:cNvCxnSpPr/>
          <p:nvPr/>
        </p:nvCxnSpPr>
        <p:spPr>
          <a:xfrm flipH="1">
            <a:off x="5508400" y="2400575"/>
            <a:ext cx="1429500" cy="2430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35"/>
          <p:cNvSpPr txBox="1"/>
          <p:nvPr/>
        </p:nvSpPr>
        <p:spPr>
          <a:xfrm>
            <a:off x="1371600" y="210175"/>
            <a:ext cx="6138900" cy="69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latin typeface="Libre Franklin"/>
                <a:ea typeface="Libre Franklin"/>
                <a:cs typeface="Libre Franklin"/>
                <a:sym typeface="Libre Franklin"/>
              </a:rPr>
              <a:t>Tree After All Splits</a:t>
            </a:r>
            <a:endParaRPr sz="3600">
              <a:latin typeface="Libre Franklin"/>
              <a:ea typeface="Libre Franklin"/>
              <a:cs typeface="Libre Franklin"/>
              <a:sym typeface="Libre Frankli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nvSpPr>
        <p:spPr>
          <a:xfrm>
            <a:off x="6227525" y="1374075"/>
            <a:ext cx="27432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The dominant class in this portion of the first split (those with income &gt;= </a:t>
            </a:r>
            <a:r>
              <a:rPr lang="en-US">
                <a:solidFill>
                  <a:schemeClr val="dk1"/>
                </a:solidFill>
              </a:rPr>
              <a:t>59.7</a:t>
            </a:r>
            <a:r>
              <a:rPr lang="en-US" sz="1400">
                <a:solidFill>
                  <a:schemeClr val="dk1"/>
                </a:solidFill>
                <a:latin typeface="Arial"/>
                <a:ea typeface="Arial"/>
                <a:cs typeface="Arial"/>
                <a:sym typeface="Arial"/>
              </a:rPr>
              <a:t>) is “owner” – 11 owners and 5 non-owners</a:t>
            </a:r>
            <a:endParaRPr sz="1400">
              <a:solidFill>
                <a:schemeClr val="dk1"/>
              </a:solidFill>
              <a:latin typeface="Arial"/>
              <a:ea typeface="Arial"/>
              <a:cs typeface="Arial"/>
              <a:sym typeface="Arial"/>
            </a:endParaRPr>
          </a:p>
        </p:txBody>
      </p:sp>
      <p:sp>
        <p:nvSpPr>
          <p:cNvPr id="275" name="Google Shape;275;p36"/>
          <p:cNvSpPr txBox="1"/>
          <p:nvPr/>
        </p:nvSpPr>
        <p:spPr>
          <a:xfrm>
            <a:off x="6147625" y="4031250"/>
            <a:ext cx="19812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The next split for this group of 16 will be on the basis of </a:t>
            </a:r>
            <a:r>
              <a:rPr lang="en-US">
                <a:solidFill>
                  <a:schemeClr val="dk1"/>
                </a:solidFill>
              </a:rPr>
              <a:t>Income</a:t>
            </a:r>
            <a:r>
              <a:rPr lang="en-US" sz="1400">
                <a:solidFill>
                  <a:schemeClr val="dk1"/>
                </a:solidFill>
                <a:latin typeface="Arial"/>
                <a:ea typeface="Arial"/>
                <a:cs typeface="Arial"/>
                <a:sym typeface="Arial"/>
              </a:rPr>
              <a:t>, splitting at 84.75</a:t>
            </a:r>
            <a:endParaRPr sz="1400">
              <a:solidFill>
                <a:schemeClr val="dk1"/>
              </a:solidFill>
              <a:latin typeface="Arial"/>
              <a:ea typeface="Arial"/>
              <a:cs typeface="Arial"/>
              <a:sym typeface="Arial"/>
            </a:endParaRPr>
          </a:p>
        </p:txBody>
      </p:sp>
      <p:pic>
        <p:nvPicPr>
          <p:cNvPr id="276" name="Google Shape;276;p36"/>
          <p:cNvPicPr preferRelativeResize="0"/>
          <p:nvPr/>
        </p:nvPicPr>
        <p:blipFill>
          <a:blip r:embed="rId3">
            <a:alphaModFix/>
          </a:blip>
          <a:stretch>
            <a:fillRect/>
          </a:stretch>
        </p:blipFill>
        <p:spPr>
          <a:xfrm>
            <a:off x="1590350" y="594825"/>
            <a:ext cx="4219575" cy="4914900"/>
          </a:xfrm>
          <a:prstGeom prst="rect">
            <a:avLst/>
          </a:prstGeom>
          <a:noFill/>
          <a:ln>
            <a:noFill/>
          </a:ln>
        </p:spPr>
      </p:pic>
      <p:cxnSp>
        <p:nvCxnSpPr>
          <p:cNvPr id="277" name="Google Shape;277;p36"/>
          <p:cNvCxnSpPr/>
          <p:nvPr/>
        </p:nvCxnSpPr>
        <p:spPr>
          <a:xfrm flipH="1">
            <a:off x="5010725" y="1851075"/>
            <a:ext cx="1216800" cy="339000"/>
          </a:xfrm>
          <a:prstGeom prst="straightConnector1">
            <a:avLst/>
          </a:prstGeom>
          <a:noFill/>
          <a:ln cap="flat" cmpd="sng" w="9525">
            <a:solidFill>
              <a:schemeClr val="dk2"/>
            </a:solidFill>
            <a:prstDash val="solid"/>
            <a:round/>
            <a:headEnd len="med" w="med" type="none"/>
            <a:tailEnd len="med" w="med" type="triangle"/>
          </a:ln>
        </p:spPr>
      </p:cxnSp>
      <p:cxnSp>
        <p:nvCxnSpPr>
          <p:cNvPr id="278" name="Google Shape;278;p36"/>
          <p:cNvCxnSpPr/>
          <p:nvPr/>
        </p:nvCxnSpPr>
        <p:spPr>
          <a:xfrm rot="10800000">
            <a:off x="4988550" y="3495425"/>
            <a:ext cx="1139400" cy="752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nvSpPr>
        <p:spPr>
          <a:xfrm>
            <a:off x="1143000" y="304800"/>
            <a:ext cx="67056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Read down the tree to derive rules</a:t>
            </a:r>
            <a:endParaRPr sz="2800">
              <a:solidFill>
                <a:schemeClr val="dk1"/>
              </a:solidFill>
              <a:latin typeface="Arial"/>
              <a:ea typeface="Arial"/>
              <a:cs typeface="Arial"/>
              <a:sym typeface="Arial"/>
            </a:endParaRPr>
          </a:p>
        </p:txBody>
      </p:sp>
      <p:sp>
        <p:nvSpPr>
          <p:cNvPr id="285" name="Google Shape;285;p37"/>
          <p:cNvSpPr txBox="1"/>
          <p:nvPr/>
        </p:nvSpPr>
        <p:spPr>
          <a:xfrm>
            <a:off x="457200" y="2743200"/>
            <a:ext cx="2286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If Income &lt;= </a:t>
            </a:r>
            <a:r>
              <a:rPr lang="en-US">
                <a:solidFill>
                  <a:schemeClr val="dk1"/>
                </a:solidFill>
              </a:rPr>
              <a:t>59.7</a:t>
            </a:r>
            <a:r>
              <a:rPr lang="en-US" sz="1400">
                <a:solidFill>
                  <a:schemeClr val="dk1"/>
                </a:solidFill>
                <a:latin typeface="Arial"/>
                <a:ea typeface="Arial"/>
                <a:cs typeface="Arial"/>
                <a:sym typeface="Arial"/>
              </a:rPr>
              <a:t> AND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Lot Size &lt;= 21.4,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classify as “Nonowner”</a:t>
            </a:r>
            <a:endParaRPr sz="1400">
              <a:solidFill>
                <a:schemeClr val="dk1"/>
              </a:solidFill>
              <a:latin typeface="Arial"/>
              <a:ea typeface="Arial"/>
              <a:cs typeface="Arial"/>
              <a:sym typeface="Arial"/>
            </a:endParaRPr>
          </a:p>
        </p:txBody>
      </p:sp>
      <p:pic>
        <p:nvPicPr>
          <p:cNvPr id="286" name="Google Shape;286;p37"/>
          <p:cNvPicPr preferRelativeResize="0"/>
          <p:nvPr/>
        </p:nvPicPr>
        <p:blipFill>
          <a:blip r:embed="rId3">
            <a:alphaModFix/>
          </a:blip>
          <a:stretch>
            <a:fillRect/>
          </a:stretch>
        </p:blipFill>
        <p:spPr>
          <a:xfrm>
            <a:off x="3415475" y="1137470"/>
            <a:ext cx="4219575" cy="4914900"/>
          </a:xfrm>
          <a:prstGeom prst="rect">
            <a:avLst/>
          </a:prstGeom>
          <a:noFill/>
          <a:ln>
            <a:noFill/>
          </a:ln>
        </p:spPr>
      </p:pic>
      <p:sp>
        <p:nvSpPr>
          <p:cNvPr id="287" name="Google Shape;287;p37"/>
          <p:cNvSpPr/>
          <p:nvPr/>
        </p:nvSpPr>
        <p:spPr>
          <a:xfrm rot="2404315">
            <a:off x="4165296" y="591724"/>
            <a:ext cx="1289012" cy="4096051"/>
          </a:xfrm>
          <a:prstGeom prst="ellipse">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685800" y="22860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The Overfitting Problem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200"/>
              <a:t>Full trees are complex and overfit the data</a:t>
            </a:r>
            <a:endParaRPr sz="3200"/>
          </a:p>
        </p:txBody>
      </p:sp>
      <p:sp>
        <p:nvSpPr>
          <p:cNvPr id="300" name="Google Shape;300;p39"/>
          <p:cNvSpPr txBox="1"/>
          <p:nvPr>
            <p:ph idx="1"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Natural end of process is 100% purity in each leaf</a:t>
            </a:r>
            <a:endParaRPr/>
          </a:p>
          <a:p>
            <a:pPr indent="-273050" lvl="0" marL="273050" rtl="0" algn="l">
              <a:spcBef>
                <a:spcPts val="575"/>
              </a:spcBef>
              <a:spcAft>
                <a:spcPts val="0"/>
              </a:spcAft>
              <a:buSzPts val="2210"/>
              <a:buChar char="⚫"/>
            </a:pPr>
            <a:r>
              <a:rPr lang="en-US"/>
              <a:t>This </a:t>
            </a:r>
            <a:r>
              <a:rPr b="1" lang="en-US"/>
              <a:t>overfits</a:t>
            </a:r>
            <a:r>
              <a:rPr lang="en-US"/>
              <a:t> the data, which end up fitting noise in the data</a:t>
            </a:r>
            <a:endParaRPr/>
          </a:p>
          <a:p>
            <a:pPr indent="-273050" lvl="0" marL="273050" rtl="0" algn="l">
              <a:spcBef>
                <a:spcPts val="575"/>
              </a:spcBef>
              <a:spcAft>
                <a:spcPts val="0"/>
              </a:spcAft>
              <a:buSzPts val="2210"/>
              <a:buChar char="⚫"/>
            </a:pPr>
            <a:r>
              <a:rPr lang="en-US"/>
              <a:t>Consider Example 2, Loan Acceptance with more records and more variables than the Riding Mower data – the full tree is very complex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nvSpPr>
        <p:spPr>
          <a:xfrm>
            <a:off x="1785775" y="333050"/>
            <a:ext cx="57150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Full trees are too complex – they end up fitting noise, overfitting the data</a:t>
            </a:r>
            <a:endParaRPr sz="2400">
              <a:solidFill>
                <a:schemeClr val="dk1"/>
              </a:solidFill>
              <a:latin typeface="Arial"/>
              <a:ea typeface="Arial"/>
              <a:cs typeface="Arial"/>
              <a:sym typeface="Arial"/>
            </a:endParaRPr>
          </a:p>
        </p:txBody>
      </p:sp>
      <p:pic>
        <p:nvPicPr>
          <p:cNvPr id="306" name="Google Shape;306;p40"/>
          <p:cNvPicPr preferRelativeResize="0"/>
          <p:nvPr/>
        </p:nvPicPr>
        <p:blipFill>
          <a:blip r:embed="rId3">
            <a:alphaModFix/>
          </a:blip>
          <a:stretch>
            <a:fillRect/>
          </a:stretch>
        </p:blipFill>
        <p:spPr>
          <a:xfrm rot="5400000">
            <a:off x="2028079" y="-13795"/>
            <a:ext cx="4802349" cy="74900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2776375" y="360175"/>
            <a:ext cx="3700500" cy="11517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sz="3600"/>
              <a:t>Trees can also be unstable</a:t>
            </a:r>
            <a:endParaRPr sz="3600"/>
          </a:p>
        </p:txBody>
      </p:sp>
      <p:sp>
        <p:nvSpPr>
          <p:cNvPr id="312" name="Google Shape;312;p41"/>
          <p:cNvSpPr txBox="1"/>
          <p:nvPr>
            <p:ph idx="2" type="body"/>
          </p:nvPr>
        </p:nvSpPr>
        <p:spPr>
          <a:xfrm>
            <a:off x="685800" y="1941950"/>
            <a:ext cx="7391400" cy="4306500"/>
          </a:xfrm>
          <a:prstGeom prst="rect">
            <a:avLst/>
          </a:prstGeom>
          <a:noFill/>
          <a:ln>
            <a:noFill/>
          </a:ln>
        </p:spPr>
        <p:txBody>
          <a:bodyPr anchorCtr="0" anchor="t" bIns="45700" lIns="91425" spcFirstLastPara="1" rIns="91425" wrap="square" tIns="45700">
            <a:noAutofit/>
          </a:bodyPr>
          <a:lstStyle/>
          <a:p>
            <a:pPr indent="-283210" lvl="0" marL="273050" rtl="0" algn="l">
              <a:spcBef>
                <a:spcPts val="0"/>
              </a:spcBef>
              <a:spcAft>
                <a:spcPts val="0"/>
              </a:spcAft>
              <a:buSzPts val="2200"/>
              <a:buChar char="⚫"/>
            </a:pPr>
            <a:r>
              <a:rPr lang="en-US" sz="2200"/>
              <a:t>If 2 or more variables are of roughly equal importance, which one CART chooses for the first split can depend on the initial partition into training and validation</a:t>
            </a:r>
            <a:endParaRPr sz="2200"/>
          </a:p>
          <a:p>
            <a:pPr indent="-283210" lvl="0" marL="273050" rtl="0" algn="l">
              <a:spcBef>
                <a:spcPts val="575"/>
              </a:spcBef>
              <a:spcAft>
                <a:spcPts val="0"/>
              </a:spcAft>
              <a:buSzPts val="2200"/>
              <a:buChar char="⚫"/>
            </a:pPr>
            <a:r>
              <a:rPr lang="en-US" sz="2200"/>
              <a:t>A different partition into training/validation could lead to a different initial split</a:t>
            </a:r>
            <a:endParaRPr sz="2200"/>
          </a:p>
          <a:p>
            <a:pPr indent="-283210" lvl="0" marL="273050" rtl="0" algn="l">
              <a:spcBef>
                <a:spcPts val="575"/>
              </a:spcBef>
              <a:spcAft>
                <a:spcPts val="0"/>
              </a:spcAft>
              <a:buSzPts val="2200"/>
              <a:buChar char="⚫"/>
            </a:pPr>
            <a:r>
              <a:rPr lang="en-US" sz="2200"/>
              <a:t>This can cascade down and produce a very different tree from the first training/validation partition</a:t>
            </a:r>
            <a:endParaRPr sz="2200"/>
          </a:p>
          <a:p>
            <a:pPr indent="-283210" lvl="0" marL="273050" rtl="0" algn="l">
              <a:spcBef>
                <a:spcPts val="575"/>
              </a:spcBef>
              <a:spcAft>
                <a:spcPts val="0"/>
              </a:spcAft>
              <a:buSzPts val="2200"/>
              <a:buChar char="⚫"/>
            </a:pPr>
            <a:r>
              <a:rPr lang="en-US" sz="2200"/>
              <a:t>Solution is to try many different training/validation splits – “cross validation”</a:t>
            </a:r>
            <a:endParaRPr sz="2200"/>
          </a:p>
        </p:txBody>
      </p:sp>
      <p:pic>
        <p:nvPicPr>
          <p:cNvPr id="313" name="Google Shape;313;p41"/>
          <p:cNvPicPr preferRelativeResize="0"/>
          <p:nvPr/>
        </p:nvPicPr>
        <p:blipFill rotWithShape="1">
          <a:blip r:embed="rId3">
            <a:alphaModFix/>
          </a:blip>
          <a:srcRect b="0" l="0" r="0" t="0"/>
          <a:stretch/>
        </p:blipFill>
        <p:spPr>
          <a:xfrm>
            <a:off x="6400800" y="228600"/>
            <a:ext cx="2105025" cy="1276350"/>
          </a:xfrm>
          <a:prstGeom prst="rect">
            <a:avLst/>
          </a:prstGeom>
          <a:noFill/>
          <a:ln>
            <a:noFill/>
          </a:ln>
        </p:spPr>
      </p:pic>
      <p:pic>
        <p:nvPicPr>
          <p:cNvPr id="314" name="Google Shape;314;p41"/>
          <p:cNvPicPr preferRelativeResize="0"/>
          <p:nvPr/>
        </p:nvPicPr>
        <p:blipFill rotWithShape="1">
          <a:blip r:embed="rId4">
            <a:alphaModFix/>
          </a:blip>
          <a:srcRect b="0" l="0" r="0" t="0"/>
          <a:stretch/>
        </p:blipFill>
        <p:spPr>
          <a:xfrm>
            <a:off x="381000" y="228600"/>
            <a:ext cx="2133600" cy="12833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5"/>
          <p:cNvPicPr preferRelativeResize="0"/>
          <p:nvPr/>
        </p:nvPicPr>
        <p:blipFill>
          <a:blip r:embed="rId3">
            <a:alphaModFix/>
          </a:blip>
          <a:stretch>
            <a:fillRect/>
          </a:stretch>
        </p:blipFill>
        <p:spPr>
          <a:xfrm>
            <a:off x="2032825" y="1723125"/>
            <a:ext cx="4814100" cy="4340800"/>
          </a:xfrm>
          <a:prstGeom prst="rect">
            <a:avLst/>
          </a:prstGeom>
          <a:noFill/>
          <a:ln>
            <a:noFill/>
          </a:ln>
        </p:spPr>
      </p:pic>
      <p:sp>
        <p:nvSpPr>
          <p:cNvPr id="122" name="Google Shape;122;p15"/>
          <p:cNvSpPr txBox="1"/>
          <p:nvPr/>
        </p:nvSpPr>
        <p:spPr>
          <a:xfrm>
            <a:off x="619425" y="309725"/>
            <a:ext cx="8030400" cy="73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latin typeface="Libre Franklin"/>
                <a:ea typeface="Libre Franklin"/>
                <a:cs typeface="Libre Franklin"/>
                <a:sym typeface="Libre Franklin"/>
              </a:rPr>
              <a:t>Example Tree: Classify Classify Bank Customers as Loan Acceptors Y/N</a:t>
            </a:r>
            <a:endParaRPr sz="3600">
              <a:latin typeface="Libre Franklin"/>
              <a:ea typeface="Libre Franklin"/>
              <a:cs typeface="Libre Franklin"/>
              <a:sym typeface="Libre Frankli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609600" y="457200"/>
            <a:ext cx="80010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2400">
                <a:solidFill>
                  <a:schemeClr val="dk1"/>
                </a:solidFill>
              </a:rPr>
              <a:t>Overfitting &amp; instability produce poor predictive performance – past a certain point in tree complexity, the error rate on new data starts to increase</a:t>
            </a:r>
            <a:endParaRPr sz="2400">
              <a:solidFill>
                <a:schemeClr val="dk1"/>
              </a:solidFill>
            </a:endParaRPr>
          </a:p>
        </p:txBody>
      </p:sp>
      <p:pic>
        <p:nvPicPr>
          <p:cNvPr descr="CT-overfit.jpg" id="321" name="Google Shape;321;p42"/>
          <p:cNvPicPr preferRelativeResize="0"/>
          <p:nvPr>
            <p:ph idx="1" type="body"/>
          </p:nvPr>
        </p:nvPicPr>
        <p:blipFill rotWithShape="1">
          <a:blip r:embed="rId3">
            <a:alphaModFix/>
          </a:blip>
          <a:srcRect b="0" l="0" r="0" t="0"/>
          <a:stretch/>
        </p:blipFill>
        <p:spPr>
          <a:xfrm>
            <a:off x="1905000" y="1905000"/>
            <a:ext cx="5883275" cy="3629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914400" y="119763"/>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Assessing Tree Performance</a:t>
            </a:r>
            <a:endParaRPr/>
          </a:p>
        </p:txBody>
      </p:sp>
      <p:sp>
        <p:nvSpPr>
          <p:cNvPr id="328" name="Google Shape;328;p43"/>
          <p:cNvSpPr txBox="1"/>
          <p:nvPr/>
        </p:nvSpPr>
        <p:spPr>
          <a:xfrm>
            <a:off x="188050" y="1371600"/>
            <a:ext cx="8738400" cy="43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ourier New"/>
                <a:ea typeface="Courier New"/>
                <a:cs typeface="Courier New"/>
                <a:sym typeface="Courier New"/>
              </a:rPr>
              <a:t>classificationSummary(train_y, FullClassTree.predict(train_X))</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classificationSummary(valid_y, fullClassTree.predict(valid_X))</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Output</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full tree: training</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Confusion Matrix (Accuracy 1.0000)</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Prediction</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Actual       0    1</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0         2727    0</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1            0  273</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full tree: validation</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Confusion Matrix (Accuracy 0.9790)</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Prediction</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Actual       0    1</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0         1790   17</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1           25  168</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914400" y="274650"/>
            <a:ext cx="68838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Limiting Tree Growth	</a:t>
            </a:r>
            <a:endParaRPr/>
          </a:p>
        </p:txBody>
      </p:sp>
      <p:sp>
        <p:nvSpPr>
          <p:cNvPr id="335" name="Google Shape;335;p44"/>
          <p:cNvSpPr txBox="1"/>
          <p:nvPr>
            <p:ph idx="1" type="body"/>
          </p:nvPr>
        </p:nvSpPr>
        <p:spPr>
          <a:xfrm>
            <a:off x="609600" y="1665425"/>
            <a:ext cx="8077200" cy="3973500"/>
          </a:xfrm>
          <a:prstGeom prst="rect">
            <a:avLst/>
          </a:prstGeom>
          <a:noFill/>
          <a:ln>
            <a:noFill/>
          </a:ln>
        </p:spPr>
        <p:txBody>
          <a:bodyPr anchorCtr="0" anchor="t" bIns="45700" lIns="91425" spcFirstLastPara="1" rIns="91425" wrap="square" tIns="45700">
            <a:noAutofit/>
          </a:bodyPr>
          <a:lstStyle/>
          <a:p>
            <a:pPr indent="-273050" lvl="0" marL="273050" rtl="0" algn="l">
              <a:spcBef>
                <a:spcPts val="575"/>
              </a:spcBef>
              <a:spcAft>
                <a:spcPts val="0"/>
              </a:spcAft>
              <a:buSzPts val="2210"/>
              <a:buFont typeface="Noto Sans Symbols"/>
              <a:buNone/>
            </a:pPr>
            <a:r>
              <a:rPr lang="en-US"/>
              <a:t>In </a:t>
            </a:r>
            <a:r>
              <a:rPr lang="en-US">
                <a:latin typeface="Courier New"/>
                <a:ea typeface="Courier New"/>
                <a:cs typeface="Courier New"/>
                <a:sym typeface="Courier New"/>
              </a:rPr>
              <a:t>DecisionTreeClassifier()</a:t>
            </a:r>
            <a:r>
              <a:rPr lang="en-US"/>
              <a:t> we can control</a:t>
            </a:r>
            <a:endParaRPr/>
          </a:p>
          <a:p>
            <a:pPr indent="-325755" lvl="0" marL="457200" rtl="0" algn="l">
              <a:spcBef>
                <a:spcPts val="575"/>
              </a:spcBef>
              <a:spcAft>
                <a:spcPts val="0"/>
              </a:spcAft>
              <a:buSzPts val="1530"/>
              <a:buChar char="⚫"/>
            </a:pPr>
            <a:r>
              <a:rPr lang="en-US"/>
              <a:t>Tree depth</a:t>
            </a:r>
            <a:endParaRPr/>
          </a:p>
          <a:p>
            <a:pPr indent="-325755" lvl="0" marL="457200" rtl="0" algn="l">
              <a:spcBef>
                <a:spcPts val="0"/>
              </a:spcBef>
              <a:spcAft>
                <a:spcPts val="0"/>
              </a:spcAft>
              <a:buSzPts val="1530"/>
              <a:buChar char="⚫"/>
            </a:pPr>
            <a:r>
              <a:rPr lang="en-US"/>
              <a:t>Minimum number of records in split nodes</a:t>
            </a:r>
            <a:endParaRPr/>
          </a:p>
          <a:p>
            <a:pPr indent="-325755" lvl="0" marL="457200" rtl="0" algn="l">
              <a:spcBef>
                <a:spcPts val="0"/>
              </a:spcBef>
              <a:spcAft>
                <a:spcPts val="0"/>
              </a:spcAft>
              <a:buSzPts val="1530"/>
              <a:buChar char="⚫"/>
            </a:pPr>
            <a:r>
              <a:rPr lang="en-US"/>
              <a:t>Minimum number of records in terminal node</a:t>
            </a:r>
            <a:endParaRPr/>
          </a:p>
          <a:p>
            <a:pPr indent="-325755" lvl="0" marL="457200" rtl="0" algn="l">
              <a:spcBef>
                <a:spcPts val="0"/>
              </a:spcBef>
              <a:spcAft>
                <a:spcPts val="0"/>
              </a:spcAft>
              <a:buSzPts val="1530"/>
              <a:buChar char="⚫"/>
            </a:pPr>
            <a:r>
              <a:rPr lang="en-US"/>
              <a:t>Minimum impurity increase needed</a:t>
            </a:r>
            <a:endParaRPr/>
          </a:p>
          <a:p>
            <a:pPr indent="0" lvl="0" marL="0" rtl="0" algn="l">
              <a:spcBef>
                <a:spcPts val="575"/>
              </a:spcBef>
              <a:spcAft>
                <a:spcPts val="0"/>
              </a:spcAft>
              <a:buNone/>
            </a:pPr>
            <a:r>
              <a:t/>
            </a:r>
            <a:endParaRPr/>
          </a:p>
          <a:p>
            <a:pPr indent="0" lvl="0" marL="0" rtl="0" algn="l">
              <a:spcBef>
                <a:spcPts val="575"/>
              </a:spcBef>
              <a:spcAft>
                <a:spcPts val="0"/>
              </a:spcAft>
              <a:buNone/>
            </a:pPr>
            <a:r>
              <a:rPr lang="en-US"/>
              <a:t>But what are optimal values for these parameters?</a:t>
            </a:r>
            <a:endParaRPr/>
          </a:p>
          <a:p>
            <a:pPr indent="0" lvl="0" marL="0" rtl="0" algn="l">
              <a:spcBef>
                <a:spcPts val="575"/>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914400" y="274654"/>
            <a:ext cx="7772400" cy="10968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sz="3600"/>
              <a:t>With c</a:t>
            </a:r>
            <a:r>
              <a:rPr lang="en-US" sz="3600"/>
              <a:t>ross validation (CV), test multiple trees </a:t>
            </a:r>
            <a:endParaRPr sz="3600"/>
          </a:p>
        </p:txBody>
      </p:sp>
      <p:sp>
        <p:nvSpPr>
          <p:cNvPr id="341" name="Google Shape;341;p45"/>
          <p:cNvSpPr txBox="1"/>
          <p:nvPr>
            <p:ph idx="2" type="body"/>
          </p:nvPr>
        </p:nvSpPr>
        <p:spPr>
          <a:xfrm>
            <a:off x="609600" y="1687550"/>
            <a:ext cx="7863900" cy="42561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040"/>
              <a:buChar char="⚫"/>
            </a:pPr>
            <a:r>
              <a:rPr lang="en-US" sz="2400"/>
              <a:t>Partition data into sets </a:t>
            </a:r>
            <a:r>
              <a:rPr lang="en-US" sz="2400"/>
              <a:t>(folds) </a:t>
            </a:r>
            <a:r>
              <a:rPr lang="en-US" sz="2400"/>
              <a:t>for model-fitting, and data for evaluating </a:t>
            </a:r>
            <a:endParaRPr sz="2400"/>
          </a:p>
          <a:p>
            <a:pPr indent="-273050" lvl="0" marL="273050" rtl="0" algn="l">
              <a:spcBef>
                <a:spcPts val="0"/>
              </a:spcBef>
              <a:spcAft>
                <a:spcPts val="0"/>
              </a:spcAft>
              <a:buSzPts val="2040"/>
              <a:buChar char="⚫"/>
            </a:pPr>
            <a:r>
              <a:rPr lang="en-US" sz="2400"/>
              <a:t>Fit model with training fold, and evaluate with holdout fold </a:t>
            </a:r>
            <a:endParaRPr sz="2400"/>
          </a:p>
          <a:p>
            <a:pPr indent="-273050" lvl="0" marL="273050" rtl="0" algn="l">
              <a:spcBef>
                <a:spcPts val="575"/>
              </a:spcBef>
              <a:spcAft>
                <a:spcPts val="0"/>
              </a:spcAft>
              <a:buSzPts val="2040"/>
              <a:buChar char="⚫"/>
            </a:pPr>
            <a:r>
              <a:rPr lang="en-US" sz="2400"/>
              <a:t>Repeat, typically with evaluation folds that are non-overlapping and smaller than training folds</a:t>
            </a:r>
            <a:endParaRPr sz="2400"/>
          </a:p>
          <a:p>
            <a:pPr indent="-273050" lvl="0" marL="273050" rtl="0" algn="l">
              <a:spcBef>
                <a:spcPts val="575"/>
              </a:spcBef>
              <a:spcAft>
                <a:spcPts val="0"/>
              </a:spcAft>
              <a:buSzPts val="2040"/>
              <a:buChar char="⚫"/>
            </a:pPr>
            <a:r>
              <a:rPr lang="en-US" sz="2400"/>
              <a:t>e.g. 5-fold CV fits 5 models, each evaluated on 20% of the data that is held out, with each set of evaluation data non-overlapping with the others</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925450" y="451625"/>
            <a:ext cx="7481100" cy="13023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Exhaustive </a:t>
            </a:r>
            <a:r>
              <a:rPr lang="en-US">
                <a:latin typeface="Courier New"/>
                <a:ea typeface="Courier New"/>
                <a:cs typeface="Courier New"/>
                <a:sym typeface="Courier New"/>
              </a:rPr>
              <a:t>GridsearchCV</a:t>
            </a:r>
            <a:r>
              <a:rPr lang="en-US"/>
              <a:t>	for Most Accurate Parameters</a:t>
            </a:r>
            <a:endParaRPr/>
          </a:p>
        </p:txBody>
      </p:sp>
      <p:sp>
        <p:nvSpPr>
          <p:cNvPr id="348" name="Google Shape;348;p46"/>
          <p:cNvSpPr txBox="1"/>
          <p:nvPr>
            <p:ph idx="1" type="body"/>
          </p:nvPr>
        </p:nvSpPr>
        <p:spPr>
          <a:xfrm>
            <a:off x="653825" y="1975125"/>
            <a:ext cx="8077200" cy="3973500"/>
          </a:xfrm>
          <a:prstGeom prst="rect">
            <a:avLst/>
          </a:prstGeom>
          <a:noFill/>
          <a:ln>
            <a:noFill/>
          </a:ln>
        </p:spPr>
        <p:txBody>
          <a:bodyPr anchorCtr="0" anchor="t" bIns="45700" lIns="91425" spcFirstLastPara="1" rIns="91425" wrap="square" tIns="45700">
            <a:noAutofit/>
          </a:bodyPr>
          <a:lstStyle/>
          <a:p>
            <a:pPr indent="0" lvl="0" marL="0" rtl="0" algn="l">
              <a:spcBef>
                <a:spcPts val="575"/>
              </a:spcBef>
              <a:spcAft>
                <a:spcPts val="0"/>
              </a:spcAft>
              <a:buNone/>
            </a:pPr>
            <a:r>
              <a:rPr lang="en-US"/>
              <a:t>Use </a:t>
            </a:r>
            <a:r>
              <a:rPr lang="en-US">
                <a:latin typeface="Courier New"/>
                <a:ea typeface="Courier New"/>
                <a:cs typeface="Courier New"/>
                <a:sym typeface="Courier New"/>
              </a:rPr>
              <a:t>GridsearchCV</a:t>
            </a:r>
            <a:r>
              <a:rPr lang="en-US"/>
              <a:t> on training data, coupled with cross-validation.  </a:t>
            </a:r>
            <a:endParaRPr/>
          </a:p>
          <a:p>
            <a:pPr indent="-325755" lvl="0" marL="457200" rtl="0" algn="l">
              <a:spcBef>
                <a:spcPts val="575"/>
              </a:spcBef>
              <a:spcAft>
                <a:spcPts val="0"/>
              </a:spcAft>
              <a:buSzPts val="1530"/>
              <a:buChar char="⚫"/>
            </a:pPr>
            <a:r>
              <a:rPr lang="en-US"/>
              <a:t>Exhaustively build trees using different values for the parameters, using the training fold</a:t>
            </a:r>
            <a:endParaRPr/>
          </a:p>
          <a:p>
            <a:pPr indent="-325755" lvl="0" marL="457200" rtl="0" algn="l">
              <a:spcBef>
                <a:spcPts val="0"/>
              </a:spcBef>
              <a:spcAft>
                <a:spcPts val="0"/>
              </a:spcAft>
              <a:buSzPts val="1530"/>
              <a:buChar char="⚫"/>
            </a:pPr>
            <a:r>
              <a:rPr lang="en-US"/>
              <a:t>Measure accuracy on the holdout fold</a:t>
            </a:r>
            <a:endParaRPr/>
          </a:p>
          <a:p>
            <a:pPr indent="-325755" lvl="0" marL="457200" rtl="0" algn="l">
              <a:spcBef>
                <a:spcPts val="0"/>
              </a:spcBef>
              <a:spcAft>
                <a:spcPts val="0"/>
              </a:spcAft>
              <a:buSzPts val="1530"/>
              <a:buChar char="⚫"/>
            </a:pPr>
            <a:r>
              <a:rPr lang="en-US"/>
              <a:t>Choose tree with best performance</a:t>
            </a:r>
            <a:endParaRPr/>
          </a:p>
          <a:p>
            <a:pPr indent="-325755" lvl="0" marL="457200" rtl="0" algn="l">
              <a:spcBef>
                <a:spcPts val="0"/>
              </a:spcBef>
              <a:spcAft>
                <a:spcPts val="0"/>
              </a:spcAft>
              <a:buSzPts val="1530"/>
              <a:buChar char="⚫"/>
            </a:pPr>
            <a:r>
              <a:rPr lang="en-US"/>
              <a:t>Assess its performance on the validation data, not used at all to this point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519875" y="451625"/>
            <a:ext cx="7886700" cy="13023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latin typeface="Courier New"/>
                <a:ea typeface="Courier New"/>
                <a:cs typeface="Courier New"/>
                <a:sym typeface="Courier New"/>
              </a:rPr>
              <a:t>RandomizedSearchCV()</a:t>
            </a:r>
            <a:r>
              <a:rPr lang="en-US">
                <a:latin typeface="Courier New"/>
                <a:ea typeface="Courier New"/>
                <a:cs typeface="Courier New"/>
                <a:sym typeface="Courier New"/>
              </a:rPr>
              <a:t> </a:t>
            </a:r>
            <a:r>
              <a:rPr lang="en-US"/>
              <a:t>as alternative to exhaustive search</a:t>
            </a:r>
            <a:endParaRPr/>
          </a:p>
        </p:txBody>
      </p:sp>
      <p:sp>
        <p:nvSpPr>
          <p:cNvPr id="355" name="Google Shape;355;p47"/>
          <p:cNvSpPr txBox="1"/>
          <p:nvPr>
            <p:ph idx="1" type="body"/>
          </p:nvPr>
        </p:nvSpPr>
        <p:spPr>
          <a:xfrm>
            <a:off x="653825" y="1975125"/>
            <a:ext cx="8077200" cy="3973500"/>
          </a:xfrm>
          <a:prstGeom prst="rect">
            <a:avLst/>
          </a:prstGeom>
          <a:noFill/>
          <a:ln>
            <a:noFill/>
          </a:ln>
        </p:spPr>
        <p:txBody>
          <a:bodyPr anchorCtr="0" anchor="t" bIns="45700" lIns="91425" spcFirstLastPara="1" rIns="91425" wrap="square" tIns="45700">
            <a:noAutofit/>
          </a:bodyPr>
          <a:lstStyle/>
          <a:p>
            <a:pPr indent="0" lvl="0" marL="0" rtl="0" algn="l">
              <a:spcBef>
                <a:spcPts val="575"/>
              </a:spcBef>
              <a:spcAft>
                <a:spcPts val="0"/>
              </a:spcAft>
              <a:buNone/>
            </a:pPr>
            <a:r>
              <a:rPr lang="en-US">
                <a:latin typeface="Courier New"/>
                <a:ea typeface="Courier New"/>
                <a:cs typeface="Courier New"/>
                <a:sym typeface="Courier New"/>
              </a:rPr>
              <a:t>GridsearchCV</a:t>
            </a:r>
            <a:r>
              <a:rPr lang="en-US"/>
              <a:t> can be prohibitively time-consuming if many parameters are involved.  </a:t>
            </a:r>
            <a:endParaRPr/>
          </a:p>
          <a:p>
            <a:pPr indent="0" lvl="0" marL="457200" rtl="0" algn="ctr">
              <a:spcBef>
                <a:spcPts val="0"/>
              </a:spcBef>
              <a:spcAft>
                <a:spcPts val="0"/>
              </a:spcAft>
              <a:buNone/>
            </a:pPr>
            <a:r>
              <a:t/>
            </a:r>
            <a:endParaRPr/>
          </a:p>
          <a:p>
            <a:pPr indent="-325755" lvl="0" marL="457200" rtl="0" algn="l">
              <a:spcBef>
                <a:spcPts val="575"/>
              </a:spcBef>
              <a:spcAft>
                <a:spcPts val="0"/>
              </a:spcAft>
              <a:buSzPts val="1530"/>
              <a:buChar char="⚫"/>
            </a:pPr>
            <a:r>
              <a:rPr lang="en-US">
                <a:latin typeface="Courier New"/>
                <a:ea typeface="Courier New"/>
                <a:cs typeface="Courier New"/>
                <a:sym typeface="Courier New"/>
              </a:rPr>
              <a:t>Randomized Search(CV</a:t>
            </a:r>
            <a:r>
              <a:rPr lang="en-US"/>
              <a:t>) is alternative</a:t>
            </a:r>
            <a:endParaRPr/>
          </a:p>
          <a:p>
            <a:pPr indent="-325755" lvl="0" marL="457200" rtl="0" algn="l">
              <a:spcBef>
                <a:spcPts val="0"/>
              </a:spcBef>
              <a:spcAft>
                <a:spcPts val="0"/>
              </a:spcAft>
              <a:buSzPts val="1530"/>
              <a:buChar char="⚫"/>
            </a:pPr>
            <a:r>
              <a:rPr lang="en-US"/>
              <a:t>Randomly selects from set of possible parameter combinations</a:t>
            </a:r>
            <a:endParaRPr/>
          </a:p>
          <a:p>
            <a:pPr indent="-325755" lvl="0" marL="457200" rtl="0" algn="l">
              <a:spcBef>
                <a:spcPts val="0"/>
              </a:spcBef>
              <a:spcAft>
                <a:spcPts val="0"/>
              </a:spcAft>
              <a:buSzPts val="1530"/>
              <a:buChar char="⚫"/>
            </a:pPr>
            <a:r>
              <a:rPr lang="en-US"/>
              <a:t>Use </a:t>
            </a:r>
            <a:r>
              <a:rPr lang="en-US">
                <a:latin typeface="Courier New"/>
                <a:ea typeface="Courier New"/>
                <a:cs typeface="Courier New"/>
                <a:sym typeface="Courier New"/>
              </a:rPr>
              <a:t>n_iter</a:t>
            </a:r>
            <a:r>
              <a:rPr lang="en-US"/>
              <a:t> to set the number of permitted iterations</a:t>
            </a:r>
            <a:endParaRPr/>
          </a:p>
          <a:p>
            <a:pPr indent="0" lvl="0" marL="457200" rtl="0" algn="l">
              <a:spcBef>
                <a:spcPts val="575"/>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ph type="title"/>
          </p:nvPr>
        </p:nvSpPr>
        <p:spPr>
          <a:xfrm>
            <a:off x="519875" y="451625"/>
            <a:ext cx="7886700" cy="7272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latin typeface="Courier New"/>
                <a:ea typeface="Courier New"/>
                <a:cs typeface="Courier New"/>
                <a:sym typeface="Courier New"/>
              </a:rPr>
              <a:t>GridSearchCV() </a:t>
            </a:r>
            <a:r>
              <a:rPr lang="en-US"/>
              <a:t>code</a:t>
            </a:r>
            <a:endParaRPr/>
          </a:p>
        </p:txBody>
      </p:sp>
      <p:sp>
        <p:nvSpPr>
          <p:cNvPr id="362" name="Google Shape;362;p48"/>
          <p:cNvSpPr txBox="1"/>
          <p:nvPr>
            <p:ph idx="1" type="body"/>
          </p:nvPr>
        </p:nvSpPr>
        <p:spPr>
          <a:xfrm>
            <a:off x="398200" y="1267225"/>
            <a:ext cx="8627700" cy="5088300"/>
          </a:xfrm>
          <a:prstGeom prst="rect">
            <a:avLst/>
          </a:prstGeom>
          <a:noFill/>
          <a:ln>
            <a:noFill/>
          </a:ln>
        </p:spPr>
        <p:txBody>
          <a:bodyPr anchorCtr="0" anchor="t" bIns="45700" lIns="91425" spcFirstLastPara="1" rIns="91425" wrap="square" tIns="45700">
            <a:noAutofit/>
          </a:bodyPr>
          <a:lstStyle/>
          <a:p>
            <a:pPr indent="0" lvl="0" marL="0" rtl="0" algn="l">
              <a:spcBef>
                <a:spcPts val="575"/>
              </a:spcBef>
              <a:spcAft>
                <a:spcPts val="0"/>
              </a:spcAft>
              <a:buNone/>
            </a:pPr>
            <a:r>
              <a:rPr b="1" lang="en-US" sz="1800">
                <a:latin typeface="Courier New"/>
                <a:ea typeface="Courier New"/>
                <a:cs typeface="Courier New"/>
                <a:sym typeface="Courier New"/>
              </a:rPr>
              <a:t># Start with an initial guess for parameters</a:t>
            </a:r>
            <a:endParaRPr b="1"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param_grid = {</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  'max_depth': [10, 20, 30, 40],</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  'min_samples_split': [20, 40, 60, 80, 100],</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  'min_impurity_decrease': [0, 0.0005, 0.001, 0.005, 0.01],</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575"/>
              </a:spcBef>
              <a:spcAft>
                <a:spcPts val="0"/>
              </a:spcAft>
              <a:buNone/>
            </a:pPr>
            <a:r>
              <a:rPr b="1" lang="en-US" sz="1800">
                <a:latin typeface="Courier New"/>
                <a:ea typeface="Courier New"/>
                <a:cs typeface="Courier New"/>
                <a:sym typeface="Courier New"/>
              </a:rPr>
              <a:t># Which values are best?</a:t>
            </a:r>
            <a:endParaRPr b="1" sz="1800">
              <a:latin typeface="Courier New"/>
              <a:ea typeface="Courier New"/>
              <a:cs typeface="Courier New"/>
              <a:sym typeface="Courier New"/>
            </a:endParaRPr>
          </a:p>
          <a:p>
            <a:pPr indent="0" lvl="0" marL="0" rtl="0" algn="l">
              <a:spcBef>
                <a:spcPts val="575"/>
              </a:spcBef>
              <a:spcAft>
                <a:spcPts val="0"/>
              </a:spcAft>
              <a:buNone/>
            </a:pPr>
            <a:r>
              <a:rPr b="1" lang="en-US" sz="1800">
                <a:latin typeface="Courier New"/>
                <a:ea typeface="Courier New"/>
                <a:cs typeface="Courier New"/>
                <a:sym typeface="Courier New"/>
              </a:rPr>
              <a:t># n_jobs=-1 will utilize all available CPUs</a:t>
            </a:r>
            <a:endParaRPr b="1"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gridSearch = GridSearchCV(DecisionTreeClassifier(random_state=1), </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   param_grid, cv=5, n_jobs=-1) </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gridSearch.fit(train_X, train_y)</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print('Initial score: ', gridSearch.best_score_)</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print('Initial parameters: ', gridSearch.best_params_)</a:t>
            </a:r>
            <a:endParaRPr sz="1800">
              <a:latin typeface="Courier New"/>
              <a:ea typeface="Courier New"/>
              <a:cs typeface="Courier New"/>
              <a:sym typeface="Courier New"/>
            </a:endParaRPr>
          </a:p>
          <a:p>
            <a:pPr indent="0" lvl="0" marL="0" rtl="0" algn="l">
              <a:spcBef>
                <a:spcPts val="575"/>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519875" y="451625"/>
            <a:ext cx="8240700" cy="7272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latin typeface="Courier New"/>
                <a:ea typeface="Courier New"/>
                <a:cs typeface="Courier New"/>
                <a:sym typeface="Courier New"/>
              </a:rPr>
              <a:t>Grid</a:t>
            </a:r>
            <a:r>
              <a:rPr lang="en-US">
                <a:latin typeface="Courier New"/>
                <a:ea typeface="Courier New"/>
                <a:cs typeface="Courier New"/>
                <a:sym typeface="Courier New"/>
              </a:rPr>
              <a:t>SearchCV() </a:t>
            </a:r>
            <a:r>
              <a:rPr lang="en-US"/>
              <a:t>code - refined</a:t>
            </a:r>
            <a:endParaRPr/>
          </a:p>
        </p:txBody>
      </p:sp>
      <p:sp>
        <p:nvSpPr>
          <p:cNvPr id="369" name="Google Shape;369;p49"/>
          <p:cNvSpPr txBox="1"/>
          <p:nvPr>
            <p:ph idx="1" type="body"/>
          </p:nvPr>
        </p:nvSpPr>
        <p:spPr>
          <a:xfrm>
            <a:off x="398200" y="1267225"/>
            <a:ext cx="8627700" cy="5088300"/>
          </a:xfrm>
          <a:prstGeom prst="rect">
            <a:avLst/>
          </a:prstGeom>
          <a:noFill/>
          <a:ln>
            <a:noFill/>
          </a:ln>
        </p:spPr>
        <p:txBody>
          <a:bodyPr anchorCtr="0" anchor="t" bIns="45700" lIns="91425" spcFirstLastPara="1" rIns="91425" wrap="square" tIns="45700">
            <a:noAutofit/>
          </a:bodyPr>
          <a:lstStyle/>
          <a:p>
            <a:pPr indent="0" lvl="0" marL="0" rtl="0" algn="l">
              <a:spcBef>
                <a:spcPts val="575"/>
              </a:spcBef>
              <a:spcAft>
                <a:spcPts val="0"/>
              </a:spcAft>
              <a:buNone/>
            </a:pPr>
            <a:r>
              <a:rPr b="1" lang="en-US" sz="1800">
                <a:latin typeface="Courier New"/>
                <a:ea typeface="Courier New"/>
                <a:cs typeface="Courier New"/>
                <a:sym typeface="Courier New"/>
              </a:rPr>
              <a:t>#</a:t>
            </a:r>
            <a:r>
              <a:rPr lang="en-US" sz="1800">
                <a:latin typeface="Courier New"/>
                <a:ea typeface="Courier New"/>
                <a:cs typeface="Courier New"/>
                <a:sym typeface="Courier New"/>
              </a:rPr>
              <a:t> </a:t>
            </a:r>
            <a:r>
              <a:rPr b="1" lang="en-US" sz="1800">
                <a:latin typeface="Courier New"/>
                <a:ea typeface="Courier New"/>
                <a:cs typeface="Courier New"/>
                <a:sym typeface="Courier New"/>
              </a:rPr>
              <a:t>Adapt grid based on result from initial grid search</a:t>
            </a:r>
            <a:endParaRPr b="1"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param_grid = {</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'max_depth': list(range(2, 16)), # 14 values</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'min_samples_split': list(range(10, 22)), # 11 values</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'min_impurity_decrease': [0.0009, 0.001, 0.0011], # 3 values</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gridSearch = GridSearchCV(DecisionTreeClassifier(random_state=1), </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    param_grid, cv=5, n_jobs=-1)</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gridSearch.fit(train_X, train_y)</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print('Improved score: ', gridSearch.best_score_)</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print('Improved parameters: ', gridSearch.best_params_)</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bestClassTree = gridSearch.best_estimator_</a:t>
            </a:r>
            <a:endParaRPr sz="1800">
              <a:latin typeface="Courier New"/>
              <a:ea typeface="Courier New"/>
              <a:cs typeface="Courier New"/>
              <a:sym typeface="Courier New"/>
            </a:endParaRPr>
          </a:p>
          <a:p>
            <a:pPr indent="0" lvl="0" marL="0" rtl="0" algn="l">
              <a:spcBef>
                <a:spcPts val="575"/>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575"/>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519875" y="451625"/>
            <a:ext cx="8240700" cy="7272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latin typeface="Courier New"/>
                <a:ea typeface="Courier New"/>
                <a:cs typeface="Courier New"/>
                <a:sym typeface="Courier New"/>
              </a:rPr>
              <a:t>Performance</a:t>
            </a:r>
            <a:endParaRPr/>
          </a:p>
        </p:txBody>
      </p:sp>
      <p:sp>
        <p:nvSpPr>
          <p:cNvPr id="376" name="Google Shape;376;p50"/>
          <p:cNvSpPr txBox="1"/>
          <p:nvPr>
            <p:ph idx="1" type="body"/>
          </p:nvPr>
        </p:nvSpPr>
        <p:spPr>
          <a:xfrm>
            <a:off x="398200" y="1267225"/>
            <a:ext cx="8627700" cy="5088300"/>
          </a:xfrm>
          <a:prstGeom prst="rect">
            <a:avLst/>
          </a:prstGeom>
          <a:noFill/>
          <a:ln>
            <a:noFill/>
          </a:ln>
        </p:spPr>
        <p:txBody>
          <a:bodyPr anchorCtr="0" anchor="t" bIns="45700" lIns="91425" spcFirstLastPara="1" rIns="91425" wrap="square" tIns="45700">
            <a:noAutofit/>
          </a:bodyPr>
          <a:lstStyle/>
          <a:p>
            <a:pPr indent="0" lvl="0" marL="0" rtl="0" algn="l">
              <a:spcBef>
                <a:spcPts val="575"/>
              </a:spcBef>
              <a:spcAft>
                <a:spcPts val="0"/>
              </a:spcAft>
              <a:buNone/>
            </a:pPr>
            <a:r>
              <a:rPr b="1" lang="en-US" sz="1800">
                <a:latin typeface="Courier New"/>
                <a:ea typeface="Courier New"/>
                <a:cs typeface="Courier New"/>
                <a:sym typeface="Courier New"/>
              </a:rPr>
              <a:t># Results from initial guess at parameter</a:t>
            </a:r>
            <a:r>
              <a:rPr lang="en-US" sz="1800">
                <a:latin typeface="Courier New"/>
                <a:ea typeface="Courier New"/>
                <a:cs typeface="Courier New"/>
                <a:sym typeface="Courier New"/>
              </a:rPr>
              <a:t>s</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Initial score: 0.988</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Initial parameters: {'max_depth': 10, 'min_impurity_decrease': 0.001,</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'min_samples_split': 20}</a:t>
            </a:r>
            <a:endParaRPr sz="1800">
              <a:latin typeface="Courier New"/>
              <a:ea typeface="Courier New"/>
              <a:cs typeface="Courier New"/>
              <a:sym typeface="Courier New"/>
            </a:endParaRPr>
          </a:p>
          <a:p>
            <a:pPr indent="0" lvl="0" marL="0" rtl="0" algn="l">
              <a:spcBef>
                <a:spcPts val="575"/>
              </a:spcBef>
              <a:spcAft>
                <a:spcPts val="0"/>
              </a:spcAft>
              <a:buNone/>
            </a:pPr>
            <a:r>
              <a:t/>
            </a:r>
            <a:endParaRPr sz="1800">
              <a:latin typeface="Courier New"/>
              <a:ea typeface="Courier New"/>
              <a:cs typeface="Courier New"/>
              <a:sym typeface="Courier New"/>
            </a:endParaRPr>
          </a:p>
          <a:p>
            <a:pPr indent="0" lvl="0" marL="0" rtl="0" algn="l">
              <a:spcBef>
                <a:spcPts val="575"/>
              </a:spcBef>
              <a:spcAft>
                <a:spcPts val="0"/>
              </a:spcAft>
              <a:buNone/>
            </a:pPr>
            <a:r>
              <a:t/>
            </a:r>
            <a:endParaRPr sz="1800">
              <a:latin typeface="Courier New"/>
              <a:ea typeface="Courier New"/>
              <a:cs typeface="Courier New"/>
              <a:sym typeface="Courier New"/>
            </a:endParaRPr>
          </a:p>
          <a:p>
            <a:pPr indent="0" lvl="0" marL="0" rtl="0" algn="l">
              <a:spcBef>
                <a:spcPts val="575"/>
              </a:spcBef>
              <a:spcAft>
                <a:spcPts val="0"/>
              </a:spcAft>
              <a:buNone/>
            </a:pPr>
            <a:r>
              <a:rPr b="1" lang="en-US" sz="1800">
                <a:latin typeface="Courier New"/>
                <a:ea typeface="Courier New"/>
                <a:cs typeface="Courier New"/>
                <a:sym typeface="Courier New"/>
              </a:rPr>
              <a:t># Results after second Gridsearch</a:t>
            </a:r>
            <a:endParaRPr b="1"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Improved score: 0.9883333333333333</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Improved parameters: {'max_depth': 5, 'min_impurity_decrease': 0.0011,</a:t>
            </a:r>
            <a:endParaRPr sz="1800">
              <a:latin typeface="Courier New"/>
              <a:ea typeface="Courier New"/>
              <a:cs typeface="Courier New"/>
              <a:sym typeface="Courier New"/>
            </a:endParaRPr>
          </a:p>
          <a:p>
            <a:pPr indent="0" lvl="0" marL="0" rtl="0" algn="l">
              <a:spcBef>
                <a:spcPts val="575"/>
              </a:spcBef>
              <a:spcAft>
                <a:spcPts val="0"/>
              </a:spcAft>
              <a:buNone/>
            </a:pPr>
            <a:r>
              <a:rPr lang="en-US" sz="1800">
                <a:latin typeface="Courier New"/>
                <a:ea typeface="Courier New"/>
                <a:cs typeface="Courier New"/>
                <a:sym typeface="Courier New"/>
              </a:rPr>
              <a:t>'min_samples_split': 13}</a:t>
            </a:r>
            <a:endParaRPr sz="1800">
              <a:latin typeface="Courier New"/>
              <a:ea typeface="Courier New"/>
              <a:cs typeface="Courier New"/>
              <a:sym typeface="Courier New"/>
            </a:endParaRPr>
          </a:p>
          <a:p>
            <a:pPr indent="0" lvl="0" marL="0" rtl="0" algn="l">
              <a:spcBef>
                <a:spcPts val="575"/>
              </a:spcBef>
              <a:spcAft>
                <a:spcPts val="0"/>
              </a:spcAft>
              <a:buNone/>
            </a:pPr>
            <a:r>
              <a:t/>
            </a:r>
            <a:endParaRPr sz="1800">
              <a:latin typeface="Courier New"/>
              <a:ea typeface="Courier New"/>
              <a:cs typeface="Courier New"/>
              <a:sym typeface="Courier New"/>
            </a:endParaRPr>
          </a:p>
          <a:p>
            <a:pPr indent="0" lvl="0" marL="0" rtl="0" algn="l">
              <a:spcBef>
                <a:spcPts val="575"/>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1"/>
          <p:cNvSpPr txBox="1"/>
          <p:nvPr>
            <p:ph type="title"/>
          </p:nvPr>
        </p:nvSpPr>
        <p:spPr>
          <a:xfrm>
            <a:off x="519875" y="451625"/>
            <a:ext cx="8240700" cy="7272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latin typeface="Courier New"/>
                <a:ea typeface="Courier New"/>
                <a:cs typeface="Courier New"/>
                <a:sym typeface="Courier New"/>
              </a:rPr>
              <a:t>GridSearchCV() </a:t>
            </a:r>
            <a:r>
              <a:rPr lang="en-US"/>
              <a:t>results</a:t>
            </a:r>
            <a:endParaRPr/>
          </a:p>
        </p:txBody>
      </p:sp>
      <p:sp>
        <p:nvSpPr>
          <p:cNvPr id="383" name="Google Shape;383;p51"/>
          <p:cNvSpPr txBox="1"/>
          <p:nvPr>
            <p:ph idx="1" type="body"/>
          </p:nvPr>
        </p:nvSpPr>
        <p:spPr>
          <a:xfrm>
            <a:off x="398200" y="1267225"/>
            <a:ext cx="8627700" cy="5088300"/>
          </a:xfrm>
          <a:prstGeom prst="rect">
            <a:avLst/>
          </a:prstGeom>
          <a:noFill/>
          <a:ln>
            <a:noFill/>
          </a:ln>
        </p:spPr>
        <p:txBody>
          <a:bodyPr anchorCtr="0" anchor="t" bIns="45700" lIns="91425" spcFirstLastPara="1" rIns="91425" wrap="square" tIns="45700">
            <a:noAutofit/>
          </a:bodyPr>
          <a:lstStyle/>
          <a:p>
            <a:pPr indent="0" lvl="0" marL="0" rtl="0" algn="l">
              <a:spcBef>
                <a:spcPts val="575"/>
              </a:spcBef>
              <a:spcAft>
                <a:spcPts val="0"/>
              </a:spcAft>
              <a:buNone/>
            </a:pPr>
            <a:r>
              <a:rPr b="1" lang="en-US" sz="1800">
                <a:latin typeface="Courier New"/>
                <a:ea typeface="Courier New"/>
                <a:cs typeface="Courier New"/>
                <a:sym typeface="Courier New"/>
              </a:rPr>
              <a:t># Recall original full tree</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full tree: validation</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Confusion Matrix (Accuracy 0.9790)</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Prediction</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Actual       0    1</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0         1790   17</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1           25  168</a:t>
            </a:r>
            <a:endParaRPr sz="1800">
              <a:latin typeface="Courier New"/>
              <a:ea typeface="Courier New"/>
              <a:cs typeface="Courier New"/>
              <a:sym typeface="Courier New"/>
            </a:endParaRPr>
          </a:p>
          <a:p>
            <a:pPr indent="0" lvl="0" marL="0" rtl="0" algn="l">
              <a:spcBef>
                <a:spcPts val="575"/>
              </a:spcBef>
              <a:spcAft>
                <a:spcPts val="0"/>
              </a:spcAft>
              <a:buNone/>
            </a:pPr>
            <a:r>
              <a:t/>
            </a:r>
            <a:endParaRPr sz="1800">
              <a:latin typeface="Courier New"/>
              <a:ea typeface="Courier New"/>
              <a:cs typeface="Courier New"/>
              <a:sym typeface="Courier New"/>
            </a:endParaRPr>
          </a:p>
          <a:p>
            <a:pPr indent="0" lvl="0" marL="0" rtl="0" algn="l">
              <a:spcBef>
                <a:spcPts val="575"/>
              </a:spcBef>
              <a:spcAft>
                <a:spcPts val="0"/>
              </a:spcAft>
              <a:buNone/>
            </a:pPr>
            <a:r>
              <a:rPr b="1" lang="en-US" sz="1800">
                <a:latin typeface="Courier New"/>
                <a:ea typeface="Courier New"/>
                <a:cs typeface="Courier New"/>
                <a:sym typeface="Courier New"/>
              </a:rPr>
              <a:t># Results after Gridsearch</a:t>
            </a:r>
            <a:endParaRPr b="1"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full tree: validation</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Confusion Matrix (Accuracy 0.9825)</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Prediction</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Actual       0    1</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0         1793   14</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1           21  172</a:t>
            </a:r>
            <a:endParaRPr sz="1800">
              <a:latin typeface="Courier New"/>
              <a:ea typeface="Courier New"/>
              <a:cs typeface="Courier New"/>
              <a:sym typeface="Courier New"/>
            </a:endParaRPr>
          </a:p>
          <a:p>
            <a:pPr indent="0" lvl="0" marL="0" rtl="0" algn="l">
              <a:spcBef>
                <a:spcPts val="575"/>
              </a:spcBef>
              <a:spcAft>
                <a:spcPts val="0"/>
              </a:spcAft>
              <a:buNone/>
            </a:pPr>
            <a:r>
              <a:t/>
            </a:r>
            <a:endParaRPr sz="1800">
              <a:latin typeface="Courier New"/>
              <a:ea typeface="Courier New"/>
              <a:cs typeface="Courier New"/>
              <a:sym typeface="Courier New"/>
            </a:endParaRPr>
          </a:p>
          <a:p>
            <a:pPr indent="0" lvl="0" marL="0" rtl="0" algn="l">
              <a:spcBef>
                <a:spcPts val="575"/>
              </a:spcBef>
              <a:spcAft>
                <a:spcPts val="0"/>
              </a:spcAft>
              <a:buNone/>
            </a:pPr>
            <a:r>
              <a:t/>
            </a:r>
            <a:endParaRPr sz="1800">
              <a:latin typeface="Courier New"/>
              <a:ea typeface="Courier New"/>
              <a:cs typeface="Courier New"/>
              <a:sym typeface="Courier New"/>
            </a:endParaRPr>
          </a:p>
          <a:p>
            <a:pPr indent="0" lvl="0" marL="0" rtl="0" algn="l">
              <a:spcBef>
                <a:spcPts val="575"/>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Import Needed Functionality </a:t>
            </a:r>
            <a:endParaRPr/>
          </a:p>
        </p:txBody>
      </p:sp>
      <p:sp>
        <p:nvSpPr>
          <p:cNvPr id="129" name="Google Shape;129;p16"/>
          <p:cNvSpPr txBox="1"/>
          <p:nvPr>
            <p:ph idx="1"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import pandas as pd</a:t>
            </a:r>
            <a:endParaRPr sz="1800">
              <a:latin typeface="Courier New"/>
              <a:ea typeface="Courier New"/>
              <a:cs typeface="Courier New"/>
              <a:sym typeface="Courier New"/>
            </a:endParaRPr>
          </a:p>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import numpy as np</a:t>
            </a:r>
            <a:endParaRPr sz="1800">
              <a:latin typeface="Courier New"/>
              <a:ea typeface="Courier New"/>
              <a:cs typeface="Courier New"/>
              <a:sym typeface="Courier New"/>
            </a:endParaRPr>
          </a:p>
          <a:p>
            <a:pPr indent="0" lvl="0" marL="0" rtl="0" algn="l">
              <a:spcBef>
                <a:spcPts val="575"/>
              </a:spcBef>
              <a:spcAft>
                <a:spcPts val="0"/>
              </a:spcAft>
              <a:buSzPts val="1100"/>
              <a:buFont typeface="Arial"/>
              <a:buNone/>
            </a:pPr>
            <a:r>
              <a:rPr lang="en-US" sz="1800">
                <a:latin typeface="Courier New"/>
                <a:ea typeface="Courier New"/>
                <a:cs typeface="Courier New"/>
                <a:sym typeface="Courier New"/>
              </a:rPr>
              <a:t>from sklearn.tree import DecisionTreeClassifier, </a:t>
            </a:r>
            <a:endParaRPr sz="1800">
              <a:latin typeface="Courier New"/>
              <a:ea typeface="Courier New"/>
              <a:cs typeface="Courier New"/>
              <a:sym typeface="Courier New"/>
            </a:endParaRPr>
          </a:p>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     DecisionTreeRegressor</a:t>
            </a:r>
            <a:endParaRPr sz="1800">
              <a:latin typeface="Courier New"/>
              <a:ea typeface="Courier New"/>
              <a:cs typeface="Courier New"/>
              <a:sym typeface="Courier New"/>
            </a:endParaRPr>
          </a:p>
          <a:p>
            <a:pPr indent="0" lvl="0" marL="0" rtl="0" algn="l">
              <a:spcBef>
                <a:spcPts val="575"/>
              </a:spcBef>
              <a:spcAft>
                <a:spcPts val="0"/>
              </a:spcAft>
              <a:buSzPts val="1100"/>
              <a:buFont typeface="Arial"/>
              <a:buNone/>
            </a:pPr>
            <a:r>
              <a:rPr lang="en-US" sz="1800">
                <a:latin typeface="Courier New"/>
                <a:ea typeface="Courier New"/>
                <a:cs typeface="Courier New"/>
                <a:sym typeface="Courier New"/>
              </a:rPr>
              <a:t>from sklearn.ensemble import RandomForestClassifier, </a:t>
            </a:r>
            <a:endParaRPr sz="1800">
              <a:latin typeface="Courier New"/>
              <a:ea typeface="Courier New"/>
              <a:cs typeface="Courier New"/>
              <a:sym typeface="Courier New"/>
            </a:endParaRPr>
          </a:p>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     GradientBoostingClassifier</a:t>
            </a:r>
            <a:endParaRPr sz="1800">
              <a:latin typeface="Courier New"/>
              <a:ea typeface="Courier New"/>
              <a:cs typeface="Courier New"/>
              <a:sym typeface="Courier New"/>
            </a:endParaRPr>
          </a:p>
          <a:p>
            <a:pPr indent="0" lvl="0" marL="0" rtl="0" algn="l">
              <a:spcBef>
                <a:spcPts val="575"/>
              </a:spcBef>
              <a:spcAft>
                <a:spcPts val="0"/>
              </a:spcAft>
              <a:buSzPts val="1100"/>
              <a:buFont typeface="Arial"/>
              <a:buNone/>
            </a:pPr>
            <a:r>
              <a:rPr lang="en-US" sz="1800">
                <a:latin typeface="Courier New"/>
                <a:ea typeface="Courier New"/>
                <a:cs typeface="Courier New"/>
                <a:sym typeface="Courier New"/>
              </a:rPr>
              <a:t>from sklearn.model_selection import train_test_split, </a:t>
            </a:r>
            <a:endParaRPr sz="1800">
              <a:latin typeface="Courier New"/>
              <a:ea typeface="Courier New"/>
              <a:cs typeface="Courier New"/>
              <a:sym typeface="Courier New"/>
            </a:endParaRPr>
          </a:p>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     cross_val_score, GridSearchCV</a:t>
            </a:r>
            <a:endParaRPr sz="1800">
              <a:latin typeface="Courier New"/>
              <a:ea typeface="Courier New"/>
              <a:cs typeface="Courier New"/>
              <a:sym typeface="Courier New"/>
            </a:endParaRPr>
          </a:p>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import matplotlib.pylab as plt</a:t>
            </a:r>
            <a:endParaRPr sz="1800">
              <a:latin typeface="Courier New"/>
              <a:ea typeface="Courier New"/>
              <a:cs typeface="Courier New"/>
              <a:sym typeface="Courier New"/>
            </a:endParaRPr>
          </a:p>
          <a:p>
            <a:pPr indent="0" lvl="0" marL="0" rtl="0" algn="l">
              <a:spcBef>
                <a:spcPts val="575"/>
              </a:spcBef>
              <a:spcAft>
                <a:spcPts val="0"/>
              </a:spcAft>
              <a:buSzPts val="1100"/>
              <a:buFont typeface="Arial"/>
              <a:buNone/>
            </a:pPr>
            <a:r>
              <a:rPr lang="en-US" sz="1800">
                <a:latin typeface="Courier New"/>
                <a:ea typeface="Courier New"/>
                <a:cs typeface="Courier New"/>
                <a:sym typeface="Courier New"/>
              </a:rPr>
              <a:t>from dmba import plotDecisionTree, </a:t>
            </a:r>
            <a:endParaRPr sz="1800">
              <a:latin typeface="Courier New"/>
              <a:ea typeface="Courier New"/>
              <a:cs typeface="Courier New"/>
              <a:sym typeface="Courier New"/>
            </a:endParaRPr>
          </a:p>
          <a:p>
            <a:pPr indent="0" lvl="0" marL="0" rtl="0" algn="l">
              <a:spcBef>
                <a:spcPts val="575"/>
              </a:spcBef>
              <a:spcAft>
                <a:spcPts val="0"/>
              </a:spcAft>
              <a:buClr>
                <a:schemeClr val="dk1"/>
              </a:buClr>
              <a:buSzPts val="1100"/>
              <a:buFont typeface="Arial"/>
              <a:buNone/>
            </a:pPr>
            <a:r>
              <a:rPr lang="en-US" sz="1800">
                <a:latin typeface="Courier New"/>
                <a:ea typeface="Courier New"/>
                <a:cs typeface="Courier New"/>
                <a:sym typeface="Courier New"/>
              </a:rPr>
              <a:t>     classificationSummary, regressionSummary</a:t>
            </a:r>
            <a:endParaRPr sz="1800">
              <a:latin typeface="Courier New"/>
              <a:ea typeface="Courier New"/>
              <a:cs typeface="Courier New"/>
              <a:sym typeface="Courier New"/>
            </a:endParaRPr>
          </a:p>
          <a:p>
            <a:pPr indent="0" lvl="0" marL="0" rtl="0" algn="l">
              <a:spcBef>
                <a:spcPts val="575"/>
              </a:spcBef>
              <a:spcAft>
                <a:spcPts val="0"/>
              </a:spcAft>
              <a:buSzPts val="2380"/>
              <a:buFont typeface="Noto Sans Symbols"/>
              <a:buNone/>
            </a:pPr>
            <a:r>
              <a:t/>
            </a:r>
            <a:endParaRPr b="1" sz="2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2"/>
          <p:cNvSpPr txBox="1"/>
          <p:nvPr>
            <p:ph type="title"/>
          </p:nvPr>
        </p:nvSpPr>
        <p:spPr>
          <a:xfrm>
            <a:off x="519875" y="451625"/>
            <a:ext cx="8240700" cy="7272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latin typeface="Courier New"/>
                <a:ea typeface="Courier New"/>
                <a:cs typeface="Courier New"/>
                <a:sym typeface="Courier New"/>
              </a:rPr>
              <a:t>Resulting Tree</a:t>
            </a:r>
            <a:endParaRPr/>
          </a:p>
        </p:txBody>
      </p:sp>
      <p:pic>
        <p:nvPicPr>
          <p:cNvPr id="390" name="Google Shape;390;p52"/>
          <p:cNvPicPr preferRelativeResize="0"/>
          <p:nvPr/>
        </p:nvPicPr>
        <p:blipFill>
          <a:blip r:embed="rId3">
            <a:alphaModFix/>
          </a:blip>
          <a:stretch>
            <a:fillRect/>
          </a:stretch>
        </p:blipFill>
        <p:spPr>
          <a:xfrm>
            <a:off x="1922200" y="1289550"/>
            <a:ext cx="5566300" cy="4899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3"/>
          <p:cNvSpPr txBox="1"/>
          <p:nvPr>
            <p:ph type="title"/>
          </p:nvPr>
        </p:nvSpPr>
        <p:spPr>
          <a:xfrm>
            <a:off x="685800" y="22860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Regression Trees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4"/>
          <p:cNvSpPr txBox="1"/>
          <p:nvPr>
            <p:ph type="title"/>
          </p:nvPr>
        </p:nvSpPr>
        <p:spPr>
          <a:xfrm>
            <a:off x="564500" y="274650"/>
            <a:ext cx="84315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Regression Tree is Similar, Except...</a:t>
            </a:r>
            <a:endParaRPr/>
          </a:p>
        </p:txBody>
      </p:sp>
      <p:sp>
        <p:nvSpPr>
          <p:cNvPr id="403" name="Google Shape;403;p54"/>
          <p:cNvSpPr txBox="1"/>
          <p:nvPr>
            <p:ph idx="1"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Prediction is computed as the </a:t>
            </a:r>
            <a:r>
              <a:rPr b="1" lang="en-US"/>
              <a:t>average</a:t>
            </a:r>
            <a:r>
              <a:rPr lang="en-US"/>
              <a:t> of numerical target variable in the rectangle (in CT it is majority vote)</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Impurity measured by </a:t>
            </a:r>
            <a:r>
              <a:rPr b="1" lang="en-US"/>
              <a:t>sum of squared deviations</a:t>
            </a:r>
            <a:r>
              <a:rPr lang="en-US"/>
              <a:t> from leaf mean</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Performance measured by RMSE (root mean squared error)</a:t>
            </a:r>
            <a:endParaRPr/>
          </a:p>
          <a:p>
            <a:pPr indent="-132715" lvl="0" marL="273050" rtl="0" algn="l">
              <a:spcBef>
                <a:spcPts val="575"/>
              </a:spcBef>
              <a:spcAft>
                <a:spcPts val="0"/>
              </a:spcAft>
              <a:buSzPts val="221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5"/>
          <p:cNvSpPr txBox="1"/>
          <p:nvPr>
            <p:ph type="title"/>
          </p:nvPr>
        </p:nvSpPr>
        <p:spPr>
          <a:xfrm>
            <a:off x="564500" y="274650"/>
            <a:ext cx="84315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Ensembles</a:t>
            </a:r>
            <a:endParaRPr/>
          </a:p>
        </p:txBody>
      </p:sp>
      <p:sp>
        <p:nvSpPr>
          <p:cNvPr id="410" name="Google Shape;410;p55"/>
          <p:cNvSpPr txBox="1"/>
          <p:nvPr>
            <p:ph idx="1"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Prediction is computed as the </a:t>
            </a:r>
            <a:r>
              <a:rPr b="1" lang="en-US"/>
              <a:t>average</a:t>
            </a:r>
            <a:r>
              <a:rPr lang="en-US"/>
              <a:t> of numerical target variable in the rectangle (in CT it is majority vote)</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Impurity measured by </a:t>
            </a:r>
            <a:r>
              <a:rPr b="1" lang="en-US"/>
              <a:t>sum of squared deviations</a:t>
            </a:r>
            <a:r>
              <a:rPr lang="en-US"/>
              <a:t> from leaf mean</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Performance measured by RMSE (root mean squared error)</a:t>
            </a:r>
            <a:endParaRPr/>
          </a:p>
          <a:p>
            <a:pPr indent="-132715" lvl="0" marL="273050" rtl="0" algn="l">
              <a:spcBef>
                <a:spcPts val="575"/>
              </a:spcBef>
              <a:spcAft>
                <a:spcPts val="0"/>
              </a:spcAft>
              <a:buSzPts val="221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6"/>
          <p:cNvSpPr txBox="1"/>
          <p:nvPr>
            <p:ph type="title"/>
          </p:nvPr>
        </p:nvSpPr>
        <p:spPr>
          <a:xfrm>
            <a:off x="564500" y="274650"/>
            <a:ext cx="84315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Ensemble Variants</a:t>
            </a:r>
            <a:endParaRPr/>
          </a:p>
        </p:txBody>
      </p:sp>
      <p:sp>
        <p:nvSpPr>
          <p:cNvPr id="417" name="Google Shape;417;p56"/>
          <p:cNvSpPr txBox="1"/>
          <p:nvPr>
            <p:ph idx="1"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Harness “wisdom of the crowd”</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Random Forest</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Boosted Trees</a:t>
            </a:r>
            <a:endParaRPr/>
          </a:p>
          <a:p>
            <a:pPr indent="-132715" lvl="0" marL="273050" rtl="0" algn="l">
              <a:spcBef>
                <a:spcPts val="575"/>
              </a:spcBef>
              <a:spcAft>
                <a:spcPts val="0"/>
              </a:spcAft>
              <a:buSzPts val="221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7"/>
          <p:cNvSpPr txBox="1"/>
          <p:nvPr>
            <p:ph type="title"/>
          </p:nvPr>
        </p:nvSpPr>
        <p:spPr>
          <a:xfrm>
            <a:off x="564500" y="274650"/>
            <a:ext cx="84315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Random Forest</a:t>
            </a:r>
            <a:endParaRPr/>
          </a:p>
        </p:txBody>
      </p:sp>
      <p:sp>
        <p:nvSpPr>
          <p:cNvPr id="424" name="Google Shape;424;p57"/>
          <p:cNvSpPr txBox="1"/>
          <p:nvPr>
            <p:ph idx="1"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325755" lvl="0" marL="457200" rtl="0" algn="l">
              <a:spcBef>
                <a:spcPts val="575"/>
              </a:spcBef>
              <a:spcAft>
                <a:spcPts val="0"/>
              </a:spcAft>
              <a:buSzPts val="1530"/>
              <a:buChar char="⚫"/>
            </a:pPr>
            <a:r>
              <a:rPr lang="en-US"/>
              <a:t>Draw multiple random samples from data (“bootstrap resampling”)</a:t>
            </a:r>
            <a:endParaRPr/>
          </a:p>
          <a:p>
            <a:pPr indent="-325755" lvl="0" marL="457200" rtl="0" algn="l">
              <a:spcBef>
                <a:spcPts val="0"/>
              </a:spcBef>
              <a:spcAft>
                <a:spcPts val="0"/>
              </a:spcAft>
              <a:buSzPts val="1530"/>
              <a:buChar char="⚫"/>
            </a:pPr>
            <a:r>
              <a:rPr lang="en-US"/>
              <a:t>Fit tree to each resample using a </a:t>
            </a:r>
            <a:r>
              <a:rPr i="1" lang="en-US"/>
              <a:t>random set of predictors</a:t>
            </a:r>
            <a:endParaRPr/>
          </a:p>
          <a:p>
            <a:pPr indent="-325755" lvl="0" marL="457200" rtl="0" algn="l">
              <a:spcBef>
                <a:spcPts val="0"/>
              </a:spcBef>
              <a:spcAft>
                <a:spcPts val="0"/>
              </a:spcAft>
              <a:buSzPts val="1530"/>
              <a:buChar char="⚫"/>
            </a:pPr>
            <a:r>
              <a:rPr lang="en-US"/>
              <a:t>Combine the classifications/predictions from all the resampled trees (the “forest”) to obtain improved predictions</a:t>
            </a:r>
            <a:endParaRPr/>
          </a:p>
          <a:p>
            <a:pPr indent="-325755" lvl="0" marL="457200" rtl="0" algn="l">
              <a:spcBef>
                <a:spcPts val="0"/>
              </a:spcBef>
              <a:spcAft>
                <a:spcPts val="0"/>
              </a:spcAft>
              <a:buSzPts val="1530"/>
              <a:buChar char="⚫"/>
            </a:pPr>
            <a:r>
              <a:rPr lang="en-US"/>
              <a:t>Basic idea:  Taking an average of multiple estimates (models) is more reliable than just using a single estimate</a:t>
            </a:r>
            <a:endParaRPr/>
          </a:p>
          <a:p>
            <a:pPr indent="-132715" lvl="0" marL="273050" rtl="0" algn="l">
              <a:spcBef>
                <a:spcPts val="575"/>
              </a:spcBef>
              <a:spcAft>
                <a:spcPts val="0"/>
              </a:spcAft>
              <a:buSzPts val="221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8"/>
          <p:cNvSpPr txBox="1"/>
          <p:nvPr>
            <p:ph type="title"/>
          </p:nvPr>
        </p:nvSpPr>
        <p:spPr>
          <a:xfrm>
            <a:off x="564500" y="274650"/>
            <a:ext cx="84315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Random Forest</a:t>
            </a:r>
            <a:endParaRPr/>
          </a:p>
        </p:txBody>
      </p:sp>
      <p:sp>
        <p:nvSpPr>
          <p:cNvPr id="431" name="Google Shape;431;p58"/>
          <p:cNvSpPr txBox="1"/>
          <p:nvPr/>
        </p:nvSpPr>
        <p:spPr>
          <a:xfrm>
            <a:off x="420375" y="1669450"/>
            <a:ext cx="8323500" cy="45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ourier New"/>
                <a:ea typeface="Courier New"/>
                <a:cs typeface="Courier New"/>
                <a:sym typeface="Courier New"/>
              </a:rPr>
              <a:t>bank_df = pd.read_csv('UniversalBank.csv')</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bank_df.drop(columns=['ID', 'ZIP Code'], inplace=True)</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X = bank_df.drop(columns=['Personal Loan'])</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y = bank_df['Personal Loan']</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train_X, valid_X, train_y, valid_y = train_test_split(X, y, </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test_size=0.4, random_state=1)</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rf = RandomForestClassifier(n_estimators=500, </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random_state=1)</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rf.fit(train_X, train_y)</a:t>
            </a:r>
            <a:endParaRPr sz="1800">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9"/>
          <p:cNvSpPr txBox="1"/>
          <p:nvPr>
            <p:ph type="title"/>
          </p:nvPr>
        </p:nvSpPr>
        <p:spPr>
          <a:xfrm>
            <a:off x="564500" y="274650"/>
            <a:ext cx="84315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Variable Importance</a:t>
            </a:r>
            <a:endParaRPr/>
          </a:p>
        </p:txBody>
      </p:sp>
      <p:sp>
        <p:nvSpPr>
          <p:cNvPr id="438" name="Google Shape;438;p59"/>
          <p:cNvSpPr txBox="1"/>
          <p:nvPr/>
        </p:nvSpPr>
        <p:spPr>
          <a:xfrm>
            <a:off x="420375" y="2089825"/>
            <a:ext cx="8323500" cy="41676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Libre Franklin"/>
              <a:buChar char="●"/>
            </a:pPr>
            <a:r>
              <a:rPr lang="en-US" sz="3000">
                <a:latin typeface="Libre Franklin"/>
                <a:ea typeface="Libre Franklin"/>
                <a:cs typeface="Libre Franklin"/>
                <a:sym typeface="Libre Franklin"/>
              </a:rPr>
              <a:t>Each variable is used by some trees and not others</a:t>
            </a:r>
            <a:endParaRPr sz="3000">
              <a:latin typeface="Libre Franklin"/>
              <a:ea typeface="Libre Franklin"/>
              <a:cs typeface="Libre Franklin"/>
              <a:sym typeface="Libre Franklin"/>
            </a:endParaRPr>
          </a:p>
          <a:p>
            <a:pPr indent="-419100" lvl="0" marL="457200" rtl="0" algn="l">
              <a:spcBef>
                <a:spcPts val="0"/>
              </a:spcBef>
              <a:spcAft>
                <a:spcPts val="0"/>
              </a:spcAft>
              <a:buSzPts val="3000"/>
              <a:buFont typeface="Libre Franklin"/>
              <a:buChar char="●"/>
            </a:pPr>
            <a:r>
              <a:rPr lang="en-US" sz="3000">
                <a:latin typeface="Libre Franklin"/>
                <a:ea typeface="Libre Franklin"/>
                <a:cs typeface="Libre Franklin"/>
                <a:sym typeface="Libre Franklin"/>
              </a:rPr>
              <a:t>We can, therefore, measure each variable’s contribution to reducing impurity (reduction in Gini Index)</a:t>
            </a:r>
            <a:endParaRPr sz="3000">
              <a:latin typeface="Libre Franklin"/>
              <a:ea typeface="Libre Franklin"/>
              <a:cs typeface="Libre Franklin"/>
              <a:sym typeface="Libre Franklin"/>
            </a:endParaRPr>
          </a:p>
          <a:p>
            <a:pPr indent="-419100" lvl="0" marL="457200" rtl="0" algn="l">
              <a:spcBef>
                <a:spcPts val="0"/>
              </a:spcBef>
              <a:spcAft>
                <a:spcPts val="0"/>
              </a:spcAft>
              <a:buSzPts val="3000"/>
              <a:buFont typeface="Libre Franklin"/>
              <a:buChar char="●"/>
            </a:pPr>
            <a:r>
              <a:rPr lang="en-US" sz="3000">
                <a:latin typeface="Libre Franklin"/>
                <a:ea typeface="Libre Franklin"/>
                <a:cs typeface="Libre Franklin"/>
                <a:sym typeface="Libre Franklin"/>
              </a:rPr>
              <a:t>This is the </a:t>
            </a:r>
            <a:r>
              <a:rPr i="1" lang="en-US" sz="3000">
                <a:latin typeface="Libre Franklin"/>
                <a:ea typeface="Libre Franklin"/>
                <a:cs typeface="Libre Franklin"/>
                <a:sym typeface="Libre Franklin"/>
              </a:rPr>
              <a:t>variable importance score</a:t>
            </a:r>
            <a:endParaRPr i="1" sz="3000">
              <a:latin typeface="Libre Franklin"/>
              <a:ea typeface="Libre Franklin"/>
              <a:cs typeface="Libre Franklin"/>
              <a:sym typeface="Libre Frankli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0"/>
          <p:cNvSpPr txBox="1"/>
          <p:nvPr>
            <p:ph type="title"/>
          </p:nvPr>
        </p:nvSpPr>
        <p:spPr>
          <a:xfrm>
            <a:off x="564500" y="274650"/>
            <a:ext cx="84315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Variable Importance, code</a:t>
            </a:r>
            <a:endParaRPr/>
          </a:p>
        </p:txBody>
      </p:sp>
      <p:sp>
        <p:nvSpPr>
          <p:cNvPr id="445" name="Google Shape;445;p60"/>
          <p:cNvSpPr txBox="1"/>
          <p:nvPr/>
        </p:nvSpPr>
        <p:spPr>
          <a:xfrm>
            <a:off x="264225" y="1609400"/>
            <a:ext cx="8383200" cy="49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ourier New"/>
                <a:ea typeface="Courier New"/>
                <a:cs typeface="Courier New"/>
                <a:sym typeface="Courier New"/>
              </a:rPr>
              <a:t># variable (feature) importance plot</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importances = rf.feature_importances_</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std = np.std([tree.feature_importances_ for tree in </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rf.estimators_], axis=0)</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df = pd.DataFrame({'feature': train_X.columns, </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'importance': importances, 'std': std})</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df = df.sort_values('importance')</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print(df)</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ax = df.plot(kind='barh', xerr='std', x='feature', </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legend=False)</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ax.set_ylabel('')</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plt.show()</a:t>
            </a:r>
            <a:endParaRPr sz="1800">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564500" y="274650"/>
            <a:ext cx="84315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Variable Importance scores</a:t>
            </a:r>
            <a:endParaRPr/>
          </a:p>
          <a:p>
            <a:pPr indent="0" lvl="0" marL="0" rtl="0" algn="ctr">
              <a:spcBef>
                <a:spcPts val="0"/>
              </a:spcBef>
              <a:spcAft>
                <a:spcPts val="0"/>
              </a:spcAft>
              <a:buNone/>
            </a:pPr>
            <a:r>
              <a:rPr lang="en-US" sz="2400"/>
              <a:t>and their variability across trees</a:t>
            </a:r>
            <a:endParaRPr sz="2400"/>
          </a:p>
        </p:txBody>
      </p:sp>
      <p:sp>
        <p:nvSpPr>
          <p:cNvPr id="452" name="Google Shape;452;p61"/>
          <p:cNvSpPr txBox="1"/>
          <p:nvPr/>
        </p:nvSpPr>
        <p:spPr>
          <a:xfrm>
            <a:off x="264225" y="1609400"/>
            <a:ext cx="8383200" cy="49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ourier New"/>
                <a:ea typeface="Courier New"/>
                <a:cs typeface="Courier New"/>
                <a:sym typeface="Courier New"/>
              </a:rPr>
              <a:t>Output</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          feature      importance    std</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7   Securities Account 0.003964   0.004998</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9   Online             0.006394   0.005350</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10  CreditCard         0.007678   0.007053</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6   Mortgage           0.034243   0.023469</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1   Experience         0.035539   0.016061</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0   Age                0.036258   0.015858</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8   CD Account         0.057917   0.043185</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3   Family             0.111375   0.053146</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4   CCAvg              0.172105   0.103011</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5   Education          0.200772   0.101002</a:t>
            </a:r>
            <a:endParaRPr sz="1800">
              <a:latin typeface="Courier New"/>
              <a:ea typeface="Courier New"/>
              <a:cs typeface="Courier New"/>
              <a:sym typeface="Courier New"/>
            </a:endParaRPr>
          </a:p>
          <a:p>
            <a:pPr indent="0" lvl="0" marL="0" rtl="0" algn="l">
              <a:spcBef>
                <a:spcPts val="0"/>
              </a:spcBef>
              <a:spcAft>
                <a:spcPts val="0"/>
              </a:spcAft>
              <a:buNone/>
            </a:pPr>
            <a:r>
              <a:rPr lang="en-US" sz="1800">
                <a:latin typeface="Courier New"/>
                <a:ea typeface="Courier New"/>
                <a:cs typeface="Courier New"/>
                <a:sym typeface="Courier New"/>
              </a:rPr>
              <a:t>2   Income             0.333756   0.129227</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How Is the Tree Produced? </a:t>
            </a:r>
            <a:endParaRPr/>
          </a:p>
        </p:txBody>
      </p:sp>
      <p:sp>
        <p:nvSpPr>
          <p:cNvPr id="136" name="Google Shape;136;p17"/>
          <p:cNvSpPr txBox="1"/>
          <p:nvPr>
            <p:ph idx="1"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380"/>
              <a:buFont typeface="Noto Sans Symbols"/>
              <a:buNone/>
            </a:pPr>
            <a:r>
              <a:rPr b="1" lang="en-US" sz="2800"/>
              <a:t>Recursive partitioning</a:t>
            </a:r>
            <a:r>
              <a:rPr b="1" lang="en-US"/>
              <a:t>: </a:t>
            </a:r>
            <a:r>
              <a:rPr lang="en-US" sz="2800"/>
              <a:t>Repeatedly split the records into two parts so as to achieve maximum homogeneity of outcome within each new part</a:t>
            </a:r>
            <a:endParaRPr sz="2800"/>
          </a:p>
          <a:p>
            <a:pPr indent="0" lvl="0" marL="0" rtl="0" algn="l">
              <a:spcBef>
                <a:spcPts val="575"/>
              </a:spcBef>
              <a:spcAft>
                <a:spcPts val="0"/>
              </a:spcAft>
              <a:buSzPts val="2210"/>
              <a:buNone/>
            </a:pPr>
            <a:r>
              <a:t/>
            </a:r>
            <a:endParaRPr/>
          </a:p>
          <a:p>
            <a:pPr indent="0" lvl="0" marL="0" rtl="0" algn="l">
              <a:spcBef>
                <a:spcPts val="575"/>
              </a:spcBef>
              <a:spcAft>
                <a:spcPts val="0"/>
              </a:spcAft>
              <a:buSzPts val="2380"/>
              <a:buFont typeface="Noto Sans Symbols"/>
              <a:buNone/>
            </a:pPr>
            <a:r>
              <a:rPr b="1" lang="en-US" sz="2800"/>
              <a:t>Stopping Tree Growth</a:t>
            </a:r>
            <a:r>
              <a:rPr b="1" lang="en-US"/>
              <a:t>: </a:t>
            </a:r>
            <a:r>
              <a:rPr lang="en-US" sz="2800"/>
              <a:t> A fully grown tree is too complex and will overfit</a:t>
            </a:r>
            <a:endParaRPr sz="2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2"/>
          <p:cNvSpPr txBox="1"/>
          <p:nvPr>
            <p:ph type="title"/>
          </p:nvPr>
        </p:nvSpPr>
        <p:spPr>
          <a:xfrm>
            <a:off x="564500" y="274650"/>
            <a:ext cx="84315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Variable Importance Plot</a:t>
            </a:r>
            <a:endParaRPr/>
          </a:p>
        </p:txBody>
      </p:sp>
      <p:pic>
        <p:nvPicPr>
          <p:cNvPr id="459" name="Google Shape;459;p62"/>
          <p:cNvPicPr preferRelativeResize="0"/>
          <p:nvPr/>
        </p:nvPicPr>
        <p:blipFill>
          <a:blip r:embed="rId3">
            <a:alphaModFix/>
          </a:blip>
          <a:stretch>
            <a:fillRect/>
          </a:stretch>
        </p:blipFill>
        <p:spPr>
          <a:xfrm>
            <a:off x="1425525" y="1978400"/>
            <a:ext cx="6057025" cy="4006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3"/>
          <p:cNvSpPr txBox="1"/>
          <p:nvPr>
            <p:ph type="title"/>
          </p:nvPr>
        </p:nvSpPr>
        <p:spPr>
          <a:xfrm>
            <a:off x="564500" y="274650"/>
            <a:ext cx="84315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Boosted Trees</a:t>
            </a:r>
            <a:endParaRPr/>
          </a:p>
        </p:txBody>
      </p:sp>
      <p:sp>
        <p:nvSpPr>
          <p:cNvPr id="466" name="Google Shape;466;p63"/>
          <p:cNvSpPr txBox="1"/>
          <p:nvPr/>
        </p:nvSpPr>
        <p:spPr>
          <a:xfrm>
            <a:off x="420375" y="2089825"/>
            <a:ext cx="8323500" cy="41676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Libre Franklin"/>
              <a:buChar char="●"/>
            </a:pPr>
            <a:r>
              <a:rPr lang="en-US" sz="3000">
                <a:latin typeface="Libre Franklin"/>
                <a:ea typeface="Libre Franklin"/>
                <a:cs typeface="Libre Franklin"/>
                <a:sym typeface="Libre Franklin"/>
              </a:rPr>
              <a:t>Fits a succession of single trees</a:t>
            </a:r>
            <a:endParaRPr sz="3000">
              <a:latin typeface="Libre Franklin"/>
              <a:ea typeface="Libre Franklin"/>
              <a:cs typeface="Libre Franklin"/>
              <a:sym typeface="Libre Franklin"/>
            </a:endParaRPr>
          </a:p>
          <a:p>
            <a:pPr indent="-419100" lvl="0" marL="457200" rtl="0" algn="l">
              <a:spcBef>
                <a:spcPts val="0"/>
              </a:spcBef>
              <a:spcAft>
                <a:spcPts val="0"/>
              </a:spcAft>
              <a:buSzPts val="3000"/>
              <a:buFont typeface="Libre Franklin"/>
              <a:buChar char="●"/>
            </a:pPr>
            <a:r>
              <a:rPr lang="en-US" sz="3000">
                <a:latin typeface="Libre Franklin"/>
                <a:ea typeface="Libre Franklin"/>
                <a:cs typeface="Libre Franklin"/>
                <a:sym typeface="Libre Franklin"/>
              </a:rPr>
              <a:t>Each successive fit up-weights the misclassified records from prior stage</a:t>
            </a:r>
            <a:endParaRPr sz="3000">
              <a:latin typeface="Libre Franklin"/>
              <a:ea typeface="Libre Franklin"/>
              <a:cs typeface="Libre Franklin"/>
              <a:sym typeface="Libre Franklin"/>
            </a:endParaRPr>
          </a:p>
          <a:p>
            <a:pPr indent="-419100" lvl="0" marL="457200" rtl="0" algn="l">
              <a:spcBef>
                <a:spcPts val="0"/>
              </a:spcBef>
              <a:spcAft>
                <a:spcPts val="0"/>
              </a:spcAft>
              <a:buSzPts val="3000"/>
              <a:buFont typeface="Libre Franklin"/>
              <a:buChar char="●"/>
            </a:pPr>
            <a:r>
              <a:rPr lang="en-US" sz="3000">
                <a:latin typeface="Libre Franklin"/>
                <a:ea typeface="Libre Franklin"/>
                <a:cs typeface="Libre Franklin"/>
                <a:sym typeface="Libre Franklin"/>
              </a:rPr>
              <a:t>You now have a set of classifications or predictions, one from each tree</a:t>
            </a:r>
            <a:endParaRPr sz="3000">
              <a:latin typeface="Libre Franklin"/>
              <a:ea typeface="Libre Franklin"/>
              <a:cs typeface="Libre Franklin"/>
              <a:sym typeface="Libre Franklin"/>
            </a:endParaRPr>
          </a:p>
          <a:p>
            <a:pPr indent="-419100" lvl="0" marL="457200" rtl="0" algn="l">
              <a:spcBef>
                <a:spcPts val="0"/>
              </a:spcBef>
              <a:spcAft>
                <a:spcPts val="0"/>
              </a:spcAft>
              <a:buSzPts val="3000"/>
              <a:buFont typeface="Libre Franklin"/>
              <a:buChar char="●"/>
            </a:pPr>
            <a:r>
              <a:rPr lang="en-US" sz="3000">
                <a:latin typeface="Libre Franklin"/>
                <a:ea typeface="Libre Franklin"/>
                <a:cs typeface="Libre Franklin"/>
                <a:sym typeface="Libre Franklin"/>
              </a:rPr>
              <a:t>Use weighted voting for classification, weighted average for prediction, higher weights to later trees</a:t>
            </a:r>
            <a:endParaRPr i="1" sz="3000">
              <a:latin typeface="Libre Franklin"/>
              <a:ea typeface="Libre Franklin"/>
              <a:cs typeface="Libre Franklin"/>
              <a:sym typeface="Libre Frankli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4"/>
          <p:cNvSpPr txBox="1"/>
          <p:nvPr>
            <p:ph type="title"/>
          </p:nvPr>
        </p:nvSpPr>
        <p:spPr>
          <a:xfrm>
            <a:off x="564500" y="274650"/>
            <a:ext cx="84315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Boosted Trees</a:t>
            </a:r>
            <a:endParaRPr/>
          </a:p>
        </p:txBody>
      </p:sp>
      <p:sp>
        <p:nvSpPr>
          <p:cNvPr id="473" name="Google Shape;473;p64"/>
          <p:cNvSpPr txBox="1"/>
          <p:nvPr/>
        </p:nvSpPr>
        <p:spPr>
          <a:xfrm>
            <a:off x="420375" y="2089825"/>
            <a:ext cx="8323500" cy="41676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Libre Franklin"/>
              <a:buChar char="●"/>
            </a:pPr>
            <a:r>
              <a:rPr lang="en-US" sz="3000">
                <a:latin typeface="Libre Franklin"/>
                <a:ea typeface="Libre Franklin"/>
                <a:cs typeface="Libre Franklin"/>
                <a:sym typeface="Libre Franklin"/>
              </a:rPr>
              <a:t>Especially useful for the “rare case” scenario (suppose 1’s are the rare class)</a:t>
            </a:r>
            <a:endParaRPr sz="3000">
              <a:latin typeface="Libre Franklin"/>
              <a:ea typeface="Libre Franklin"/>
              <a:cs typeface="Libre Franklin"/>
              <a:sym typeface="Libre Franklin"/>
            </a:endParaRPr>
          </a:p>
          <a:p>
            <a:pPr indent="-419100" lvl="0" marL="457200" rtl="0" algn="l">
              <a:spcBef>
                <a:spcPts val="0"/>
              </a:spcBef>
              <a:spcAft>
                <a:spcPts val="0"/>
              </a:spcAft>
              <a:buSzPts val="3000"/>
              <a:buFont typeface="Libre Franklin"/>
              <a:buChar char="●"/>
            </a:pPr>
            <a:r>
              <a:rPr lang="en-US" sz="3000">
                <a:latin typeface="Libre Franklin"/>
                <a:ea typeface="Libre Franklin"/>
                <a:cs typeface="Libre Franklin"/>
                <a:sym typeface="Libre Franklin"/>
              </a:rPr>
              <a:t>With simple classifiers, it can be hard for a “1” to “break out” from the dominant classification, &amp; many get misclassified</a:t>
            </a:r>
            <a:endParaRPr sz="3000">
              <a:latin typeface="Libre Franklin"/>
              <a:ea typeface="Libre Franklin"/>
              <a:cs typeface="Libre Franklin"/>
              <a:sym typeface="Libre Franklin"/>
            </a:endParaRPr>
          </a:p>
          <a:p>
            <a:pPr indent="-419100" lvl="0" marL="457200" rtl="0" algn="l">
              <a:spcBef>
                <a:spcPts val="0"/>
              </a:spcBef>
              <a:spcAft>
                <a:spcPts val="0"/>
              </a:spcAft>
              <a:buSzPts val="3000"/>
              <a:buFont typeface="Libre Franklin"/>
              <a:buChar char="●"/>
            </a:pPr>
            <a:r>
              <a:rPr lang="en-US" sz="3000">
                <a:latin typeface="Libre Franklin"/>
                <a:ea typeface="Libre Franklin"/>
                <a:cs typeface="Libre Franklin"/>
                <a:sym typeface="Libre Franklin"/>
              </a:rPr>
              <a:t>Up-weighting them focuses the tree fitting on the 1’s, and reduces the dominating effect of the 0’s</a:t>
            </a:r>
            <a:endParaRPr sz="3000">
              <a:latin typeface="Libre Franklin"/>
              <a:ea typeface="Libre Franklin"/>
              <a:cs typeface="Libre Franklin"/>
              <a:sym typeface="Libre Frankli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5"/>
          <p:cNvSpPr txBox="1"/>
          <p:nvPr>
            <p:ph type="title"/>
          </p:nvPr>
        </p:nvSpPr>
        <p:spPr>
          <a:xfrm>
            <a:off x="564500" y="174900"/>
            <a:ext cx="8010900" cy="10209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sz="3600"/>
              <a:t>Boosted Trees - Performance</a:t>
            </a:r>
            <a:endParaRPr sz="3600"/>
          </a:p>
        </p:txBody>
      </p:sp>
      <p:sp>
        <p:nvSpPr>
          <p:cNvPr id="480" name="Google Shape;480;p65"/>
          <p:cNvSpPr txBox="1"/>
          <p:nvPr/>
        </p:nvSpPr>
        <p:spPr>
          <a:xfrm>
            <a:off x="1177025" y="1777550"/>
            <a:ext cx="7758600" cy="47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ourier New"/>
                <a:ea typeface="Courier New"/>
                <a:cs typeface="Courier New"/>
                <a:sym typeface="Courier New"/>
              </a:rPr>
              <a:t>boost = GradientBoostingClassifier()</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800">
                <a:solidFill>
                  <a:schemeClr val="dk1"/>
                </a:solidFill>
                <a:latin typeface="Courier New"/>
                <a:ea typeface="Courier New"/>
                <a:cs typeface="Courier New"/>
                <a:sym typeface="Courier New"/>
              </a:rPr>
              <a:t>boost.fit(train_X, train_y)</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800">
                <a:solidFill>
                  <a:schemeClr val="dk1"/>
                </a:solidFill>
                <a:latin typeface="Courier New"/>
                <a:ea typeface="Courier New"/>
                <a:cs typeface="Courier New"/>
                <a:sym typeface="Courier New"/>
              </a:rPr>
              <a:t>classificationSummary(valid_y, boost.predict(valid_X))</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800">
                <a:solidFill>
                  <a:schemeClr val="dk1"/>
                </a:solidFill>
                <a:latin typeface="Courier New"/>
                <a:ea typeface="Courier New"/>
                <a:cs typeface="Courier New"/>
                <a:sym typeface="Courier New"/>
              </a:rPr>
              <a:t>Output</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800">
                <a:solidFill>
                  <a:schemeClr val="dk1"/>
                </a:solidFill>
                <a:latin typeface="Courier New"/>
                <a:ea typeface="Courier New"/>
                <a:cs typeface="Courier New"/>
                <a:sym typeface="Courier New"/>
              </a:rPr>
              <a:t>Confusion Matrix (Accuracy 0.9835)</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800">
                <a:solidFill>
                  <a:schemeClr val="dk1"/>
                </a:solidFill>
                <a:latin typeface="Courier New"/>
                <a:ea typeface="Courier New"/>
                <a:cs typeface="Courier New"/>
                <a:sym typeface="Courier New"/>
              </a:rPr>
              <a:t>            Prediction</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800">
                <a:solidFill>
                  <a:schemeClr val="dk1"/>
                </a:solidFill>
                <a:latin typeface="Courier New"/>
                <a:ea typeface="Courier New"/>
                <a:cs typeface="Courier New"/>
                <a:sym typeface="Courier New"/>
              </a:rPr>
              <a:t>Actual      0       1</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800">
                <a:solidFill>
                  <a:schemeClr val="dk1"/>
                </a:solidFill>
                <a:latin typeface="Courier New"/>
                <a:ea typeface="Courier New"/>
                <a:cs typeface="Courier New"/>
                <a:sym typeface="Courier New"/>
              </a:rPr>
              <a:t>0         1799       8</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1800">
                <a:solidFill>
                  <a:schemeClr val="dk1"/>
                </a:solidFill>
                <a:latin typeface="Courier New"/>
                <a:ea typeface="Courier New"/>
                <a:cs typeface="Courier New"/>
                <a:sym typeface="Courier New"/>
              </a:rPr>
              <a:t>1           25     168</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Advantages of trees</a:t>
            </a:r>
            <a:endParaRPr/>
          </a:p>
        </p:txBody>
      </p:sp>
      <p:sp>
        <p:nvSpPr>
          <p:cNvPr id="487" name="Google Shape;487;p66"/>
          <p:cNvSpPr txBox="1"/>
          <p:nvPr>
            <p:ph idx="1" type="body"/>
          </p:nvPr>
        </p:nvSpPr>
        <p:spPr>
          <a:xfrm>
            <a:off x="914400" y="1524000"/>
            <a:ext cx="7772400" cy="4495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Easy to use, understand</a:t>
            </a:r>
            <a:endParaRPr/>
          </a:p>
          <a:p>
            <a:pPr indent="-273050" lvl="0" marL="273050" rtl="0" algn="l">
              <a:spcBef>
                <a:spcPts val="575"/>
              </a:spcBef>
              <a:spcAft>
                <a:spcPts val="0"/>
              </a:spcAft>
              <a:buSzPts val="2210"/>
              <a:buChar char="⚫"/>
            </a:pPr>
            <a:r>
              <a:rPr lang="en-US"/>
              <a:t>Single trees produce rules that are easy to interpret &amp; implement</a:t>
            </a:r>
            <a:endParaRPr/>
          </a:p>
          <a:p>
            <a:pPr indent="-273050" lvl="0" marL="273050" rtl="0" algn="l">
              <a:spcBef>
                <a:spcPts val="575"/>
              </a:spcBef>
              <a:spcAft>
                <a:spcPts val="0"/>
              </a:spcAft>
              <a:buSzPts val="2210"/>
              <a:buChar char="⚫"/>
            </a:pPr>
            <a:r>
              <a:rPr lang="en-US"/>
              <a:t>Variable selection &amp; reduction is automatic</a:t>
            </a:r>
            <a:endParaRPr/>
          </a:p>
          <a:p>
            <a:pPr indent="-273050" lvl="0" marL="273050" rtl="0" algn="l">
              <a:spcBef>
                <a:spcPts val="575"/>
              </a:spcBef>
              <a:spcAft>
                <a:spcPts val="0"/>
              </a:spcAft>
              <a:buSzPts val="2210"/>
              <a:buChar char="⚫"/>
            </a:pPr>
            <a:r>
              <a:rPr lang="en-US"/>
              <a:t>Do not require the assumptions of statistical models</a:t>
            </a:r>
            <a:endParaRPr/>
          </a:p>
          <a:p>
            <a:pPr indent="-273050" lvl="0" marL="273050" rtl="0" algn="l">
              <a:spcBef>
                <a:spcPts val="575"/>
              </a:spcBef>
              <a:spcAft>
                <a:spcPts val="0"/>
              </a:spcAft>
              <a:buSzPts val="2210"/>
              <a:buChar char="⚫"/>
            </a:pPr>
            <a:r>
              <a:rPr lang="en-US"/>
              <a:t>Can work without extensive handling of missing data</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None/>
            </a:pPr>
            <a:r>
              <a:rPr lang="en-US"/>
              <a:t>Disadvantage of single trees:   instability and poor predictive performance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Summary</a:t>
            </a:r>
            <a:endParaRPr/>
          </a:p>
        </p:txBody>
      </p:sp>
      <p:sp>
        <p:nvSpPr>
          <p:cNvPr id="494" name="Google Shape;494;p6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10"/>
              <a:buChar char="⚫"/>
            </a:pPr>
            <a:r>
              <a:rPr lang="en-US"/>
              <a:t>Classification and Regression Trees are an easily understandable and transparent method for predicting or classifying new records</a:t>
            </a:r>
            <a:endParaRPr/>
          </a:p>
          <a:p>
            <a:pPr indent="-273050" lvl="0" marL="273050" rtl="0" algn="l">
              <a:lnSpc>
                <a:spcPct val="90000"/>
              </a:lnSpc>
              <a:spcBef>
                <a:spcPts val="575"/>
              </a:spcBef>
              <a:spcAft>
                <a:spcPts val="0"/>
              </a:spcAft>
              <a:buSzPts val="2210"/>
              <a:buChar char="⚫"/>
            </a:pPr>
            <a:r>
              <a:rPr lang="en-US"/>
              <a:t>A single tree is a graphical representation of a set of rules</a:t>
            </a:r>
            <a:endParaRPr/>
          </a:p>
          <a:p>
            <a:pPr indent="-273050" lvl="0" marL="273050" rtl="0" algn="l">
              <a:lnSpc>
                <a:spcPct val="90000"/>
              </a:lnSpc>
              <a:spcBef>
                <a:spcPts val="575"/>
              </a:spcBef>
              <a:spcAft>
                <a:spcPts val="0"/>
              </a:spcAft>
              <a:buSzPts val="2210"/>
              <a:buChar char="⚫"/>
            </a:pPr>
            <a:r>
              <a:rPr lang="en-US"/>
              <a:t>Tree growth must be stopped to avoid overfitting of the training data – use </a:t>
            </a:r>
            <a:r>
              <a:rPr lang="en-US">
                <a:latin typeface="Courier New"/>
                <a:ea typeface="Courier New"/>
                <a:cs typeface="Courier New"/>
                <a:sym typeface="Courier New"/>
              </a:rPr>
              <a:t>GridsearchCV</a:t>
            </a:r>
            <a:r>
              <a:rPr lang="en-US"/>
              <a:t> </a:t>
            </a:r>
            <a:endParaRPr/>
          </a:p>
          <a:p>
            <a:pPr indent="-273050" lvl="0" marL="273050" rtl="0" algn="l">
              <a:lnSpc>
                <a:spcPct val="90000"/>
              </a:lnSpc>
              <a:spcBef>
                <a:spcPts val="575"/>
              </a:spcBef>
              <a:spcAft>
                <a:spcPts val="0"/>
              </a:spcAft>
              <a:buSzPts val="2210"/>
              <a:buChar char="⚫"/>
            </a:pPr>
            <a:r>
              <a:rPr lang="en-US"/>
              <a:t>Ensembles (random forests, boosting) improve predictive performance, but you lose interpretability and the rules embodied in a single tree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838200" y="2438400"/>
            <a:ext cx="7772400" cy="1189038"/>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Recursive Partitioning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Recursive Partitioning Steps</a:t>
            </a:r>
            <a:endParaRPr/>
          </a:p>
        </p:txBody>
      </p:sp>
      <p:sp>
        <p:nvSpPr>
          <p:cNvPr id="149" name="Google Shape;149;p19"/>
          <p:cNvSpPr txBox="1"/>
          <p:nvPr>
            <p:ph idx="1" type="body"/>
          </p:nvPr>
        </p:nvSpPr>
        <p:spPr>
          <a:xfrm>
            <a:off x="533400" y="1752600"/>
            <a:ext cx="8153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Pick one of the predictor variables, </a:t>
            </a:r>
            <a:r>
              <a:rPr i="1" lang="en-US"/>
              <a:t>x</a:t>
            </a:r>
            <a:r>
              <a:rPr baseline="-25000" lang="en-US"/>
              <a:t>i</a:t>
            </a:r>
            <a:endParaRPr/>
          </a:p>
          <a:p>
            <a:pPr indent="-273050" lvl="0" marL="273050" rtl="0" algn="l">
              <a:spcBef>
                <a:spcPts val="575"/>
              </a:spcBef>
              <a:spcAft>
                <a:spcPts val="0"/>
              </a:spcAft>
              <a:buSzPts val="2210"/>
              <a:buChar char="⚫"/>
            </a:pPr>
            <a:r>
              <a:rPr lang="en-US"/>
              <a:t>Pick a value of </a:t>
            </a:r>
            <a:r>
              <a:rPr i="1" lang="en-US"/>
              <a:t>x</a:t>
            </a:r>
            <a:r>
              <a:rPr baseline="-25000" lang="en-US"/>
              <a:t>i, </a:t>
            </a:r>
            <a:r>
              <a:rPr lang="en-US"/>
              <a:t>say </a:t>
            </a:r>
            <a:r>
              <a:rPr i="1" lang="en-US"/>
              <a:t>s</a:t>
            </a:r>
            <a:r>
              <a:rPr baseline="-25000" lang="en-US"/>
              <a:t>i</a:t>
            </a:r>
            <a:r>
              <a:rPr lang="en-US"/>
              <a:t>, that divides the training data into two (not necessarily equal) portions</a:t>
            </a:r>
            <a:endParaRPr/>
          </a:p>
          <a:p>
            <a:pPr indent="-273050" lvl="0" marL="273050" rtl="0" algn="l">
              <a:spcBef>
                <a:spcPts val="575"/>
              </a:spcBef>
              <a:spcAft>
                <a:spcPts val="0"/>
              </a:spcAft>
              <a:buSzPts val="2210"/>
              <a:buChar char="⚫"/>
            </a:pPr>
            <a:r>
              <a:rPr lang="en-US"/>
              <a:t>Measure how “pure” or homogeneous each of the resulting portions is</a:t>
            </a:r>
            <a:endParaRPr/>
          </a:p>
          <a:p>
            <a:pPr indent="-228599" lvl="1" marL="547688" rtl="0" algn="l">
              <a:spcBef>
                <a:spcPts val="375"/>
              </a:spcBef>
              <a:spcAft>
                <a:spcPts val="0"/>
              </a:spcAft>
              <a:buSzPts val="1700"/>
              <a:buFont typeface="Noto Sans Symbols"/>
              <a:buNone/>
            </a:pPr>
            <a:r>
              <a:rPr lang="en-US" sz="2000"/>
              <a:t>“Pure” = containing records of mostly one class (or, for prediction, records with similar outcome values)</a:t>
            </a:r>
            <a:endParaRPr sz="2000"/>
          </a:p>
          <a:p>
            <a:pPr indent="-273050" lvl="0" marL="273050" rtl="0" algn="l">
              <a:spcBef>
                <a:spcPts val="575"/>
              </a:spcBef>
              <a:spcAft>
                <a:spcPts val="0"/>
              </a:spcAft>
              <a:buSzPts val="2210"/>
              <a:buChar char="⚫"/>
            </a:pPr>
            <a:r>
              <a:rPr lang="en-US"/>
              <a:t>Algorithm tries different values of </a:t>
            </a:r>
            <a:r>
              <a:rPr i="1" lang="en-US"/>
              <a:t>x</a:t>
            </a:r>
            <a:r>
              <a:rPr baseline="-25000" lang="en-US"/>
              <a:t>i, </a:t>
            </a:r>
            <a:r>
              <a:rPr lang="en-US"/>
              <a:t>and </a:t>
            </a:r>
            <a:r>
              <a:rPr i="1" lang="en-US"/>
              <a:t>s</a:t>
            </a:r>
            <a:r>
              <a:rPr baseline="-25000" lang="en-US"/>
              <a:t>i </a:t>
            </a:r>
            <a:r>
              <a:rPr lang="en-US"/>
              <a:t>to maximize purity in initial split</a:t>
            </a:r>
            <a:endParaRPr/>
          </a:p>
          <a:p>
            <a:pPr indent="-273050" lvl="0" marL="273050" rtl="0" algn="l">
              <a:spcBef>
                <a:spcPts val="575"/>
              </a:spcBef>
              <a:spcAft>
                <a:spcPts val="0"/>
              </a:spcAft>
              <a:buSzPts val="2210"/>
              <a:buChar char="⚫"/>
            </a:pPr>
            <a:r>
              <a:rPr lang="en-US"/>
              <a:t>After you get a “maximum purity” split, repeat the process for a second split (on any variable), and so 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Example: Riding Mowers	</a:t>
            </a:r>
            <a:endParaRPr sz="2400"/>
          </a:p>
        </p:txBody>
      </p:sp>
      <p:sp>
        <p:nvSpPr>
          <p:cNvPr id="156" name="Google Shape;156;p20"/>
          <p:cNvSpPr txBox="1"/>
          <p:nvPr>
            <p:ph idx="1" type="body"/>
          </p:nvPr>
        </p:nvSpPr>
        <p:spPr>
          <a:xfrm>
            <a:off x="914400" y="2438400"/>
            <a:ext cx="7772400" cy="3581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Goal: Classify 24 households as owning or not owning riding mowers</a:t>
            </a:r>
            <a:endParaRPr/>
          </a:p>
          <a:p>
            <a:pPr indent="-273050" lvl="0" marL="273050" rtl="0" algn="l">
              <a:spcBef>
                <a:spcPts val="575"/>
              </a:spcBef>
              <a:spcAft>
                <a:spcPts val="0"/>
              </a:spcAft>
              <a:buSzPts val="2210"/>
              <a:buChar char="⚫"/>
            </a:pPr>
            <a:r>
              <a:rPr lang="en-US"/>
              <a:t>Predictors = Income, Lot Size</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None/>
            </a:pPr>
            <a:r>
              <a:rPr lang="en-US"/>
              <a:t>library</a:t>
            </a:r>
            <a:r>
              <a:rPr lang="en-US" sz="2800"/>
              <a:t> </a:t>
            </a:r>
            <a:r>
              <a:rPr lang="en-US" sz="2800">
                <a:latin typeface="Courier New"/>
                <a:ea typeface="Courier New"/>
                <a:cs typeface="Courier New"/>
                <a:sym typeface="Courier New"/>
              </a:rPr>
              <a:t>rpart </a:t>
            </a:r>
            <a:r>
              <a:rPr lang="en-US"/>
              <a:t>for running trees, function </a:t>
            </a:r>
            <a:r>
              <a:rPr lang="en-US">
                <a:latin typeface="Courier New"/>
                <a:ea typeface="Courier New"/>
                <a:cs typeface="Courier New"/>
                <a:sym typeface="Courier New"/>
              </a:rPr>
              <a:t>prp</a:t>
            </a:r>
            <a:r>
              <a:rPr lang="en-US"/>
              <a:t> in library </a:t>
            </a:r>
            <a:r>
              <a:rPr lang="en-US">
                <a:latin typeface="Courier New"/>
                <a:ea typeface="Courier New"/>
                <a:cs typeface="Courier New"/>
                <a:sym typeface="Courier New"/>
              </a:rPr>
              <a:t>rpart.plot</a:t>
            </a:r>
            <a:r>
              <a:rPr lang="en-US"/>
              <a:t> to plot them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1"/>
          <p:cNvPicPr preferRelativeResize="0"/>
          <p:nvPr/>
        </p:nvPicPr>
        <p:blipFill rotWithShape="1">
          <a:blip r:embed="rId3">
            <a:alphaModFix/>
          </a:blip>
          <a:srcRect b="0" l="0" r="0" t="0"/>
          <a:stretch/>
        </p:blipFill>
        <p:spPr>
          <a:xfrm>
            <a:off x="2362200" y="265113"/>
            <a:ext cx="3832225" cy="632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