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Libre Baskerville" panose="02000000000000000000" pitchFamily="2" charset="0"/>
      <p:regular r:id="rId20"/>
      <p:bold r:id="rId21"/>
      <p:italic r:id="rId22"/>
    </p:embeddedFont>
    <p:embeddedFont>
      <p:font typeface="Libre Franklin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53A02C-3F39-4BA8-A42A-4F971E5CC61F}">
  <a:tblStyle styleId="{DF53A02C-3F39-4BA8-A42A-4F971E5CC6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stafa Ahmed" userId="f1aecb16-ed39-4430-bc44-039c26416d64" providerId="ADAL" clId="{BE3A425E-4B80-47F6-A92F-C12F5B00CF41}"/>
    <pc:docChg chg="delSld">
      <pc:chgData name="Mustafa Ahmed" userId="f1aecb16-ed39-4430-bc44-039c26416d64" providerId="ADAL" clId="{BE3A425E-4B80-47F6-A92F-C12F5B00CF41}" dt="2022-05-17T21:00:10.182" v="0" actId="47"/>
      <pc:docMkLst>
        <pc:docMk/>
      </pc:docMkLst>
      <pc:sldChg chg="del">
        <pc:chgData name="Mustafa Ahmed" userId="f1aecb16-ed39-4430-bc44-039c26416d64" providerId="ADAL" clId="{BE3A425E-4B80-47F6-A92F-C12F5B00CF41}" dt="2022-05-17T21:00:10.182" v="0" actId="47"/>
        <pc:sldMkLst>
          <pc:docMk/>
          <pc:sldMk cId="0" sldId="269"/>
        </pc:sldMkLst>
      </pc:sldChg>
      <pc:sldChg chg="del">
        <pc:chgData name="Mustafa Ahmed" userId="f1aecb16-ed39-4430-bc44-039c26416d64" providerId="ADAL" clId="{BE3A425E-4B80-47F6-A92F-C12F5B00CF41}" dt="2022-05-17T21:00:10.182" v="0" actId="47"/>
        <pc:sldMkLst>
          <pc:docMk/>
          <pc:sldMk cId="0" sldId="270"/>
        </pc:sldMkLst>
      </pc:sldChg>
      <pc:sldChg chg="del">
        <pc:chgData name="Mustafa Ahmed" userId="f1aecb16-ed39-4430-bc44-039c26416d64" providerId="ADAL" clId="{BE3A425E-4B80-47F6-A92F-C12F5B00CF41}" dt="2022-05-17T21:00:10.182" v="0" actId="47"/>
        <pc:sldMkLst>
          <pc:docMk/>
          <pc:sldMk cId="0" sldId="271"/>
        </pc:sldMkLst>
      </pc:sldChg>
      <pc:sldChg chg="del">
        <pc:chgData name="Mustafa Ahmed" userId="f1aecb16-ed39-4430-bc44-039c26416d64" providerId="ADAL" clId="{BE3A425E-4B80-47F6-A92F-C12F5B00CF41}" dt="2022-05-17T21:00:10.182" v="0" actId="47"/>
        <pc:sldMkLst>
          <pc:docMk/>
          <pc:sldMk cId="0" sldId="272"/>
        </pc:sldMkLst>
      </pc:sldChg>
      <pc:sldChg chg="del">
        <pc:chgData name="Mustafa Ahmed" userId="f1aecb16-ed39-4430-bc44-039c26416d64" providerId="ADAL" clId="{BE3A425E-4B80-47F6-A92F-C12F5B00CF41}" dt="2022-05-17T21:00:10.182" v="0" actId="47"/>
        <pc:sldMkLst>
          <pc:docMk/>
          <pc:sldMk cId="0" sldId="273"/>
        </pc:sldMkLst>
      </pc:sldChg>
      <pc:sldChg chg="del">
        <pc:chgData name="Mustafa Ahmed" userId="f1aecb16-ed39-4430-bc44-039c26416d64" providerId="ADAL" clId="{BE3A425E-4B80-47F6-A92F-C12F5B00CF41}" dt="2022-05-17T21:00:10.182" v="0" actId="47"/>
        <pc:sldMkLst>
          <pc:docMk/>
          <pc:sldMk cId="0" sldId="274"/>
        </pc:sldMkLst>
      </pc:sldChg>
      <pc:sldChg chg="del">
        <pc:chgData name="Mustafa Ahmed" userId="f1aecb16-ed39-4430-bc44-039c26416d64" providerId="ADAL" clId="{BE3A425E-4B80-47F6-A92F-C12F5B00CF41}" dt="2022-05-17T21:00:10.182" v="0" actId="47"/>
        <pc:sldMkLst>
          <pc:docMk/>
          <pc:sldMk cId="0" sldId="275"/>
        </pc:sldMkLst>
      </pc:sldChg>
      <pc:sldChg chg="del">
        <pc:chgData name="Mustafa Ahmed" userId="f1aecb16-ed39-4430-bc44-039c26416d64" providerId="ADAL" clId="{BE3A425E-4B80-47F6-A92F-C12F5B00CF41}" dt="2022-05-17T21:00:10.182" v="0" actId="47"/>
        <pc:sldMkLst>
          <pc:docMk/>
          <pc:sldMk cId="0" sldId="276"/>
        </pc:sldMkLst>
      </pc:sldChg>
      <pc:sldChg chg="del">
        <pc:chgData name="Mustafa Ahmed" userId="f1aecb16-ed39-4430-bc44-039c26416d64" providerId="ADAL" clId="{BE3A425E-4B80-47F6-A92F-C12F5B00CF41}" dt="2022-05-17T21:00:10.182" v="0" actId="47"/>
        <pc:sldMkLst>
          <pc:docMk/>
          <pc:sldMk cId="0" sldId="27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5cd09ce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2" name="Google Shape;62;g75cd09ce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g75cd09ce0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5cd09ce08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75cd09ce08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5cd09ce08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75cd09ce08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5cd09ce08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75cd09ce08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 rot="5400000">
            <a:off x="4709477" y="2194564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 rot="5400000">
            <a:off x="7699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75"/>
              </a:spcBef>
              <a:spcAft>
                <a:spcPts val="0"/>
              </a:spcAft>
              <a:buSzPts val="2040"/>
              <a:buNone/>
              <a:defRPr sz="2400" b="1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600"/>
              <a:buFont typeface="Libre Franklin"/>
              <a:buNone/>
              <a:defRPr sz="1600" b="1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75"/>
              </a:spcBef>
              <a:spcAft>
                <a:spcPts val="0"/>
              </a:spcAft>
              <a:buSzPts val="2040"/>
              <a:buNone/>
              <a:defRPr sz="2400" b="1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600"/>
              <a:buFont typeface="Libre Franklin"/>
              <a:buNone/>
              <a:defRPr sz="1600" b="1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2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1065"/>
            </a:avLst>
          </a:prstGeom>
          <a:solidFill>
            <a:schemeClr val="lt1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Franklin"/>
              <a:buChar char="o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609600" y="1447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lang="en-US" sz="3600"/>
              <a:t>Chapter 13 – Combining Methods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600"/>
          </a:p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670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Galit Shmueli, Peter Bruce and Peter Gedeck  2019       rev 12/5/19</a:t>
            </a:r>
            <a:endParaRPr/>
          </a:p>
        </p:txBody>
      </p:sp>
      <p:sp>
        <p:nvSpPr>
          <p:cNvPr id="67" name="Google Shape;67;p9"/>
          <p:cNvSpPr txBox="1"/>
          <p:nvPr/>
        </p:nvSpPr>
        <p:spPr>
          <a:xfrm>
            <a:off x="609600" y="4570413"/>
            <a:ext cx="7010400" cy="12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Mining for Business Analytics in </a:t>
            </a:r>
            <a:r>
              <a:rPr lang="en-US" sz="3200" b="1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Python</a:t>
            </a:r>
            <a:endParaRPr/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Shmueli, Bruce, </a:t>
            </a:r>
            <a:r>
              <a:rPr lang="en-US" sz="2800" b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Gedeck &amp;</a:t>
            </a:r>
            <a:r>
              <a:rPr lang="en-US" sz="2800" b="1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Patel</a:t>
            </a:r>
            <a:endParaRPr sz="2800" b="1" i="0" u="none" strike="noStrike" cap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>
            <a:spLocks noGrp="1"/>
          </p:cNvSpPr>
          <p:nvPr>
            <p:ph type="title"/>
          </p:nvPr>
        </p:nvSpPr>
        <p:spPr>
          <a:xfrm>
            <a:off x="9144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br>
              <a:rPr lang="en-US" sz="4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US" sz="4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Bagging/Boosting in </a:t>
            </a:r>
            <a:r>
              <a:rPr lang="en-US"/>
              <a:t>Python</a:t>
            </a:r>
            <a:br>
              <a:rPr lang="en-US" sz="4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(Universal Bank example)</a:t>
            </a:r>
            <a:endParaRPr/>
          </a:p>
        </p:txBody>
      </p:sp>
      <p:sp>
        <p:nvSpPr>
          <p:cNvPr id="127" name="Google Shape;127;p18"/>
          <p:cNvSpPr txBox="1"/>
          <p:nvPr/>
        </p:nvSpPr>
        <p:spPr>
          <a:xfrm>
            <a:off x="533400" y="2057400"/>
            <a:ext cx="7734300" cy="3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Libre Franklin"/>
                <a:ea typeface="Libre Franklin"/>
                <a:cs typeface="Libre Franklin"/>
                <a:sym typeface="Libre Franklin"/>
              </a:rPr>
              <a:t>Data Prep</a:t>
            </a:r>
            <a:endParaRPr sz="20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bank_df = pd.read_csv('UniversalBank.csv')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bank_df.drop(columns=['ID', 'ZIP Code'], inplace=True)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# split into training and validation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X = bank_df.drop(columns=['Personal Loan'])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y = bank_df['Personal Loan']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X_train, X_valid, y_train, y_valid = train_test_split(X, y,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test_size=0.40, random_state=3)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9144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br>
              <a:rPr lang="en-US" sz="4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US" sz="4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Bagging/Boosting in </a:t>
            </a:r>
            <a:r>
              <a:rPr lang="en-US"/>
              <a:t>Python</a:t>
            </a:r>
            <a:br>
              <a:rPr lang="en-US" sz="4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US" sz="2000"/>
              <a:t>3 tree methods</a:t>
            </a:r>
            <a:endParaRPr/>
          </a:p>
        </p:txBody>
      </p:sp>
      <p:sp>
        <p:nvSpPr>
          <p:cNvPr id="133" name="Google Shape;133;p19"/>
          <p:cNvSpPr txBox="1"/>
          <p:nvPr/>
        </p:nvSpPr>
        <p:spPr>
          <a:xfrm>
            <a:off x="451250" y="1975250"/>
            <a:ext cx="7734300" cy="3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# single tree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defaultTree = DecisionTreeClassifier(random_state=1)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defaultTree.fit(X_train, y_train)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classes = defaultTree.classes_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classificationSummary(y_valid, defaultTree.predict(X_valid),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class_names=classes)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# bagging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bagging = BaggingClassifier(DecisionTreeClassifier(random_state=1),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n_estimators=100, random_state=1)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bagging.fit(X_train, y_train)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classificationSummary(y_valid, bagging.predict(X_valid),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class_names=classes)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# boosting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boost = AdaBoostClassifier(DecisionTreeClassifier(random_state=1),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n_estimators=100, random_state=1)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boost.fit(X_train, y_train)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classificationSummary(y_valid, boost.predict(X_valid),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class_names=classes)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title"/>
          </p:nvPr>
        </p:nvSpPr>
        <p:spPr>
          <a:xfrm>
            <a:off x="9144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br>
              <a:rPr lang="en-US" sz="4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US" sz="4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Bagging/Boosting in </a:t>
            </a:r>
            <a:r>
              <a:rPr lang="en-US"/>
              <a:t>Python</a:t>
            </a:r>
            <a:br>
              <a:rPr lang="en-US" sz="4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US" sz="2000"/>
              <a:t>Results of 3 methods</a:t>
            </a:r>
            <a:endParaRPr/>
          </a:p>
        </p:txBody>
      </p:sp>
      <p:sp>
        <p:nvSpPr>
          <p:cNvPr id="139" name="Google Shape;139;p20"/>
          <p:cNvSpPr txBox="1"/>
          <p:nvPr/>
        </p:nvSpPr>
        <p:spPr>
          <a:xfrm>
            <a:off x="451250" y="1513275"/>
            <a:ext cx="7734300" cy="50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&gt; # single tree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Confusion Matrix (Accuracy 0.9825)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     Prediction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Actual         0    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0           1778    15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1             20   187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&gt; # bagging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Confusion Matrix (Accuracy 0.9855)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     Prediction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Actual         0    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0           1781    12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1             17   190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&gt; # boosting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Confusion Matrix (Accuracy 0.9840)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     Prediction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Actual         0    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0           1779    14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1             18   189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>
            <a:spLocks noGrp="1"/>
          </p:cNvSpPr>
          <p:nvPr>
            <p:ph type="title"/>
          </p:nvPr>
        </p:nvSpPr>
        <p:spPr>
          <a:xfrm>
            <a:off x="9144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br>
              <a:rPr lang="en-US" sz="4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US" sz="4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Ensembles summary</a:t>
            </a:r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body" idx="1"/>
          </p:nvPr>
        </p:nvSpPr>
        <p:spPr>
          <a:xfrm>
            <a:off x="762000" y="1600200"/>
            <a:ext cx="77724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rPr lang="en-US" sz="2800" b="0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Ensembles…</a:t>
            </a:r>
            <a:endParaRPr/>
          </a:p>
          <a:p>
            <a:pPr marL="273050" marR="0" lvl="0" indent="-121920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endParaRPr sz="2800" b="0" i="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457200" y="2362200"/>
            <a:ext cx="8229600" cy="354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AutoNum type="arabicPeriod"/>
            </a:pPr>
            <a:r>
              <a:rPr lang="en-US" sz="2400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Generally perform better than individual models</a:t>
            </a:r>
            <a:endParaRPr sz="24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51435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AutoNum type="arabicPeriod"/>
            </a:pPr>
            <a:r>
              <a:rPr lang="en-US" sz="2400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Have many variants (averaging, weighted averaging, voting, medians, resampling)</a:t>
            </a:r>
            <a:endParaRPr sz="24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51435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AutoNum type="arabicPeriod"/>
            </a:pPr>
            <a:r>
              <a:rPr lang="en-US" sz="2400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Facilitate “parallel processing,” e.g. in contests where multiple teams’ models can be combined</a:t>
            </a:r>
            <a:endParaRPr sz="24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51435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AutoNum type="arabicPeriod"/>
            </a:pPr>
            <a:r>
              <a:rPr lang="en-US" sz="2400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Help mitigate overfitting (but do not cure it)</a:t>
            </a:r>
            <a:endParaRPr sz="24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51435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AutoNum type="arabicPeriod"/>
            </a:pPr>
            <a:r>
              <a:rPr lang="en-US" sz="2400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Are black-box – transparent methods like trees lose transparency when ensembled</a:t>
            </a:r>
            <a:endParaRPr sz="24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sz="4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Why Combine?</a:t>
            </a:r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1"/>
          </p:nvPr>
        </p:nvSpPr>
        <p:spPr>
          <a:xfrm>
            <a:off x="838200" y="2438400"/>
            <a:ext cx="77724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Ensemble of methods often predicts more accurately</a:t>
            </a:r>
            <a:endParaRPr/>
          </a:p>
          <a:p>
            <a:pPr marL="273050" marR="0" lvl="0" indent="-273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Business goal may require multiple methods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sz="4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Ox Contest</a:t>
            </a:r>
            <a:br>
              <a:rPr lang="en-US" sz="4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US" sz="28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“The Wisdom of Crowds”</a:t>
            </a:r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body" idx="1"/>
          </p:nvPr>
        </p:nvSpPr>
        <p:spPr>
          <a:xfrm>
            <a:off x="533400" y="1752600"/>
            <a:ext cx="77724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Francis Galton, famous statistician, saw a county fair contest to judge the weight of an ox.</a:t>
            </a:r>
            <a:endParaRPr/>
          </a:p>
          <a:p>
            <a:pPr marL="273050" marR="0" lvl="0" indent="-273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Individual guesses were all over the map, but the </a:t>
            </a:r>
            <a:r>
              <a:rPr lang="en-US" sz="2600" b="0" i="0" u="sng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average</a:t>
            </a:r>
            <a:r>
              <a:rPr lang="en-US" sz="2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of them all was within 1% of the ox’s true weight</a:t>
            </a:r>
            <a:endParaRPr/>
          </a:p>
          <a:p>
            <a:pPr marL="273050" marR="0" lvl="0" indent="-273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For more, see </a:t>
            </a:r>
            <a:r>
              <a:rPr lang="en-US" sz="2600" b="0" i="1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Wisdom of Crowds</a:t>
            </a:r>
            <a:r>
              <a:rPr lang="en-US" sz="2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by James Surowiecki</a:t>
            </a:r>
            <a:endParaRPr/>
          </a:p>
        </p:txBody>
      </p:sp>
      <p:pic>
        <p:nvPicPr>
          <p:cNvPr id="82" name="Google Shape;82;p11" descr="photo of ox" title="ox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48400" y="4724400"/>
            <a:ext cx="2633662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title"/>
          </p:nvPr>
        </p:nvSpPr>
        <p:spPr>
          <a:xfrm>
            <a:off x="914400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br>
              <a:rPr lang="en-US" sz="4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US" sz="4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Ensemble methods for classification and prediction</a:t>
            </a:r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body" idx="1"/>
          </p:nvPr>
        </p:nvSpPr>
        <p:spPr>
          <a:xfrm>
            <a:off x="838200" y="2057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 an ensemble approach, multiple methods are used initially, and predictions/classifications tabulated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endParaRPr sz="26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-14033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Predicting a numeric value?  Take the average of the values predicted by the various methods</a:t>
            </a:r>
            <a:endParaRPr/>
          </a:p>
          <a:p>
            <a:pPr marL="0" marR="0" lvl="0" indent="-14033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Predicting a class?  Take a majority vote of the classes predicted by the various methods</a:t>
            </a:r>
            <a:endParaRPr/>
          </a:p>
          <a:p>
            <a:pPr marL="0" marR="0" lvl="0" indent="-14033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Predicting a propensity?  Take the average of the propensities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914400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br>
              <a:rPr lang="en-US" sz="4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US" sz="4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Why does an ensemble make more accurate predictions?</a:t>
            </a: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1"/>
          </p:nvPr>
        </p:nvSpPr>
        <p:spPr>
          <a:xfrm>
            <a:off x="838200" y="2057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key is reducing the variance in predictions.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endParaRPr sz="26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-14033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Individual methods will produce predictions that have errors, some positive and some negative</a:t>
            </a:r>
            <a:endParaRPr/>
          </a:p>
          <a:p>
            <a:pPr marL="0" marR="0" lvl="0" indent="-14033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If prediction methods are unbiased, on balance, errors tend to cancel each other out</a:t>
            </a:r>
            <a:endParaRPr/>
          </a:p>
          <a:p>
            <a:pPr marL="0" marR="0" lvl="0" indent="-14033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 average of multiple predictions takes advantage of this canceling out and, most of the time, is more accurate than individual predictions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/>
        </p:nvSpPr>
        <p:spPr>
          <a:xfrm>
            <a:off x="1066800" y="1600200"/>
            <a:ext cx="7315200" cy="2370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ibre Franklin"/>
              <a:buNone/>
            </a:pPr>
            <a:r>
              <a:rPr lang="en-US" sz="4000" b="0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Popular forms of ensembles</a:t>
            </a:r>
            <a:b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Bagging</a:t>
            </a:r>
            <a:endParaRPr/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Boosting</a:t>
            </a:r>
            <a:endParaRPr/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Most often applied to trees</a:t>
            </a:r>
            <a:br>
              <a:rPr lang="en-US" sz="1800" b="0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914400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br>
              <a:rPr lang="en-US" sz="4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US" sz="4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Bagging</a:t>
            </a:r>
            <a:br>
              <a:rPr lang="en-US" sz="4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US" sz="4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(= bootstrap aggregating)</a:t>
            </a:r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1"/>
          </p:nvPr>
        </p:nvSpPr>
        <p:spPr>
          <a:xfrm>
            <a:off x="731200" y="1752600"/>
            <a:ext cx="77724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“multiplier” effect in bagging comes from multiple bootstrap samples, rather than multiple methods.  Bootstrapping is to take resamples, with replacement, from the original data.</a:t>
            </a:r>
            <a:endParaRPr sz="2400"/>
          </a:p>
          <a:p>
            <a:pPr marL="273050" marR="0" lvl="0" indent="-121920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endParaRPr sz="2400" b="0" i="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07" name="Google Shape;107;p15" descr="photo of man pulling at his own bootstraps" title="photo bootstra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19800" y="3733800"/>
            <a:ext cx="2806700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 txBox="1"/>
          <p:nvPr/>
        </p:nvSpPr>
        <p:spPr>
          <a:xfrm>
            <a:off x="533400" y="3505200"/>
            <a:ext cx="4648200" cy="267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AutoNum type="arabicPeriod"/>
            </a:pPr>
            <a:r>
              <a:rPr lang="en-US" sz="2400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Generate multiple bootstrap resamples</a:t>
            </a:r>
            <a:endParaRPr sz="24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51435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AutoNum type="arabicPeriod"/>
            </a:pPr>
            <a:r>
              <a:rPr lang="en-US" sz="2400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Run algorithm on each and produce scores</a:t>
            </a:r>
            <a:endParaRPr sz="24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51435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AutoNum type="arabicPeriod"/>
            </a:pPr>
            <a:r>
              <a:rPr lang="en-US" sz="2400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Average those scores (or take majority vote)</a:t>
            </a:r>
            <a:endParaRPr sz="24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9144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br>
              <a:rPr lang="en-US" sz="4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US" sz="4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Boosting</a:t>
            </a:r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body" idx="1"/>
          </p:nvPr>
        </p:nvSpPr>
        <p:spPr>
          <a:xfrm>
            <a:off x="762000" y="1600200"/>
            <a:ext cx="77724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rPr lang="en-US" sz="2800" b="0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Iteratively focus attention on the records that are misclassified, or where error is greatest</a:t>
            </a:r>
            <a:endParaRPr/>
          </a:p>
          <a:p>
            <a:pPr marL="273050" marR="0" lvl="0" indent="-121920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endParaRPr sz="2800" b="0" i="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1143000" y="3048000"/>
            <a:ext cx="6705600" cy="224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AutoNum type="arabicPeriod"/>
            </a:pPr>
            <a:r>
              <a:rPr lang="en-US" sz="2800" b="0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Fit model to data</a:t>
            </a:r>
            <a:endParaRPr/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AutoNum type="arabicPeriod"/>
            </a:pPr>
            <a:r>
              <a:rPr lang="en-US" sz="2800" b="0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Resample records with highest weights to misclassified or highest errors</a:t>
            </a:r>
            <a:endParaRPr/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AutoNum type="arabicPeriod"/>
            </a:pPr>
            <a:r>
              <a:rPr lang="en-US" sz="2800" b="0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Fit model to new sample</a:t>
            </a:r>
            <a:endParaRPr/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AutoNum type="arabicPeriod"/>
            </a:pPr>
            <a:r>
              <a:rPr lang="en-US" sz="2800" b="0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Repeat steps 2-3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9144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br>
              <a:rPr lang="en-US" sz="4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US" sz="4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Bagging/Boosting in </a:t>
            </a:r>
            <a:r>
              <a:rPr lang="en-US"/>
              <a:t>Python</a:t>
            </a:r>
            <a:br>
              <a:rPr lang="en-US" sz="4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US" sz="2000"/>
              <a:t>import needed functionality</a:t>
            </a:r>
            <a:endParaRPr/>
          </a:p>
        </p:txBody>
      </p:sp>
      <p:sp>
        <p:nvSpPr>
          <p:cNvPr id="121" name="Google Shape;121;p17"/>
          <p:cNvSpPr txBox="1"/>
          <p:nvPr/>
        </p:nvSpPr>
        <p:spPr>
          <a:xfrm>
            <a:off x="451250" y="2272975"/>
            <a:ext cx="7734300" cy="3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import pandas as pd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from sklearn.model_selection import train_test_split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from sklearn.tree import DecisionTreeClassifier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from sklearn.ensemble import AdaBoostClassifier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from sklearn.ensemble import BaggingClassifier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from sklearn.ensemble import RandomForestClassifier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from dmba import classificationSummary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848</Words>
  <Application>Microsoft Office PowerPoint</Application>
  <PresentationFormat>On-screen Show (4:3)</PresentationFormat>
  <Paragraphs>115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Courier New</vt:lpstr>
      <vt:lpstr>Libre Franklin</vt:lpstr>
      <vt:lpstr>Arial</vt:lpstr>
      <vt:lpstr>Noto Sans Symbols</vt:lpstr>
      <vt:lpstr>Libre Baskerville</vt:lpstr>
      <vt:lpstr>Equity</vt:lpstr>
      <vt:lpstr>Chapter 13 – Combining Methods </vt:lpstr>
      <vt:lpstr>Why Combine?</vt:lpstr>
      <vt:lpstr>The Ox Contest “The Wisdom of Crowds”</vt:lpstr>
      <vt:lpstr> Ensemble methods for classification and prediction</vt:lpstr>
      <vt:lpstr> Why does an ensemble make more accurate predictions?</vt:lpstr>
      <vt:lpstr>PowerPoint Presentation</vt:lpstr>
      <vt:lpstr> Bagging (= bootstrap aggregating)</vt:lpstr>
      <vt:lpstr> Boosting</vt:lpstr>
      <vt:lpstr> Bagging/Boosting in Python import needed functionality</vt:lpstr>
      <vt:lpstr> Bagging/Boosting in Python (Universal Bank example)</vt:lpstr>
      <vt:lpstr> Bagging/Boosting in Python 3 tree methods</vt:lpstr>
      <vt:lpstr> Bagging/Boosting in Python Results of 3 methods</vt:lpstr>
      <vt:lpstr> Ensembles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13 – Combining Methods </dc:title>
  <cp:lastModifiedBy>Mustafa Ahmed</cp:lastModifiedBy>
  <cp:revision>1</cp:revision>
  <dcterms:modified xsi:type="dcterms:W3CDTF">2022-05-17T21:00:20Z</dcterms:modified>
</cp:coreProperties>
</file>