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9144000"/>
  <p:notesSz cx="6858000" cy="9144000"/>
  <p:embeddedFontLst>
    <p:embeddedFont>
      <p:font typeface="Libre Franklin"/>
      <p:regular r:id="rId47"/>
      <p:bold r:id="rId48"/>
      <p:italic r:id="rId49"/>
      <p:boldItalic r:id="rId50"/>
    </p:embeddedFont>
    <p:embeddedFont>
      <p:font typeface="Libre Baskerville"/>
      <p:regular r:id="rId51"/>
      <p:bold r:id="rId52"/>
      <p: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ibreFranklin-bold.fntdata"/><Relationship Id="rId47" Type="http://schemas.openxmlformats.org/officeDocument/2006/relationships/font" Target="fonts/LibreFranklin-regular.fntdata"/><Relationship Id="rId49" Type="http://schemas.openxmlformats.org/officeDocument/2006/relationships/font" Target="fonts/LibreFranklin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ibreBaskerville-regular.fntdata"/><Relationship Id="rId50" Type="http://schemas.openxmlformats.org/officeDocument/2006/relationships/font" Target="fonts/LibreFranklin-boldItalic.fntdata"/><Relationship Id="rId53" Type="http://schemas.openxmlformats.org/officeDocument/2006/relationships/font" Target="fonts/LibreBaskerville-italic.fntdata"/><Relationship Id="rId52" Type="http://schemas.openxmlformats.org/officeDocument/2006/relationships/font" Target="fonts/LibreBaskervill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d4a85b9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g75d4a85b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75d4a85b96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5d4a85b9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75d4a85b96_0_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5" name="Google Shape;2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7" name="Google Shape;26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5d4a85b96_0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5" name="Google Shape;275;g75d4a85b9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75d4a85b96_0_1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5" name="Google Shape;29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5d4a85b9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75d4a85b96_0_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5d4a85b9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75d4a85b96_0_1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d4a85b96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g75d4a85b9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75d4a85b96_0_1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/>
          <p:nvPr/>
        </p:nvSpPr>
        <p:spPr>
          <a:xfrm flipH="1" rot="10800000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Franklin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flipH="1" rot="10800000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Franklin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Chapter 14 – Association Rules and Collaborative Filtering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914400" y="61722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Shmueli, Peter Bruce and Peter Gedeck  2019       rev 12/6/19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609600" y="4570413"/>
            <a:ext cx="70104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</a:t>
            </a:r>
            <a:r>
              <a:rPr b="1" lang="en-US" sz="3200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</a:t>
            </a:r>
            <a:r>
              <a:rPr b="1" lang="en-US" sz="2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Gedeck &amp;</a:t>
            </a: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Patel</a:t>
            </a:r>
            <a:endParaRPr b="1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Support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914400" y="21336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i="1" lang="en-US">
                <a:latin typeface="Libre Franklin"/>
                <a:ea typeface="Libre Franklin"/>
                <a:cs typeface="Libre Franklin"/>
                <a:sym typeface="Libre Franklin"/>
              </a:rPr>
              <a:t>Support for an itemset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= # (or percent) of transactions that include an itemset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Example: support for the item set {red, white} is 4 out of 10 transactions, or 40%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i="1" lang="en-US">
                <a:latin typeface="Libre Franklin"/>
                <a:ea typeface="Libre Franklin"/>
                <a:cs typeface="Libre Franklin"/>
                <a:sym typeface="Libre Franklin"/>
              </a:rPr>
              <a:t>Support for a rule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= # (or percent) of transactions that include both the antecedent and the consequent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914400" y="2514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Apriori Algorithm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Generating Frequent Item Sets</a:t>
            </a:r>
            <a:endParaRPr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914400" y="1676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For </a:t>
            </a:r>
            <a:r>
              <a:rPr i="1" lang="en-US"/>
              <a:t>k</a:t>
            </a:r>
            <a:r>
              <a:rPr lang="en-US"/>
              <a:t> products…</a:t>
            </a:r>
            <a:endParaRPr/>
          </a:p>
          <a:p>
            <a:pPr indent="-381000" lvl="0" marL="38100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AutoNum type="arabicPeriod"/>
            </a:pPr>
            <a:r>
              <a:rPr lang="en-US"/>
              <a:t>User sets a minimum support criterion</a:t>
            </a:r>
            <a:endParaRPr/>
          </a:p>
          <a:p>
            <a:pPr indent="-381000" lvl="0" marL="38100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AutoNum type="arabicPeriod"/>
            </a:pPr>
            <a:r>
              <a:rPr lang="en-US"/>
              <a:t>Next, generate list of one-item sets that meet the support criterion</a:t>
            </a:r>
            <a:endParaRPr/>
          </a:p>
          <a:p>
            <a:pPr indent="-381000" lvl="0" marL="38100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AutoNum type="arabicPeriod"/>
            </a:pPr>
            <a:r>
              <a:rPr lang="en-US"/>
              <a:t>Use the list of one-item sets to generate list of two-item sets that meet the support criterion</a:t>
            </a:r>
            <a:endParaRPr/>
          </a:p>
          <a:p>
            <a:pPr indent="-381000" lvl="0" marL="38100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AutoNum type="arabicPeriod"/>
            </a:pPr>
            <a:r>
              <a:rPr lang="en-US"/>
              <a:t>Use list of two-item sets to generate list of three-item sets</a:t>
            </a:r>
            <a:endParaRPr/>
          </a:p>
          <a:p>
            <a:pPr indent="-381000" lvl="0" marL="38100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AutoNum type="arabicPeriod"/>
            </a:pPr>
            <a:r>
              <a:rPr lang="en-US"/>
              <a:t>Continue up through </a:t>
            </a:r>
            <a:r>
              <a:rPr i="1" lang="en-US"/>
              <a:t>k</a:t>
            </a:r>
            <a:r>
              <a:rPr lang="en-US"/>
              <a:t>-item sets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914400" y="274650"/>
            <a:ext cx="77724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Measures of Rule Performance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685800" y="12274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i="1" lang="en-US" sz="2400">
                <a:latin typeface="Libre Franklin"/>
                <a:ea typeface="Libre Franklin"/>
                <a:cs typeface="Libre Franklin"/>
                <a:sym typeface="Libre Franklin"/>
              </a:rPr>
              <a:t>Confidence</a:t>
            </a:r>
            <a:r>
              <a:rPr b="1" lang="en-US" sz="2400"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 the % of antecedent transactions that also have the consequent item set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10"/>
              <a:buFont typeface="Noto Sans Symbols"/>
              <a:buNone/>
            </a:pPr>
            <a:r>
              <a:rPr i="1" lang="en-US" sz="2000"/>
              <a:t>Benchmark confidence</a:t>
            </a:r>
            <a:r>
              <a:rPr lang="en-US" sz="2000"/>
              <a:t> = transactions with consequent as % of all transactions</a:t>
            </a:r>
            <a:endParaRPr sz="20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 sz="2400">
                <a:latin typeface="Libre Franklin"/>
                <a:ea typeface="Libre Franklin"/>
                <a:cs typeface="Libre Franklin"/>
                <a:sym typeface="Libre Franklin"/>
              </a:rPr>
              <a:t>Lift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 = </a:t>
            </a:r>
            <a:r>
              <a:rPr i="1" lang="en-US" sz="2400">
                <a:latin typeface="Libre Franklin"/>
                <a:ea typeface="Libre Franklin"/>
                <a:cs typeface="Libre Franklin"/>
                <a:sym typeface="Libre Franklin"/>
              </a:rPr>
              <a:t>confidence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/(</a:t>
            </a:r>
            <a:r>
              <a:rPr i="1" lang="en-US" sz="2400">
                <a:latin typeface="Libre Franklin"/>
                <a:ea typeface="Libre Franklin"/>
                <a:cs typeface="Libre Franklin"/>
                <a:sym typeface="Libre Franklin"/>
              </a:rPr>
              <a:t>benchmark confidence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 sz="24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Lift &gt; 1 indicates a rule that is useful in finding consequent items sets (i.e., more useful than just selecting transactions randomly)</a:t>
            </a:r>
            <a:endParaRPr sz="20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10"/>
              <a:buFont typeface="Noto Sans Symbols"/>
              <a:buNone/>
            </a:pPr>
            <a:r>
              <a:rPr b="1" lang="en-US" sz="2400"/>
              <a:t>Leverage</a:t>
            </a:r>
            <a:r>
              <a:rPr lang="en-US" sz="2400"/>
              <a:t> = </a:t>
            </a:r>
            <a:r>
              <a:rPr i="1" lang="en-US" sz="2400"/>
              <a:t>P(antecedent AND consequent) - P(antecedent) x P(consequent)</a:t>
            </a:r>
            <a:endParaRPr sz="24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10"/>
              <a:buFont typeface="Noto Sans Symbols"/>
              <a:buNone/>
            </a:pPr>
            <a:r>
              <a:rPr lang="en-US" sz="2000"/>
              <a:t>Leverage = 0 when the two items are independent.  It ranges from -1 (antecedent and consequent are antagonistic) to +1 (antecedent makes consequent more likely)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Alternate Data Format: Binary Matrix </a:t>
            </a:r>
            <a:endParaRPr sz="3200"/>
          </a:p>
        </p:txBody>
      </p:sp>
      <p:sp>
        <p:nvSpPr>
          <p:cNvPr id="199" name="Google Shape;199;p26"/>
          <p:cNvSpPr txBox="1"/>
          <p:nvPr/>
        </p:nvSpPr>
        <p:spPr>
          <a:xfrm>
            <a:off x="544100" y="2248350"/>
            <a:ext cx="81426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Transaction Red  White Blue Orange Green Yellow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1            1     1     0     0     1     0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2            0     1     0     1     0     0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3            0     1     1     0     0     0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4            1     1     0     1     0     0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5            1     0     1     0     0     0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6            0     1     1     0     0     0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7            1     0     1     0     0     0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8            1     1     1     0     1     0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9            1     1     1     0     0     0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10           0     0     0     0     0     1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/>
        </p:nvSpPr>
        <p:spPr>
          <a:xfrm>
            <a:off x="1676400" y="533400"/>
            <a:ext cx="5334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 </a:t>
            </a:r>
            <a:r>
              <a:rPr lang="en-US" sz="2400">
                <a:solidFill>
                  <a:schemeClr val="dk1"/>
                </a:solidFill>
              </a:rPr>
              <a:t>an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i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temset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711800" y="2222325"/>
            <a:ext cx="424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Transaction  Color(s) purchased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            red white green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2            white orange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3            white blue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4            red white orange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5            red blue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6            white blue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7            red blue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8            red white blue green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9            red white blue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10           yellow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5164050" y="2392875"/>
            <a:ext cx="2936100" cy="26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Support for {red, white} = 4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2053300" y="2700075"/>
            <a:ext cx="1129200" cy="27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2068750" y="3357125"/>
            <a:ext cx="1129200" cy="236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2084200" y="4207650"/>
            <a:ext cx="1129200" cy="236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2084200" y="4443750"/>
            <a:ext cx="1129200" cy="236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/>
        </p:nvSpPr>
        <p:spPr>
          <a:xfrm>
            <a:off x="1676400" y="533400"/>
            <a:ext cx="533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 Various Itemsets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5194825" y="1929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{itemset}   support (count)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{red}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{white}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{blue}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{orange}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{green}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{red, white}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{red, blue}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{red, green}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{white, blue}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{white, orange}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{white, green}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{red, white, blue}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{red, white, green} 2</a:t>
            </a:r>
            <a:endParaRPr/>
          </a:p>
        </p:txBody>
      </p:sp>
      <p:sp>
        <p:nvSpPr>
          <p:cNvPr id="217" name="Google Shape;217;p28"/>
          <p:cNvSpPr txBox="1"/>
          <p:nvPr/>
        </p:nvSpPr>
        <p:spPr>
          <a:xfrm>
            <a:off x="711800" y="2222325"/>
            <a:ext cx="424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Transaction  Color(s) purchased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            red white green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2            white orange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3            white blue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4            red white orange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5            red blue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6            white blue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7            red blue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8            red white blue green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9            red white blue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10           yellow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of Rule Selection	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914400" y="175260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Generate all rules that meet specified support &amp; confidence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Find frequent item sets (those with sufficient support – see above)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From these item sets, generate rules with sufficient confidence</a:t>
            </a:r>
            <a:endParaRPr/>
          </a:p>
          <a:p>
            <a:pPr indent="-99059" lvl="1" marL="571500" rtl="0" algn="l">
              <a:spcBef>
                <a:spcPts val="3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Example: Rules from {red, white, green}</a:t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457200" y="1981200"/>
            <a:ext cx="8229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400"/>
              <a:t>{red, white} &gt; {green} with confidence = 2/4 = 50% </a:t>
            </a:r>
            <a:endParaRPr sz="2400"/>
          </a:p>
          <a:p>
            <a:pPr indent="-251459" lvl="1" marL="547688" rtl="0" algn="l">
              <a:spcBef>
                <a:spcPts val="375"/>
              </a:spcBef>
              <a:spcAft>
                <a:spcPts val="0"/>
              </a:spcAft>
              <a:buSzPts val="2400"/>
              <a:buChar char="⚫"/>
            </a:pPr>
            <a:r>
              <a:rPr lang="en-US"/>
              <a:t>[(support {red, white, green})/(support {red, white})]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sz="24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400"/>
              <a:t>{red, green} &gt; {white} with confidence = 2/2 = 100%</a:t>
            </a:r>
            <a:endParaRPr sz="2400"/>
          </a:p>
          <a:p>
            <a:pPr indent="-251459" lvl="1" marL="547688" rtl="0" algn="l">
              <a:spcBef>
                <a:spcPts val="375"/>
              </a:spcBef>
              <a:spcAft>
                <a:spcPts val="0"/>
              </a:spcAft>
              <a:buSzPts val="2400"/>
              <a:buChar char="⚫"/>
            </a:pPr>
            <a:r>
              <a:rPr lang="en-US"/>
              <a:t>[(support {red, white, green})/(support {red, green})]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sz="24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400"/>
              <a:t>Plus 4 more with confidence of 100%, 33%, 29% &amp; 100%</a:t>
            </a:r>
            <a:endParaRPr sz="2400"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24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400"/>
              <a:t>If confidence criterion is 70%, report only rules 2, 3 and 6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914400" y="274638"/>
            <a:ext cx="77724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Generating Rules in Python</a:t>
            </a:r>
            <a:endParaRPr/>
          </a:p>
        </p:txBody>
      </p:sp>
      <p:sp>
        <p:nvSpPr>
          <p:cNvPr id="238" name="Google Shape;238;p31"/>
          <p:cNvSpPr txBox="1"/>
          <p:nvPr/>
        </p:nvSpPr>
        <p:spPr>
          <a:xfrm>
            <a:off x="3724000" y="3666838"/>
            <a:ext cx="121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P(green) if you use the rule 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6125650" y="3549150"/>
            <a:ext cx="2667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 much better your chances of getting a green are if you use the rule than if you select randomly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253200" y="862200"/>
            <a:ext cx="8433600" cy="25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 Load and preprocess data set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fp_df = pd.read_csv('Faceplate.csv')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fp_df.set_index('Transaction', inplace=True)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print(fp_df)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 create frequent itemsets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itemsets = apriori(fp_df, min_support=0.2, use_colnames=True)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 convert into rules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rules = association_rules(itemsets, metric='confidence', min_threshold=0.5)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rules.sort_values(by=['lift'], ascending=False).head(6)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627150" y="4366350"/>
            <a:ext cx="83469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antecedents    consequents    support    confidence    lift    leverage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14 (White, Red)   (Green)           0.2         0.5        2.500000  0.12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15 (Green)        (White, Red)      0.2         1.0        2.500000  0.12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4  (Green)        (Red)             0.2         1.0        1.666667  0.08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12 (Green, White) (Red)             0.2         1.0        1.666667  0.08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7  (Orange)       (White)           0.2         1.0        1.428571  0.06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8 ( Green)        (White)           0.2         1.0        1.428571  0.06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31"/>
          <p:cNvSpPr/>
          <p:nvPr/>
        </p:nvSpPr>
        <p:spPr>
          <a:xfrm>
            <a:off x="5605500" y="4589100"/>
            <a:ext cx="739200" cy="349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Google Shape;243;p31"/>
          <p:cNvCxnSpPr>
            <a:endCxn id="242" idx="2"/>
          </p:cNvCxnSpPr>
          <p:nvPr/>
        </p:nvCxnSpPr>
        <p:spPr>
          <a:xfrm>
            <a:off x="4681500" y="4086000"/>
            <a:ext cx="924000" cy="67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1"/>
          <p:cNvSpPr/>
          <p:nvPr/>
        </p:nvSpPr>
        <p:spPr>
          <a:xfrm>
            <a:off x="6858000" y="4681500"/>
            <a:ext cx="1067700" cy="21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" name="Google Shape;245;p31"/>
          <p:cNvCxnSpPr/>
          <p:nvPr/>
        </p:nvCxnSpPr>
        <p:spPr>
          <a:xfrm flipH="1">
            <a:off x="7627950" y="4229775"/>
            <a:ext cx="41100" cy="318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Association Rules?</a:t>
            </a:r>
            <a:endParaRPr/>
          </a:p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914400" y="18288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Study of “what goes with what”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“Customers who bought X also bought Y”</a:t>
            </a:r>
            <a:endParaRPr sz="2200"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What symptoms go with what diagnosis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Transaction-based or event-based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Also called “market basket analysis” and “affinity analysis”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Originated with study of customer transactions databases to determine associations among items purchased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Interpretation</a:t>
            </a:r>
            <a:endParaRPr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914400" y="1600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i="1" lang="en-US"/>
              <a:t>Lift ratio </a:t>
            </a:r>
            <a:r>
              <a:rPr lang="en-US"/>
              <a:t>and </a:t>
            </a:r>
            <a:r>
              <a:rPr i="1" lang="en-US"/>
              <a:t>leverage </a:t>
            </a:r>
            <a:r>
              <a:rPr lang="en-US"/>
              <a:t>s</a:t>
            </a:r>
            <a:r>
              <a:rPr lang="en-US"/>
              <a:t>how how effective the rule is in finding consequents (useful if finding particular consequents is important)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i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i="1" lang="en-US"/>
              <a:t>Confidence</a:t>
            </a:r>
            <a:r>
              <a:rPr lang="en-US"/>
              <a:t> shows the rate at which consequents will be found (useful in learning costs of promotion)  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i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i="1" lang="en-US"/>
              <a:t>Support</a:t>
            </a:r>
            <a:r>
              <a:rPr lang="en-US"/>
              <a:t> measures overall impact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Caution: The Role of Chance</a:t>
            </a:r>
            <a:endParaRPr/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533400" y="1752600"/>
            <a:ext cx="8153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Random data can generate apparently interesting association rules.  The more rules you produce, the greater this danger.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Rules based on large numbers of records are less subject to this danger.</a:t>
            </a:r>
            <a:endParaRPr/>
          </a:p>
        </p:txBody>
      </p:sp>
      <p:sp>
        <p:nvSpPr>
          <p:cNvPr id="260" name="Google Shape;260;p33"/>
          <p:cNvSpPr txBox="1"/>
          <p:nvPr/>
        </p:nvSpPr>
        <p:spPr>
          <a:xfrm>
            <a:off x="381000" y="3733800"/>
            <a:ext cx="5486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from some randomly-generated transactions: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6800050" y="3687613"/>
            <a:ext cx="22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chance data can produce high lift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133800" y="4486450"/>
            <a:ext cx="8876400" cy="22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antecedents consequents support confidence  lift   leverage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3    (8, 3)       (4)       0.04      1.0    4.545455  0.0312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    (1, 5)       (8)       0.04      1.0    1.851852  0.0184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2    (2, 7)       (9)       0.04      1.0    1.851852  0.0184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4    (3, 4)       (8)       0.04      1.0    1.851852  0.0184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5    (3, 7)       (9)       0.04      1.0    1.851852  0.0184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6    (4, 5)       (9)       0.04      1.0    1.851852  0.0184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3" name="Google Shape;263;p33"/>
          <p:cNvCxnSpPr>
            <a:stCxn id="261" idx="1"/>
          </p:cNvCxnSpPr>
          <p:nvPr/>
        </p:nvCxnSpPr>
        <p:spPr>
          <a:xfrm flipH="1">
            <a:off x="5708050" y="3918463"/>
            <a:ext cx="1092000" cy="86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33"/>
          <p:cNvSpPr/>
          <p:nvPr/>
        </p:nvSpPr>
        <p:spPr>
          <a:xfrm>
            <a:off x="4886850" y="4753375"/>
            <a:ext cx="980400" cy="318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Example: Charles Book Club</a:t>
            </a:r>
            <a:endParaRPr/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457200" y="5029200"/>
            <a:ext cx="8458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Row 1, e.g., is a transaction in which books were bought in the following categories:  Youth, Do it Yourself, Geography</a:t>
            </a:r>
            <a:endParaRPr/>
          </a:p>
        </p:txBody>
      </p:sp>
      <p:pic>
        <p:nvPicPr>
          <p:cNvPr descr="Subset of charles book club data in binary matrix format, rows = transactions and columns = items" id="272" name="Google Shape;272;p34" title="Charles book Club data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752600"/>
            <a:ext cx="66579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914400" y="274638"/>
            <a:ext cx="77724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Code for running</a:t>
            </a:r>
            <a:r>
              <a:rPr lang="en-US" sz="3600"/>
              <a:t> </a:t>
            </a: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apriori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35"/>
          <p:cNvSpPr/>
          <p:nvPr/>
        </p:nvSpPr>
        <p:spPr>
          <a:xfrm>
            <a:off x="609600" y="5334000"/>
            <a:ext cx="784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5"/>
          <p:cNvSpPr txBox="1"/>
          <p:nvPr/>
        </p:nvSpPr>
        <p:spPr>
          <a:xfrm>
            <a:off x="205325" y="1529700"/>
            <a:ext cx="8634000" cy="47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 load dataset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all_books_df = pd.read_csv('CharlesBookClub.csv')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 create the binary incidence matrix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ignore = ['Seq#', 'ID#', 'Gender', 'M', 'R', 'F', 'FirstPurch',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'Related Purchase', 'Mcode', 'Rcode', 'Fcode', 'Yes_Florence',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'No_Florence']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count_books = all_books_df.drop(columns=ignore)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count_books[count_books &gt; 0]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 create frequent itemsets and rules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itemsets = apriori(count_books, min_support=200/4000, use_colnames=True)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rules = association_rules(itemsets, metric='confidence', min_threshold=0.5)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 Display 25 rules with highest lift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rules.sort_values(by=['lift'], ascending=False).head(25)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914400" y="274638"/>
            <a:ext cx="77724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Rules Produced by </a:t>
            </a: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apriori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36"/>
          <p:cNvSpPr txBox="1"/>
          <p:nvPr/>
        </p:nvSpPr>
        <p:spPr>
          <a:xfrm>
            <a:off x="7537625" y="1371600"/>
            <a:ext cx="121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Caution: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6"/>
          <p:cNvSpPr txBox="1"/>
          <p:nvPr/>
        </p:nvSpPr>
        <p:spPr>
          <a:xfrm>
            <a:off x="7089125" y="2505263"/>
            <a:ext cx="17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Duplication (same trio of books)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1600"/>
            <a:ext cx="6531075" cy="445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6"/>
          <p:cNvCxnSpPr/>
          <p:nvPr/>
        </p:nvCxnSpPr>
        <p:spPr>
          <a:xfrm rot="10800000">
            <a:off x="6601475" y="2012350"/>
            <a:ext cx="2976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36"/>
          <p:cNvCxnSpPr/>
          <p:nvPr/>
        </p:nvCxnSpPr>
        <p:spPr>
          <a:xfrm rot="10800000">
            <a:off x="6601375" y="3336600"/>
            <a:ext cx="2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6"/>
          <p:cNvCxnSpPr/>
          <p:nvPr/>
        </p:nvCxnSpPr>
        <p:spPr>
          <a:xfrm rot="10800000">
            <a:off x="6601275" y="3514575"/>
            <a:ext cx="2670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– Association Rules	</a:t>
            </a:r>
            <a:endParaRPr/>
          </a:p>
        </p:txBody>
      </p:sp>
      <p:sp>
        <p:nvSpPr>
          <p:cNvPr id="299" name="Google Shape;299;p3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115" lvl="0" marL="273050" rtl="0" algn="l">
              <a:spcBef>
                <a:spcPts val="0"/>
              </a:spcBef>
              <a:spcAft>
                <a:spcPts val="0"/>
              </a:spcAft>
              <a:buSzPts val="2400"/>
              <a:buChar char="⚫"/>
            </a:pPr>
            <a:r>
              <a:rPr lang="en-US" sz="2400"/>
              <a:t>Association rules (or </a:t>
            </a:r>
            <a:r>
              <a:rPr i="1" lang="en-US" sz="2400"/>
              <a:t>affinity analysis, </a:t>
            </a:r>
            <a:r>
              <a:rPr lang="en-US" sz="2400"/>
              <a:t>or </a:t>
            </a:r>
            <a:r>
              <a:rPr i="1" lang="en-US" sz="2400"/>
              <a:t>market basket analysis</a:t>
            </a:r>
            <a:r>
              <a:rPr lang="en-US" sz="2400"/>
              <a:t>) produce rules on associations between items from a database of transactions</a:t>
            </a:r>
            <a:endParaRPr sz="2400"/>
          </a:p>
          <a:p>
            <a:pPr indent="-285115" lvl="0" marL="273050" rtl="0" algn="l">
              <a:spcBef>
                <a:spcPts val="575"/>
              </a:spcBef>
              <a:spcAft>
                <a:spcPts val="0"/>
              </a:spcAft>
              <a:buSzPts val="2400"/>
              <a:buChar char="⚫"/>
            </a:pPr>
            <a:r>
              <a:rPr lang="en-US" sz="2400"/>
              <a:t>Widely used in </a:t>
            </a:r>
            <a:r>
              <a:rPr b="1" lang="en-US" sz="2400"/>
              <a:t>recommender systems</a:t>
            </a:r>
            <a:endParaRPr sz="2400"/>
          </a:p>
          <a:p>
            <a:pPr indent="-285115" lvl="0" marL="273050" rtl="0" algn="l">
              <a:spcBef>
                <a:spcPts val="575"/>
              </a:spcBef>
              <a:spcAft>
                <a:spcPts val="0"/>
              </a:spcAft>
              <a:buSzPts val="2400"/>
              <a:buChar char="⚫"/>
            </a:pPr>
            <a:r>
              <a:rPr lang="en-US" sz="2400"/>
              <a:t>Most popular method is </a:t>
            </a:r>
            <a:r>
              <a:rPr b="1" lang="en-US" sz="2400"/>
              <a:t>Apriori algorithm</a:t>
            </a:r>
            <a:endParaRPr sz="2400"/>
          </a:p>
          <a:p>
            <a:pPr indent="-285115" lvl="0" marL="273050" rtl="0" algn="l">
              <a:spcBef>
                <a:spcPts val="575"/>
              </a:spcBef>
              <a:spcAft>
                <a:spcPts val="0"/>
              </a:spcAft>
              <a:buSzPts val="2400"/>
              <a:buChar char="⚫"/>
            </a:pPr>
            <a:r>
              <a:rPr lang="en-US" sz="2400"/>
              <a:t>To reduce computation, we consider only “frequent” item sets (=support)</a:t>
            </a:r>
            <a:endParaRPr sz="2400"/>
          </a:p>
          <a:p>
            <a:pPr indent="-285115" lvl="0" marL="273050" rtl="0" algn="l">
              <a:spcBef>
                <a:spcPts val="575"/>
              </a:spcBef>
              <a:spcAft>
                <a:spcPts val="0"/>
              </a:spcAft>
              <a:buSzPts val="2400"/>
              <a:buChar char="⚫"/>
            </a:pPr>
            <a:r>
              <a:rPr lang="en-US" sz="2400"/>
              <a:t>Performance of rules is measured by </a:t>
            </a:r>
            <a:r>
              <a:rPr i="1" lang="en-US" sz="2400"/>
              <a:t>confidence</a:t>
            </a:r>
            <a:r>
              <a:rPr lang="en-US" sz="2400"/>
              <a:t> and </a:t>
            </a:r>
            <a:r>
              <a:rPr i="1" lang="en-US" sz="2400"/>
              <a:t>lift</a:t>
            </a:r>
            <a:endParaRPr sz="2400"/>
          </a:p>
          <a:p>
            <a:pPr indent="-285115" lvl="0" marL="273050" rtl="0" algn="l">
              <a:spcBef>
                <a:spcPts val="575"/>
              </a:spcBef>
              <a:spcAft>
                <a:spcPts val="0"/>
              </a:spcAft>
              <a:buSzPts val="2400"/>
              <a:buChar char="⚫"/>
            </a:pPr>
            <a:r>
              <a:rPr lang="en-US" sz="2400"/>
              <a:t>Can produce a profusion of rules; review is required to identify useful rules and to reduce redundancy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Collaborative Filtering</a:t>
            </a:r>
            <a:endParaRPr/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914400" y="1447800"/>
            <a:ext cx="7772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User based methods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Item based methods</a:t>
            </a:r>
            <a:endParaRPr/>
          </a:p>
        </p:txBody>
      </p:sp>
      <p:pic>
        <p:nvPicPr>
          <p:cNvPr id="306" name="Google Shape;30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2819400"/>
            <a:ext cx="5991225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3429000"/>
            <a:ext cx="12192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Item-user matrix</a:t>
            </a:r>
            <a:endParaRPr/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990600" y="1371600"/>
            <a:ext cx="7772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Cells are user preferences, r</a:t>
            </a:r>
            <a:r>
              <a:rPr baseline="-25000" lang="en-US"/>
              <a:t>ij</a:t>
            </a:r>
            <a:r>
              <a:rPr lang="en-US"/>
              <a:t>, for items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Preferences can be ratings, or binary (buy, click, like)</a:t>
            </a:r>
            <a:endParaRPr/>
          </a:p>
        </p:txBody>
      </p:sp>
      <p:pic>
        <p:nvPicPr>
          <p:cNvPr id="314" name="Google Shape;31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048000"/>
            <a:ext cx="4189413" cy="1976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914400" y="274638"/>
            <a:ext cx="7772400" cy="1401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efficient to store as rows of triplets</a:t>
            </a:r>
            <a:endParaRPr/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9144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Each row has the user ID, the item ID, and the user’s rating of that item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3740"/>
              <a:buFont typeface="Noto Sans Symbols"/>
              <a:buNone/>
            </a:pPr>
            <a:r>
              <a:rPr lang="en-US" sz="4400"/>
              <a:t>(U</a:t>
            </a:r>
            <a:r>
              <a:rPr baseline="-25000" lang="en-US" sz="4400"/>
              <a:t>u</a:t>
            </a:r>
            <a:r>
              <a:rPr lang="en-US" sz="4400"/>
              <a:t>, I</a:t>
            </a:r>
            <a:r>
              <a:rPr baseline="-25000" lang="en-US" sz="4400"/>
              <a:t>i</a:t>
            </a:r>
            <a:r>
              <a:rPr lang="en-US" sz="4400"/>
              <a:t>, r</a:t>
            </a:r>
            <a:r>
              <a:rPr baseline="-25000" lang="en-US" sz="4400"/>
              <a:t>ui</a:t>
            </a:r>
            <a:r>
              <a:rPr lang="en-US" sz="4400"/>
              <a:t>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914400" y="77768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User-based Collaborative Filtering</a:t>
            </a:r>
            <a:endParaRPr/>
          </a:p>
        </p:txBody>
      </p:sp>
      <p:sp>
        <p:nvSpPr>
          <p:cNvPr id="326" name="Google Shape;326;p41"/>
          <p:cNvSpPr txBox="1"/>
          <p:nvPr>
            <p:ph idx="1" type="body"/>
          </p:nvPr>
        </p:nvSpPr>
        <p:spPr>
          <a:xfrm>
            <a:off x="914400" y="2171700"/>
            <a:ext cx="77724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Start with a single user who will be the target of the recommendations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Find other users who are most similar, based on comparing preference vectors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of Amazon shopping cart, showing Last Train Home album and recommendations for other items to purchase." id="121" name="Google Shape;121;p15" title="Amazon shopping c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88" y="1096000"/>
            <a:ext cx="6596062" cy="502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>
            <p:ph type="title"/>
          </p:nvPr>
        </p:nvSpPr>
        <p:spPr>
          <a:xfrm>
            <a:off x="914400" y="274638"/>
            <a:ext cx="77724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Used in many recommender systems</a:t>
            </a:r>
            <a:endParaRPr sz="3400"/>
          </a:p>
        </p:txBody>
      </p:sp>
      <p:sp>
        <p:nvSpPr>
          <p:cNvPr id="123" name="Google Shape;123;p15"/>
          <p:cNvSpPr/>
          <p:nvPr/>
        </p:nvSpPr>
        <p:spPr>
          <a:xfrm>
            <a:off x="685800" y="4800600"/>
            <a:ext cx="8077200" cy="160020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Measuring similarity</a:t>
            </a:r>
            <a:endParaRPr/>
          </a:p>
        </p:txBody>
      </p:sp>
      <p:sp>
        <p:nvSpPr>
          <p:cNvPr id="332" name="Google Shape;332;p42"/>
          <p:cNvSpPr txBox="1"/>
          <p:nvPr>
            <p:ph idx="1" type="body"/>
          </p:nvPr>
        </p:nvSpPr>
        <p:spPr>
          <a:xfrm>
            <a:off x="914400" y="1676400"/>
            <a:ext cx="77724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Like nearest-neighbor algorithm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But Euclidean distance does not do well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Correlation proximity does better (Pearson)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For each user pair, find the co-rated items, calculate correlation between the vectors of their ratings for those items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1700"/>
              <a:buChar char="⚫"/>
            </a:pPr>
            <a:r>
              <a:rPr lang="en-US" sz="2000"/>
              <a:t>Note that the average ratings for each user are across all products, not just the co-rated ones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id="333" name="Google Shape;33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5257800"/>
            <a:ext cx="45624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Or, … cosine similarity</a:t>
            </a:r>
            <a:endParaRPr/>
          </a:p>
        </p:txBody>
      </p:sp>
      <p:sp>
        <p:nvSpPr>
          <p:cNvPr id="339" name="Google Shape;339;p4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Like correlation coefficient, except do not subtract the means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“Cold start” problem:  For users with just one item, or items with just one neighbor, neither cosine similarity nor correlation produces useful metric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Binary matrix?  Must use all the data, not just the co-rated items.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This can add useful info – in the Netflix contest, information about which movies users chose to rate was informative.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type="title"/>
          </p:nvPr>
        </p:nvSpPr>
        <p:spPr>
          <a:xfrm>
            <a:off x="863075" y="705820"/>
            <a:ext cx="7772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Example – Tiny Netflix subset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customer ratings of movies</a:t>
            </a:r>
            <a:endParaRPr sz="3200"/>
          </a:p>
        </p:txBody>
      </p:sp>
      <p:sp>
        <p:nvSpPr>
          <p:cNvPr id="345" name="Google Shape;345;p44"/>
          <p:cNvSpPr txBox="1"/>
          <p:nvPr>
            <p:ph idx="1" type="body"/>
          </p:nvPr>
        </p:nvSpPr>
        <p:spPr>
          <a:xfrm>
            <a:off x="780950" y="58674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200"/>
              <a:t>Consider  users 30878 and 823519</a:t>
            </a:r>
            <a:endParaRPr sz="2200"/>
          </a:p>
        </p:txBody>
      </p:sp>
      <p:sp>
        <p:nvSpPr>
          <p:cNvPr id="346" name="Google Shape;346;p44"/>
          <p:cNvSpPr txBox="1"/>
          <p:nvPr/>
        </p:nvSpPr>
        <p:spPr>
          <a:xfrm>
            <a:off x="478450" y="1981425"/>
            <a:ext cx="7699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                                    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                     Movie ID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Customer ID     1  5  8  17  18  28  30  44  48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30878           4  1          3   3   4   5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124105          4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822109          5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823519          3     1   4       4   5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885013          4  5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893988          3                     4   4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1248029         3                 2   4       3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1503895         4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1842128         4                     3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2238063         3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/>
          <p:nvPr>
            <p:ph type="title"/>
          </p:nvPr>
        </p:nvSpPr>
        <p:spPr>
          <a:xfrm>
            <a:off x="329675" y="479963"/>
            <a:ext cx="83058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Correlation between users 30878 and 823519</a:t>
            </a:r>
            <a:r>
              <a:rPr lang="en-US" sz="3200"/>
              <a:t> </a:t>
            </a:r>
            <a:endParaRPr sz="3200"/>
          </a:p>
        </p:txBody>
      </p:sp>
      <p:sp>
        <p:nvSpPr>
          <p:cNvPr id="352" name="Google Shape;352;p45"/>
          <p:cNvSpPr txBox="1"/>
          <p:nvPr>
            <p:ph idx="1" type="body"/>
          </p:nvPr>
        </p:nvSpPr>
        <p:spPr>
          <a:xfrm>
            <a:off x="914400" y="1447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First find average ratings for each user: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descr="Calculation of average movie rating by two customers" id="353" name="Google Shape;353;p45" title="average ratings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05000"/>
            <a:ext cx="41624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5"/>
          <p:cNvSpPr txBox="1"/>
          <p:nvPr/>
        </p:nvSpPr>
        <p:spPr>
          <a:xfrm>
            <a:off x="838200" y="3048000"/>
            <a:ext cx="74676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Find correlation using departure from avg. ratings for the co-rated movies (movies 1, 28 and 30):</a:t>
            </a:r>
            <a:endParaRPr/>
          </a:p>
        </p:txBody>
      </p:sp>
      <p:pic>
        <p:nvPicPr>
          <p:cNvPr descr="Correlation for calculating correlaation between two users movie ratings using only co-rated items." id="355" name="Google Shape;355;p45" title="movie rating formula for correlation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" y="4322875"/>
            <a:ext cx="77152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/>
          <p:nvPr>
            <p:ph type="title"/>
          </p:nvPr>
        </p:nvSpPr>
        <p:spPr>
          <a:xfrm>
            <a:off x="914400" y="274638"/>
            <a:ext cx="77724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Find cosine similarity for same users</a:t>
            </a:r>
            <a:endParaRPr sz="2800"/>
          </a:p>
        </p:txBody>
      </p:sp>
      <p:sp>
        <p:nvSpPr>
          <p:cNvPr id="361" name="Google Shape;361;p46"/>
          <p:cNvSpPr txBox="1"/>
          <p:nvPr>
            <p:ph idx="1" type="body"/>
          </p:nvPr>
        </p:nvSpPr>
        <p:spPr>
          <a:xfrm>
            <a:off x="914400" y="1447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Use raw ratings instead of departures from averages: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formula for calculating cosine similarity between two movie customers" id="362" name="Google Shape;362;p46" title="cosine similarity for two movie customers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438400"/>
            <a:ext cx="54006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6"/>
          <p:cNvSpPr txBox="1"/>
          <p:nvPr/>
        </p:nvSpPr>
        <p:spPr>
          <a:xfrm>
            <a:off x="838200" y="4343400"/>
            <a:ext cx="76200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Ranges from 0 (no similarity) to 1 (perfect match)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Using the similarity info to make recommendations</a:t>
            </a:r>
            <a:endParaRPr/>
          </a:p>
        </p:txBody>
      </p:sp>
      <p:sp>
        <p:nvSpPr>
          <p:cNvPr id="369" name="Google Shape;369;p4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Given a new user, identify k-nearest users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Consider all the items they rated/purchased, except for the co-rated ones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Among these other items, what is the best one?  “Best” could be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Most purchased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Highest rated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Most rated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That “best” item is the recommendation for the new user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Item-based collaborative filtering</a:t>
            </a:r>
            <a:endParaRPr/>
          </a:p>
        </p:txBody>
      </p:sp>
      <p:sp>
        <p:nvSpPr>
          <p:cNvPr id="375" name="Google Shape;375;p4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When the number of users is huge, user-based calculations pose an obstacle (similarity measures cannot be calculated until user shows up)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Alternative – when a user purchases an item, focus on similar items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Find co-rated (co-purchased) items (by any user)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Recommend the most popular or most correlated item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9"/>
          <p:cNvSpPr/>
          <p:nvPr/>
        </p:nvSpPr>
        <p:spPr>
          <a:xfrm>
            <a:off x="533400" y="1905000"/>
            <a:ext cx="8470200" cy="4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random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random.seed(0)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nratings = 5000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randomData = pd.DataFrame({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'itemID': [random.randint(0,99) for _ in range(nratings)],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'userID': [random.randint(0,999) for _ in range(nratings)],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'rating': [random.randint(1,5) for _ in range(nratings)],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get_top_n(predictions, n=10):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First map the predictions to each user.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byUser = defaultdict(list)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p in predictions: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byUser[p.uid].append(p)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For each user, reduce predictions to top-n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uid, userPredictions in byUser.items():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byUser[uid] = heapq.nlargest(n, userPredictions, key=lambda p: p.est)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byUser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Google Shape;381;p49"/>
          <p:cNvSpPr txBox="1"/>
          <p:nvPr/>
        </p:nvSpPr>
        <p:spPr>
          <a:xfrm>
            <a:off x="762000" y="838200"/>
            <a:ext cx="7696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Simulate movie rating data similar to Netflix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0"/>
          <p:cNvSpPr/>
          <p:nvPr/>
        </p:nvSpPr>
        <p:spPr>
          <a:xfrm>
            <a:off x="318250" y="1135025"/>
            <a:ext cx="8613600" cy="4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Convert the data set into the format required by the surprise package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The columns must correspond to user id, item id, and ratings (in that order)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reader = Reader(rating_scale=(1, 5))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= Dataset.load_from_df(randomData[['userID', 'itemID', 'rating']], reader)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Split into training and test set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trainset, testset = train_test_split(data, test_size=.25, random_state=1)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 User-based filtering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compute cosine similarity between users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sim_options = {'name': 'cosine', 'user_based': True}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 = KNNBasic(sim_options=sim_options)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algo.fit(trainset)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predict ratings for all pairs (u, i) that are NOT in the training set.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predictions = algo.test(testset)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Print the recommended items for each user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top_n = get_top_n(predictions, n=4)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print('Top-3 recommended items for each user')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uid, user_ratings in list(top_n.items())[:5]: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print('User {}'.format(uid))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prediction in user_ratings: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print(' Item {0.iid} ({0.est:.2f})'.format(prediction), end='')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p50"/>
          <p:cNvSpPr txBox="1"/>
          <p:nvPr/>
        </p:nvSpPr>
        <p:spPr>
          <a:xfrm>
            <a:off x="762000" y="304325"/>
            <a:ext cx="769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Collaborative filtering with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surprise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/>
          <p:nvPr/>
        </p:nvSpPr>
        <p:spPr>
          <a:xfrm>
            <a:off x="318250" y="1135025"/>
            <a:ext cx="8613600" cy="4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Top-3 recommended items for each user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 6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Item 6 (5.00) Item 77 (2.50) Item 60 (1.00)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 222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Item 77 (3.50) Item 75 (2.78)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 424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Item 14 (3.50) Item 45 (3.10) Item 54 (2.34)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 87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Item 27 (3.00) Item 54 (3.00) Item 82 (3.00) Item 32 (1.00)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 121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Item 98 (3.48) Item 32 (2.83)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Rebuild model using the full dataset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trainset = data.build_full_trainset()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sim_options = {'name': 'cosine', 'user_based': False}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 = KNNBasic(sim_options=sim_options)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algo.fit(trainset)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Predict rating for user 383 and item 7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algo.predict(383, 7)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Partial output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Prediction(uid=383, iid=7, r_ui=None, est=2.3661840936304324, ...)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51"/>
          <p:cNvSpPr txBox="1"/>
          <p:nvPr/>
        </p:nvSpPr>
        <p:spPr>
          <a:xfrm>
            <a:off x="762000" y="304325"/>
            <a:ext cx="769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Partial Output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/>
        </p:nvSpPr>
        <p:spPr>
          <a:xfrm>
            <a:off x="503050" y="2176475"/>
            <a:ext cx="7669200" cy="3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import heapq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from collections import defaultdict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import matplotlib.pylab as plt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from mlxtend.frequent_patterns import apriori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from mlxtend.frequent_patterns import association_rules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from surprise import Dataset, Reader, KNNBasic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from surprise.model_selection import train_test_split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16"/>
          <p:cNvSpPr txBox="1"/>
          <p:nvPr>
            <p:ph type="title"/>
          </p:nvPr>
        </p:nvSpPr>
        <p:spPr>
          <a:xfrm>
            <a:off x="760400" y="521038"/>
            <a:ext cx="7772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Import needed functionality</a:t>
            </a:r>
            <a:endParaRPr sz="3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2"/>
          <p:cNvSpPr txBox="1"/>
          <p:nvPr>
            <p:ph type="title"/>
          </p:nvPr>
        </p:nvSpPr>
        <p:spPr>
          <a:xfrm>
            <a:off x="914400" y="274647"/>
            <a:ext cx="77724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Summary – Collaborative Filtering</a:t>
            </a:r>
            <a:endParaRPr sz="3200"/>
          </a:p>
        </p:txBody>
      </p:sp>
      <p:sp>
        <p:nvSpPr>
          <p:cNvPr id="399" name="Google Shape;399;p5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115" lvl="0" marL="273050" rtl="0" algn="l">
              <a:spcBef>
                <a:spcPts val="0"/>
              </a:spcBef>
              <a:spcAft>
                <a:spcPts val="0"/>
              </a:spcAft>
              <a:buSzPts val="2400"/>
              <a:buChar char="⚫"/>
            </a:pPr>
            <a:r>
              <a:rPr lang="en-US" sz="2400"/>
              <a:t>User-based – for a new user, find other users who share his/her preferences, recommend the highest-rated item that new user does </a:t>
            </a:r>
            <a:r>
              <a:rPr lang="en-US" sz="2400" u="sng"/>
              <a:t>not</a:t>
            </a:r>
            <a:r>
              <a:rPr lang="en-US" sz="2400"/>
              <a:t> have.</a:t>
            </a:r>
            <a:endParaRPr sz="2400"/>
          </a:p>
          <a:p>
            <a:pPr indent="-238759" lvl="1" marL="547688" rtl="0" algn="l">
              <a:spcBef>
                <a:spcPts val="375"/>
              </a:spcBef>
              <a:spcAft>
                <a:spcPts val="0"/>
              </a:spcAft>
              <a:buSzPts val="2200"/>
              <a:buChar char="⚫"/>
            </a:pPr>
            <a:r>
              <a:rPr lang="en-US" sz="2200"/>
              <a:t>User-user correlations cannot be calculated until new user appears on the scene… so it is slow if lots of users</a:t>
            </a:r>
            <a:endParaRPr sz="2200"/>
          </a:p>
          <a:p>
            <a:pPr indent="-285115" lvl="0" marL="273050" rtl="0" algn="l">
              <a:spcBef>
                <a:spcPts val="575"/>
              </a:spcBef>
              <a:spcAft>
                <a:spcPts val="0"/>
              </a:spcAft>
              <a:buSzPts val="2400"/>
              <a:buChar char="⚫"/>
            </a:pPr>
            <a:r>
              <a:rPr lang="en-US" sz="2400"/>
              <a:t>Item-based – for a new user considering an item, find other item that is most similar in terms of user preferences.</a:t>
            </a:r>
            <a:endParaRPr sz="2400"/>
          </a:p>
          <a:p>
            <a:pPr indent="-238759" lvl="1" marL="547688" rtl="0" algn="l">
              <a:spcBef>
                <a:spcPts val="375"/>
              </a:spcBef>
              <a:spcAft>
                <a:spcPts val="0"/>
              </a:spcAft>
              <a:buSzPts val="2200"/>
              <a:buChar char="⚫"/>
            </a:pPr>
            <a:r>
              <a:rPr lang="en-US" sz="2200"/>
              <a:t>Ability to calculate item-item correlations in advance greatly speeds up the algorithm</a:t>
            </a:r>
            <a:endParaRPr sz="2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Association Rules vs. Collaborative Filtering</a:t>
            </a:r>
            <a:endParaRPr/>
          </a:p>
        </p:txBody>
      </p:sp>
      <p:sp>
        <p:nvSpPr>
          <p:cNvPr id="405" name="Google Shape;405;p5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AR:  focus entirely on frequent (popular) item combinations.  Data rows are single transactions.  Ignores user dimension.  Often used in displays (what goes with what). 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CF:  focus is on user preferences.  Data rows are user purchases or ratings over time.  Can capture “long tail” of user preferences – useful for recommendations involving unusual items  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685800" y="2438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Generating Rules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Terms</a:t>
            </a:r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“IF” part = </a:t>
            </a:r>
            <a:r>
              <a:rPr b="1" lang="en-US"/>
              <a:t>antecedent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“THEN” part = </a:t>
            </a:r>
            <a:r>
              <a:rPr b="1" lang="en-US"/>
              <a:t>consequent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“Item set” = the items (e.g., products) comprising the antecedent or consequent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Antecedent and consequent are </a:t>
            </a:r>
            <a:r>
              <a:rPr i="1" lang="en-US"/>
              <a:t>disjoint</a:t>
            </a:r>
            <a:r>
              <a:rPr lang="en-US"/>
              <a:t> (i.e., have no items in common)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Tiny Example: Phone Cases</a:t>
            </a:r>
            <a:endParaRPr/>
          </a:p>
        </p:txBody>
      </p:sp>
      <p:pic>
        <p:nvPicPr>
          <p:cNvPr descr="image of phone case" id="150" name="Google Shape;150;p19" title="image of phone ca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400" y="1738301"/>
            <a:ext cx="1895475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523600" y="2119675"/>
            <a:ext cx="4958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Transaction  Color(s) purchased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            red white green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2            white orange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3            white blue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4            red white orange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5            red blue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6            white blue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7            red blue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8            red white blue green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9            red white blue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10           yellow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Rules are Possible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914400" y="2057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For example: Transaction 1 supports several rules, such as 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“If red, then white” (“If a red faceplate is purchased, then so is a white one”)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“If white, then red”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“If red and white, then green”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+ several more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Frequent Item Sets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Ideally, we want to create all possible combinations of items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b="1" lang="en-US"/>
              <a:t>Problem:</a:t>
            </a:r>
            <a:r>
              <a:rPr lang="en-US"/>
              <a:t> computation time grows exponentially as # items increases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b="1" lang="en-US"/>
              <a:t>Solution:</a:t>
            </a:r>
            <a:r>
              <a:rPr lang="en-US"/>
              <a:t> consider only “frequent item sets”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Criterion for frequent: </a:t>
            </a:r>
            <a:r>
              <a:rPr i="1" lang="en-US"/>
              <a:t>support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