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Libre Franklin"/>
      <p:regular r:id="rId50"/>
      <p:bold r:id="rId51"/>
      <p:italic r:id="rId52"/>
      <p:boldItalic r:id="rId53"/>
    </p:embeddedFont>
    <p:embeddedFont>
      <p:font typeface="Libre Baskerville"/>
      <p:regular r:id="rId54"/>
      <p:bold r:id="rId55"/>
      <p: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Franklin-bold.fntdata"/><Relationship Id="rId50" Type="http://schemas.openxmlformats.org/officeDocument/2006/relationships/font" Target="fonts/LibreFranklin-regular.fntdata"/><Relationship Id="rId53" Type="http://schemas.openxmlformats.org/officeDocument/2006/relationships/font" Target="fonts/LibreFranklin-boldItalic.fntdata"/><Relationship Id="rId52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55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54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c8e5064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70c8e50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0c8e5064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c8e5064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0c8e50647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c8e50647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70c8e5064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0c8e50647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c8e50647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70c8e5064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0c8e50647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0c8e50647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70c8e5064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70c8e50647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c8e5064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70c8e50647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0c8e5064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70c8e50647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0c8e5064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70c8e50647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c8e5064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70c8e50647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c8e50647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g70c8e5064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70c8e50647_0_1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c8e50647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g70c8e506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70c8e50647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0c8e50647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g70c8e5064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70c8e50647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15 – Cluster Analysis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11/13/19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Between Two Records</a:t>
            </a:r>
            <a:endParaRPr/>
          </a:p>
        </p:txBody>
      </p:sp>
      <p:sp>
        <p:nvSpPr>
          <p:cNvPr id="175" name="Google Shape;175;p22"/>
          <p:cNvSpPr txBox="1"/>
          <p:nvPr>
            <p:ph idx="4294967295" type="body"/>
          </p:nvPr>
        </p:nvSpPr>
        <p:spPr>
          <a:xfrm>
            <a:off x="457200" y="2286000"/>
            <a:ext cx="830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Euclidean Distance </a:t>
            </a:r>
            <a:r>
              <a:rPr lang="en-US"/>
              <a:t>is most popular: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3352800"/>
            <a:ext cx="8772525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581450" y="1548025"/>
            <a:ext cx="77724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 = pd.read_csv('Utilities.csv')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row names to the utilities column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utilities_df.set_index('Company', inplace=True)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Euclidean distance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pairwise.pairwise_distances(utilities_df,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metric='euclidean')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pd.DataFrame(d, columns=utilities_df.index,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index=utilities_df.index)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066800" y="6096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Distance Matrix for Utility Pairs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581450" y="1548025"/>
            <a:ext cx="81261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Company           Arizona    Boston    Central    Commonwealth    NY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Arizona          0.000000 3989.408076  140.402855 2654.277632  5777.167672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Boston       3989.408076     0.000000 4125.044132 1335.466502  1788.068027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Central       140.402855  4125.044132    0.000000 2789.759674  5912.552908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Commonwealth 2654.277632  1335.466502 2789.759674    0.000000  3123.153215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NY           5777.167672  1788.068027 5912.552908 3123.153215     0.000000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066800" y="609600"/>
            <a:ext cx="670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Output: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Distance Matrix for Utility Pairs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609600" y="1905000"/>
            <a:ext cx="79248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Problem:</a:t>
            </a:r>
            <a:r>
              <a:rPr lang="en-US"/>
              <a:t> Raw distance measures are highly influenced by scale of measurements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Solution:</a:t>
            </a:r>
            <a:r>
              <a:rPr lang="en-US"/>
              <a:t> normalize (standardize) the data first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Subtract mean, divide by std. deviation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Also called </a:t>
            </a:r>
            <a:r>
              <a:rPr b="1" lang="en-US" sz="2200"/>
              <a:t>z-scores</a:t>
            </a:r>
            <a:endParaRPr b="1" sz="2200"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375"/>
              </a:spcBef>
              <a:spcAft>
                <a:spcPts val="0"/>
              </a:spcAft>
              <a:buNone/>
            </a:pPr>
            <a:r>
              <a:rPr b="1" lang="en-US" sz="2200"/>
              <a:t>Or Rescale to 0/1 range</a:t>
            </a:r>
            <a:endParaRPr b="1" sz="2200"/>
          </a:p>
          <a:p>
            <a:pPr indent="-368300" lvl="0" marL="914400" rtl="0" algn="l">
              <a:spcBef>
                <a:spcPts val="375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Subtract the minimum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Divide by range</a:t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Normalization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22 utilities: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Avg. sales = 8,914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Std. dev. = 3,550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Normalized score </a:t>
            </a:r>
            <a:r>
              <a:rPr lang="en-US"/>
              <a:t>for Arizona sales:</a:t>
            </a:r>
            <a:endParaRPr/>
          </a:p>
          <a:p>
            <a:pPr indent="0" lvl="1" marL="114300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(9,077-8,914)/3,550 = 0.046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117900" y="1529750"/>
            <a:ext cx="8755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using scikit-learn*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utilities_df_norm = utilities_df.apply(preprocessing.scale,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axis=0)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using pandas*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utilities_df_norm = (utilities_df -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utilities_df.mean())/utilities_df.std()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normalized distance based on Sales and Fuel Cost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utilities_df_norm[['Sales', 'Fuel_Cost']]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d_norm = pairwise.pairwise_distances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(utilities_df_norm[['Sales', 'Fuel_Cost']],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metric='euclidean')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pd.DataFrame(d_norm, columns=utilities_df.index,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index=utilities_df.index)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uses population std. dev. (divide by n),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uses sample std. dev. (divide by n-1)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609600" y="609600"/>
            <a:ext cx="7772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Normalizing then Computing Distance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457200" y="609600"/>
            <a:ext cx="792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Matrix </a:t>
            </a:r>
            <a:r>
              <a:rPr lang="en-US" sz="2800">
                <a:solidFill>
                  <a:schemeClr val="dk1"/>
                </a:solidFill>
              </a:rPr>
              <a:t>- Normalized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540475" y="1929000"/>
            <a:ext cx="81192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Company      Arizona   Boston    Central  Commonwealth   NY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Arizona      0.000000  2.010329  0.774179  0.758738  3.021907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Boston       2.010329  0.000000  1.465703  1.582821  1.013370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Central      0.774179  1.465703  0.000000  1.015710  2.432528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Commonwealth 0.758738  1.582821  1.015710  0.000000  2.571969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NY           3.021907  1.013370  2.432528  2.571969  0.000000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Categorical Data: </a:t>
            </a:r>
            <a:r>
              <a:rPr b="1" lang="en-US"/>
              <a:t>Similarity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914400" y="1447800"/>
            <a:ext cx="37496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609600" y="3429000"/>
            <a:ext cx="8077200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Similarity metrics based on this table: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Matching coef. = (a+d)/p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Jaquard’s coef. = d/(b+c+d)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Use in cases where a matching “1” is much greater evidence of similarity than matching “0” (e.g. “owns Corvette”)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175" y="2362200"/>
            <a:ext cx="33242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685800" y="1447800"/>
            <a:ext cx="74676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measure the distance between records in terms of two 0/1 variables, create table with counts: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Distance Measures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Correlation-based similarity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Statistical distance (Mahalanobis)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Manhattan distance (absolute differences)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Maximum coordinate distance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Gower’s similarity (for mixed variable types: continuous &amp; categorical)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Measuring Distance Between Clusters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Clustering: The Main Idea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36550" y="1981200"/>
            <a:ext cx="8050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Goal: Form groups (clusters) of similar records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Used for </a:t>
            </a:r>
            <a:r>
              <a:rPr b="1" lang="en-US"/>
              <a:t>segmenting markets </a:t>
            </a:r>
            <a:r>
              <a:rPr lang="en-US"/>
              <a:t>into groups of similar customers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Example:  Over 50 years ago, Claritas segmented US neighborhoods based on demographics &amp; income: “Furs &amp; station wagons,” “Money &amp; Brains”, …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Minimum Distance </a:t>
            </a:r>
            <a:br>
              <a:rPr lang="en-US" sz="3600"/>
            </a:br>
            <a:r>
              <a:rPr lang="en-US" sz="3600"/>
              <a:t>(Cluster A to Cluster B)</a:t>
            </a:r>
            <a:endParaRPr sz="3600"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57200" y="2209800"/>
            <a:ext cx="73152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b="1" lang="en-US"/>
              <a:t>single linkage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pair of records A</a:t>
            </a:r>
            <a:r>
              <a:rPr baseline="-25000" lang="en-US"/>
              <a:t>i</a:t>
            </a:r>
            <a:r>
              <a:rPr lang="en-US"/>
              <a:t> and B</a:t>
            </a:r>
            <a:r>
              <a:rPr baseline="-25000" lang="en-US"/>
              <a:t>j</a:t>
            </a:r>
            <a:r>
              <a:rPr lang="en-US"/>
              <a:t> that are closest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Maximum Distance</a:t>
            </a:r>
            <a:br>
              <a:rPr lang="en-US" sz="3600"/>
            </a:br>
            <a:r>
              <a:rPr lang="en-US" sz="3600"/>
              <a:t>(Cluster A to Cluster B)</a:t>
            </a:r>
            <a:endParaRPr sz="3600"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7200" y="2286000"/>
            <a:ext cx="7543800" cy="384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b="1" lang="en-US"/>
              <a:t>complete linkage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pair of records A</a:t>
            </a:r>
            <a:r>
              <a:rPr baseline="-25000" lang="en-US"/>
              <a:t>i</a:t>
            </a:r>
            <a:r>
              <a:rPr lang="en-US"/>
              <a:t> and B</a:t>
            </a:r>
            <a:r>
              <a:rPr baseline="-25000" lang="en-US"/>
              <a:t>j</a:t>
            </a:r>
            <a:r>
              <a:rPr lang="en-US"/>
              <a:t> that are farthest from each other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Distance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b="1" lang="en-US"/>
              <a:t>average linkage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average of all possible pair-wise distances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Centroid Distance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two cluster centroids.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Centroid is the vector of variable averages for all records in a cluster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Methods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Agglomerative Methods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Begin with n-clusters (each record its own cluster)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Keep joining records into clusters until one cluster is left (the entire data set)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Most popular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Divisive Methods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Start with one all-inclusive cluster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Repeatedly divide into smaller clusters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/>
          </a:p>
          <a:p>
            <a:pPr indent="-99059" lvl="1" marL="571500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/>
              <a:t>The Hierarchical Clustering Steps (Using Agglomerative Method)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Start with </a:t>
            </a:r>
            <a:r>
              <a:rPr i="1" lang="en-US"/>
              <a:t>n</a:t>
            </a:r>
            <a:r>
              <a:rPr lang="en-US"/>
              <a:t> clusters (each record is its own cluster)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Merge two closest records into one cluster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/>
              <a:t>At each successive step, the two clusters closest to each other are merged</a:t>
            </a:r>
            <a:endParaRPr/>
          </a:p>
          <a:p>
            <a:pPr indent="-240665" lvl="0" marL="38100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Dendrogram, from bottom up, illustrates the process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573975" y="1974950"/>
            <a:ext cx="8229900" cy="3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 linkage() set argument method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'single', 'complete', 'average', 'weighted', centroid', # 'median', 'ward'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linkage(utilities_df_norm, method='single')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dendrogram(Z, labels=utilities_df_norm.index, color_threshold=2.75)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linkage(utilities_df_norm, method='average')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dendrogram(Z, labels=utilities_df_norm.index, color_threshold=3.6)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804700" y="681650"/>
            <a:ext cx="79137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Hierarchical Clustering and Plotting the Dendrogram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Single and Average Linkage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Average Linkage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3048400" y="5830975"/>
            <a:ext cx="39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closest records form first cluster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00" y="1343165"/>
            <a:ext cx="6530600" cy="41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/>
          <p:nvPr/>
        </p:nvSpPr>
        <p:spPr>
          <a:xfrm>
            <a:off x="3507075" y="3531100"/>
            <a:ext cx="648600" cy="171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866350" y="106498"/>
            <a:ext cx="77724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the Dendrogram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645650" y="11430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See process of clustering:</a:t>
            </a:r>
            <a:r>
              <a:rPr lang="en-US"/>
              <a:t> Lines connected lower down are merged earlier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New England and United will be merged first, then Madison and Northern</a:t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Determining number of clusters:</a:t>
            </a:r>
            <a:r>
              <a:rPr lang="en-US"/>
              <a:t> For a given “distance between clusters”, a horizontal line intersects the clusters that are that far apart, to create clusters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At distance of 3.6 (</a:t>
            </a:r>
            <a:r>
              <a:rPr lang="en-US" sz="2200">
                <a:solidFill>
                  <a:srgbClr val="000000"/>
                </a:solidFill>
              </a:rPr>
              <a:t>horizontal</a:t>
            </a:r>
            <a:r>
              <a:rPr lang="en-US" sz="2200">
                <a:solidFill>
                  <a:srgbClr val="000000"/>
                </a:solidFill>
              </a:rPr>
              <a:t> line in the slide</a:t>
            </a:r>
            <a:r>
              <a:rPr lang="en-US" sz="2200"/>
              <a:t>) data can be reduced to 6 clusters – 2 singletons, and 4 clusters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Applications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Periodic table of the elements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Classification of species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Grouping securities in portfolios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Grouping firms for structural analysis of economy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Army uniform sizes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Segments of voters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914400" y="274647"/>
            <a:ext cx="7772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Cluster Membership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480400" y="1225075"/>
            <a:ext cx="8095200" cy="4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Average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Linkage (output modified for clarity)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 memb = fcluster(linkage(utilities_df_norm,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method='average'), 6, criterion='maxclust')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 memb = pd.Series(memb, index=utilities_df_norm.index)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 for key, item in memb.groupby(memb):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 print(key, ': ', ', '.join(item.index))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1 : Idaho, Nevada, Puget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2 : Hawaiian, New England, Pacific, United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3 : San Diego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4 : Boston, Commonwealth, Madison, Northern, Wisconsin, Virginia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5 : Arizona, Central, Florida, Kentucky, Oklahoma, Southern, Texas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6 : NY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/>
        </p:nvSpPr>
        <p:spPr>
          <a:xfrm>
            <a:off x="685800" y="304800"/>
            <a:ext cx="77724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Cluster Features with Heatmap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 txBox="1"/>
          <p:nvPr/>
        </p:nvSpPr>
        <p:spPr>
          <a:xfrm>
            <a:off x="533400" y="3657600"/>
            <a:ext cx="2438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darker = higher values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648" y="1449607"/>
            <a:ext cx="6037977" cy="46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25" y="1580778"/>
            <a:ext cx="1237200" cy="1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Nonhierarchical Clustering:</a:t>
            </a:r>
            <a:br>
              <a:rPr lang="en-US" sz="3600"/>
            </a:br>
            <a:r>
              <a:rPr lang="en-US" sz="3600"/>
              <a:t>K-Means Clustering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Clustering Algorithm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Choose # of clusters desired, </a:t>
            </a:r>
            <a:r>
              <a:rPr i="1" lang="en-US"/>
              <a:t>k</a:t>
            </a:r>
            <a:r>
              <a:rPr lang="en-US"/>
              <a:t>  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Start with a partition into k clusters </a:t>
            </a:r>
            <a:endParaRPr/>
          </a:p>
          <a:p>
            <a:pPr indent="-457200" lvl="2" marL="10509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Often based on random selection of k centroids 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At each step, move each record to cluster with closest centroid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Recompute centroids, repeat step 3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Stop when moving records increases within-cluster dispersion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K-means Algorithm: </a:t>
            </a:r>
            <a:br>
              <a:rPr lang="en-US" sz="3600"/>
            </a:br>
            <a:r>
              <a:rPr lang="en-US" sz="3600"/>
              <a:t>Choosing k and Initial Partitioning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Choose </a:t>
            </a:r>
            <a:r>
              <a:rPr i="1" lang="en-US"/>
              <a:t>k</a:t>
            </a:r>
            <a:r>
              <a:rPr lang="en-US"/>
              <a:t> based on the how results will be used </a:t>
            </a:r>
            <a:endParaRPr/>
          </a:p>
          <a:p>
            <a:pPr indent="-228600" lvl="2" marL="8445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e.g., “How many market segments do we want?”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Also experiment with slightly different </a:t>
            </a:r>
            <a:r>
              <a:rPr i="1" lang="en-US"/>
              <a:t>k</a:t>
            </a:r>
            <a:r>
              <a:rPr lang="en-US"/>
              <a:t>’s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Initial partition into clusters can be random, or based on domain knowledge</a:t>
            </a:r>
            <a:endParaRPr/>
          </a:p>
          <a:p>
            <a:pPr indent="-3175" lvl="1" marL="346075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If random partition, repeat the process with different random partitions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/>
          <p:nvPr/>
        </p:nvSpPr>
        <p:spPr>
          <a:xfrm>
            <a:off x="878775" y="1929825"/>
            <a:ext cx="74205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Load and preprocess data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 = pd.read_csv('Utilities.csv')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utilities_df.set_index('Company', inplace=True)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 = utilities_df.apply(lambda x: x.astype('float64'))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Normalize distances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utilities_df_norm = utilities_df.apply(preprocessing.scale, axis=0)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kmeans = KMeans(n_clusters=6,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random_state=0).fit(utilities_df_norm)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1143000" y="762000"/>
            <a:ext cx="6400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K-means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5093775" y="5921725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for 6 clusters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7"/>
          <p:cNvCxnSpPr/>
          <p:nvPr/>
        </p:nvCxnSpPr>
        <p:spPr>
          <a:xfrm rot="10800000">
            <a:off x="4972250" y="5235925"/>
            <a:ext cx="5646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/>
          <p:nvPr/>
        </p:nvSpPr>
        <p:spPr>
          <a:xfrm>
            <a:off x="620550" y="1713625"/>
            <a:ext cx="79029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Cluster membership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memb = pd.Series(kmeans.labels_, index=utilities_df_norm.index)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key, item in memb.groupby(memb):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print(key, ': ', ', '.join(item.index))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: Commonwealth, Madison , Northern, Wisconsin, Virginia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: Boston , Hawaiian , New England, Pacific , San Diego, United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: Arizona , Central , Florida , Kentucky, Oklahoma, Southern, Texas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: NY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: Nevada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: Idaho, Puget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1143000" y="762000"/>
            <a:ext cx="640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Output: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K-means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/>
          <p:nvPr/>
        </p:nvSpPr>
        <p:spPr>
          <a:xfrm>
            <a:off x="620550" y="1713625"/>
            <a:ext cx="82431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centroids = pd.DataFrame(kmeans.cluster_centers_,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columns=utilities_df_norm.columns)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pd.set_option('precision', 3)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centroids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Fixed_charge RoR Cost Load_factor Demand_growth Sales Nuclear Fuel_Cost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0 -0.012   0.339  0.224 -0.366   0.170    -0.411  1.602  -0.609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1 -0.633  -0.640  0.207  1.175   0.058    -0.758 -0.381   1.204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0.516   0.798 -1.009 -0.345  -0.501     0.360 -0.536  -0.420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2.085  -0.883  0.592 -1.325  -0.736    -1.619  0.219   1.732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4 -2.020  -1.476  0.120 -1.257   1.070     2.458 -0.731  -0.616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0.088  -0.541  1.996 -0.110   0.988     1.621 -0.731  -1.175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1167025" y="401675"/>
            <a:ext cx="640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Output: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K-means Clustering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Cluster Centroids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452400" y="860875"/>
            <a:ext cx="79029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distances of each record to the cluster centers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distances = kmeans.transform(utilities_df_norm)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find closest cluster for each record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minSquaredDistances = distances.min(axis=1) ** 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combine with cluster labels into a data frame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 = pd.DataFrame({'squaredDistance': minSquaredDistances,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'cluster': kmeans.labels_}, index=utilities_df_norm.index)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group by cluster and print information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cluster, data in df.groupby('cluster'):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count = len(data)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withinClustSS = data.squaredDistance.sum()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print(f'Cluster {cluster} ({count} members):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{withinClustSS:.2f} within cluster 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0 (5 members): 10.66 within cluster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1 (6 members): 22.20 within cluster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2 (7 members): 27.77 within cluster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3 (1 members): 0.00 within cluster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4 (1 members): 0.00 within cluster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5 (2 members): 2.54 within cluster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1143000" y="305600"/>
            <a:ext cx="6400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How Tight are the Clusters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1189425" y="401675"/>
            <a:ext cx="6400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Profile Plot</a:t>
            </a:r>
            <a:r>
              <a:rPr lang="en-US" sz="2800">
                <a:solidFill>
                  <a:schemeClr val="dk1"/>
                </a:solidFill>
              </a:rPr>
              <a:t>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K-means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408375" y="936825"/>
            <a:ext cx="79629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centroids['cluster'] = ['Cluster {}'.format(i) for i in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centroids.index]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plt.figure(figsize=(10,6))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parallel_coordinates(centroids, class_column='cluster',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colormap='Dark2', linewidth=5)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plt.legend(loc='center left', bbox_to_anchor=(1, 0.5))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75" y="2730250"/>
            <a:ext cx="6400799" cy="374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Public Utilities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Goal:</a:t>
            </a:r>
            <a:r>
              <a:rPr lang="en-US"/>
              <a:t>  find clusters of similar utilities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Data:</a:t>
            </a:r>
            <a:r>
              <a:rPr lang="en-US"/>
              <a:t> 22 firms, 8 variables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Fixed-charge covering ratio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Rate of return on capital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Cost per kilowatt capacity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Annual load factor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Growth in peak demand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Sales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% nuclear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Fuel costs per kwh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1371600" y="609600"/>
            <a:ext cx="6172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Choices for 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1143000" y="5163825"/>
            <a:ext cx="6858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number of clusters increases, the cluster members are closer to one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950" y="1499930"/>
            <a:ext cx="4687825" cy="3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Validating Clusters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914400" y="274638"/>
            <a:ext cx="777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381000" y="12192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Goal:</a:t>
            </a:r>
            <a:r>
              <a:rPr lang="en-US"/>
              <a:t> obtain meaningful and useful clusters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Caveats:</a:t>
            </a:r>
            <a:endParaRPr/>
          </a:p>
          <a:p>
            <a:pPr indent="-228600" lvl="1" marL="547687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(1) Random chance can often produce apparent clusters</a:t>
            </a:r>
            <a:endParaRPr/>
          </a:p>
          <a:p>
            <a:pPr indent="-228600" lvl="1" marL="547687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(2) Different cluster methods produce different results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Solutions:</a:t>
            </a:r>
            <a:endParaRPr/>
          </a:p>
          <a:p>
            <a: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Obtain summary statistics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Also review clusters in terms of variables </a:t>
            </a:r>
            <a:r>
              <a:rPr b="1" lang="en-US"/>
              <a:t>not</a:t>
            </a:r>
            <a:r>
              <a:rPr lang="en-US"/>
              <a:t> used in clustering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Label the cluster (e.g. clustering of financial firms in 2008 might yield label like “midsize, sub-prime loser”)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Desirable Cluster Features</a:t>
            </a:r>
            <a:endParaRPr/>
          </a:p>
        </p:txBody>
      </p:sp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Stability </a:t>
            </a:r>
            <a:r>
              <a:rPr lang="en-US"/>
              <a:t>– are clusters and cluster assignments sensitive to slight changes in inputs?  Are cluster assignments in partition B similar to partition A?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Separation</a:t>
            </a:r>
            <a:r>
              <a:rPr lang="en-US"/>
              <a:t> – check ratio of between-cluster variation to within-cluster variation (higher is better)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914400" y="1447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Cluster analysis is an exploratory tool. Useful only when it produces </a:t>
            </a:r>
            <a:r>
              <a:rPr b="1" lang="en-US"/>
              <a:t>meaningful</a:t>
            </a:r>
            <a:r>
              <a:rPr lang="en-US"/>
              <a:t> clusters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Hierarchical</a:t>
            </a:r>
            <a:r>
              <a:rPr lang="en-US"/>
              <a:t> clustering gives visual representation of different levels of clustering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On other hand, due to non-iterative nature, it can be unstable, can vary highly depending on settings, and is computationally expensive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b="1" lang="en-US"/>
              <a:t>Non-hierarchical</a:t>
            </a:r>
            <a:r>
              <a:rPr lang="en-US"/>
              <a:t> is computationally cheap and more stable; requires user to set </a:t>
            </a:r>
            <a:r>
              <a:rPr i="1" lang="en-US"/>
              <a:t>k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use both methods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Be wary of chance results; data may not have definitive “real” clusters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81724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83248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1981200" y="5257800"/>
            <a:ext cx="3203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low sales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486400" y="4294188"/>
            <a:ext cx="1905000" cy="1447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124200" y="3760788"/>
            <a:ext cx="2362200" cy="16002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286000" y="2617788"/>
            <a:ext cx="1905000" cy="10668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524000" y="228600"/>
            <a:ext cx="6781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Sales &amp; Fuel Cost: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rough clusters can be seen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828800" y="2057400"/>
            <a:ext cx="3270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fuel cost, low sales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721350" y="3886200"/>
            <a:ext cx="332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high sales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Extension to More Than 2 Dimensions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 prior example, clustering was done by eye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Multiple dimensions require formal algorithm with 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 </a:t>
            </a:r>
            <a:r>
              <a:rPr b="1" lang="en-US"/>
              <a:t>distance measure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 way to use the distance measure in forming clusters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We will consider two algorithms:  </a:t>
            </a:r>
            <a:r>
              <a:rPr b="1" lang="en-US"/>
              <a:t>hierarchical</a:t>
            </a:r>
            <a:r>
              <a:rPr lang="en-US"/>
              <a:t> and </a:t>
            </a:r>
            <a:r>
              <a:rPr b="1" lang="en-US"/>
              <a:t>non-hierarchical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Distance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2590800" y="25908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720"/>
              <a:buFont typeface="Noto Sans Symbols"/>
              <a:buNone/>
            </a:pPr>
            <a:r>
              <a:rPr lang="en-US" sz="3200"/>
              <a:t>Between records</a:t>
            </a:r>
            <a:endParaRPr/>
          </a:p>
          <a:p>
            <a:pPr indent="-100329" lvl="0" marL="273050" rtl="0" algn="l">
              <a:spcBef>
                <a:spcPts val="575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720"/>
              <a:buFont typeface="Noto Sans Symbols"/>
              <a:buNone/>
            </a:pPr>
            <a:r>
              <a:rPr lang="en-US" sz="3200"/>
              <a:t>Between clusters</a:t>
            </a:r>
            <a:endParaRPr/>
          </a:p>
          <a:p>
            <a:pPr indent="-100329" lvl="0" marL="273050" rtl="0" algn="l">
              <a:spcBef>
                <a:spcPts val="575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4294967295"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Measuring Distance Between Records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