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2ace1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75e2ace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5e2ace14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e57bd7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5e57bd7c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e57bd7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5e57bd7c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e57bd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5e57bd7c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e57bd7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5e57bd7c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16 – Handling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12/9/19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0925" y="38415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294525" y="1347875"/>
            <a:ext cx="86868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short time series from 1997 to 1999 using a slice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ridership_ts_3yrs = ridership_ts['1997':'1999']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data frame with additional predictors from time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the following command adds constant, trend and quadratic trend term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ridership_df = tsatools.add_trend(ridership_ts, trend='ctt')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a linear regression model to the time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 = sm.ols(formula='Ridership ~ trend + trend_squared',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data=ridership_df).fit()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shorter and longer time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axes = plt.subplots(nrows=2, ncols=1, figsize=(10,6))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ridership_ts_3yrs.plot(ax=axes[0])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ridership_ts.plot(ax=axes[1])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ax in axes: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ax.set_xlabel('Time')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ax.set_ylabel('Ridership (in 000s)')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ax.set_ylim(1300, 2300)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ridership_lm.predict(ridership_df).plot(ax=axes[1])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186750" y="523125"/>
            <a:ext cx="562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Zoom in, add trend line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2197025" y="215150"/>
            <a:ext cx="5626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Zoom in, add trend line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ne zoomed in, other with quadratic trend" id="169" name="Google Shape;169;p23" title="two ridership graph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878213"/>
            <a:ext cx="7188100" cy="41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667325" y="5205100"/>
            <a:ext cx="7812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Note that seasonality* (summer peaks) is revealed when you zoom in.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Noto Sans Symbols"/>
              <a:buNone/>
            </a:pPr>
            <a:r>
              <a:rPr lang="en-US"/>
              <a:t>*</a:t>
            </a:r>
            <a:r>
              <a:rPr lang="en-US"/>
              <a:t>Don’t confuse the time series term “season,” which is the period over which a cyclical pattern repeats (e.g. a year), with the standard English seasons of the year (fall, winter, etc.).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	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Divide data into training portion and validation portion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Test model on the validation portion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Performance can be assessed against the “naïve benchmark” – </a:t>
            </a:r>
            <a:r>
              <a:rPr i="1" lang="en-US"/>
              <a:t>naïve forecast </a:t>
            </a:r>
            <a:r>
              <a:rPr lang="en-US"/>
              <a:t>is simply the most recent value in the time series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914400" y="274646"/>
            <a:ext cx="7772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 is not random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801475" y="1042650"/>
            <a:ext cx="77724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400"/>
              <a:t>Random partitioning would leave holes in the data, which causes problems</a:t>
            </a:r>
            <a:endParaRPr sz="24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200"/>
              <a:t>Forecasting methods assume regular sequential data</a:t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sz="1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400"/>
              <a:t>Instead of random selection, divide data into two parts</a:t>
            </a:r>
            <a:endParaRPr sz="24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200"/>
              <a:t>Train on early data</a:t>
            </a:r>
            <a:endParaRPr sz="22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200"/>
              <a:t>Validate on later data</a:t>
            </a:r>
            <a:endParaRPr sz="2200"/>
          </a:p>
        </p:txBody>
      </p:sp>
      <p:sp>
        <p:nvSpPr>
          <p:cNvPr id="183" name="Google Shape;183;p25"/>
          <p:cNvSpPr txBox="1"/>
          <p:nvPr/>
        </p:nvSpPr>
        <p:spPr>
          <a:xfrm>
            <a:off x="408900" y="4543550"/>
            <a:ext cx="83262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Libre Franklin"/>
                <a:ea typeface="Libre Franklin"/>
                <a:cs typeface="Libre Franklin"/>
                <a:sym typeface="Libre Franklin"/>
              </a:rPr>
              <a:t>Partition ridership data, using last 36 records as validation</a:t>
            </a:r>
            <a:endParaRPr b="1"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nValid = 36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nTrain = len(ridership_ts) - nValid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partition the data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train_ts = ridership_ts[:nTrain]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valid_ts = ridership_ts[nTrain:]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Focus is to predict (not describe/explain)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Four components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Level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Trend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Seasonality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Noise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Partition data by dividing into early/late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9144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Forecast future values of a time series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Distinction between forecasting (main focus) and describing/explaining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Four components of time series: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Level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Trend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Seasonality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noise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vrs. Predict	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Explanation</a:t>
            </a:r>
            <a:r>
              <a:rPr lang="en-US"/>
              <a:t> is the goal of “time series </a:t>
            </a:r>
            <a:r>
              <a:rPr b="1" lang="en-US"/>
              <a:t>analysis</a:t>
            </a:r>
            <a:r>
              <a:rPr lang="en-US"/>
              <a:t>”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Models are based on causal argument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Models are not “black-box”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Forecasting</a:t>
            </a:r>
            <a:r>
              <a:rPr lang="en-US"/>
              <a:t> (our focus) seeks to </a:t>
            </a:r>
            <a:r>
              <a:rPr b="1" lang="en-US"/>
              <a:t>predict</a:t>
            </a:r>
            <a:r>
              <a:rPr lang="en-US"/>
              <a:t> future 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needed functionality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90125" y="2299700"/>
            <a:ext cx="722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statsmodels.formula.api as sm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statsmodels.tsa import tsatools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dmba import regressionSummary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Series Components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981200" y="1752600"/>
            <a:ext cx="6629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Level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Trend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Noise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Amtrak Ridership (monthly)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62000" y="17526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Level - about 1,800,000 passengers per month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Appears to have U-shaped trend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Image of Amtrak passenger train" id="139" name="Google Shape;139;p18" title="Trai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809617"/>
            <a:ext cx="4972050" cy="2630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828800" y="533400"/>
            <a:ext cx="68580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Amtrak Ridership</a:t>
            </a:r>
            <a:endParaRPr/>
          </a:p>
        </p:txBody>
      </p:sp>
      <p:pic>
        <p:nvPicPr>
          <p:cNvPr descr="Plot of Amtrak ridership from 1992 - 2004" id="145" name="Google Shape;145;p19" title="Rail ridership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95400"/>
            <a:ext cx="5766478" cy="466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304800" y="1676400"/>
            <a:ext cx="868680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Amtrak_df = pd.read_csv('Amtrak.csv')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the date information to a datetime object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Amtrak_df['Date'] = pd.to_datetime(Amtrak_df.Month, format='%d/%m/%Y')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dataframe column to series (name is used to label the data)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 = pd.Series(Amtrak_df.Ridership.values, index=Amtrak_df.Date,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name='Ridership')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define the time series frequency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ridership_ts.index = pd.DatetimeIndex(ridership_ts.index,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freq=ridership_ts.index.inferred_freq)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the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 = ridership_ts.plot()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ax.set_xlabel('Time')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ax.set_ylabel('Ridership (in 000s)')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ax.set_ylim(1300, 2300)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640800" y="523125"/>
            <a:ext cx="6172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Python c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 for </a:t>
            </a:r>
            <a:r>
              <a:rPr lang="en-US" sz="3200">
                <a:solidFill>
                  <a:schemeClr val="dk1"/>
                </a:solidFill>
              </a:rPr>
              <a:t>p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receding </a:t>
            </a:r>
            <a:r>
              <a:rPr lang="en-US" sz="3200">
                <a:solidFill>
                  <a:schemeClr val="dk1"/>
                </a:solidFill>
              </a:rPr>
              <a:t>p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304800" y="1676400"/>
            <a:ext cx="86868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Zoom in or out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Different patterns are discernible at different time period scales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Change y-scale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For example, change to logarithmic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ax.set_yscale(‘log’)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to check for exponential trend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trend line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Helps decide which trend (e.g. linear, exponential, quadratic) is best approximation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Suppress seasonality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Helps reveal more fundamental trends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186750" y="523125"/>
            <a:ext cx="562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Visualize more carefully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