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Libre Baskerville" panose="02000000000000000000" pitchFamily="2" charset="0"/>
      <p:regular r:id="rId38"/>
      <p:bold r:id="rId39"/>
      <p:italic r:id="rId40"/>
    </p:embeddedFont>
    <p:embeddedFont>
      <p:font typeface="Libre Franklin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Ahmed" userId="f1aecb16-ed39-4430-bc44-039c26416d64" providerId="ADAL" clId="{851208CD-BE08-48D0-B4A2-D1E136EA4106}"/>
    <pc:docChg chg="modSld">
      <pc:chgData name="Mustafa Ahmed" userId="f1aecb16-ed39-4430-bc44-039c26416d64" providerId="ADAL" clId="{851208CD-BE08-48D0-B4A2-D1E136EA4106}" dt="2022-06-21T16:38:28.883" v="0" actId="1076"/>
      <pc:docMkLst>
        <pc:docMk/>
      </pc:docMkLst>
      <pc:sldChg chg="modSp mod">
        <pc:chgData name="Mustafa Ahmed" userId="f1aecb16-ed39-4430-bc44-039c26416d64" providerId="ADAL" clId="{851208CD-BE08-48D0-B4A2-D1E136EA4106}" dt="2022-06-21T16:38:28.883" v="0" actId="1076"/>
        <pc:sldMkLst>
          <pc:docMk/>
          <pc:sldMk cId="0" sldId="264"/>
        </pc:sldMkLst>
        <pc:spChg chg="mod">
          <ac:chgData name="Mustafa Ahmed" userId="f1aecb16-ed39-4430-bc44-039c26416d64" providerId="ADAL" clId="{851208CD-BE08-48D0-B4A2-D1E136EA4106}" dt="2022-06-21T16:38:28.883" v="0" actId="1076"/>
          <ac:spMkLst>
            <pc:docMk/>
            <pc:sldMk cId="0" sldId="264"/>
            <ac:spMk id="1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4e871e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g6c4e871e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6c4e871e9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5eb093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6c5eb093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5eb0933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6c5eb0933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4e871e9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c4e871e9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5eb093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6c5eb093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5eb093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c5eb093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5eb0933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6c5eb0933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rot="10800000" flipH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>
            <a:spLocks noGrp="1"/>
          </p:cNvSpPr>
          <p:nvPr>
            <p:ph type="sldNum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marL="914400" lvl="1" indent="-293369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sldNum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17 – Regression Based Forecasting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12/10/19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0925" y="38415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lang="en-US" sz="3200" b="1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lang="en-US" sz="2800" b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lang="en-US" sz="2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sz="2800" b="1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400400" y="454000"/>
            <a:ext cx="8418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Summary:  Linear model output 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(training data)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08000" y="1942700"/>
            <a:ext cx="8704500" cy="4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 ridership_lm.summary()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Partial output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   coef   std err   t    P&gt;|t|    [0.025 0.975]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Intercept      1750.3595  29.073  60.206 0.000    1692.802 1807.917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trend             0.3514   0.407   0.864 0.390      -0.454    1.157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Trend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Appropriate model when increase/decrease in series over time is multiplicative </a:t>
            </a:r>
            <a:endParaRPr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e.g. t</a:t>
            </a:r>
            <a:r>
              <a:rPr lang="en-US" baseline="-25000"/>
              <a:t>1</a:t>
            </a:r>
            <a:r>
              <a:rPr lang="en-US"/>
              <a:t> is x% more than t</a:t>
            </a:r>
            <a:r>
              <a:rPr lang="en-US" baseline="-25000"/>
              <a:t>0</a:t>
            </a:r>
            <a:r>
              <a:rPr lang="en-US"/>
              <a:t>, t</a:t>
            </a:r>
            <a:r>
              <a:rPr lang="en-US" baseline="-25000"/>
              <a:t>2</a:t>
            </a:r>
            <a:r>
              <a:rPr lang="en-US"/>
              <a:t> is x% more than t</a:t>
            </a:r>
            <a:r>
              <a:rPr lang="en-US" baseline="-25000"/>
              <a:t>1</a:t>
            </a:r>
            <a:r>
              <a:rPr lang="en-US"/>
              <a:t>…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Replace Y with log(Y) then fit linear regression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i="1"/>
              <a:t>log(Y</a:t>
            </a:r>
            <a:r>
              <a:rPr lang="en-US" i="1" baseline="-25000"/>
              <a:t>i</a:t>
            </a:r>
            <a:r>
              <a:rPr lang="en-US" i="1"/>
              <a:t>) = B</a:t>
            </a:r>
            <a:r>
              <a:rPr lang="en-US" i="1" baseline="-25000"/>
              <a:t>0</a:t>
            </a:r>
            <a:r>
              <a:rPr lang="en-US" i="1"/>
              <a:t> + B</a:t>
            </a:r>
            <a:r>
              <a:rPr lang="en-US" i="1" baseline="-25000"/>
              <a:t>1</a:t>
            </a:r>
            <a:r>
              <a:rPr lang="en-US" i="1"/>
              <a:t>t + e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endParaRPr/>
          </a:p>
          <a:p>
            <a:pPr marL="547688" lvl="1" indent="-99059" algn="l" rtl="0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Exponential trend - forecast errors</a:t>
            </a:r>
            <a:endParaRPr sz="3600"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Note that performance measures in standard linear regression software are not in original units </a:t>
            </a:r>
            <a:endParaRPr sz="24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4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Model forecasts will be in the form log(</a:t>
            </a:r>
            <a:r>
              <a:rPr lang="en-US" sz="2400" i="1"/>
              <a:t>Y</a:t>
            </a:r>
            <a:r>
              <a:rPr lang="en-US" sz="2400"/>
              <a:t>)</a:t>
            </a:r>
            <a:endParaRPr sz="24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4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Return to original units by taking exponent of model forecasts</a:t>
            </a:r>
            <a:endParaRPr sz="24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sz="240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Calculate standard deviation of these forecast errors to get RMSE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266700" y="1250450"/>
            <a:ext cx="8610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ridership_lm_linear = sm.ols(formula='Ridership ~ trend',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predict_df_linear = ridership_lm_linear.predict(valid_df)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ridership_lm_expo = sm.ols(formula='np.log(Ridership) ~ trend',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predict_df_expo = ridership_lm_expo.predict(valid_df)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72250" y="3810000"/>
            <a:ext cx="2224500" cy="2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trend (</a:t>
            </a:r>
            <a:r>
              <a:rPr lang="en-US" sz="1600">
                <a:solidFill>
                  <a:schemeClr val="dk1"/>
                </a:solidFill>
              </a:rPr>
              <a:t>green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very similar to linear trend (</a:t>
            </a:r>
            <a:r>
              <a:rPr lang="en-US" sz="1600">
                <a:solidFill>
                  <a:schemeClr val="dk1"/>
                </a:solidFill>
              </a:rPr>
              <a:t>orange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n</a:t>
            </a:r>
            <a:r>
              <a:rPr lang="en-US" sz="1600">
                <a:solidFill>
                  <a:schemeClr val="dk1"/>
                </a:solidFill>
              </a:rPr>
              <a:t>either copes well with initial period of decline followed by growth period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5" descr="Amtrak Ridership with exponential trend, looks similar to linear trend" title="Amtrak Ridershi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475" y="3167450"/>
            <a:ext cx="5853575" cy="27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16000" y="338800"/>
            <a:ext cx="80694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Fitting the exponential trend model, making predictions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Polynomial Trend	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Add additional predictors as appropriate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example, for quadratic relationship add a t</a:t>
            </a:r>
            <a:r>
              <a:rPr lang="en-US" baseline="30000"/>
              <a:t>2</a:t>
            </a:r>
            <a:r>
              <a:rPr lang="en-US"/>
              <a:t> predictor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Fit linear regression using both t and t</a:t>
            </a:r>
            <a:r>
              <a:rPr lang="en-US" baseline="30000"/>
              <a:t>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457200" y="1493500"/>
            <a:ext cx="81534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ridership_lm_poly = sm.ols(formula='Ridership ~ trend +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np.square(trend)',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data=train_df).fit()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81000" y="5867400"/>
            <a:ext cx="8305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Better job capturing the trend, though it over forecasts in validation period.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Next:  we’ll try capturing seasonality.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7" descr="Amtrak ridership with quadratic trend superimposed" title="Amtrak ridership quadrati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711200"/>
            <a:ext cx="693420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523600" y="441450"/>
            <a:ext cx="80901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ibre Franklin"/>
                <a:ea typeface="Libre Franklin"/>
                <a:cs typeface="Libre Franklin"/>
                <a:sym typeface="Libre Franklin"/>
              </a:rPr>
              <a:t>Fitting a quadratic model</a:t>
            </a:r>
            <a:endParaRPr sz="3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Seasonality</a:t>
            </a: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83210" algn="l" rtl="0">
              <a:spcBef>
                <a:spcPts val="0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Seasonality is any recurring cyclical pattern of consistently higher or lower values (daily, weekly, monthly, quarterly, etc.)</a:t>
            </a:r>
            <a:endParaRPr sz="2200"/>
          </a:p>
          <a:p>
            <a:pPr marL="273050" lvl="0" indent="-283210" algn="l" rtl="0">
              <a:spcBef>
                <a:spcPts val="575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Handle in regression by adding categorical variable for season, e.g. 11 dummies for month (using all 12 would produce multicollinearity error)</a:t>
            </a:r>
            <a:endParaRPr sz="2200"/>
          </a:p>
        </p:txBody>
      </p:sp>
      <p:sp>
        <p:nvSpPr>
          <p:cNvPr id="207" name="Google Shape;207;p28"/>
          <p:cNvSpPr/>
          <p:nvPr/>
        </p:nvSpPr>
        <p:spPr>
          <a:xfrm>
            <a:off x="152400" y="3524100"/>
            <a:ext cx="8839200" cy="29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Adding seasonality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ridership_df = tsatools.add_trend(ridership_ts, trend='c')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ridership_df['Month'] = ridership_df.index.month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partition the data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train_df = ridership_df[:nTrain]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valid_df = ridership_df[nTrain:]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ridership_lm_season = sm.ols(formula='Ridership ~ C(Month)',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ridership_lm_season.summary()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842525" y="408088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with Seasonality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25" y="1436563"/>
            <a:ext cx="5966399" cy="4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685800" y="3259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model, Amtrak data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Incorporates quadratic trend and seasonality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13 predictors:</a:t>
            </a:r>
            <a:r>
              <a:rPr lang="en-US" b="1"/>
              <a:t> 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11 monthly dummies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</a:t>
            </a:r>
            <a:r>
              <a:rPr lang="en-US" baseline="30000"/>
              <a:t>2</a:t>
            </a:r>
            <a:r>
              <a:rPr lang="en-US"/>
              <a:t>  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572850" y="4882275"/>
            <a:ext cx="8174100" cy="12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formula = 'Ridership ~ trend + np.square(trend) + C(Month)'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ridership_lm_trendseason = sm.ols(formula=formula,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1531075" y="297250"/>
            <a:ext cx="6477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Output of full model</a:t>
            </a:r>
            <a:endParaRPr/>
          </a:p>
        </p:txBody>
      </p:sp>
      <p:pic>
        <p:nvPicPr>
          <p:cNvPr id="226" name="Google Shape;226;p31" descr="Amtrak ridership with seasonality included in addition to quadratic trend, forecast errors too" title="Amtrak ridership seasonal"/>
          <p:cNvPicPr preferRelativeResize="0"/>
          <p:nvPr/>
        </p:nvPicPr>
        <p:blipFill rotWithShape="1">
          <a:blip r:embed="rId3">
            <a:alphaModFix/>
          </a:blip>
          <a:srcRect l="-2150" t="7500" r="2149" b="-7499"/>
          <a:stretch/>
        </p:blipFill>
        <p:spPr>
          <a:xfrm>
            <a:off x="850500" y="1430975"/>
            <a:ext cx="5145100" cy="42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6334425" y="1832550"/>
            <a:ext cx="2443500" cy="3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This model is better, though it still over-estimates in the validation period.  If we are happy with the structure of this model, we can re-fit it to the entire dataset and use it to generate look-ahead forecasts.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ideas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Fit linear trend, time as predictor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Modify &amp; use also for non-linear trends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Exponential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Polynomial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also capture seasonality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Autocorrelation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Unlike cross-sectional data, time-series values are typically correlated with nearby values (“autocorrelation”)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Ordinary regression does not account for this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autocorrelation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Create “lagged” series 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Copy of the original series, offset by one or more timer periods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Compute correlation between original series and lagged series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Lag-1, lag-2,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914400" y="274645"/>
            <a:ext cx="77724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Amtrak – original series and Lag-1, Lag-2</a:t>
            </a:r>
            <a:endParaRPr sz="3000"/>
          </a:p>
        </p:txBody>
      </p:sp>
      <p:sp>
        <p:nvSpPr>
          <p:cNvPr id="245" name="Google Shape;245;p34"/>
          <p:cNvSpPr txBox="1"/>
          <p:nvPr/>
        </p:nvSpPr>
        <p:spPr>
          <a:xfrm>
            <a:off x="687850" y="1211400"/>
            <a:ext cx="7864200" cy="5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Month    Ridership       Lag-1 Series       Lag-2 Series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Jan 91      1709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Feb 91      1621               1709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Mar 91      1973               1621                1709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Apr 91      1812               1973                1621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May 91      1975               1812                1973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Jun 91      1862               1975                1812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Jul 91      1940               1862                1975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Aug 91      2013               1940                1862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Sep 91      1596               2013                1940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Oct 91      1725               1596                2013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Nov 91      1676               1725                1596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Dec 91      1814               1676                1725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Jan 92      1615               1814                1676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Feb 92      1557               1615                1814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Mar 92      1891               1557                1615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Apr 92      1956               1891                1557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May 92      1885               1956                1891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Jun 92      1623               1885                1956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Jul 92      1903               1623                1885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Aug 92      1997               1903                1623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Sep 92      1704               1997                1903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Oct 92      1810               1704                1997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Nov 92      1862               1810                1704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Dec 92      1875               1862                1810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Autocorrelation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624200" y="1689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Positive autocorrelation at lag-1 = stickiness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Strong autocorrelation (positive or negative) at a lag &gt; 1 indicates seasonal (cyclical) pattern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Autocorrelation in residuals at the season lag disappears once the model incorporates seasonality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457200" y="1143000"/>
            <a:ext cx="853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tsaplots.plot_acf(train_df['1991-01-01':'1993-01-01'].Ridership)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33400" y="609600"/>
            <a:ext cx="8001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&amp; display autocorrelation for different lags, over 24 months:</a:t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1155550" y="5529300"/>
            <a:ext cx="3276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negative correlation at 6 months shows seasonal pattern (high summer traffic, low winter)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53" y="2230478"/>
            <a:ext cx="4547000" cy="2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708150" y="2626400"/>
            <a:ext cx="2381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blue area is 95% confidence region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61" name="Google Shape;261;p36"/>
          <p:cNvCxnSpPr>
            <a:stCxn id="258" idx="0"/>
          </p:cNvCxnSpPr>
          <p:nvPr/>
        </p:nvCxnSpPr>
        <p:spPr>
          <a:xfrm rot="10800000">
            <a:off x="2443450" y="4876500"/>
            <a:ext cx="350400" cy="65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6"/>
          <p:cNvCxnSpPr>
            <a:stCxn id="260" idx="1"/>
          </p:cNvCxnSpPr>
          <p:nvPr/>
        </p:nvCxnSpPr>
        <p:spPr>
          <a:xfrm flipH="1">
            <a:off x="4578950" y="2976350"/>
            <a:ext cx="1129200" cy="35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/>
        </p:nvSpPr>
        <p:spPr>
          <a:xfrm>
            <a:off x="609600" y="4572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useful to examine autocorrelation for the residuals: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791200" y="2438400"/>
            <a:ext cx="2819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autocorrelation from lag 1 on, but lag 6 no longer dominates.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If you have correlation at lag 1, it will naturally propagate to lag 2, 3, etc., tapering off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89971"/>
            <a:ext cx="4897875" cy="33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914400" y="274648"/>
            <a:ext cx="77724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Incorporating autocorrelation into models</a:t>
            </a:r>
            <a:endParaRPr sz="3000"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Use a forecasting method to forecast </a:t>
            </a:r>
            <a:r>
              <a:rPr lang="en-US" i="1"/>
              <a:t>k</a:t>
            </a:r>
            <a:r>
              <a:rPr lang="en-US"/>
              <a:t>-steps ahead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Fit AR (autoregressive) model to residuals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Incorporate residual forecasts</a:t>
            </a:r>
            <a:endParaRPr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i="1"/>
              <a:t>Improved F</a:t>
            </a:r>
            <a:r>
              <a:rPr lang="en-US" i="1" baseline="-25000"/>
              <a:t>t+k</a:t>
            </a:r>
            <a:r>
              <a:rPr lang="en-US" i="1"/>
              <a:t> = F</a:t>
            </a:r>
            <a:r>
              <a:rPr lang="en-US" i="1" baseline="-25000"/>
              <a:t>t+k</a:t>
            </a:r>
            <a:r>
              <a:rPr lang="en-US" i="1"/>
              <a:t> + E</a:t>
            </a:r>
            <a:r>
              <a:rPr lang="en-US" i="1" baseline="-25000"/>
              <a:t>t+k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Choose order of the AR model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1"/>
          </p:nvPr>
        </p:nvSpPr>
        <p:spPr>
          <a:xfrm>
            <a:off x="842525" y="1704475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If autocorrelation exists at Lag-1, a Lag-1 model should be sufficient to capture lags at other periods as well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b="1"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i="1"/>
              <a:t>E</a:t>
            </a:r>
            <a:r>
              <a:rPr lang="en-US" i="1" baseline="-25000"/>
              <a:t>t</a:t>
            </a:r>
            <a:r>
              <a:rPr lang="en-US" i="1"/>
              <a:t> = B</a:t>
            </a:r>
            <a:r>
              <a:rPr lang="en-US" i="1" baseline="-25000"/>
              <a:t>0</a:t>
            </a:r>
            <a:r>
              <a:rPr lang="en-US" i="1"/>
              <a:t> + B</a:t>
            </a:r>
            <a:r>
              <a:rPr lang="en-US" i="1" baseline="-25000"/>
              <a:t>1</a:t>
            </a:r>
            <a:r>
              <a:rPr lang="en-US" i="1"/>
              <a:t>E</a:t>
            </a:r>
            <a:r>
              <a:rPr lang="en-US" i="1" baseline="-25000"/>
              <a:t>t-1</a:t>
            </a:r>
            <a:r>
              <a:rPr lang="en-US" i="1"/>
              <a:t> + e</a:t>
            </a:r>
            <a:endParaRPr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547688" lvl="1" indent="-228599" algn="l" rtl="0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Where </a:t>
            </a:r>
            <a:r>
              <a:rPr lang="en-US" i="1"/>
              <a:t>E</a:t>
            </a:r>
            <a:r>
              <a:rPr lang="en-US" i="1" baseline="-25000"/>
              <a:t>t</a:t>
            </a:r>
            <a:r>
              <a:rPr lang="en-US"/>
              <a:t> is residual (forecast error) at time 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266700" y="1152800"/>
            <a:ext cx="8610600" cy="4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 = 'Ridership ~ trend + np.square(trend) + C(Month)'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train_lm_trendseason = sm.ols(formula=formula,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train_res_arima = ARIMA(train_lm_trendseason.resid, order=(1, 0, 0),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freq='MS').fit(trend='nc')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forecast, _, conf_int = train_res_arima.forecast(1)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for April Forecast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print(pd.DataFrame({'coef': train_res_arima.params, 'std err':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train_res_arima.bse}))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coef      std err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ar.L1.y    0.599789    0.071268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print('Forecast {0:.3f} [{1[0][0]:.3f}, {1[0][1]:.3f}]'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.format(forecast, conf_int))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Forecast 7.262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[-96.992, 111.516]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Calculating directly…    (0.5998)(12.108) = 7.262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533400" y="304800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ARIMA lag 1 - AR(1) -  to earlier model…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1704225" y="6016150"/>
            <a:ext cx="1591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AR coefficient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89" name="Google Shape;289;p40"/>
          <p:cNvCxnSpPr/>
          <p:nvPr/>
        </p:nvCxnSpPr>
        <p:spPr>
          <a:xfrm rot="10800000" flipH="1">
            <a:off x="2648750" y="5708250"/>
            <a:ext cx="431100" cy="2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40"/>
          <p:cNvCxnSpPr>
            <a:stCxn id="288" idx="0"/>
          </p:cNvCxnSpPr>
          <p:nvPr/>
        </p:nvCxnSpPr>
        <p:spPr>
          <a:xfrm rot="10800000">
            <a:off x="2356125" y="4281250"/>
            <a:ext cx="143700" cy="173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40"/>
          <p:cNvSpPr txBox="1"/>
          <p:nvPr/>
        </p:nvSpPr>
        <p:spPr>
          <a:xfrm>
            <a:off x="3870450" y="5985350"/>
            <a:ext cx="179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March residual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2" name="Google Shape;292;p40"/>
          <p:cNvCxnSpPr/>
          <p:nvPr/>
        </p:nvCxnSpPr>
        <p:spPr>
          <a:xfrm rot="10800000">
            <a:off x="4178575" y="5708225"/>
            <a:ext cx="112800" cy="195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685800" y="304800"/>
            <a:ext cx="8153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autocorrelation of “residuals of residuals”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Autocorrelation is mostly gone – AR(1) has adequately captured the autocorrelation in the data: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00" y="1873125"/>
            <a:ext cx="5535225" cy="39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needed functionality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54750" y="1929000"/>
            <a:ext cx="789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statsmodels.formula.api as sm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statsmodels.tsa import tsatools, stattools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statsmodels.tsa.arima_model import ARIMA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statsmodels.graphics import tsaplots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walks	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Before forecasting, consider “is the time series predictable?”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Or is it a random walk?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Do a statistical hypothesis test that slope = 1 in an AR(1) model (i.e. that the forecast for a period is the most recently-observed value)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If hypothesis cannot be rejected, series is statistically equivalent to a random walk (i.e. we have not shown that it is predictable).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533400" y="274638"/>
            <a:ext cx="81534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Summary – Regression Based Forecasting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use linear regression for exponential models (use logs) and polynomials (exponentiation)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seasonality, use categorical variable (make dummies)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Incorporate autocorrelation by modeling it, then using those error forecasts in the main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Linear fit to Amtrak ridership data</a:t>
            </a:r>
            <a:br>
              <a:rPr lang="en-US"/>
            </a:br>
            <a:r>
              <a:rPr lang="en-US" sz="2400"/>
              <a:t>(Doesn’t fit too well – more later)</a:t>
            </a:r>
            <a:endParaRPr/>
          </a:p>
        </p:txBody>
      </p:sp>
      <p:pic>
        <p:nvPicPr>
          <p:cNvPr id="126" name="Google Shape;126;p16" descr="Amtrak ridership 1991 - 2003 with linear trend superimposed" title="Amtrak ridershi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2011525"/>
            <a:ext cx="647699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regression model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Ridership Y is a function of time (t) and noise (error = e)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b="1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i="1"/>
              <a:t> = B</a:t>
            </a:r>
            <a:r>
              <a:rPr lang="en-US" i="1" baseline="-25000"/>
              <a:t>0</a:t>
            </a:r>
            <a:r>
              <a:rPr lang="en-US" i="1"/>
              <a:t> + B</a:t>
            </a:r>
            <a:r>
              <a:rPr lang="en-US" i="1" baseline="-25000"/>
              <a:t>1</a:t>
            </a:r>
            <a:r>
              <a:rPr lang="en-US" i="1"/>
              <a:t>*t + e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b="1" i="1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Thus we model 3 of the 4 components: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Level (</a:t>
            </a:r>
            <a:r>
              <a:rPr lang="en-US" i="1"/>
              <a:t>B</a:t>
            </a:r>
            <a:r>
              <a:rPr lang="en-US" i="1" baseline="-25000"/>
              <a:t>0</a:t>
            </a:r>
            <a:r>
              <a:rPr lang="en-US"/>
              <a:t>)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Trend* (</a:t>
            </a:r>
            <a:r>
              <a:rPr lang="en-US" i="1"/>
              <a:t>B</a:t>
            </a:r>
            <a:r>
              <a:rPr lang="en-US" i="1" baseline="-25000"/>
              <a:t>1</a:t>
            </a:r>
            <a:r>
              <a:rPr lang="en-US"/>
              <a:t>)</a:t>
            </a:r>
            <a:endParaRPr/>
          </a:p>
          <a:p>
            <a:pPr marL="547688" lvl="1" indent="-228600" algn="l" rtl="0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Noise (</a:t>
            </a:r>
            <a:r>
              <a:rPr lang="en-US" i="1"/>
              <a:t>e</a:t>
            </a:r>
            <a:r>
              <a:rPr lang="en-US"/>
              <a:t>)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*</a:t>
            </a:r>
            <a:r>
              <a:rPr lang="en-US" sz="2000"/>
              <a:t>Our trend model is linear, which we can see from the graph is not a good fit (more later)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914400" y="274646"/>
            <a:ext cx="7772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Coding the regression model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15650" y="1664300"/>
            <a:ext cx="8474400" cy="4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 load data and convert to time series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Amtrak_df = pd.read_csv('Amtrak.csv')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Amtrak_df['Date'] = pd.to_datetime(Amtrak_df.Month, format='%d/%m/%Y')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ridership_ts = pd.Series(Amtrak_df.Ridership.values, index=Amtrak_df.Date)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 fit a linear trend model to the time series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ridership_df = tsatools.add_trend(ridership_ts, trend='ct')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 = sm.ols(formula='Ridership ~ trend', data=ridership_df).fit()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 plot the time series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 = ridership_ts.plot()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ax.set_xlabel('Time')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ax.set_ylabel('Ridership (in 000s)')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ax.set_ylim(1300, 2300)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ridership_lm.predict(ridership_df).plot(ax=ax)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646775" y="454000"/>
            <a:ext cx="796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Applying the model to partitioned data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04175" y="1185288"/>
            <a:ext cx="80490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 fit linear model using training set and predict on validation set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 = sm.ols(formula='Ridership ~ trend', data=train_df).fit()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predict_df = ridership_lm.predict(valid_df)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19" descr="Amtrakridership 1991 - 2003 with linear trend superimposed, partitioned into training and validation periods, second plot shows forecast errors" title="Amtrak Ridership partition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50" y="2205775"/>
            <a:ext cx="5093863" cy="41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595450" y="3059400"/>
            <a:ext cx="1191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Ridership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87850" y="5010025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Forecast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953825" y="3774625"/>
            <a:ext cx="17418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based on training data underestimates validation period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646775" y="454000"/>
            <a:ext cx="796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Code for the previous plots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97725" y="1213800"/>
            <a:ext cx="8704500" cy="4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 singleGraphLayout(ax, ylim, train_df, valid_df):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ax.set_xlim('1990', '2004-6')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ax.set_ylim(*ylim)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ax.set_xlabel('Time')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one_month = pd.Timedelta('31 days')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xtrain = (min(train_df.index), max(train_df.index) - one_month)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xvalid = (min(valid_df.index) + one_month, max(valid_df.index) -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one_month)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xtv = xtrain[1] + 0.5 * (xvalid[0] - xtrain[1])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ypos = 0.9 * ylim[1] + 0.1 * ylim[0]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ax.add_line(plt.Line2D(xtrain, (ypos, ypos), color='black',linewidth=0.5))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ax.add_line(plt.Line2D(xvalid, (ypos, ypos), color='black',linewidth=0.5))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ax.axvline(x=xtv, ymin=0, ymax=1, color='black', linewidth=0.5)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ypos = 0.925 * ylim[1] + 0.075 * ylim[0]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ax.text('1995', ypos, 'Training')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ax.text('2002-3', ypos, 'Validation')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646775" y="454000"/>
            <a:ext cx="796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Code for the previous plots, cont.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19750" y="1100200"/>
            <a:ext cx="8704500" cy="4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graphLayout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(axes,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singleGraphLayout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(axes[0], [1300, 2550],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singleGraphLayout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(axes[1], [-550, 550],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train_df.plot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(y='Ridership', ax=axes[0], color='C0', linewidth=0.75)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valid_df.plot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(y='Ridership', ax=axes[0], color='C0',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='dashed',  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linewidth=0.75)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axes[1].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axhline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(y=0,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xmin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xmax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=1, color='black', linewidth=0.5)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axes[0].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('')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axes[0].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set_ylabel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('Ridership (in 000s)')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axes[1].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set_ylabel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('Forecast Errors')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if axes[0].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get_legend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axes[0].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get_legend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().remove()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fig, axes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nrows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=2,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ncols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=1,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=(9, 7.5))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ridership_lm.predict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).plot(ax=axes[0], color='C1')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ridership_lm.predict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).plot(ax=axes[0], color='C1',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='dashed')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residual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train_df.Ridership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ridership_lm.predict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residual.plot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(ax=axes[1], color='C1')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residual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valid_df.Ridership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ridership_lm.predict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residual.plot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(ax=axes[1], color='C1',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='dashed')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graphLayout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(axes,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valid_df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plt.tight_layout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2457</Words>
  <Application>Microsoft Office PowerPoint</Application>
  <PresentationFormat>On-screen Show (4:3)</PresentationFormat>
  <Paragraphs>270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Libre Franklin</vt:lpstr>
      <vt:lpstr>Calibri</vt:lpstr>
      <vt:lpstr>Libre Baskerville</vt:lpstr>
      <vt:lpstr>Noto Sans Symbols</vt:lpstr>
      <vt:lpstr>Arial</vt:lpstr>
      <vt:lpstr>Courier New</vt:lpstr>
      <vt:lpstr>Equity</vt:lpstr>
      <vt:lpstr>Chapter 17 – Regression Based Forecasting </vt:lpstr>
      <vt:lpstr>Main ideas</vt:lpstr>
      <vt:lpstr>Import needed functionality</vt:lpstr>
      <vt:lpstr>Linear fit to Amtrak ridership data (Doesn’t fit too well – more later)</vt:lpstr>
      <vt:lpstr>The regression model</vt:lpstr>
      <vt:lpstr>Coding the regression model</vt:lpstr>
      <vt:lpstr>PowerPoint Presentation</vt:lpstr>
      <vt:lpstr>PowerPoint Presentation</vt:lpstr>
      <vt:lpstr>PowerPoint Presentation</vt:lpstr>
      <vt:lpstr>PowerPoint Presentation</vt:lpstr>
      <vt:lpstr>Exponential Trend</vt:lpstr>
      <vt:lpstr>Exponential trend - forecast errors</vt:lpstr>
      <vt:lpstr>PowerPoint Presentation</vt:lpstr>
      <vt:lpstr>Polynomial Trend </vt:lpstr>
      <vt:lpstr>PowerPoint Presentation</vt:lpstr>
      <vt:lpstr>Handling Seasonality</vt:lpstr>
      <vt:lpstr>Model with Seasonality</vt:lpstr>
      <vt:lpstr>Final model, Amtrak data</vt:lpstr>
      <vt:lpstr>Output of full model</vt:lpstr>
      <vt:lpstr>Autocorrelation</vt:lpstr>
      <vt:lpstr>Computing autocorrelation</vt:lpstr>
      <vt:lpstr>Amtrak – original series and Lag-1, Lag-2</vt:lpstr>
      <vt:lpstr>Autocorrelation</vt:lpstr>
      <vt:lpstr>PowerPoint Presentation</vt:lpstr>
      <vt:lpstr>PowerPoint Presentation</vt:lpstr>
      <vt:lpstr>Incorporating autocorrelation into models</vt:lpstr>
      <vt:lpstr>Choose order of the AR model</vt:lpstr>
      <vt:lpstr>PowerPoint Presentation</vt:lpstr>
      <vt:lpstr>PowerPoint Presentation</vt:lpstr>
      <vt:lpstr>Random walks </vt:lpstr>
      <vt:lpstr>Summary – Regression Based 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– Regression Based Forecasting </dc:title>
  <cp:lastModifiedBy>Mustafa Ahmed</cp:lastModifiedBy>
  <cp:revision>1</cp:revision>
  <dcterms:modified xsi:type="dcterms:W3CDTF">2022-06-21T16:38:39Z</dcterms:modified>
</cp:coreProperties>
</file>