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4"/>
  </p:sldMasterIdLst>
  <p:notesMasterIdLst>
    <p:notesMasterId r:id="rId15"/>
  </p:notesMasterIdLst>
  <p:sldIdLst>
    <p:sldId id="295" r:id="rId5"/>
    <p:sldId id="361" r:id="rId6"/>
    <p:sldId id="369" r:id="rId7"/>
    <p:sldId id="366" r:id="rId8"/>
    <p:sldId id="367" r:id="rId9"/>
    <p:sldId id="370" r:id="rId10"/>
    <p:sldId id="365" r:id="rId11"/>
    <p:sldId id="364" r:id="rId12"/>
    <p:sldId id="371" r:id="rId13"/>
    <p:sldId id="3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er2020 Survey Results" id="{743734F3-E615-40C6-A304-B2A9EB62D09B}">
          <p14:sldIdLst>
            <p14:sldId id="295"/>
            <p14:sldId id="361"/>
            <p14:sldId id="369"/>
            <p14:sldId id="366"/>
            <p14:sldId id="367"/>
            <p14:sldId id="370"/>
            <p14:sldId id="365"/>
            <p14:sldId id="364"/>
            <p14:sldId id="371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F38"/>
    <a:srgbClr val="45454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6475" autoAdjust="0"/>
  </p:normalViewPr>
  <p:slideViewPr>
    <p:cSldViewPr snapToGrid="0">
      <p:cViewPr varScale="1">
        <p:scale>
          <a:sx n="90" d="100"/>
          <a:sy n="90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1234-6080-4B9A-AD7F-AC437B9FE91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F6FE1-6B08-410E-9281-90E52CAD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44169-C9F8-4ABD-820B-EC2CA6FA23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ABF3A-1F6A-4360-848C-B35C120603EB}" type="datetimeFigureOut">
              <a:rPr lang="en-US"/>
              <a:pPr>
                <a:defRPr/>
              </a:pPr>
              <a:t>3/29/22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C70A-DD47-49C5-806F-D40C5AD03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0D78-17B3-9941-A5D5-5D968DEF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4DD10-F562-4341-812D-2FFFA320BB7E}" type="datetimeFigureOut">
              <a:rPr lang="en-US"/>
              <a:pPr>
                <a:defRPr/>
              </a:pPr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1551-25F0-D848-8359-B8D99A5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4EDC-08B7-6C41-9282-C187B625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A734-1E29-4E6B-BFC5-73B58A3E6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CB53-DDCA-4FE1-9DC7-AD820217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BA10-8B4E-46DB-B3CE-77406A87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C113-C0E8-4C5C-997F-40390479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A825-44A2-4E1E-9951-99C82E782AB1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F34-67AA-486A-AC10-35713EBF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CD50-3C80-4A54-8486-AAA7CAC5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D127-3487-41E4-806E-AFC7681D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B9BA08-2AAC-4425-AD8B-68AC695E03AF}" type="datetimeFigureOut">
              <a:rPr lang="en-US"/>
              <a:pPr>
                <a:defRPr/>
              </a:pPr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7D5CA0-5CAF-4ADC-A0FF-34A77EECF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9" name="Picture 2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485" y="5187952"/>
            <a:ext cx="535516" cy="167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88" r:id="rId2"/>
    <p:sldLayoutId id="2147483989" r:id="rId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47751" y="5505966"/>
            <a:ext cx="10515600" cy="459421"/>
          </a:xfrm>
        </p:spPr>
        <p:txBody>
          <a:bodyPr vert="horz" lIns="121920" tIns="60960" rIns="121920" bIns="60960" rtlCol="0" anchor="t">
            <a:normAutofit/>
          </a:bodyPr>
          <a:lstStyle>
            <a:defPPr>
              <a:defRPr lang="en-US"/>
            </a:defPPr>
            <a:lvl1pPr algn="l" defTabSz="914377" rtl="0" eaLnBrk="0" fontAlgn="base" hangingPunct="0">
              <a:spcBef>
                <a:spcPct val="0"/>
              </a:spcBef>
              <a:spcAft>
                <a:spcPct val="0"/>
              </a:spcAft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189" indent="152396" algn="l" defTabSz="914377" rtl="0" eaLnBrk="0" fontAlgn="base" hangingPunct="0">
              <a:spcBef>
                <a:spcPct val="0"/>
              </a:spcBef>
              <a:spcAft>
                <a:spcPct val="0"/>
              </a:spcAft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377" indent="304792" algn="l" defTabSz="914377" rtl="0" eaLnBrk="0" fontAlgn="base" hangingPunct="0">
              <a:spcBef>
                <a:spcPct val="0"/>
              </a:spcBef>
              <a:spcAft>
                <a:spcPct val="0"/>
              </a:spcAft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566" indent="457189" algn="l" defTabSz="914377" rtl="0" eaLnBrk="0" fontAlgn="base" hangingPunct="0">
              <a:spcBef>
                <a:spcPct val="0"/>
              </a:spcBef>
              <a:spcAft>
                <a:spcPct val="0"/>
              </a:spcAft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754" indent="609585" algn="l" defTabSz="914377" rtl="0" eaLnBrk="0" fontAlgn="base" hangingPunct="0">
              <a:spcBef>
                <a:spcPct val="0"/>
              </a:spcBef>
              <a:spcAft>
                <a:spcPct val="0"/>
              </a:spcAft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17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David Parent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0FAF5F-964F-4C12-93A6-67C1C77490F3}"/>
              </a:ext>
            </a:extLst>
          </p:cNvPr>
          <p:cNvSpPr txBox="1">
            <a:spLocks/>
          </p:cNvSpPr>
          <p:nvPr/>
        </p:nvSpPr>
        <p:spPr bwMode="auto">
          <a:xfrm>
            <a:off x="938176" y="1658679"/>
            <a:ext cx="10878685" cy="29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7500"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highlight>
                  <a:srgbClr val="D4DF38"/>
                </a:highlight>
                <a:latin typeface="Franklin Gothic Demi Cond" panose="020B0706030402020204" pitchFamily="34" charset="0"/>
              </a:rPr>
              <a:t>BA 710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Franklin Gothic Demi Cond" panose="020B07060304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ranklin Gothic Demi Cond" panose="020B0706030402020204" pitchFamily="34" charset="0"/>
              </a:rPr>
              <a:t>Module 7: Views</a:t>
            </a:r>
            <a:endParaRPr lang="en-US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0" y="578072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March 29</a:t>
            </a:r>
            <a:r>
              <a:rPr lang="en-CA"/>
              <a:t>, 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8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Exercises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143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830" y="366185"/>
            <a:ext cx="10515600" cy="779327"/>
          </a:xfrm>
        </p:spPr>
        <p:txBody>
          <a:bodyPr/>
          <a:lstStyle/>
          <a:p>
            <a:r>
              <a:rPr lang="en-CA" dirty="0"/>
              <a:t>What is a View?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6722"/>
            <a:ext cx="10515600" cy="4779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300" dirty="0">
              <a:highlight>
                <a:srgbClr val="D4DF38"/>
              </a:highlight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en-US" sz="3600" dirty="0"/>
              <a:t>Virtual table based on the result-set of an SQL statement</a:t>
            </a:r>
          </a:p>
          <a:p>
            <a:pPr lvl="1"/>
            <a:r>
              <a:rPr lang="en-US" sz="3300" dirty="0"/>
              <a:t>Alternative to saving a SQL script</a:t>
            </a:r>
          </a:p>
          <a:p>
            <a:r>
              <a:rPr lang="en-US" sz="3600" dirty="0"/>
              <a:t>The fields in a view are fields from one or more real tables in the database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9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View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1677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830" y="366185"/>
            <a:ext cx="10515600" cy="779327"/>
          </a:xfrm>
        </p:spPr>
        <p:txBody>
          <a:bodyPr/>
          <a:lstStyle/>
          <a:p>
            <a:r>
              <a:rPr lang="en-CA" dirty="0"/>
              <a:t>Pros of 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6722"/>
            <a:ext cx="10515600" cy="4779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300" dirty="0">
              <a:highlight>
                <a:srgbClr val="D4DF38"/>
              </a:highlight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en-US" sz="3600" dirty="0"/>
              <a:t>Simplification of complicated queries</a:t>
            </a:r>
          </a:p>
          <a:p>
            <a:r>
              <a:rPr lang="en-US" sz="3600" dirty="0"/>
              <a:t>Security</a:t>
            </a:r>
          </a:p>
          <a:p>
            <a:pPr lvl="1"/>
            <a:r>
              <a:rPr lang="en-US" sz="2900" dirty="0"/>
              <a:t>Restrict access to certain fields</a:t>
            </a:r>
          </a:p>
          <a:p>
            <a:r>
              <a:rPr lang="en-US" sz="3600" dirty="0"/>
              <a:t>Safety</a:t>
            </a:r>
          </a:p>
          <a:p>
            <a:pPr lvl="1"/>
            <a:r>
              <a:rPr lang="en-US" sz="2900" dirty="0"/>
              <a:t>Updatability</a:t>
            </a:r>
          </a:p>
          <a:p>
            <a:pPr lvl="1"/>
            <a:r>
              <a:rPr lang="en-US" sz="2900" dirty="0"/>
              <a:t>What ifs</a:t>
            </a:r>
          </a:p>
          <a:p>
            <a:r>
              <a:rPr lang="en-US" sz="3600" dirty="0"/>
              <a:t>Storage</a:t>
            </a:r>
          </a:p>
          <a:p>
            <a:pPr lvl="1"/>
            <a:r>
              <a:rPr lang="en-US" sz="2900" dirty="0"/>
              <a:t>Take less space than a table</a:t>
            </a:r>
          </a:p>
          <a:p>
            <a:r>
              <a:rPr lang="en-US" sz="3600" dirty="0"/>
              <a:t>Design Independence</a:t>
            </a:r>
          </a:p>
          <a:p>
            <a:pPr lvl="1"/>
            <a:r>
              <a:rPr lang="en-US" sz="2900" dirty="0"/>
              <a:t>Backward compatibility</a:t>
            </a:r>
          </a:p>
          <a:p>
            <a:r>
              <a:rPr lang="en-US" sz="3600" dirty="0"/>
              <a:t>Dynamic</a:t>
            </a:r>
          </a:p>
          <a:p>
            <a:pPr lvl="1"/>
            <a:r>
              <a:rPr lang="en-US" sz="2900" dirty="0"/>
              <a:t>Tables are static, but views are automatically updated based on the independent tables referenced</a:t>
            </a:r>
          </a:p>
        </p:txBody>
      </p:sp>
    </p:spTree>
    <p:extLst>
      <p:ext uri="{BB962C8B-B14F-4D97-AF65-F5344CB8AC3E}">
        <p14:creationId xmlns:p14="http://schemas.microsoft.com/office/powerpoint/2010/main" val="185567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830" y="366185"/>
            <a:ext cx="10515600" cy="779327"/>
          </a:xfrm>
        </p:spPr>
        <p:txBody>
          <a:bodyPr/>
          <a:lstStyle/>
          <a:p>
            <a:r>
              <a:rPr lang="en-CA" dirty="0"/>
              <a:t>Cons of 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6722"/>
            <a:ext cx="10515600" cy="4779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300" dirty="0">
              <a:highlight>
                <a:srgbClr val="D4DF38"/>
              </a:highlight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en-US" sz="3600" dirty="0"/>
              <a:t>Performance</a:t>
            </a:r>
          </a:p>
          <a:p>
            <a:r>
              <a:rPr lang="en-US" sz="3600" dirty="0"/>
              <a:t>Table dependencies</a:t>
            </a:r>
          </a:p>
          <a:p>
            <a:r>
              <a:rPr lang="en-US" sz="3600" dirty="0"/>
              <a:t>Cost (dollars)</a:t>
            </a:r>
          </a:p>
          <a:p>
            <a:pPr lvl="1"/>
            <a:r>
              <a:rPr lang="en-US" sz="3100" dirty="0"/>
              <a:t>Views take additional CPUs to execute every time they are referenced.  If you are being charged by CPU, using views instead of tables may cost you more money.</a:t>
            </a:r>
          </a:p>
        </p:txBody>
      </p:sp>
    </p:spTree>
    <p:extLst>
      <p:ext uri="{BB962C8B-B14F-4D97-AF65-F5344CB8AC3E}">
        <p14:creationId xmlns:p14="http://schemas.microsoft.com/office/powerpoint/2010/main" val="266848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Pros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10466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830" y="366185"/>
            <a:ext cx="10515600" cy="779327"/>
          </a:xfrm>
        </p:spPr>
        <p:txBody>
          <a:bodyPr/>
          <a:lstStyle/>
          <a:p>
            <a:r>
              <a:rPr lang="en-CA" dirty="0"/>
              <a:t>Restrictions</a:t>
            </a:r>
            <a:br>
              <a:rPr lang="en-CA" dirty="0"/>
            </a:br>
            <a:r>
              <a:rPr lang="en-CA" sz="2800" dirty="0"/>
              <a:t>Be careful when using views that do the following: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6722"/>
            <a:ext cx="10515600" cy="47797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300" dirty="0">
              <a:highlight>
                <a:srgbClr val="D4DF38"/>
              </a:highlight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en-US" sz="3600" dirty="0"/>
              <a:t>The SELECT statement cannot contain a subquery</a:t>
            </a:r>
          </a:p>
          <a:p>
            <a:r>
              <a:rPr lang="en-US" sz="3600" dirty="0"/>
              <a:t>The SELECT statement cannot refer to system or user variables</a:t>
            </a:r>
          </a:p>
          <a:p>
            <a:r>
              <a:rPr lang="en-US" sz="3600" dirty="0"/>
              <a:t>The SELECT statement cannot contain a DISTINCT clause</a:t>
            </a:r>
          </a:p>
          <a:p>
            <a:r>
              <a:rPr lang="en-US" sz="3600" dirty="0"/>
              <a:t>The SELECT list cannot include aggregates</a:t>
            </a:r>
          </a:p>
          <a:p>
            <a:r>
              <a:rPr lang="en-US" sz="3600" dirty="0"/>
              <a:t>The SELECT cannot include GROUP BY or HAVING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Restriction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75647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Working with Views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3659725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5">
      <a:dk1>
        <a:srgbClr val="414041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D280CEDCF243989B19D4828808D4" ma:contentTypeVersion="12" ma:contentTypeDescription="Create a new document." ma:contentTypeScope="" ma:versionID="46e3625bd0530715306f610796b845c5">
  <xsd:schema xmlns:xsd="http://www.w3.org/2001/XMLSchema" xmlns:xs="http://www.w3.org/2001/XMLSchema" xmlns:p="http://schemas.microsoft.com/office/2006/metadata/properties" xmlns:ns3="fc956d54-f387-4369-ad92-999566ac35c2" xmlns:ns4="93377556-689c-480d-9c39-bddc716f998d" targetNamespace="http://schemas.microsoft.com/office/2006/metadata/properties" ma:root="true" ma:fieldsID="09c70071fb514c09d4350f00a1742396" ns3:_="" ns4:_="">
    <xsd:import namespace="fc956d54-f387-4369-ad92-999566ac35c2"/>
    <xsd:import namespace="93377556-689c-480d-9c39-bddc716f99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56d54-f387-4369-ad92-999566ac35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77556-689c-480d-9c39-bddc716f998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C25E66-5700-47B3-9826-C649241E8D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BCD039-720D-4D0A-8D63-B26FF10B5BF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93377556-689c-480d-9c39-bddc716f998d"/>
    <ds:schemaRef ds:uri="fc956d54-f387-4369-ad92-999566ac35c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F208294-EC5C-4A4B-BC17-EBC9A2BD4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956d54-f387-4369-ad92-999566ac35c2"/>
    <ds:schemaRef ds:uri="93377556-689c-480d-9c39-bddc716f99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17263</TotalTime>
  <Words>208</Words>
  <Application>Microsoft Macintosh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Franklin Gothic Demi Cond</vt:lpstr>
      <vt:lpstr>1_Custom Design</vt:lpstr>
      <vt:lpstr>PowerPoint Presentation</vt:lpstr>
      <vt:lpstr>What is a View?</vt:lpstr>
      <vt:lpstr>What is a View Example</vt:lpstr>
      <vt:lpstr>Pros of Views</vt:lpstr>
      <vt:lpstr>Cons of Views</vt:lpstr>
      <vt:lpstr>Pros Example</vt:lpstr>
      <vt:lpstr>Restrictions Be careful when using views that do the following:</vt:lpstr>
      <vt:lpstr>Restriction Example</vt:lpstr>
      <vt:lpstr>Additional Working with Views Demo</vt:lpstr>
      <vt:lpstr>Lab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Dammy Aromiwura</dc:creator>
  <cp:lastModifiedBy>David Parent</cp:lastModifiedBy>
  <cp:revision>186</cp:revision>
  <dcterms:created xsi:type="dcterms:W3CDTF">2020-06-26T17:39:45Z</dcterms:created>
  <dcterms:modified xsi:type="dcterms:W3CDTF">2022-03-29T14:27:20Z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0x0101007D2FD280CEDCF243989B19D4828808D4</vt:lpwstr>
  </property>
</Properties>
</file>