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23"/>
  </p:notesMasterIdLst>
  <p:handoutMasterIdLst>
    <p:handoutMasterId r:id="rId24"/>
  </p:handoutMasterIdLst>
  <p:sldIdLst>
    <p:sldId id="256" r:id="rId5"/>
    <p:sldId id="305" r:id="rId6"/>
    <p:sldId id="257" r:id="rId7"/>
    <p:sldId id="258" r:id="rId8"/>
    <p:sldId id="292" r:id="rId9"/>
    <p:sldId id="294" r:id="rId10"/>
    <p:sldId id="306" r:id="rId11"/>
    <p:sldId id="291" r:id="rId12"/>
    <p:sldId id="307" r:id="rId13"/>
    <p:sldId id="296" r:id="rId14"/>
    <p:sldId id="297" r:id="rId15"/>
    <p:sldId id="298" r:id="rId16"/>
    <p:sldId id="299" r:id="rId17"/>
    <p:sldId id="300" r:id="rId18"/>
    <p:sldId id="301" r:id="rId19"/>
    <p:sldId id="302" r:id="rId20"/>
    <p:sldId id="303" r:id="rId21"/>
    <p:sldId id="30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4"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7623"/>
    <a:srgbClr val="6FD79E"/>
    <a:srgbClr val="FFFFF3"/>
    <a:srgbClr val="A29DB3"/>
    <a:srgbClr val="A19CAF"/>
    <a:srgbClr val="7575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09" autoAdjust="0"/>
    <p:restoredTop sz="94660"/>
  </p:normalViewPr>
  <p:slideViewPr>
    <p:cSldViewPr snapToGrid="0" showGuides="1">
      <p:cViewPr varScale="1">
        <p:scale>
          <a:sx n="73" d="100"/>
          <a:sy n="73" d="100"/>
        </p:scale>
        <p:origin x="528"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12-Dec-17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12-Dec-17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12-Dec-17</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12-Dec-17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12-Dec-17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12-Dec-17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12-Dec-17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12-Dec-17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12-Dec-17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12-Dec-17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12-Dec-17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12-Dec-17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12-Dec-17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12-Dec-17</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slide" Target="slide13.xml"/><Relationship Id="rId4" Type="http://schemas.openxmlformats.org/officeDocument/2006/relationships/slide" Target="slide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slide" Target="slide12.xml"/></Relationships>
</file>

<file path=ppt/slides/_rels/slide1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slide" Target="slide12.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 y="2305112"/>
            <a:ext cx="6981063" cy="2018693"/>
          </a:xfrm>
        </p:spPr>
        <p:txBody>
          <a:bodyPr anchor="ctr">
            <a:normAutofit fontScale="90000"/>
          </a:bodyPr>
          <a:lstStyle/>
          <a:p>
            <a:r>
              <a:rPr lang="en-US" b="1" dirty="0"/>
              <a:t>Employment Application Review System</a:t>
            </a:r>
            <a:br>
              <a:rPr lang="en-US" b="1" dirty="0"/>
            </a:br>
            <a:endParaRPr lang="en-US" i="1" dirty="0"/>
          </a:p>
        </p:txBody>
      </p:sp>
      <p:sp>
        <p:nvSpPr>
          <p:cNvPr id="7" name="Subtitle 6"/>
          <p:cNvSpPr>
            <a:spLocks noGrp="1"/>
          </p:cNvSpPr>
          <p:nvPr>
            <p:ph type="subTitle" idx="1"/>
          </p:nvPr>
        </p:nvSpPr>
        <p:spPr>
          <a:xfrm>
            <a:off x="2991394" y="3806390"/>
            <a:ext cx="3989668" cy="1954330"/>
          </a:xfrm>
        </p:spPr>
        <p:txBody>
          <a:bodyPr>
            <a:noAutofit/>
          </a:bodyPr>
          <a:lstStyle/>
          <a:p>
            <a:endParaRPr lang="en-US" sz="2400" dirty="0" smtClean="0"/>
          </a:p>
          <a:p>
            <a:r>
              <a:rPr lang="en-US" sz="2400" dirty="0" smtClean="0"/>
              <a:t>PRESENTED BY</a:t>
            </a:r>
          </a:p>
          <a:p>
            <a:r>
              <a:rPr lang="en-US" sz="2400" dirty="0" smtClean="0"/>
              <a:t>Name: </a:t>
            </a:r>
            <a:r>
              <a:rPr lang="en-US" sz="2400" dirty="0" err="1" smtClean="0"/>
              <a:t>Farhana</a:t>
            </a:r>
            <a:r>
              <a:rPr lang="en-US" sz="2400" dirty="0" smtClean="0"/>
              <a:t> </a:t>
            </a:r>
            <a:r>
              <a:rPr lang="en-US" sz="2400" dirty="0" err="1" smtClean="0"/>
              <a:t>Alam</a:t>
            </a:r>
            <a:endParaRPr lang="en-US" sz="2400" dirty="0" smtClean="0"/>
          </a:p>
          <a:p>
            <a:endParaRPr lang="en-US" sz="2400" dirty="0"/>
          </a:p>
          <a:p>
            <a:r>
              <a:rPr lang="en-US" sz="2400" dirty="0" smtClean="0"/>
              <a:t>ID: 151-35-1048</a:t>
            </a:r>
            <a:endParaRPr lang="en-US" sz="2400" dirty="0"/>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57571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75712"/>
            <a:ext cx="12192000" cy="3282287"/>
          </a:xfrm>
          <a:prstGeom prst="rect">
            <a:avLst/>
          </a:prstGeom>
        </p:spPr>
      </p:pic>
    </p:spTree>
    <p:extLst>
      <p:ext uri="{BB962C8B-B14F-4D97-AF65-F5344CB8AC3E}">
        <p14:creationId xmlns:p14="http://schemas.microsoft.com/office/powerpoint/2010/main" val="100680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12192000" cy="6974006"/>
          </a:xfrm>
          <a:prstGeom prst="rect">
            <a:avLst/>
          </a:prstGeom>
        </p:spPr>
      </p:pic>
      <p:sp>
        <p:nvSpPr>
          <p:cNvPr id="5" name="Rounded Rectangle 4">
            <a:hlinkClick r:id="rId3" action="ppaction://hlinksldjump"/>
          </p:cNvPr>
          <p:cNvSpPr/>
          <p:nvPr/>
        </p:nvSpPr>
        <p:spPr>
          <a:xfrm>
            <a:off x="4225635" y="5417129"/>
            <a:ext cx="886693" cy="374072"/>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n w="0"/>
                <a:solidFill>
                  <a:schemeClr val="bg1"/>
                </a:solidFill>
                <a:effectLst>
                  <a:outerShdw blurRad="38100" dist="19050" dir="2700000" algn="tl" rotWithShape="0">
                    <a:schemeClr val="dk1">
                      <a:alpha val="40000"/>
                    </a:schemeClr>
                  </a:outerShdw>
                </a:effectLst>
              </a:rPr>
              <a:t>Apply</a:t>
            </a:r>
            <a:endParaRPr lang="en-US" sz="1400" dirty="0">
              <a:ln w="0"/>
              <a:solidFill>
                <a:schemeClr val="bg1"/>
              </a:solidFill>
              <a:effectLst>
                <a:outerShdw blurRad="38100" dist="19050" dir="2700000" algn="tl" rotWithShape="0">
                  <a:schemeClr val="dk1">
                    <a:alpha val="40000"/>
                  </a:schemeClr>
                </a:outerShdw>
              </a:effectLst>
            </a:endParaRPr>
          </a:p>
        </p:txBody>
      </p:sp>
      <p:sp>
        <p:nvSpPr>
          <p:cNvPr id="7" name="Rounded Rectangle 6">
            <a:hlinkClick r:id="rId3" action="ppaction://hlinksldjump"/>
          </p:cNvPr>
          <p:cNvSpPr/>
          <p:nvPr/>
        </p:nvSpPr>
        <p:spPr>
          <a:xfrm>
            <a:off x="124689" y="5230093"/>
            <a:ext cx="955965" cy="374072"/>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n w="0"/>
                <a:solidFill>
                  <a:schemeClr val="bg1"/>
                </a:solidFill>
                <a:effectLst>
                  <a:outerShdw blurRad="38100" dist="19050" dir="2700000" algn="tl" rotWithShape="0">
                    <a:schemeClr val="dk1">
                      <a:alpha val="40000"/>
                    </a:schemeClr>
                  </a:outerShdw>
                </a:effectLst>
              </a:rPr>
              <a:t>Apply</a:t>
            </a:r>
            <a:endParaRPr lang="en-US" sz="140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3053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0053"/>
            <a:ext cx="12192000" cy="6858000"/>
          </a:xfrm>
          <a:prstGeom prst="rect">
            <a:avLst/>
          </a:prstGeom>
        </p:spPr>
      </p:pic>
      <p:sp>
        <p:nvSpPr>
          <p:cNvPr id="5" name="Rounded Rectangle 4">
            <a:hlinkClick r:id="rId3" action="ppaction://hlinksldjump"/>
          </p:cNvPr>
          <p:cNvSpPr/>
          <p:nvPr/>
        </p:nvSpPr>
        <p:spPr>
          <a:xfrm>
            <a:off x="3505201" y="3338947"/>
            <a:ext cx="886690" cy="526471"/>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n w="0"/>
                <a:solidFill>
                  <a:schemeClr val="bg1"/>
                </a:solidFill>
                <a:hlinkClick r:id="rId4" action="ppaction://hlinksldjump"/>
              </a:rPr>
              <a:t>Log-in</a:t>
            </a:r>
            <a:endParaRPr lang="en-US" sz="1400" b="1" dirty="0">
              <a:ln w="0"/>
              <a:solidFill>
                <a:schemeClr val="bg1"/>
              </a:solidFill>
            </a:endParaRPr>
          </a:p>
        </p:txBody>
      </p:sp>
      <p:sp>
        <p:nvSpPr>
          <p:cNvPr id="12" name="Rounded Rectangle 11">
            <a:hlinkClick r:id="rId3" action="ppaction://hlinksldjump"/>
          </p:cNvPr>
          <p:cNvSpPr/>
          <p:nvPr/>
        </p:nvSpPr>
        <p:spPr>
          <a:xfrm>
            <a:off x="1870364" y="3338947"/>
            <a:ext cx="1413165" cy="526470"/>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smtClean="0">
                <a:ln w="0"/>
                <a:solidFill>
                  <a:schemeClr val="bg1"/>
                </a:solidFill>
                <a:hlinkClick r:id="rId5" action="ppaction://hlinksldjump"/>
              </a:rPr>
              <a:t>Registration</a:t>
            </a:r>
            <a:endParaRPr lang="en-US" sz="1400" b="1" dirty="0">
              <a:ln w="0"/>
              <a:solidFill>
                <a:schemeClr val="bg1"/>
              </a:solidFill>
            </a:endParaRPr>
          </a:p>
        </p:txBody>
      </p:sp>
    </p:spTree>
    <p:extLst>
      <p:ext uri="{BB962C8B-B14F-4D97-AF65-F5344CB8AC3E}">
        <p14:creationId xmlns:p14="http://schemas.microsoft.com/office/powerpoint/2010/main" val="872099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3236"/>
            <a:ext cx="12192000" cy="4876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3564"/>
            <a:ext cx="12192000" cy="2244436"/>
          </a:xfrm>
          <a:prstGeom prst="rect">
            <a:avLst/>
          </a:prstGeom>
        </p:spPr>
      </p:pic>
      <p:sp>
        <p:nvSpPr>
          <p:cNvPr id="4" name="Rounded Rectangle 3"/>
          <p:cNvSpPr/>
          <p:nvPr/>
        </p:nvSpPr>
        <p:spPr>
          <a:xfrm>
            <a:off x="3089564" y="6165273"/>
            <a:ext cx="1288471" cy="5264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hlinkClick r:id="rId4" action="ppaction://hlinksldjump"/>
              </a:rPr>
              <a:t>Registration</a:t>
            </a:r>
            <a:endParaRPr lang="en-US" sz="1400" dirty="0"/>
          </a:p>
        </p:txBody>
      </p:sp>
    </p:spTree>
    <p:extLst>
      <p:ext uri="{BB962C8B-B14F-4D97-AF65-F5344CB8AC3E}">
        <p14:creationId xmlns:p14="http://schemas.microsoft.com/office/powerpoint/2010/main" val="4156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ounded Rectangle 2">
            <a:hlinkClick r:id="rId3" action="ppaction://hlinksldjump"/>
          </p:cNvPr>
          <p:cNvSpPr/>
          <p:nvPr/>
        </p:nvSpPr>
        <p:spPr>
          <a:xfrm>
            <a:off x="3491346" y="5347855"/>
            <a:ext cx="1191490" cy="942109"/>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n w="0"/>
                <a:solidFill>
                  <a:schemeClr val="bg1"/>
                </a:solidFill>
                <a:hlinkClick r:id="rId4" action="ppaction://hlinksldjump"/>
              </a:rPr>
              <a:t>Log-in</a:t>
            </a:r>
            <a:endParaRPr lang="en-US" sz="2000" dirty="0">
              <a:ln w="0"/>
              <a:solidFill>
                <a:schemeClr val="bg1"/>
              </a:solidFill>
            </a:endParaRPr>
          </a:p>
        </p:txBody>
      </p:sp>
      <p:sp>
        <p:nvSpPr>
          <p:cNvPr id="4" name="Rounded Rectangle 3">
            <a:hlinkClick r:id="rId3" action="ppaction://hlinksldjump"/>
          </p:cNvPr>
          <p:cNvSpPr/>
          <p:nvPr/>
        </p:nvSpPr>
        <p:spPr>
          <a:xfrm>
            <a:off x="1274618" y="5347855"/>
            <a:ext cx="2105891" cy="942109"/>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n w="0"/>
                <a:solidFill>
                  <a:schemeClr val="bg1"/>
                </a:solidFill>
              </a:rPr>
              <a:t>Registration</a:t>
            </a:r>
            <a:endParaRPr lang="en-US" sz="2000" dirty="0">
              <a:ln w="0"/>
              <a:solidFill>
                <a:schemeClr val="bg1"/>
              </a:solidFill>
            </a:endParaRPr>
          </a:p>
        </p:txBody>
      </p:sp>
    </p:spTree>
    <p:extLst>
      <p:ext uri="{BB962C8B-B14F-4D97-AF65-F5344CB8AC3E}">
        <p14:creationId xmlns:p14="http://schemas.microsoft.com/office/powerpoint/2010/main" val="12515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281247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16382"/>
            <a:ext cx="12192000" cy="4142509"/>
          </a:xfrm>
          <a:prstGeom prst="rect">
            <a:avLst/>
          </a:prstGeom>
        </p:spPr>
      </p:pic>
      <p:sp>
        <p:nvSpPr>
          <p:cNvPr id="5" name="Rounded Rectangle 4"/>
          <p:cNvSpPr/>
          <p:nvPr/>
        </p:nvSpPr>
        <p:spPr>
          <a:xfrm>
            <a:off x="9836725" y="4641273"/>
            <a:ext cx="886693" cy="415636"/>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n w="0"/>
                <a:solidFill>
                  <a:schemeClr val="bg1"/>
                </a:solidFill>
                <a:effectLst>
                  <a:outerShdw blurRad="38100" dist="19050" dir="2700000" algn="tl" rotWithShape="0">
                    <a:schemeClr val="dk1">
                      <a:alpha val="40000"/>
                    </a:schemeClr>
                  </a:outerShdw>
                </a:effectLst>
                <a:hlinkClick r:id="rId4" action="ppaction://hlinksldjump"/>
              </a:rPr>
              <a:t>Apply</a:t>
            </a:r>
            <a:endParaRPr lang="en-US" sz="1400" dirty="0">
              <a:ln w="0"/>
              <a:solidFill>
                <a:schemeClr val="bg1"/>
              </a:solidFill>
              <a:effectLst>
                <a:outerShdw blurRad="38100" dist="19050" dir="2700000" algn="tl" rotWithShape="0">
                  <a:schemeClr val="dk1">
                    <a:alpha val="40000"/>
                  </a:schemeClr>
                </a:outerShdw>
              </a:effectLst>
            </a:endParaRPr>
          </a:p>
        </p:txBody>
      </p:sp>
      <p:sp>
        <p:nvSpPr>
          <p:cNvPr id="6" name="Rounded Rectangle 5">
            <a:hlinkClick r:id="rId5" action="ppaction://hlinksldjump"/>
          </p:cNvPr>
          <p:cNvSpPr/>
          <p:nvPr/>
        </p:nvSpPr>
        <p:spPr>
          <a:xfrm>
            <a:off x="9836726" y="5278583"/>
            <a:ext cx="886693" cy="429489"/>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n w="0"/>
                <a:solidFill>
                  <a:schemeClr val="bg1"/>
                </a:solidFill>
                <a:effectLst>
                  <a:outerShdw blurRad="38100" dist="19050" dir="2700000" algn="tl" rotWithShape="0">
                    <a:schemeClr val="dk1">
                      <a:alpha val="40000"/>
                    </a:schemeClr>
                  </a:outerShdw>
                </a:effectLst>
                <a:hlinkClick r:id="rId4" action="ppaction://hlinksldjump"/>
              </a:rPr>
              <a:t>Apply</a:t>
            </a:r>
            <a:endParaRPr lang="en-US" sz="1400" dirty="0">
              <a:ln w="0"/>
              <a:solidFill>
                <a:schemeClr val="bg1"/>
              </a:solidFill>
              <a:effectLst>
                <a:outerShdw blurRad="38100" dist="19050" dir="2700000" algn="tl" rotWithShape="0">
                  <a:schemeClr val="dk1">
                    <a:alpha val="40000"/>
                  </a:schemeClr>
                </a:outerShdw>
              </a:effectLst>
            </a:endParaRPr>
          </a:p>
        </p:txBody>
      </p:sp>
      <p:sp>
        <p:nvSpPr>
          <p:cNvPr id="7" name="Rounded Rectangle 6">
            <a:hlinkClick r:id="rId5" action="ppaction://hlinksldjump"/>
          </p:cNvPr>
          <p:cNvSpPr/>
          <p:nvPr/>
        </p:nvSpPr>
        <p:spPr>
          <a:xfrm>
            <a:off x="11014362" y="4682837"/>
            <a:ext cx="803565" cy="374072"/>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n w="0"/>
                <a:solidFill>
                  <a:schemeClr val="bg1"/>
                </a:solidFill>
                <a:effectLst>
                  <a:outerShdw blurRad="38100" dist="19050" dir="2700000" algn="tl" rotWithShape="0">
                    <a:schemeClr val="dk1">
                      <a:alpha val="40000"/>
                    </a:schemeClr>
                  </a:outerShdw>
                </a:effectLst>
              </a:rPr>
              <a:t>View</a:t>
            </a:r>
            <a:endParaRPr lang="en-US" sz="1400" dirty="0">
              <a:ln w="0"/>
              <a:solidFill>
                <a:schemeClr val="bg1"/>
              </a:solidFill>
              <a:effectLst>
                <a:outerShdw blurRad="38100" dist="19050" dir="2700000" algn="tl" rotWithShape="0">
                  <a:schemeClr val="dk1">
                    <a:alpha val="40000"/>
                  </a:schemeClr>
                </a:outerShdw>
              </a:effectLst>
            </a:endParaRPr>
          </a:p>
        </p:txBody>
      </p:sp>
      <p:sp>
        <p:nvSpPr>
          <p:cNvPr id="8" name="Rounded Rectangle 7">
            <a:hlinkClick r:id="rId5" action="ppaction://hlinksldjump"/>
          </p:cNvPr>
          <p:cNvSpPr/>
          <p:nvPr/>
        </p:nvSpPr>
        <p:spPr>
          <a:xfrm>
            <a:off x="10931234" y="5278583"/>
            <a:ext cx="886693" cy="374072"/>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ln w="0"/>
                <a:solidFill>
                  <a:schemeClr val="bg1"/>
                </a:solidFill>
                <a:effectLst>
                  <a:outerShdw blurRad="38100" dist="19050" dir="2700000" algn="tl" rotWithShape="0">
                    <a:schemeClr val="dk1">
                      <a:alpha val="40000"/>
                    </a:schemeClr>
                  </a:outerShdw>
                </a:effectLst>
              </a:rPr>
              <a:t>View</a:t>
            </a:r>
            <a:endParaRPr lang="en-US" sz="140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9627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ounded Rectangle 2">
            <a:hlinkClick r:id="rId3" action="ppaction://hlinksldjump"/>
          </p:cNvPr>
          <p:cNvSpPr/>
          <p:nvPr/>
        </p:nvSpPr>
        <p:spPr>
          <a:xfrm>
            <a:off x="2937164" y="5486400"/>
            <a:ext cx="160712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Send</a:t>
            </a:r>
            <a:endParaRPr lang="en-US" dirty="0"/>
          </a:p>
        </p:txBody>
      </p:sp>
    </p:spTree>
    <p:extLst>
      <p:ext uri="{BB962C8B-B14F-4D97-AF65-F5344CB8AC3E}">
        <p14:creationId xmlns:p14="http://schemas.microsoft.com/office/powerpoint/2010/main" val="355120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10890"/>
            <a:ext cx="12192000" cy="123622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9527"/>
            <a:ext cx="12192000" cy="3352800"/>
          </a:xfrm>
          <a:prstGeom prst="rect">
            <a:avLst/>
          </a:prstGeom>
        </p:spPr>
      </p:pic>
      <p:sp>
        <p:nvSpPr>
          <p:cNvPr id="5" name="Rectangle 4"/>
          <p:cNvSpPr/>
          <p:nvPr/>
        </p:nvSpPr>
        <p:spPr>
          <a:xfrm>
            <a:off x="9795163" y="4047110"/>
            <a:ext cx="1399309" cy="746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hlinkClick r:id="rId3" action="ppaction://hlinksldjump"/>
              </a:rPr>
              <a:t>Log</a:t>
            </a:r>
            <a:r>
              <a:rPr lang="en-US" dirty="0" smtClean="0"/>
              <a:t> Out</a:t>
            </a:r>
            <a:endParaRPr lang="en-US" dirty="0"/>
          </a:p>
        </p:txBody>
      </p:sp>
    </p:spTree>
    <p:extLst>
      <p:ext uri="{BB962C8B-B14F-4D97-AF65-F5344CB8AC3E}">
        <p14:creationId xmlns:p14="http://schemas.microsoft.com/office/powerpoint/2010/main" val="251074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764" y="1762125"/>
            <a:ext cx="10377054" cy="4915766"/>
          </a:xfrm>
          <a:prstGeom prst="rect">
            <a:avLst/>
          </a:prstGeom>
        </p:spPr>
      </p:pic>
    </p:spTree>
    <p:extLst>
      <p:ext uri="{BB962C8B-B14F-4D97-AF65-F5344CB8AC3E}">
        <p14:creationId xmlns:p14="http://schemas.microsoft.com/office/powerpoint/2010/main" val="135610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a:t>
            </a:r>
            <a:endParaRPr lang="en-US" dirty="0"/>
          </a:p>
        </p:txBody>
      </p:sp>
      <p:sp>
        <p:nvSpPr>
          <p:cNvPr id="3" name="Content Placeholder 2"/>
          <p:cNvSpPr>
            <a:spLocks noGrp="1"/>
          </p:cNvSpPr>
          <p:nvPr>
            <p:ph idx="1"/>
          </p:nvPr>
        </p:nvSpPr>
        <p:spPr/>
        <p:txBody>
          <a:bodyPr/>
          <a:lstStyle/>
          <a:p>
            <a:r>
              <a:rPr lang="en-US" dirty="0"/>
              <a:t>The name of my system is Employment Application Review System. Using this system applicants will apply for the job.  Faculty members will give review the applications of applicants and list the applicant to find the best applicant for the job.</a:t>
            </a:r>
          </a:p>
          <a:p>
            <a:endParaRPr lang="en-US" dirty="0"/>
          </a:p>
        </p:txBody>
      </p:sp>
    </p:spTree>
    <p:extLst>
      <p:ext uri="{BB962C8B-B14F-4D97-AF65-F5344CB8AC3E}">
        <p14:creationId xmlns:p14="http://schemas.microsoft.com/office/powerpoint/2010/main" val="3737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Objective</a:t>
            </a:r>
            <a:endParaRPr lang="en-US" dirty="0"/>
          </a:p>
        </p:txBody>
      </p:sp>
      <p:sp>
        <p:nvSpPr>
          <p:cNvPr id="14" name="Content Placeholder 13"/>
          <p:cNvSpPr>
            <a:spLocks noGrp="1"/>
          </p:cNvSpPr>
          <p:nvPr>
            <p:ph idx="1"/>
          </p:nvPr>
        </p:nvSpPr>
        <p:spPr>
          <a:xfrm>
            <a:off x="985816" y="1378132"/>
            <a:ext cx="9982200" cy="4572000"/>
          </a:xfrm>
        </p:spPr>
        <p:txBody>
          <a:bodyPr/>
          <a:lstStyle/>
          <a:p>
            <a:pPr marL="0" indent="0">
              <a:buNone/>
            </a:pPr>
            <a:endParaRPr lang="en-US" dirty="0" smtClean="0"/>
          </a:p>
          <a:p>
            <a:pPr marL="0" indent="0">
              <a:buNone/>
            </a:pPr>
            <a:r>
              <a:rPr lang="en-US" dirty="0" smtClean="0"/>
              <a:t>The </a:t>
            </a:r>
            <a:r>
              <a:rPr lang="en-US" dirty="0"/>
              <a:t>main objective of the </a:t>
            </a:r>
            <a:r>
              <a:rPr lang="en-US" dirty="0" smtClean="0"/>
              <a:t> system to </a:t>
            </a:r>
            <a:r>
              <a:rPr lang="en-US" dirty="0"/>
              <a:t>find the best applicant for a given job opening, by review the applications and list the applicant .</a:t>
            </a:r>
            <a:r>
              <a:rPr lang="en-US" sz="4000" b="1" dirty="0" smtClean="0"/>
              <a:t> </a:t>
            </a:r>
            <a:endParaRPr lang="en-US" sz="4000" dirty="0"/>
          </a:p>
          <a:p>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1000"/>
                                        <p:tgtEl>
                                          <p:spTgt spid="14">
                                            <p:txEl>
                                              <p:pRg st="1" end="1"/>
                                            </p:txEl>
                                          </p:spTgt>
                                        </p:tgtEl>
                                      </p:cBhvr>
                                    </p:animEffect>
                                    <p:anim calcmode="lin" valueType="num">
                                      <p:cBhvr>
                                        <p:cTn id="8"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 System Analysis</a:t>
            </a:r>
            <a:br>
              <a:rPr lang="en-US" b="1" dirty="0"/>
            </a:br>
            <a:endParaRPr lang="en-US" dirty="0"/>
          </a:p>
        </p:txBody>
      </p:sp>
      <p:sp>
        <p:nvSpPr>
          <p:cNvPr id="3" name="Content Placeholder 2"/>
          <p:cNvSpPr>
            <a:spLocks noGrp="1"/>
          </p:cNvSpPr>
          <p:nvPr>
            <p:ph idx="1"/>
          </p:nvPr>
        </p:nvSpPr>
        <p:spPr/>
        <p:txBody>
          <a:bodyPr>
            <a:normAutofit/>
          </a:bodyPr>
          <a:lstStyle/>
          <a:p>
            <a:r>
              <a:rPr lang="en-US" dirty="0"/>
              <a:t>Actor and </a:t>
            </a:r>
            <a:r>
              <a:rPr lang="en-US" dirty="0" smtClean="0"/>
              <a:t>Goals</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67955058"/>
              </p:ext>
            </p:extLst>
          </p:nvPr>
        </p:nvGraphicFramePr>
        <p:xfrm>
          <a:off x="1104900" y="2043953"/>
          <a:ext cx="7959725" cy="4601099"/>
        </p:xfrm>
        <a:graphic>
          <a:graphicData uri="http://schemas.openxmlformats.org/drawingml/2006/table">
            <a:tbl>
              <a:tblPr firstRow="1" firstCol="1" bandRow="1">
                <a:tableStyleId>{5C22544A-7EE6-4342-B048-85BDC9FD1C3A}</a:tableStyleId>
              </a:tblPr>
              <a:tblGrid>
                <a:gridCol w="2600744">
                  <a:extLst>
                    <a:ext uri="{9D8B030D-6E8A-4147-A177-3AD203B41FA5}">
                      <a16:colId xmlns:a16="http://schemas.microsoft.com/office/drawing/2014/main" val="344737575"/>
                    </a:ext>
                  </a:extLst>
                </a:gridCol>
                <a:gridCol w="5358981">
                  <a:extLst>
                    <a:ext uri="{9D8B030D-6E8A-4147-A177-3AD203B41FA5}">
                      <a16:colId xmlns:a16="http://schemas.microsoft.com/office/drawing/2014/main" val="1528175075"/>
                    </a:ext>
                  </a:extLst>
                </a:gridCol>
              </a:tblGrid>
              <a:tr h="542588">
                <a:tc>
                  <a:txBody>
                    <a:bodyPr/>
                    <a:lstStyle/>
                    <a:p>
                      <a:pPr marL="0" marR="0">
                        <a:lnSpc>
                          <a:spcPct val="115000"/>
                        </a:lnSpc>
                        <a:spcBef>
                          <a:spcPts val="0"/>
                        </a:spcBef>
                        <a:spcAft>
                          <a:spcPts val="1000"/>
                        </a:spcAft>
                        <a:tabLst>
                          <a:tab pos="1133475" algn="l"/>
                        </a:tabLst>
                      </a:pPr>
                      <a:r>
                        <a:rPr lang="en-US" sz="2000" dirty="0">
                          <a:effectLst/>
                        </a:rPr>
                        <a:t>Actor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1133475" algn="l"/>
                        </a:tabLst>
                      </a:pPr>
                      <a:r>
                        <a:rPr lang="en-US" sz="2000" dirty="0">
                          <a:effectLst/>
                        </a:rPr>
                        <a:t>Goals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21046955"/>
                  </a:ext>
                </a:extLst>
              </a:tr>
              <a:tr h="1356266">
                <a:tc>
                  <a:txBody>
                    <a:bodyPr/>
                    <a:lstStyle/>
                    <a:p>
                      <a:pPr marL="0" marR="0">
                        <a:lnSpc>
                          <a:spcPct val="115000"/>
                        </a:lnSpc>
                        <a:spcBef>
                          <a:spcPts val="0"/>
                        </a:spcBef>
                        <a:spcAft>
                          <a:spcPts val="1000"/>
                        </a:spcAft>
                        <a:tabLst>
                          <a:tab pos="1133475" algn="l"/>
                        </a:tabLst>
                      </a:pPr>
                      <a:r>
                        <a:rPr lang="en-US" sz="2000">
                          <a:effectLst/>
                        </a:rPr>
                        <a:t>School Faculty</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Font typeface="Symbol" panose="05050102010706020507" pitchFamily="18" charset="2"/>
                        <a:buChar char=""/>
                        <a:tabLst>
                          <a:tab pos="1133475" algn="l"/>
                        </a:tabLst>
                      </a:pPr>
                      <a:r>
                        <a:rPr lang="en-US" sz="2000">
                          <a:effectLst/>
                        </a:rPr>
                        <a:t>View applications</a:t>
                      </a:r>
                    </a:p>
                    <a:p>
                      <a:pPr marL="342900" marR="0" lvl="0" indent="-342900">
                        <a:lnSpc>
                          <a:spcPct val="115000"/>
                        </a:lnSpc>
                        <a:spcBef>
                          <a:spcPts val="0"/>
                        </a:spcBef>
                        <a:spcAft>
                          <a:spcPts val="0"/>
                        </a:spcAft>
                        <a:buFont typeface="Symbol" panose="05050102010706020507" pitchFamily="18" charset="2"/>
                        <a:buChar char=""/>
                        <a:tabLst>
                          <a:tab pos="1133475" algn="l"/>
                        </a:tabLst>
                      </a:pPr>
                      <a:r>
                        <a:rPr lang="en-US" sz="2000">
                          <a:effectLst/>
                        </a:rPr>
                        <a:t>Gives Feedback</a:t>
                      </a:r>
                    </a:p>
                    <a:p>
                      <a:pPr marL="342900" marR="0" lvl="0" indent="-342900">
                        <a:lnSpc>
                          <a:spcPct val="115000"/>
                        </a:lnSpc>
                        <a:spcBef>
                          <a:spcPts val="0"/>
                        </a:spcBef>
                        <a:spcAft>
                          <a:spcPts val="0"/>
                        </a:spcAft>
                        <a:buFont typeface="Symbol" panose="05050102010706020507" pitchFamily="18" charset="2"/>
                        <a:buChar char=""/>
                        <a:tabLst>
                          <a:tab pos="1133475" algn="l"/>
                        </a:tabLst>
                      </a:pPr>
                      <a:r>
                        <a:rPr lang="en-US" sz="2000">
                          <a:effectLst/>
                        </a:rPr>
                        <a:t>List best applicant</a:t>
                      </a:r>
                    </a:p>
                    <a:p>
                      <a:pPr marL="457200" marR="0">
                        <a:lnSpc>
                          <a:spcPct val="115000"/>
                        </a:lnSpc>
                        <a:spcBef>
                          <a:spcPts val="0"/>
                        </a:spcBef>
                        <a:spcAft>
                          <a:spcPts val="1000"/>
                        </a:spcAft>
                        <a:tabLst>
                          <a:tab pos="1133475" algn="l"/>
                        </a:tabLst>
                      </a:pPr>
                      <a:r>
                        <a:rPr lang="en-US" sz="2000">
                          <a:effectLst/>
                        </a:rPr>
                        <a:t> </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6593449"/>
                  </a:ext>
                </a:extLst>
              </a:tr>
              <a:tr h="1095414">
                <a:tc>
                  <a:txBody>
                    <a:bodyPr/>
                    <a:lstStyle/>
                    <a:p>
                      <a:pPr marL="0" marR="0">
                        <a:lnSpc>
                          <a:spcPct val="115000"/>
                        </a:lnSpc>
                        <a:spcBef>
                          <a:spcPts val="0"/>
                        </a:spcBef>
                        <a:spcAft>
                          <a:spcPts val="1000"/>
                        </a:spcAft>
                        <a:tabLst>
                          <a:tab pos="1133475" algn="l"/>
                        </a:tabLst>
                      </a:pPr>
                      <a:r>
                        <a:rPr lang="en-US" sz="2000">
                          <a:effectLst/>
                        </a:rPr>
                        <a:t>Applicants</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nSpc>
                          <a:spcPct val="115000"/>
                        </a:lnSpc>
                        <a:spcBef>
                          <a:spcPts val="0"/>
                        </a:spcBef>
                        <a:spcAft>
                          <a:spcPts val="0"/>
                        </a:spcAft>
                        <a:tabLst>
                          <a:tab pos="1133475" algn="l"/>
                        </a:tabLst>
                      </a:pPr>
                      <a:r>
                        <a:rPr lang="en-US" sz="2000">
                          <a:effectLst/>
                        </a:rPr>
                        <a:t> </a:t>
                      </a:r>
                    </a:p>
                    <a:p>
                      <a:pPr marL="342900" marR="0" lvl="0" indent="-342900">
                        <a:lnSpc>
                          <a:spcPct val="115000"/>
                        </a:lnSpc>
                        <a:spcBef>
                          <a:spcPts val="0"/>
                        </a:spcBef>
                        <a:spcAft>
                          <a:spcPts val="0"/>
                        </a:spcAft>
                        <a:buFont typeface="Symbol" panose="05050102010706020507" pitchFamily="18" charset="2"/>
                        <a:buChar char=""/>
                        <a:tabLst>
                          <a:tab pos="1133475" algn="l"/>
                        </a:tabLst>
                      </a:pPr>
                      <a:r>
                        <a:rPr lang="en-US" sz="2000">
                          <a:effectLst/>
                        </a:rPr>
                        <a:t>Apply job</a:t>
                      </a:r>
                    </a:p>
                    <a:p>
                      <a:pPr marL="457200" marR="0">
                        <a:lnSpc>
                          <a:spcPct val="115000"/>
                        </a:lnSpc>
                        <a:spcBef>
                          <a:spcPts val="0"/>
                        </a:spcBef>
                        <a:spcAft>
                          <a:spcPts val="1000"/>
                        </a:spcAft>
                        <a:tabLst>
                          <a:tab pos="1133475" algn="l"/>
                        </a:tabLst>
                      </a:pPr>
                      <a:r>
                        <a:rPr lang="en-US" sz="2000">
                          <a:effectLst/>
                        </a:rPr>
                        <a:t> </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7904936"/>
                  </a:ext>
                </a:extLst>
              </a:tr>
              <a:tr h="1561017">
                <a:tc>
                  <a:txBody>
                    <a:bodyPr/>
                    <a:lstStyle/>
                    <a:p>
                      <a:pPr marL="0" marR="0">
                        <a:lnSpc>
                          <a:spcPct val="115000"/>
                        </a:lnSpc>
                        <a:spcBef>
                          <a:spcPts val="0"/>
                        </a:spcBef>
                        <a:spcAft>
                          <a:spcPts val="1000"/>
                        </a:spcAft>
                        <a:tabLst>
                          <a:tab pos="1133475" algn="l"/>
                        </a:tabLst>
                      </a:pPr>
                      <a:r>
                        <a:rPr lang="en-US" sz="2000">
                          <a:effectLst/>
                        </a:rPr>
                        <a:t>Admin</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1133475" algn="l"/>
                        </a:tabLst>
                      </a:pPr>
                      <a:r>
                        <a:rPr lang="en-US" sz="2000" dirty="0">
                          <a:effectLst/>
                        </a:rPr>
                        <a:t> </a:t>
                      </a:r>
                    </a:p>
                    <a:p>
                      <a:pPr marL="342900" marR="0" lvl="0" indent="-342900">
                        <a:lnSpc>
                          <a:spcPct val="115000"/>
                        </a:lnSpc>
                        <a:spcBef>
                          <a:spcPts val="0"/>
                        </a:spcBef>
                        <a:spcAft>
                          <a:spcPts val="0"/>
                        </a:spcAft>
                        <a:buFont typeface="Symbol" panose="05050102010706020507" pitchFamily="18" charset="2"/>
                        <a:buChar char=""/>
                        <a:tabLst>
                          <a:tab pos="1133475" algn="l"/>
                        </a:tabLst>
                      </a:pPr>
                      <a:r>
                        <a:rPr lang="en-US" sz="2000" dirty="0">
                          <a:effectLst/>
                        </a:rPr>
                        <a:t>Upload </a:t>
                      </a:r>
                      <a:r>
                        <a:rPr lang="en-US" sz="2000" dirty="0" smtClean="0">
                          <a:effectLst/>
                        </a:rPr>
                        <a:t>jobs</a:t>
                      </a:r>
                      <a:endParaRPr lang="en-US" sz="2000" dirty="0">
                        <a:effectLst/>
                      </a:endParaRPr>
                    </a:p>
                    <a:p>
                      <a:pPr marL="457200" marR="0">
                        <a:lnSpc>
                          <a:spcPct val="115000"/>
                        </a:lnSpc>
                        <a:spcBef>
                          <a:spcPts val="0"/>
                        </a:spcBef>
                        <a:spcAft>
                          <a:spcPts val="1000"/>
                        </a:spcAft>
                        <a:tabLst>
                          <a:tab pos="1133475" algn="l"/>
                        </a:tabLst>
                      </a:pPr>
                      <a:r>
                        <a:rPr lang="en-US" sz="2000" dirty="0">
                          <a:effectLst/>
                        </a:rPr>
                        <a: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9871077"/>
                  </a:ext>
                </a:extLst>
              </a:tr>
            </a:tbl>
          </a:graphicData>
        </a:graphic>
      </p:graphicFrame>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Analysis</a:t>
            </a:r>
            <a:endParaRPr lang="en-US" dirty="0"/>
          </a:p>
        </p:txBody>
      </p:sp>
      <p:sp>
        <p:nvSpPr>
          <p:cNvPr id="3" name="Content Placeholder 2"/>
          <p:cNvSpPr>
            <a:spLocks noGrp="1"/>
          </p:cNvSpPr>
          <p:nvPr>
            <p:ph idx="1"/>
          </p:nvPr>
        </p:nvSpPr>
        <p:spPr/>
        <p:txBody>
          <a:bodyPr/>
          <a:lstStyle/>
          <a:p>
            <a:endParaRPr lang="en-US"/>
          </a:p>
        </p:txBody>
      </p:sp>
      <p:pic>
        <p:nvPicPr>
          <p:cNvPr id="4" name="Picture 3" descr="C:\Users\sawlin\Downloads\Untitled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996288" y="2168434"/>
            <a:ext cx="10208524" cy="4820195"/>
          </a:xfrm>
          <a:prstGeom prst="rect">
            <a:avLst/>
          </a:prstGeom>
          <a:noFill/>
          <a:ln>
            <a:noFill/>
          </a:ln>
        </p:spPr>
      </p:pic>
      <p:sp>
        <p:nvSpPr>
          <p:cNvPr id="5" name="Rounded Rectangle 4"/>
          <p:cNvSpPr/>
          <p:nvPr/>
        </p:nvSpPr>
        <p:spPr>
          <a:xfrm>
            <a:off x="1104900" y="1460544"/>
            <a:ext cx="9980682" cy="5617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Use Case Modeling</a:t>
            </a:r>
          </a:p>
        </p:txBody>
      </p:sp>
    </p:spTree>
    <p:extLst>
      <p:ext uri="{BB962C8B-B14F-4D97-AF65-F5344CB8AC3E}">
        <p14:creationId xmlns:p14="http://schemas.microsoft.com/office/powerpoint/2010/main" val="326498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ANALYSIS</a:t>
            </a:r>
          </a:p>
        </p:txBody>
      </p:sp>
      <p:sp>
        <p:nvSpPr>
          <p:cNvPr id="3" name="Text Placeholder 2"/>
          <p:cNvSpPr>
            <a:spLocks noGrp="1"/>
          </p:cNvSpPr>
          <p:nvPr>
            <p:ph type="body" idx="1"/>
          </p:nvPr>
        </p:nvSpPr>
        <p:spPr/>
        <p:txBody>
          <a:bodyPr/>
          <a:lstStyle/>
          <a:p>
            <a:r>
              <a:rPr lang="en-US" dirty="0" smtClean="0"/>
              <a:t>Use Case For ( Apply job)</a:t>
            </a:r>
            <a:endParaRPr lang="en-US" dirty="0"/>
          </a:p>
        </p:txBody>
      </p:sp>
      <p:sp>
        <p:nvSpPr>
          <p:cNvPr id="5" name="Text Placeholder 4"/>
          <p:cNvSpPr>
            <a:spLocks noGrp="1"/>
          </p:cNvSpPr>
          <p:nvPr>
            <p:ph type="body" sz="quarter" idx="3"/>
          </p:nvPr>
        </p:nvSpPr>
        <p:spPr/>
        <p:txBody>
          <a:bodyPr/>
          <a:lstStyle/>
          <a:p>
            <a:r>
              <a:rPr lang="en-US" dirty="0" smtClean="0"/>
              <a:t>Use case Description(Apply job)</a:t>
            </a:r>
            <a:endParaRPr lang="en-US" dirty="0"/>
          </a:p>
        </p:txBody>
      </p:sp>
      <p:pic>
        <p:nvPicPr>
          <p:cNvPr id="7" name="Content Placeholder 6" descr="C:\Users\sawlin\Downloads\apply job.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16788" y="2424112"/>
            <a:ext cx="5712050" cy="4208700"/>
          </a:xfrm>
          <a:prstGeom prst="rect">
            <a:avLst/>
          </a:prstGeom>
          <a:noFill/>
          <a:ln>
            <a:noFill/>
          </a:ln>
        </p:spPr>
      </p:pic>
      <p:sp>
        <p:nvSpPr>
          <p:cNvPr id="9" name="Rectangle 1"/>
          <p:cNvSpPr>
            <a:spLocks noChangeArrowheads="1"/>
          </p:cNvSpPr>
          <p:nvPr/>
        </p:nvSpPr>
        <p:spPr bwMode="auto">
          <a:xfrm>
            <a:off x="-350613" y="-15052"/>
            <a:ext cx="13785278" cy="48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25392" rIns="0" bIns="0" numCol="1" anchor="ctr" anchorCtr="0" compatLnSpc="1">
            <a:prstTxWarp prst="textNoShape">
              <a:avLst/>
            </a:prstTxWarp>
            <a:spAutoFit/>
          </a:bodyPr>
          <a:lstStyle/>
          <a:p>
            <a:pPr marL="914400" marR="0" lvl="2"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smtClean="0">
                <a:ln>
                  <a:noFill/>
                </a:ln>
                <a:solidFill>
                  <a:srgbClr val="1F4D78"/>
                </a:solidFill>
                <a:effectLst/>
                <a:latin typeface="Bodoni MT" panose="02070603080606020203" pitchFamily="18" charset="0"/>
                <a:ea typeface="Times New Roman" panose="02020603050405020304" pitchFamily="18" charset="0"/>
                <a:cs typeface="Times New Roman" panose="02020603050405020304" pitchFamily="18" charset="0"/>
              </a:rPr>
              <a:t>A</a:t>
            </a:r>
            <a:r>
              <a:rPr kumimoji="0" lang="en-US" altLang="en-US" sz="1200" b="0" i="0" u="none" strike="noStrike" cap="none" normalizeH="0" baseline="0" smtClean="0" bmk="">
                <a:ln>
                  <a:noFill/>
                </a:ln>
                <a:solidFill>
                  <a:srgbClr val="1F4D78"/>
                </a:solidFill>
                <a:effectLst/>
                <a:latin typeface="Bodoni MT" panose="02070603080606020203" pitchFamily="18" charset="0"/>
                <a:ea typeface="Times New Roman" panose="02020603050405020304" pitchFamily="18" charset="0"/>
                <a:cs typeface="Times New Roman" panose="02020603050405020304" pitchFamily="18" charset="0"/>
              </a:rPr>
              <a:t>pply job</a:t>
            </a:r>
            <a:endParaRPr kumimoji="0" lang="en-US" altLang="en-US" sz="1200" b="0" i="0" u="none" strike="noStrike" cap="none" normalizeH="0" baseline="0" smtClean="0">
              <a:ln>
                <a:noFill/>
              </a:ln>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3064135540"/>
              </p:ext>
            </p:extLst>
          </p:nvPr>
        </p:nvGraphicFramePr>
        <p:xfrm>
          <a:off x="6024372" y="2593074"/>
          <a:ext cx="5061142" cy="4039738"/>
        </p:xfrm>
        <a:graphic>
          <a:graphicData uri="http://schemas.openxmlformats.org/drawingml/2006/table">
            <a:tbl>
              <a:tblPr firstRow="1" firstCol="1" bandRow="1">
                <a:tableStyleId>{5C22544A-7EE6-4342-B048-85BDC9FD1C3A}</a:tableStyleId>
              </a:tblPr>
              <a:tblGrid>
                <a:gridCol w="1592330">
                  <a:extLst>
                    <a:ext uri="{9D8B030D-6E8A-4147-A177-3AD203B41FA5}">
                      <a16:colId xmlns:a16="http://schemas.microsoft.com/office/drawing/2014/main" val="4099165440"/>
                    </a:ext>
                  </a:extLst>
                </a:gridCol>
                <a:gridCol w="1734406">
                  <a:extLst>
                    <a:ext uri="{9D8B030D-6E8A-4147-A177-3AD203B41FA5}">
                      <a16:colId xmlns:a16="http://schemas.microsoft.com/office/drawing/2014/main" val="1026482282"/>
                    </a:ext>
                  </a:extLst>
                </a:gridCol>
                <a:gridCol w="1734406">
                  <a:extLst>
                    <a:ext uri="{9D8B030D-6E8A-4147-A177-3AD203B41FA5}">
                      <a16:colId xmlns:a16="http://schemas.microsoft.com/office/drawing/2014/main" val="3141723159"/>
                    </a:ext>
                  </a:extLst>
                </a:gridCol>
              </a:tblGrid>
              <a:tr h="239526">
                <a:tc>
                  <a:txBody>
                    <a:bodyPr/>
                    <a:lstStyle/>
                    <a:p>
                      <a:pPr marL="0" marR="0">
                        <a:lnSpc>
                          <a:spcPct val="115000"/>
                        </a:lnSpc>
                        <a:spcBef>
                          <a:spcPts val="0"/>
                        </a:spcBef>
                        <a:spcAft>
                          <a:spcPts val="1000"/>
                        </a:spcAft>
                      </a:pPr>
                      <a:r>
                        <a:rPr lang="en-US" sz="1000">
                          <a:effectLst/>
                        </a:rPr>
                        <a:t>Use Case Name: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gridSpan="2">
                  <a:txBody>
                    <a:bodyPr/>
                    <a:lstStyle/>
                    <a:p>
                      <a:pPr marL="0" marR="0">
                        <a:lnSpc>
                          <a:spcPct val="115000"/>
                        </a:lnSpc>
                        <a:spcBef>
                          <a:spcPts val="0"/>
                        </a:spcBef>
                        <a:spcAft>
                          <a:spcPts val="1000"/>
                        </a:spcAft>
                      </a:pPr>
                      <a:r>
                        <a:rPr lang="en-US" sz="1000">
                          <a:effectLst/>
                        </a:rPr>
                        <a:t>Apply job</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hMerge="1">
                  <a:txBody>
                    <a:bodyPr/>
                    <a:lstStyle/>
                    <a:p>
                      <a:endParaRPr lang="en-US"/>
                    </a:p>
                  </a:txBody>
                  <a:tcPr/>
                </a:tc>
                <a:extLst>
                  <a:ext uri="{0D108BD9-81ED-4DB2-BD59-A6C34878D82A}">
                    <a16:rowId xmlns:a16="http://schemas.microsoft.com/office/drawing/2014/main" val="1994475254"/>
                  </a:ext>
                </a:extLst>
              </a:tr>
              <a:tr h="479051">
                <a:tc>
                  <a:txBody>
                    <a:bodyPr/>
                    <a:lstStyle/>
                    <a:p>
                      <a:pPr marL="0" marR="0">
                        <a:lnSpc>
                          <a:spcPct val="115000"/>
                        </a:lnSpc>
                        <a:spcBef>
                          <a:spcPts val="0"/>
                        </a:spcBef>
                        <a:spcAft>
                          <a:spcPts val="1000"/>
                        </a:spcAft>
                      </a:pPr>
                      <a:r>
                        <a:rPr lang="en-US" sz="1000">
                          <a:effectLst/>
                        </a:rPr>
                        <a:t>Scenario: (success  Scenario)</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gridSpan="2">
                  <a:txBody>
                    <a:bodyPr/>
                    <a:lstStyle/>
                    <a:p>
                      <a:pPr marL="0" marR="0">
                        <a:lnSpc>
                          <a:spcPct val="115000"/>
                        </a:lnSpc>
                        <a:spcBef>
                          <a:spcPts val="0"/>
                        </a:spcBef>
                        <a:spcAft>
                          <a:spcPts val="1000"/>
                        </a:spcAft>
                      </a:pPr>
                      <a:r>
                        <a:rPr lang="en-US" sz="1000">
                          <a:effectLst/>
                        </a:rPr>
                        <a:t>Applicant  can apply for the opening job</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hMerge="1">
                  <a:txBody>
                    <a:bodyPr/>
                    <a:lstStyle/>
                    <a:p>
                      <a:endParaRPr lang="en-US"/>
                    </a:p>
                  </a:txBody>
                  <a:tcPr/>
                </a:tc>
                <a:extLst>
                  <a:ext uri="{0D108BD9-81ED-4DB2-BD59-A6C34878D82A}">
                    <a16:rowId xmlns:a16="http://schemas.microsoft.com/office/drawing/2014/main" val="2301502511"/>
                  </a:ext>
                </a:extLst>
              </a:tr>
              <a:tr h="239526">
                <a:tc>
                  <a:txBody>
                    <a:bodyPr/>
                    <a:lstStyle/>
                    <a:p>
                      <a:pPr marL="0" marR="0">
                        <a:lnSpc>
                          <a:spcPct val="115000"/>
                        </a:lnSpc>
                        <a:spcBef>
                          <a:spcPts val="0"/>
                        </a:spcBef>
                        <a:spcAft>
                          <a:spcPts val="1000"/>
                        </a:spcAft>
                      </a:pPr>
                      <a:r>
                        <a:rPr lang="en-US" sz="1000">
                          <a:effectLst/>
                        </a:rPr>
                        <a:t>Brief Description: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gridSpan="2">
                  <a:txBody>
                    <a:bodyPr/>
                    <a:lstStyle/>
                    <a:p>
                      <a:pPr marL="0" marR="0">
                        <a:lnSpc>
                          <a:spcPct val="115000"/>
                        </a:lnSpc>
                        <a:spcBef>
                          <a:spcPts val="0"/>
                        </a:spcBef>
                        <a:spcAft>
                          <a:spcPts val="1000"/>
                        </a:spcAft>
                      </a:pPr>
                      <a:r>
                        <a:rPr lang="en-US" sz="1000">
                          <a:effectLst/>
                        </a:rPr>
                        <a:t>Applicant can drop his/her cv and apply for the job</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hMerge="1">
                  <a:txBody>
                    <a:bodyPr/>
                    <a:lstStyle/>
                    <a:p>
                      <a:endParaRPr lang="en-US"/>
                    </a:p>
                  </a:txBody>
                  <a:tcPr/>
                </a:tc>
                <a:extLst>
                  <a:ext uri="{0D108BD9-81ED-4DB2-BD59-A6C34878D82A}">
                    <a16:rowId xmlns:a16="http://schemas.microsoft.com/office/drawing/2014/main" val="3690898009"/>
                  </a:ext>
                </a:extLst>
              </a:tr>
              <a:tr h="239526">
                <a:tc>
                  <a:txBody>
                    <a:bodyPr/>
                    <a:lstStyle/>
                    <a:p>
                      <a:pPr marL="0" marR="0">
                        <a:lnSpc>
                          <a:spcPct val="115000"/>
                        </a:lnSpc>
                        <a:spcBef>
                          <a:spcPts val="0"/>
                        </a:spcBef>
                        <a:spcAft>
                          <a:spcPts val="1000"/>
                        </a:spcAft>
                      </a:pPr>
                      <a:r>
                        <a:rPr lang="en-US" sz="1000">
                          <a:effectLst/>
                        </a:rPr>
                        <a:t>Actor:</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gridSpan="2">
                  <a:txBody>
                    <a:bodyPr/>
                    <a:lstStyle/>
                    <a:p>
                      <a:pPr marL="0" marR="0">
                        <a:lnSpc>
                          <a:spcPct val="115000"/>
                        </a:lnSpc>
                        <a:spcBef>
                          <a:spcPts val="0"/>
                        </a:spcBef>
                        <a:spcAft>
                          <a:spcPts val="1000"/>
                        </a:spcAft>
                      </a:pPr>
                      <a:r>
                        <a:rPr lang="en-US" sz="1000">
                          <a:effectLst/>
                        </a:rPr>
                        <a:t>Applicant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hMerge="1">
                  <a:txBody>
                    <a:bodyPr/>
                    <a:lstStyle/>
                    <a:p>
                      <a:endParaRPr lang="en-US"/>
                    </a:p>
                  </a:txBody>
                  <a:tcPr/>
                </a:tc>
                <a:extLst>
                  <a:ext uri="{0D108BD9-81ED-4DB2-BD59-A6C34878D82A}">
                    <a16:rowId xmlns:a16="http://schemas.microsoft.com/office/drawing/2014/main" val="3338168716"/>
                  </a:ext>
                </a:extLst>
              </a:tr>
              <a:tr h="646974">
                <a:tc>
                  <a:txBody>
                    <a:bodyPr/>
                    <a:lstStyle/>
                    <a:p>
                      <a:pPr marL="0" marR="0">
                        <a:lnSpc>
                          <a:spcPct val="115000"/>
                        </a:lnSpc>
                        <a:spcBef>
                          <a:spcPts val="0"/>
                        </a:spcBef>
                        <a:spcAft>
                          <a:spcPts val="1000"/>
                        </a:spcAft>
                      </a:pPr>
                      <a:r>
                        <a:rPr lang="en-US" sz="1000">
                          <a:effectLst/>
                        </a:rPr>
                        <a:t>Preconditions: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gridSpan="2">
                  <a:txBody>
                    <a:bodyPr/>
                    <a:lstStyle/>
                    <a:p>
                      <a:pPr marL="0" marR="0">
                        <a:lnSpc>
                          <a:spcPct val="115000"/>
                        </a:lnSpc>
                        <a:spcBef>
                          <a:spcPts val="0"/>
                        </a:spcBef>
                        <a:spcAft>
                          <a:spcPts val="1000"/>
                        </a:spcAft>
                      </a:pPr>
                      <a:r>
                        <a:rPr lang="en-US" sz="1000">
                          <a:effectLst/>
                        </a:rPr>
                        <a:t>Must have to have user account</a:t>
                      </a:r>
                      <a:endParaRPr lang="en-US" sz="900">
                        <a:effectLst/>
                      </a:endParaRPr>
                    </a:p>
                    <a:p>
                      <a:pPr marL="0" marR="0">
                        <a:lnSpc>
                          <a:spcPct val="115000"/>
                        </a:lnSpc>
                        <a:spcBef>
                          <a:spcPts val="0"/>
                        </a:spcBef>
                        <a:spcAft>
                          <a:spcPts val="1000"/>
                        </a:spcAft>
                      </a:pPr>
                      <a:r>
                        <a:rPr lang="en-US" sz="1000">
                          <a:effectLst/>
                        </a:rPr>
                        <a:t>Must have to  attached cv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hMerge="1">
                  <a:txBody>
                    <a:bodyPr/>
                    <a:lstStyle/>
                    <a:p>
                      <a:endParaRPr lang="en-US"/>
                    </a:p>
                  </a:txBody>
                  <a:tcPr/>
                </a:tc>
                <a:extLst>
                  <a:ext uri="{0D108BD9-81ED-4DB2-BD59-A6C34878D82A}">
                    <a16:rowId xmlns:a16="http://schemas.microsoft.com/office/drawing/2014/main" val="2762964396"/>
                  </a:ext>
                </a:extLst>
              </a:tr>
              <a:tr h="239526">
                <a:tc>
                  <a:txBody>
                    <a:bodyPr/>
                    <a:lstStyle/>
                    <a:p>
                      <a:pPr marL="0" marR="0">
                        <a:lnSpc>
                          <a:spcPct val="115000"/>
                        </a:lnSpc>
                        <a:spcBef>
                          <a:spcPts val="0"/>
                        </a:spcBef>
                        <a:spcAft>
                          <a:spcPts val="1000"/>
                        </a:spcAft>
                      </a:pPr>
                      <a:r>
                        <a:rPr lang="en-US" sz="1000">
                          <a:effectLst/>
                        </a:rPr>
                        <a:t>Post conditions: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gridSpan="2">
                  <a:txBody>
                    <a:bodyPr/>
                    <a:lstStyle/>
                    <a:p>
                      <a:pPr marL="0" marR="0">
                        <a:lnSpc>
                          <a:spcPct val="115000"/>
                        </a:lnSpc>
                        <a:spcBef>
                          <a:spcPts val="0"/>
                        </a:spcBef>
                        <a:spcAft>
                          <a:spcPts val="1000"/>
                        </a:spcAft>
                      </a:pPr>
                      <a:r>
                        <a:rPr lang="en-US" sz="1000">
                          <a:effectLst/>
                        </a:rPr>
                        <a:t>View   job information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hMerge="1">
                  <a:txBody>
                    <a:bodyPr/>
                    <a:lstStyle/>
                    <a:p>
                      <a:endParaRPr lang="en-US"/>
                    </a:p>
                  </a:txBody>
                  <a:tcPr/>
                </a:tc>
                <a:extLst>
                  <a:ext uri="{0D108BD9-81ED-4DB2-BD59-A6C34878D82A}">
                    <a16:rowId xmlns:a16="http://schemas.microsoft.com/office/drawing/2014/main" val="2523323906"/>
                  </a:ext>
                </a:extLst>
              </a:tr>
              <a:tr h="239526">
                <a:tc rowSpan="2">
                  <a:txBody>
                    <a:bodyPr/>
                    <a:lstStyle/>
                    <a:p>
                      <a:pPr marL="0" marR="0">
                        <a:lnSpc>
                          <a:spcPct val="115000"/>
                        </a:lnSpc>
                        <a:spcBef>
                          <a:spcPts val="0"/>
                        </a:spcBef>
                        <a:spcAft>
                          <a:spcPts val="1000"/>
                        </a:spcAft>
                      </a:pPr>
                      <a:r>
                        <a:rPr lang="en-US" sz="1000">
                          <a:effectLst/>
                        </a:rPr>
                        <a:t>Flow of Events: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a:txBody>
                    <a:bodyPr/>
                    <a:lstStyle/>
                    <a:p>
                      <a:pPr marL="0" marR="0">
                        <a:lnSpc>
                          <a:spcPct val="115000"/>
                        </a:lnSpc>
                        <a:spcBef>
                          <a:spcPts val="0"/>
                        </a:spcBef>
                        <a:spcAft>
                          <a:spcPts val="1000"/>
                        </a:spcAft>
                      </a:pPr>
                      <a:r>
                        <a:rPr lang="en-US" sz="1000">
                          <a:effectLst/>
                        </a:rPr>
                        <a:t>Actor</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a:txBody>
                    <a:bodyPr/>
                    <a:lstStyle/>
                    <a:p>
                      <a:pPr marL="0" marR="0">
                        <a:lnSpc>
                          <a:spcPct val="115000"/>
                        </a:lnSpc>
                        <a:spcBef>
                          <a:spcPts val="0"/>
                        </a:spcBef>
                        <a:spcAft>
                          <a:spcPts val="1000"/>
                        </a:spcAft>
                      </a:pPr>
                      <a:r>
                        <a:rPr lang="en-US" sz="1000">
                          <a:effectLst/>
                        </a:rPr>
                        <a:t>System</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extLst>
                  <a:ext uri="{0D108BD9-81ED-4DB2-BD59-A6C34878D82A}">
                    <a16:rowId xmlns:a16="http://schemas.microsoft.com/office/drawing/2014/main" val="2793844596"/>
                  </a:ext>
                </a:extLst>
              </a:tr>
              <a:tr h="890183">
                <a:tc vMerge="1">
                  <a:txBody>
                    <a:bodyPr/>
                    <a:lstStyle/>
                    <a:p>
                      <a:endParaRPr lang="en-US"/>
                    </a:p>
                  </a:txBody>
                  <a:tcPr/>
                </a:tc>
                <a:tc>
                  <a:txBody>
                    <a:bodyPr/>
                    <a:lstStyle/>
                    <a:p>
                      <a:pPr marL="0" marR="0">
                        <a:lnSpc>
                          <a:spcPct val="115000"/>
                        </a:lnSpc>
                        <a:spcBef>
                          <a:spcPts val="0"/>
                        </a:spcBef>
                        <a:spcAft>
                          <a:spcPts val="1000"/>
                        </a:spcAft>
                      </a:pPr>
                      <a:r>
                        <a:rPr lang="en-US" sz="1000" dirty="0">
                          <a:effectLst/>
                        </a:rPr>
                        <a:t>Applicant  will Attached cv</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a:txBody>
                    <a:bodyPr/>
                    <a:lstStyle/>
                    <a:p>
                      <a:pPr marL="0" marR="0">
                        <a:lnSpc>
                          <a:spcPct val="115000"/>
                        </a:lnSpc>
                        <a:spcBef>
                          <a:spcPts val="0"/>
                        </a:spcBef>
                        <a:spcAft>
                          <a:spcPts val="1000"/>
                        </a:spcAft>
                      </a:pPr>
                      <a:r>
                        <a:rPr lang="en-US" sz="1000">
                          <a:effectLst/>
                        </a:rPr>
                        <a:t> </a:t>
                      </a:r>
                      <a:endParaRPr lang="en-US" sz="900">
                        <a:effectLst/>
                      </a:endParaRPr>
                    </a:p>
                    <a:p>
                      <a:pPr marL="0" marR="0">
                        <a:lnSpc>
                          <a:spcPct val="115000"/>
                        </a:lnSpc>
                        <a:spcBef>
                          <a:spcPts val="0"/>
                        </a:spcBef>
                        <a:spcAft>
                          <a:spcPts val="1000"/>
                        </a:spcAft>
                      </a:pPr>
                      <a:r>
                        <a:rPr lang="en-US" sz="1000">
                          <a:effectLst/>
                        </a:rPr>
                        <a:t>System will give job information</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extLst>
                  <a:ext uri="{0D108BD9-81ED-4DB2-BD59-A6C34878D82A}">
                    <a16:rowId xmlns:a16="http://schemas.microsoft.com/office/drawing/2014/main" val="428379429"/>
                  </a:ext>
                </a:extLst>
              </a:tr>
              <a:tr h="825900">
                <a:tc>
                  <a:txBody>
                    <a:bodyPr/>
                    <a:lstStyle/>
                    <a:p>
                      <a:pPr marL="0" marR="0">
                        <a:lnSpc>
                          <a:spcPct val="115000"/>
                        </a:lnSpc>
                        <a:spcBef>
                          <a:spcPts val="0"/>
                        </a:spcBef>
                        <a:spcAft>
                          <a:spcPts val="1000"/>
                        </a:spcAft>
                      </a:pPr>
                      <a:r>
                        <a:rPr lang="en-US" sz="1000">
                          <a:effectLst/>
                        </a:rPr>
                        <a:t>Exception Conditions: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gridSpan="2">
                  <a:txBody>
                    <a:bodyPr/>
                    <a:lstStyle/>
                    <a:p>
                      <a:pPr marL="0" marR="0">
                        <a:lnSpc>
                          <a:spcPct val="115000"/>
                        </a:lnSpc>
                        <a:spcBef>
                          <a:spcPts val="0"/>
                        </a:spcBef>
                        <a:spcAft>
                          <a:spcPts val="1000"/>
                        </a:spcAft>
                      </a:pPr>
                      <a:r>
                        <a:rPr lang="en-US" sz="1000" dirty="0">
                          <a:effectLst/>
                        </a:rPr>
                        <a:t>1. Without attached applicant can not apply for any job</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284" marR="56284" marT="0" marB="0"/>
                </a:tc>
                <a:tc hMerge="1">
                  <a:txBody>
                    <a:bodyPr/>
                    <a:lstStyle/>
                    <a:p>
                      <a:endParaRPr lang="en-US"/>
                    </a:p>
                  </a:txBody>
                  <a:tcPr/>
                </a:tc>
                <a:extLst>
                  <a:ext uri="{0D108BD9-81ED-4DB2-BD59-A6C34878D82A}">
                    <a16:rowId xmlns:a16="http://schemas.microsoft.com/office/drawing/2014/main" val="2342353000"/>
                  </a:ext>
                </a:extLst>
              </a:tr>
            </a:tbl>
          </a:graphicData>
        </a:graphic>
      </p:graphicFrame>
      <p:sp>
        <p:nvSpPr>
          <p:cNvPr id="1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25392" rIns="0" bIns="0" numCol="1" anchor="ctr" anchorCtr="0" compatLnSpc="1">
            <a:prstTxWarp prst="textNoShape">
              <a:avLst/>
            </a:prstTxWarp>
            <a:spAutoFit/>
          </a:bodyPr>
          <a:lstStyle/>
          <a:p>
            <a:pPr marL="914400" marR="0" lvl="2"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smtClean="0">
                <a:ln>
                  <a:noFill/>
                </a:ln>
                <a:solidFill>
                  <a:srgbClr val="1F4D78"/>
                </a:solidFill>
                <a:effectLst/>
                <a:latin typeface="Bodoni MT" panose="02070603080606020203" pitchFamily="18" charset="0"/>
                <a:ea typeface="Times New Roman" panose="02020603050405020304" pitchFamily="18" charset="0"/>
                <a:cs typeface="Times New Roman" panose="02020603050405020304" pitchFamily="18" charset="0"/>
              </a:rPr>
              <a:t>A</a:t>
            </a:r>
            <a:r>
              <a:rPr kumimoji="0" lang="en-US" altLang="en-US" sz="1200" b="0" i="0" u="none" strike="noStrike" cap="none" normalizeH="0" baseline="0" smtClean="0" bmk="">
                <a:ln>
                  <a:noFill/>
                </a:ln>
                <a:solidFill>
                  <a:srgbClr val="1F4D78"/>
                </a:solidFill>
                <a:effectLst/>
                <a:latin typeface="Bodoni MT" panose="02070603080606020203" pitchFamily="18" charset="0"/>
                <a:ea typeface="Times New Roman" panose="02020603050405020304" pitchFamily="18" charset="0"/>
                <a:cs typeface="Times New Roman" panose="02020603050405020304" pitchFamily="18" charset="0"/>
              </a:rPr>
              <a:t>pply job</a:t>
            </a:r>
            <a:endParaRPr kumimoji="0" lang="en-US" altLang="en-US" sz="1200" b="0" i="0" u="none" strike="noStrike" cap="none" normalizeH="0" baseline="0" smtClean="0">
              <a:ln>
                <a:noFill/>
              </a:ln>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808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Study\Object Oriented\OOP\sgor sir\Diagram\manage ac sequence.png"/>
          <p:cNvPicPr/>
          <p:nvPr/>
        </p:nvPicPr>
        <p:blipFill>
          <a:blip r:embed="rId2">
            <a:extLst>
              <a:ext uri="{28A0092B-C50C-407E-A947-70E740481C1C}">
                <a14:useLocalDpi xmlns:a14="http://schemas.microsoft.com/office/drawing/2010/main" val="0"/>
              </a:ext>
            </a:extLst>
          </a:blip>
          <a:srcRect/>
          <a:stretch>
            <a:fillRect/>
          </a:stretch>
        </p:blipFill>
        <p:spPr bwMode="auto">
          <a:xfrm>
            <a:off x="2103120" y="138112"/>
            <a:ext cx="6617017" cy="6581775"/>
          </a:xfrm>
          <a:prstGeom prst="rect">
            <a:avLst/>
          </a:prstGeom>
          <a:noFill/>
          <a:ln>
            <a:noFill/>
          </a:ln>
        </p:spPr>
      </p:pic>
    </p:spTree>
    <p:extLst>
      <p:ext uri="{BB962C8B-B14F-4D97-AF65-F5344CB8AC3E}">
        <p14:creationId xmlns:p14="http://schemas.microsoft.com/office/powerpoint/2010/main" val="261410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System Design</a:t>
            </a:r>
          </a:p>
        </p:txBody>
      </p:sp>
      <p:pic>
        <p:nvPicPr>
          <p:cNvPr id="4" name="Content Placeholder 3" descr="F:\Study\Object Oriented\OOP\sgor sir\Diagram\apply job sequenc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948" y="2116183"/>
            <a:ext cx="5384017" cy="4741817"/>
          </a:xfrm>
          <a:prstGeom prst="rect">
            <a:avLst/>
          </a:prstGeom>
          <a:noFill/>
          <a:ln>
            <a:noFill/>
          </a:ln>
        </p:spPr>
      </p:pic>
      <p:pic>
        <p:nvPicPr>
          <p:cNvPr id="6" name="Picture 5" descr="C:\Users\sawlin\Downloads\manage ac sequence (5).png"/>
          <p:cNvPicPr/>
          <p:nvPr/>
        </p:nvPicPr>
        <p:blipFill>
          <a:blip r:embed="rId3">
            <a:extLst>
              <a:ext uri="{28A0092B-C50C-407E-A947-70E740481C1C}">
                <a14:useLocalDpi xmlns:a14="http://schemas.microsoft.com/office/drawing/2010/main" val="0"/>
              </a:ext>
            </a:extLst>
          </a:blip>
          <a:srcRect/>
          <a:stretch>
            <a:fillRect/>
          </a:stretch>
        </p:blipFill>
        <p:spPr bwMode="auto">
          <a:xfrm>
            <a:off x="5830388" y="2293282"/>
            <a:ext cx="5943600" cy="4203049"/>
          </a:xfrm>
          <a:prstGeom prst="rect">
            <a:avLst/>
          </a:prstGeom>
          <a:noFill/>
          <a:ln>
            <a:noFill/>
          </a:ln>
        </p:spPr>
      </p:pic>
      <p:sp>
        <p:nvSpPr>
          <p:cNvPr id="3" name="Rounded Rectangle 2"/>
          <p:cNvSpPr/>
          <p:nvPr/>
        </p:nvSpPr>
        <p:spPr>
          <a:xfrm>
            <a:off x="587827" y="1396478"/>
            <a:ext cx="4310743" cy="49638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System Sequence Diagram</a:t>
            </a:r>
            <a:endParaRPr lang="en-US" dirty="0"/>
          </a:p>
        </p:txBody>
      </p:sp>
      <p:sp>
        <p:nvSpPr>
          <p:cNvPr id="9" name="Rounded Rectangle 8"/>
          <p:cNvSpPr/>
          <p:nvPr/>
        </p:nvSpPr>
        <p:spPr>
          <a:xfrm>
            <a:off x="6544490" y="1396477"/>
            <a:ext cx="4541091" cy="4963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Sequence Diagram</a:t>
            </a:r>
            <a:endParaRPr lang="en-US" dirty="0"/>
          </a:p>
        </p:txBody>
      </p:sp>
    </p:spTree>
    <p:extLst>
      <p:ext uri="{BB962C8B-B14F-4D97-AF65-F5344CB8AC3E}">
        <p14:creationId xmlns:p14="http://schemas.microsoft.com/office/powerpoint/2010/main" val="217614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awlin\Downloads\class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1672045" y="979714"/>
            <a:ext cx="9496697" cy="5603966"/>
          </a:xfrm>
          <a:prstGeom prst="rect">
            <a:avLst/>
          </a:prstGeom>
          <a:noFill/>
          <a:ln>
            <a:noFill/>
          </a:ln>
        </p:spPr>
      </p:pic>
    </p:spTree>
    <p:extLst>
      <p:ext uri="{BB962C8B-B14F-4D97-AF65-F5344CB8AC3E}">
        <p14:creationId xmlns:p14="http://schemas.microsoft.com/office/powerpoint/2010/main" val="270711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schemas.openxmlformats.org/package/2006/metadata/core-properties"/>
    <ds:schemaRef ds:uri="http://schemas.microsoft.com/office/2006/documentManagement/types"/>
    <ds:schemaRef ds:uri="http://purl.org/dc/elements/1.1/"/>
    <ds:schemaRef ds:uri="4873beb7-5857-4685-be1f-d57550cc96cc"/>
    <ds:schemaRef ds:uri="http://schemas.microsoft.com/office/infopath/2007/PartnerControls"/>
    <ds:schemaRef ds:uri="http://purl.org/dc/dcmitype/"/>
    <ds:schemaRef ds:uri="http://www.w3.org/XML/1998/namespace"/>
    <ds:schemaRef ds:uri="http://purl.org/dc/term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OOP ASS</Template>
  <TotalTime>639</TotalTime>
  <Words>258</Words>
  <Application>Microsoft Office PowerPoint</Application>
  <PresentationFormat>Widescreen</PresentationFormat>
  <Paragraphs>75</Paragraphs>
  <Slides>18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Bodoni MT</vt:lpstr>
      <vt:lpstr>Calibri</vt:lpstr>
      <vt:lpstr>Calibri Light</vt:lpstr>
      <vt:lpstr>Euphemia</vt:lpstr>
      <vt:lpstr>Plantagenet Cherokee</vt:lpstr>
      <vt:lpstr>Symbol</vt:lpstr>
      <vt:lpstr>Times New Roman</vt:lpstr>
      <vt:lpstr>Wingdings</vt:lpstr>
      <vt:lpstr>Academic Literature 16x9</vt:lpstr>
      <vt:lpstr>Employment Application Review System </vt:lpstr>
      <vt:lpstr>INTRODUCTION</vt:lpstr>
      <vt:lpstr>Objective</vt:lpstr>
      <vt:lpstr> System Analysis </vt:lpstr>
      <vt:lpstr>System Analysis</vt:lpstr>
      <vt:lpstr>SYSTEM ANALYSIS</vt:lpstr>
      <vt:lpstr>PowerPoint Presentation</vt:lpstr>
      <vt:lpstr> System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User</dc:creator>
  <cp:lastModifiedBy>Windows User</cp:lastModifiedBy>
  <cp:revision>74</cp:revision>
  <dcterms:created xsi:type="dcterms:W3CDTF">2017-11-03T12:53:04Z</dcterms:created>
  <dcterms:modified xsi:type="dcterms:W3CDTF">2017-12-12T03:38:50Z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