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336" r:id="rId4"/>
    <p:sldId id="337" r:id="rId5"/>
    <p:sldId id="334" r:id="rId6"/>
    <p:sldId id="331" r:id="rId7"/>
    <p:sldId id="329" r:id="rId8"/>
    <p:sldId id="267" r:id="rId9"/>
    <p:sldId id="333" r:id="rId10"/>
    <p:sldId id="332" r:id="rId11"/>
    <p:sldId id="330" r:id="rId12"/>
    <p:sldId id="270" r:id="rId13"/>
    <p:sldId id="268" r:id="rId14"/>
    <p:sldId id="271" r:id="rId15"/>
    <p:sldId id="266" r:id="rId16"/>
    <p:sldId id="269"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5" r:id="rId42"/>
    <p:sldId id="33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4" d="100"/>
          <a:sy n="84" d="100"/>
        </p:scale>
        <p:origin x="2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310832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143670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310393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417720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4D0560-03EB-4E08-BB8C-26C2403B45C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297349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4D0560-03EB-4E08-BB8C-26C2403B45C3}"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244071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D0560-03EB-4E08-BB8C-26C2403B45C3}" type="datetimeFigureOut">
              <a:rPr lang="en-US" smtClean="0"/>
              <a:t>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427606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4D0560-03EB-4E08-BB8C-26C2403B45C3}" type="datetimeFigureOut">
              <a:rPr lang="en-US" smtClean="0"/>
              <a:t>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395481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D0560-03EB-4E08-BB8C-26C2403B45C3}" type="datetimeFigureOut">
              <a:rPr lang="en-US" smtClean="0"/>
              <a:t>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185799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D0560-03EB-4E08-BB8C-26C2403B45C3}"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413420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D0560-03EB-4E08-BB8C-26C2403B45C3}"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584601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D0560-03EB-4E08-BB8C-26C2403B45C3}" type="datetimeFigureOut">
              <a:rPr lang="en-US" smtClean="0"/>
              <a:t>2/19/2018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2E0E2-8FA8-4EFF-97D3-5D8DF78B97C9}" type="slidenum">
              <a:rPr lang="en-US" smtClean="0"/>
              <a:t>‹#›</a:t>
            </a:fld>
            <a:endParaRPr lang="en-US"/>
          </a:p>
        </p:txBody>
      </p:sp>
    </p:spTree>
    <p:extLst>
      <p:ext uri="{BB962C8B-B14F-4D97-AF65-F5344CB8AC3E}">
        <p14:creationId xmlns:p14="http://schemas.microsoft.com/office/powerpoint/2010/main" val="138440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w3.org/standards/webdesign/htmlcs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921"/>
            <a:ext cx="9144000" cy="1365503"/>
          </a:xfrm>
        </p:spPr>
        <p:txBody>
          <a:bodyPr>
            <a:normAutofit fontScale="90000"/>
          </a:bodyPr>
          <a:lstStyle/>
          <a:p>
            <a:r>
              <a:rPr lang="en-US" b="1" dirty="0"/>
              <a:t>Java- EE Web Application Programming</a:t>
            </a:r>
          </a:p>
        </p:txBody>
      </p:sp>
      <p:pic>
        <p:nvPicPr>
          <p:cNvPr id="1028" name="Picture 4" descr="Image result for java ee web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063" y="1694688"/>
            <a:ext cx="8005011" cy="493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4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04544" y="341376"/>
            <a:ext cx="9253728" cy="5961888"/>
          </a:xfrm>
          <a:prstGeom prst="rect">
            <a:avLst/>
          </a:prstGeom>
        </p:spPr>
      </p:pic>
    </p:spTree>
    <p:extLst>
      <p:ext uri="{BB962C8B-B14F-4D97-AF65-F5344CB8AC3E}">
        <p14:creationId xmlns:p14="http://schemas.microsoft.com/office/powerpoint/2010/main" val="991427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9744" y="304800"/>
            <a:ext cx="10119360" cy="6553200"/>
          </a:xfrm>
          <a:prstGeom prst="rect">
            <a:avLst/>
          </a:prstGeom>
        </p:spPr>
      </p:pic>
    </p:spTree>
    <p:extLst>
      <p:ext uri="{BB962C8B-B14F-4D97-AF65-F5344CB8AC3E}">
        <p14:creationId xmlns:p14="http://schemas.microsoft.com/office/powerpoint/2010/main" val="195068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22"/>
            <a:ext cx="10515600" cy="641684"/>
          </a:xfrm>
        </p:spPr>
        <p:txBody>
          <a:bodyPr>
            <a:normAutofit fontScale="90000"/>
          </a:bodyPr>
          <a:lstStyle/>
          <a:p>
            <a:pPr algn="ctr"/>
            <a:br>
              <a:rPr lang="en-US" b="1" dirty="0"/>
            </a:br>
            <a:r>
              <a:rPr lang="en-US" b="1" dirty="0"/>
              <a:t>Hypertext Transfer Protocol (HTTP)</a:t>
            </a:r>
            <a:br>
              <a:rPr lang="en-US" b="1" dirty="0"/>
            </a:br>
            <a:endParaRPr lang="en-US" b="1" dirty="0"/>
          </a:p>
        </p:txBody>
      </p:sp>
      <p:sp>
        <p:nvSpPr>
          <p:cNvPr id="3" name="Content Placeholder 2"/>
          <p:cNvSpPr>
            <a:spLocks noGrp="1"/>
          </p:cNvSpPr>
          <p:nvPr>
            <p:ph idx="1"/>
          </p:nvPr>
        </p:nvSpPr>
        <p:spPr>
          <a:xfrm>
            <a:off x="304800" y="802106"/>
            <a:ext cx="11646568" cy="5727031"/>
          </a:xfrm>
        </p:spPr>
        <p:txBody>
          <a:bodyPr>
            <a:normAutofit/>
          </a:bodyPr>
          <a:lstStyle/>
          <a:p>
            <a:r>
              <a:rPr lang="en-US" sz="3200" dirty="0"/>
              <a:t>HTTP is an </a:t>
            </a:r>
            <a:r>
              <a:rPr lang="en-US" sz="3200" i="1" dirty="0"/>
              <a:t>application layer</a:t>
            </a:r>
            <a:r>
              <a:rPr lang="en-US" sz="3200" dirty="0"/>
              <a:t> protocol runs over TCP/IP. The IP provides support for routing and addressing (via an unique IP address for machines on the Internet); while TCP supports multiplexing via 64K ports from port number 0 to 65535. The default port number assigned to HTTP is TCP port 80.</a:t>
            </a:r>
          </a:p>
          <a:p>
            <a:r>
              <a:rPr lang="en-US" sz="3200" dirty="0"/>
              <a:t>HTTP is an </a:t>
            </a:r>
            <a:r>
              <a:rPr lang="en-US" sz="3200" i="1" dirty="0"/>
              <a:t>asynchronous request-response application-layer protocol</a:t>
            </a:r>
            <a:r>
              <a:rPr lang="en-US" sz="3200" dirty="0"/>
              <a:t>. A client sends a request message to the server. The server then returns a response message to the client. In other words, HTTP is a </a:t>
            </a:r>
            <a:r>
              <a:rPr lang="en-US" sz="3200" i="1" dirty="0"/>
              <a:t>pull </a:t>
            </a:r>
            <a:r>
              <a:rPr lang="en-US" sz="3200" dirty="0"/>
              <a:t>protocol, a client pulls a page from the server (instead of server pushes pages to the clients).</a:t>
            </a:r>
          </a:p>
          <a:p>
            <a:r>
              <a:rPr lang="en-US" sz="3200" dirty="0"/>
              <a:t>The syntax of the message is defined in the </a:t>
            </a:r>
            <a:r>
              <a:rPr lang="en-US" sz="3200" dirty="0">
                <a:hlinkClick r:id="rId2"/>
              </a:rPr>
              <a:t>HTTP specification</a:t>
            </a:r>
            <a:r>
              <a:rPr lang="en-US" sz="3200" dirty="0"/>
              <a:t>.</a:t>
            </a:r>
          </a:p>
          <a:p>
            <a:endParaRPr lang="en-US" sz="3200" dirty="0"/>
          </a:p>
        </p:txBody>
      </p:sp>
    </p:spTree>
    <p:extLst>
      <p:ext uri="{BB962C8B-B14F-4D97-AF65-F5344CB8AC3E}">
        <p14:creationId xmlns:p14="http://schemas.microsoft.com/office/powerpoint/2010/main" val="329794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305" y="128338"/>
            <a:ext cx="10856495" cy="609600"/>
          </a:xfrm>
        </p:spPr>
        <p:txBody>
          <a:bodyPr>
            <a:normAutofit fontScale="90000"/>
          </a:bodyPr>
          <a:lstStyle/>
          <a:p>
            <a:pPr algn="ctr"/>
            <a:r>
              <a:rPr lang="en-US" b="1" dirty="0"/>
              <a:t>Java EE Web Apps typical workflow</a:t>
            </a:r>
          </a:p>
        </p:txBody>
      </p:sp>
      <p:sp>
        <p:nvSpPr>
          <p:cNvPr id="3" name="Content Placeholder 2"/>
          <p:cNvSpPr>
            <a:spLocks noGrp="1"/>
          </p:cNvSpPr>
          <p:nvPr>
            <p:ph idx="1"/>
          </p:nvPr>
        </p:nvSpPr>
        <p:spPr>
          <a:xfrm>
            <a:off x="304799" y="737938"/>
            <a:ext cx="11726779" cy="5887451"/>
          </a:xfrm>
        </p:spPr>
        <p:txBody>
          <a:bodyPr>
            <a:noAutofit/>
          </a:bodyPr>
          <a:lstStyle/>
          <a:p>
            <a:r>
              <a:rPr lang="en-US" sz="3000" dirty="0"/>
              <a:t>A user, via a web browser (HTTP client), issues a URL request to an HTTP server to start a webapp.</a:t>
            </a:r>
          </a:p>
          <a:p>
            <a:r>
              <a:rPr lang="en-US" sz="3000" dirty="0"/>
              <a:t>The HTTP server returns an HTML form (client-side program), which is loaded into the client's browser.</a:t>
            </a:r>
          </a:p>
          <a:p>
            <a:r>
              <a:rPr lang="en-US" sz="3000" dirty="0"/>
              <a:t>The user fills up the query criteria inside the form and submits the form.</a:t>
            </a:r>
          </a:p>
          <a:p>
            <a:r>
              <a:rPr lang="en-US" sz="3000" dirty="0"/>
              <a:t>The client-side program sends the query parameters to a server-side program.</a:t>
            </a:r>
          </a:p>
          <a:p>
            <a:r>
              <a:rPr lang="en-US" sz="3000" dirty="0"/>
              <a:t>The server-side program receives the query parameters, queries the database based on these parameters, and returns the query result to the client-side program.</a:t>
            </a:r>
          </a:p>
          <a:p>
            <a:r>
              <a:rPr lang="en-US" sz="3000" dirty="0"/>
              <a:t>The client-side program displays the query result on the browser.</a:t>
            </a:r>
          </a:p>
          <a:p>
            <a:r>
              <a:rPr lang="en-US" sz="3000" dirty="0"/>
              <a:t>The process repeats for the next request.</a:t>
            </a:r>
          </a:p>
          <a:p>
            <a:endParaRPr lang="en-US" sz="3000" dirty="0"/>
          </a:p>
        </p:txBody>
      </p:sp>
    </p:spTree>
    <p:extLst>
      <p:ext uri="{BB962C8B-B14F-4D97-AF65-F5344CB8AC3E}">
        <p14:creationId xmlns:p14="http://schemas.microsoft.com/office/powerpoint/2010/main" val="1435251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_RequestResponseMessag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8568" y="433136"/>
            <a:ext cx="10266948" cy="5839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37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37"/>
            <a:ext cx="10515600" cy="737937"/>
          </a:xfrm>
        </p:spPr>
        <p:txBody>
          <a:bodyPr/>
          <a:lstStyle/>
          <a:p>
            <a:pPr algn="ctr"/>
            <a:r>
              <a:rPr lang="en-US" b="1" dirty="0"/>
              <a:t>Apache Tomcat Server</a:t>
            </a:r>
          </a:p>
        </p:txBody>
      </p:sp>
      <p:pic>
        <p:nvPicPr>
          <p:cNvPr id="2050" name="Picture 2" descr="Image result for Apache tomca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1537" y="1235242"/>
            <a:ext cx="6946231" cy="539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658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Java EE Web Apps typical use c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5853" y="336884"/>
            <a:ext cx="10828421" cy="5983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366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79"/>
            <a:ext cx="10515600" cy="433137"/>
          </a:xfrm>
        </p:spPr>
        <p:txBody>
          <a:bodyPr>
            <a:normAutofit fontScale="90000"/>
          </a:bodyPr>
          <a:lstStyle/>
          <a:p>
            <a:pPr algn="ctr"/>
            <a:br>
              <a:rPr lang="en-US" dirty="0"/>
            </a:br>
            <a:r>
              <a:rPr lang="en-US" b="1" dirty="0"/>
              <a:t>Apache Tomcat HTTP Server</a:t>
            </a:r>
            <a:br>
              <a:rPr lang="en-US" dirty="0"/>
            </a:br>
            <a:endParaRPr lang="en-US" dirty="0"/>
          </a:p>
        </p:txBody>
      </p:sp>
      <p:sp>
        <p:nvSpPr>
          <p:cNvPr id="3" name="Content Placeholder 2"/>
          <p:cNvSpPr>
            <a:spLocks noGrp="1"/>
          </p:cNvSpPr>
          <p:nvPr>
            <p:ph idx="1"/>
          </p:nvPr>
        </p:nvSpPr>
        <p:spPr>
          <a:xfrm>
            <a:off x="288757" y="577516"/>
            <a:ext cx="11742821" cy="6144126"/>
          </a:xfrm>
        </p:spPr>
        <p:txBody>
          <a:bodyPr>
            <a:noAutofit/>
          </a:bodyPr>
          <a:lstStyle/>
          <a:p>
            <a:pPr marL="0">
              <a:spcBef>
                <a:spcPts val="0"/>
              </a:spcBef>
            </a:pPr>
            <a:r>
              <a:rPr lang="en-US" b="1" dirty="0"/>
              <a:t>Apache Tomcat </a:t>
            </a:r>
            <a:r>
              <a:rPr lang="en-US" dirty="0"/>
              <a:t>is a Java-capable HTTP server, which could execute special Java programs known as "</a:t>
            </a:r>
            <a:r>
              <a:rPr lang="en-US" b="1" dirty="0"/>
              <a:t>Java Servlet</a:t>
            </a:r>
            <a:r>
              <a:rPr lang="en-US" dirty="0"/>
              <a:t>" and "</a:t>
            </a:r>
            <a:r>
              <a:rPr lang="en-US" b="1" dirty="0"/>
              <a:t>Java Server Pages (JSP)</a:t>
            </a:r>
            <a:r>
              <a:rPr lang="en-US" dirty="0"/>
              <a:t>". </a:t>
            </a:r>
          </a:p>
          <a:p>
            <a:pPr marL="0">
              <a:spcBef>
                <a:spcPts val="0"/>
              </a:spcBef>
            </a:pPr>
            <a:r>
              <a:rPr lang="en-US" dirty="0"/>
              <a:t>Tomcat is an open-source project, under the "</a:t>
            </a:r>
            <a:r>
              <a:rPr lang="en-US" b="1" dirty="0"/>
              <a:t>Apache Software Foundation</a:t>
            </a:r>
            <a:r>
              <a:rPr lang="en-US" dirty="0"/>
              <a:t>" (which also provides the most use, open-source, industrial-strength Apache HTTP Server). </a:t>
            </a:r>
          </a:p>
          <a:p>
            <a:pPr marL="0">
              <a:spcBef>
                <a:spcPts val="0"/>
              </a:spcBef>
            </a:pPr>
            <a:r>
              <a:rPr lang="en-US" dirty="0"/>
              <a:t>Tomcat was originally written by </a:t>
            </a:r>
            <a:r>
              <a:rPr lang="en-US" b="1" dirty="0"/>
              <a:t>James Duncan Davison </a:t>
            </a:r>
            <a:r>
              <a:rPr lang="en-US" dirty="0"/>
              <a:t>(then working in Sun), in 1998, based on an earlier Sun's server called Java Web Server (JWS). Sun subsequently made Tomcat open-source and gave it to Apache.</a:t>
            </a:r>
          </a:p>
          <a:p>
            <a:pPr marL="0">
              <a:spcBef>
                <a:spcPts val="0"/>
              </a:spcBef>
            </a:pPr>
            <a:r>
              <a:rPr lang="en-US" dirty="0"/>
              <a:t>Tomcat is an HTTP application runs over TCP/IP. In other words, the Tomcat server runs on a specific TCP port from a specific IP address. </a:t>
            </a:r>
          </a:p>
          <a:p>
            <a:pPr marL="0">
              <a:spcBef>
                <a:spcPts val="0"/>
              </a:spcBef>
            </a:pPr>
            <a:r>
              <a:rPr lang="en-US" dirty="0"/>
              <a:t>The default TCP port number for HTTP protocol is </a:t>
            </a:r>
            <a:r>
              <a:rPr lang="en-US" b="1" dirty="0"/>
              <a:t>80</a:t>
            </a:r>
            <a:r>
              <a:rPr lang="en-US" dirty="0"/>
              <a:t>, which is used for the production HTTP server. </a:t>
            </a:r>
          </a:p>
          <a:p>
            <a:pPr marL="0">
              <a:spcBef>
                <a:spcPts val="0"/>
              </a:spcBef>
            </a:pPr>
            <a:r>
              <a:rPr lang="en-US" dirty="0"/>
              <a:t>For test HTTP server, you can choose any unused port number between 1024 and 65535.</a:t>
            </a:r>
          </a:p>
          <a:p>
            <a:endParaRPr lang="en-US" sz="1800" dirty="0"/>
          </a:p>
        </p:txBody>
      </p:sp>
    </p:spTree>
    <p:extLst>
      <p:ext uri="{BB962C8B-B14F-4D97-AF65-F5344CB8AC3E}">
        <p14:creationId xmlns:p14="http://schemas.microsoft.com/office/powerpoint/2010/main" val="4106991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41683"/>
          </a:xfrm>
        </p:spPr>
        <p:txBody>
          <a:bodyPr>
            <a:normAutofit fontScale="90000"/>
          </a:bodyPr>
          <a:lstStyle/>
          <a:p>
            <a:pPr algn="ctr"/>
            <a:r>
              <a:rPr lang="en-US" b="1" dirty="0"/>
              <a:t>Apache Tomcat releases</a:t>
            </a:r>
          </a:p>
        </p:txBody>
      </p:sp>
      <p:sp>
        <p:nvSpPr>
          <p:cNvPr id="3" name="Content Placeholder 2"/>
          <p:cNvSpPr>
            <a:spLocks noGrp="1"/>
          </p:cNvSpPr>
          <p:nvPr>
            <p:ph idx="1"/>
          </p:nvPr>
        </p:nvSpPr>
        <p:spPr>
          <a:xfrm>
            <a:off x="192505" y="978568"/>
            <a:ext cx="11662611" cy="5582653"/>
          </a:xfrm>
        </p:spPr>
        <p:txBody>
          <a:bodyPr>
            <a:normAutofit/>
          </a:bodyPr>
          <a:lstStyle/>
          <a:p>
            <a:r>
              <a:rPr lang="en-US" dirty="0"/>
              <a:t>The various Tomcat releases are:</a:t>
            </a:r>
          </a:p>
          <a:p>
            <a:endParaRPr lang="en-US" dirty="0"/>
          </a:p>
          <a:p>
            <a:r>
              <a:rPr lang="en-US" dirty="0"/>
              <a:t>Tomcat 3.x (1999): RI for Servlet 2.2 and JSP 1.1.</a:t>
            </a:r>
          </a:p>
          <a:p>
            <a:r>
              <a:rPr lang="en-US" dirty="0"/>
              <a:t>Tomcat 4.x (2001): RI for Servlet 2.3 and JSP 1.2.</a:t>
            </a:r>
          </a:p>
          <a:p>
            <a:r>
              <a:rPr lang="en-US" dirty="0"/>
              <a:t>Tomcat 5.x (2002): RI for Servlet 2.4 and JSP 2.0.</a:t>
            </a:r>
          </a:p>
          <a:p>
            <a:r>
              <a:rPr lang="en-US" dirty="0"/>
              <a:t>Tomcat 6.x (2006): RI for Servlet 2.5 and JSP 2.1.</a:t>
            </a:r>
          </a:p>
          <a:p>
            <a:r>
              <a:rPr lang="en-US" dirty="0"/>
              <a:t>Tomcat 7.x (2010): RI for Servlet 3.0, JSP 2.2 and EL 2.2.</a:t>
            </a:r>
          </a:p>
          <a:p>
            <a:r>
              <a:rPr lang="en-US" b="1" dirty="0"/>
              <a:t>Tomcat 8.x (2013): RI for Servlet 3.1, JSP 2.3, EL 3.0 and </a:t>
            </a:r>
            <a:r>
              <a:rPr lang="en-US" b="1" dirty="0" err="1"/>
              <a:t>WebSocket</a:t>
            </a:r>
            <a:r>
              <a:rPr lang="en-US" b="1" dirty="0"/>
              <a:t> 1.0.</a:t>
            </a:r>
          </a:p>
          <a:p>
            <a:r>
              <a:rPr lang="en-US" b="1" dirty="0"/>
              <a:t>Tomcat 9.x (2018): RI for Servlet 4.0, JSP 2.3, EL 3.0, </a:t>
            </a:r>
            <a:r>
              <a:rPr lang="en-US" b="1" dirty="0" err="1"/>
              <a:t>WebSocket</a:t>
            </a:r>
            <a:r>
              <a:rPr lang="en-US" b="1" dirty="0"/>
              <a:t> 1.0, JASPIC 1.1.</a:t>
            </a:r>
          </a:p>
          <a:p>
            <a:endParaRPr lang="en-US" dirty="0"/>
          </a:p>
        </p:txBody>
      </p:sp>
    </p:spTree>
    <p:extLst>
      <p:ext uri="{BB962C8B-B14F-4D97-AF65-F5344CB8AC3E}">
        <p14:creationId xmlns:p14="http://schemas.microsoft.com/office/powerpoint/2010/main" val="820503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547" y="144380"/>
            <a:ext cx="11839074" cy="577515"/>
          </a:xfrm>
        </p:spPr>
        <p:txBody>
          <a:bodyPr>
            <a:normAutofit fontScale="90000"/>
          </a:bodyPr>
          <a:lstStyle/>
          <a:p>
            <a:pPr algn="ctr"/>
            <a:br>
              <a:rPr lang="en-US" b="1" dirty="0"/>
            </a:br>
            <a:r>
              <a:rPr lang="en-US" b="1" dirty="0"/>
              <a:t>How to Install Tomcat 8</a:t>
            </a:r>
            <a:br>
              <a:rPr lang="en-US" dirty="0"/>
            </a:br>
            <a:endParaRPr lang="en-US" dirty="0"/>
          </a:p>
        </p:txBody>
      </p:sp>
      <p:sp>
        <p:nvSpPr>
          <p:cNvPr id="3" name="Content Placeholder 2"/>
          <p:cNvSpPr>
            <a:spLocks noGrp="1"/>
          </p:cNvSpPr>
          <p:nvPr>
            <p:ph idx="1"/>
          </p:nvPr>
        </p:nvSpPr>
        <p:spPr>
          <a:xfrm>
            <a:off x="208547" y="721895"/>
            <a:ext cx="11678653" cy="6015789"/>
          </a:xfrm>
        </p:spPr>
        <p:txBody>
          <a:bodyPr>
            <a:normAutofit fontScale="85000" lnSpcReduction="20000"/>
          </a:bodyPr>
          <a:lstStyle/>
          <a:p>
            <a:pPr marL="0" indent="0">
              <a:buNone/>
            </a:pPr>
            <a:r>
              <a:rPr lang="en-US" b="1" dirty="0"/>
              <a:t>STEP 0: Create a Directory to Keep all your Works</a:t>
            </a:r>
          </a:p>
          <a:p>
            <a:r>
              <a:rPr lang="en-US" dirty="0"/>
              <a:t>Create a directory called "c:\myWebProject" (for Windows).</a:t>
            </a:r>
          </a:p>
          <a:p>
            <a:pPr marL="0" indent="0">
              <a:buNone/>
            </a:pPr>
            <a:r>
              <a:rPr lang="en-US" b="1" dirty="0"/>
              <a:t>STEP 1: Download and Install Tomcat, For Windows</a:t>
            </a:r>
          </a:p>
          <a:p>
            <a:r>
              <a:rPr lang="en-US" dirty="0"/>
              <a:t>Goto </a:t>
            </a:r>
            <a:r>
              <a:rPr lang="en-US" dirty="0">
                <a:solidFill>
                  <a:schemeClr val="accent5">
                    <a:lumMod val="75000"/>
                  </a:schemeClr>
                </a:solidFill>
              </a:rPr>
              <a:t>http://tomcat.apache.org </a:t>
            </a:r>
            <a:r>
              <a:rPr lang="en-US" dirty="0"/>
              <a:t>⇒ </a:t>
            </a:r>
          </a:p>
          <a:p>
            <a:r>
              <a:rPr lang="en-US" dirty="0"/>
              <a:t>Under "Tomcat 9.0.{xx} Released" (where {xx} is the latest upgrade number) ⇒ </a:t>
            </a:r>
          </a:p>
          <a:p>
            <a:r>
              <a:rPr lang="en-US" dirty="0"/>
              <a:t>Click "Download" ⇒ </a:t>
            </a:r>
          </a:p>
          <a:p>
            <a:r>
              <a:rPr lang="en-US" dirty="0"/>
              <a:t>Under "9.0.{xx}" ⇒ </a:t>
            </a:r>
          </a:p>
          <a:p>
            <a:r>
              <a:rPr lang="en-US" dirty="0"/>
              <a:t>Binary Distributions ⇒ </a:t>
            </a:r>
          </a:p>
          <a:p>
            <a:r>
              <a:rPr lang="en-US" dirty="0"/>
              <a:t>Core ⇒ </a:t>
            </a:r>
          </a:p>
          <a:p>
            <a:r>
              <a:rPr lang="en-US" dirty="0"/>
              <a:t>"ZIP" package (e.g., "apache-tomcat-9.0.{xx}.zip", about 9.8 MB).</a:t>
            </a:r>
          </a:p>
          <a:p>
            <a:r>
              <a:rPr lang="en-US" dirty="0"/>
              <a:t>UNZIP the downloaded file into your project directory "c:\myWebProject". </a:t>
            </a:r>
          </a:p>
          <a:p>
            <a:r>
              <a:rPr lang="en-US" dirty="0"/>
              <a:t>Tomcat will be unzipped into directory "c:\myWebProject\apache-tomcat-9.0.{xx}".</a:t>
            </a:r>
          </a:p>
          <a:p>
            <a:r>
              <a:rPr lang="en-US" dirty="0"/>
              <a:t>For EASE OF USE, we shall shorten and rename this directory to "c:\myWebProject\tomcat".</a:t>
            </a:r>
          </a:p>
          <a:p>
            <a:r>
              <a:rPr lang="en-US" dirty="0"/>
              <a:t>Take note of Your Tomcat Installed Directory. Hereafter, I shall refer to the Tomcat installed directory as &lt;</a:t>
            </a:r>
            <a:r>
              <a:rPr lang="en-US" b="1" dirty="0"/>
              <a:t>TOMCAT_HOME</a:t>
            </a:r>
            <a:r>
              <a:rPr lang="en-US" dirty="0"/>
              <a:t>&gt;.</a:t>
            </a:r>
          </a:p>
        </p:txBody>
      </p:sp>
    </p:spTree>
    <p:extLst>
      <p:ext uri="{BB962C8B-B14F-4D97-AF65-F5344CB8AC3E}">
        <p14:creationId xmlns:p14="http://schemas.microsoft.com/office/powerpoint/2010/main" val="272190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82751"/>
          </a:xfrm>
        </p:spPr>
        <p:txBody>
          <a:bodyPr>
            <a:normAutofit fontScale="90000"/>
          </a:bodyPr>
          <a:lstStyle/>
          <a:p>
            <a:pPr algn="ctr"/>
            <a:br>
              <a:rPr lang="en-US" b="1" dirty="0"/>
            </a:br>
            <a:r>
              <a:rPr lang="en-US" b="1" dirty="0"/>
              <a:t>General Java EE Web Application  (Webapp)</a:t>
            </a:r>
            <a:br>
              <a:rPr lang="en-US" b="1" dirty="0"/>
            </a:br>
            <a:endParaRPr lang="en-US" b="1" dirty="0"/>
          </a:p>
        </p:txBody>
      </p:sp>
      <p:sp>
        <p:nvSpPr>
          <p:cNvPr id="3" name="Content Placeholder 2"/>
          <p:cNvSpPr>
            <a:spLocks noGrp="1"/>
          </p:cNvSpPr>
          <p:nvPr>
            <p:ph idx="1"/>
          </p:nvPr>
        </p:nvSpPr>
        <p:spPr>
          <a:xfrm>
            <a:off x="109728" y="816864"/>
            <a:ext cx="11984735" cy="5913120"/>
          </a:xfrm>
        </p:spPr>
        <p:txBody>
          <a:bodyPr>
            <a:normAutofit fontScale="92500" lnSpcReduction="20000"/>
          </a:bodyPr>
          <a:lstStyle/>
          <a:p>
            <a:r>
              <a:rPr lang="en-US" b="1" dirty="0"/>
              <a:t>Web Application (Webapp)</a:t>
            </a:r>
          </a:p>
          <a:p>
            <a:r>
              <a:rPr lang="en-US" dirty="0"/>
              <a:t>A </a:t>
            </a:r>
            <a:r>
              <a:rPr lang="en-US" i="1" dirty="0"/>
              <a:t>web application</a:t>
            </a:r>
            <a:r>
              <a:rPr lang="en-US" dirty="0"/>
              <a:t> (or webapp), unlike standalone application, runs over the Internet inside a server. Examples of webapps are google, amazon, ebay, facebook and twitter.</a:t>
            </a:r>
          </a:p>
          <a:p>
            <a:r>
              <a:rPr lang="en-US" dirty="0"/>
              <a:t>A webapp is typically a </a:t>
            </a:r>
            <a:r>
              <a:rPr lang="en-US" i="1" dirty="0"/>
              <a:t>3-tier</a:t>
            </a:r>
            <a:r>
              <a:rPr lang="en-US" dirty="0"/>
              <a:t> (or </a:t>
            </a:r>
            <a:r>
              <a:rPr lang="en-US" i="1" dirty="0"/>
              <a:t>multi-tier</a:t>
            </a:r>
            <a:r>
              <a:rPr lang="en-US" dirty="0"/>
              <a:t>) </a:t>
            </a:r>
            <a:r>
              <a:rPr lang="en-US" i="1" dirty="0"/>
              <a:t>client-server database application</a:t>
            </a:r>
            <a:r>
              <a:rPr lang="en-US" dirty="0"/>
              <a:t> run over the Internet as illustrated in the diagram below. It comprises five components:</a:t>
            </a:r>
          </a:p>
          <a:p>
            <a:r>
              <a:rPr lang="en-US" b="1" dirty="0"/>
              <a:t>HTTP Server </a:t>
            </a:r>
            <a:r>
              <a:rPr lang="en-US" dirty="0"/>
              <a:t>or</a:t>
            </a:r>
            <a:r>
              <a:rPr lang="en-US" b="1" dirty="0"/>
              <a:t> Web Server</a:t>
            </a:r>
            <a:r>
              <a:rPr lang="en-US" dirty="0"/>
              <a:t>: E.g., Apache HTTP Server, Apache Tomcat Server, Microsoft Internet Information Server (IIS), nginx, Google Web Server (GWS), and others.</a:t>
            </a:r>
          </a:p>
          <a:p>
            <a:r>
              <a:rPr lang="en-US" b="1" dirty="0"/>
              <a:t>HTTP Client </a:t>
            </a:r>
            <a:r>
              <a:rPr lang="en-US" dirty="0"/>
              <a:t>or</a:t>
            </a:r>
            <a:r>
              <a:rPr lang="en-US" b="1" dirty="0"/>
              <a:t> Web Browser</a:t>
            </a:r>
            <a:r>
              <a:rPr lang="en-US" dirty="0"/>
              <a:t>: E.g., Internet Explorer (MSIE), FireFox, Chrome, Safari, and others.</a:t>
            </a:r>
          </a:p>
          <a:p>
            <a:r>
              <a:rPr lang="en-US" b="1" dirty="0"/>
              <a:t>Database</a:t>
            </a:r>
            <a:r>
              <a:rPr lang="en-US" dirty="0"/>
              <a:t>: E.g., Open-source MySQL, Apache Derby, mSQL, SQLite, PostgreSQL, OpenOffice's Base; Commercial Oracle, IBM DB2, SAP Sybase, MS SQL Server, MS Access; and others.</a:t>
            </a:r>
          </a:p>
          <a:p>
            <a:r>
              <a:rPr lang="en-US" b="1" dirty="0"/>
              <a:t>Client-Side Programs</a:t>
            </a:r>
            <a:r>
              <a:rPr lang="en-US" dirty="0"/>
              <a:t>: could be written in </a:t>
            </a:r>
            <a:r>
              <a:rPr lang="en-US" b="1" dirty="0"/>
              <a:t>HTML Form, CSS3, JavaScript, VBScript, Flash</a:t>
            </a:r>
            <a:r>
              <a:rPr lang="en-US" dirty="0"/>
              <a:t>, and others.</a:t>
            </a:r>
          </a:p>
          <a:p>
            <a:r>
              <a:rPr lang="en-US" b="1" dirty="0"/>
              <a:t>Server-Side Programs</a:t>
            </a:r>
            <a:r>
              <a:rPr lang="en-US" dirty="0"/>
              <a:t>: could be written in </a:t>
            </a:r>
            <a:r>
              <a:rPr lang="en-US" b="1" dirty="0"/>
              <a:t>Java Servlet/JSP, ASP, PHP, Perl, Python, CGI</a:t>
            </a:r>
            <a:r>
              <a:rPr lang="en-US" dirty="0"/>
              <a:t>, and others.</a:t>
            </a:r>
          </a:p>
          <a:p>
            <a:endParaRPr lang="en-US" dirty="0"/>
          </a:p>
        </p:txBody>
      </p:sp>
    </p:spTree>
    <p:extLst>
      <p:ext uri="{BB962C8B-B14F-4D97-AF65-F5344CB8AC3E}">
        <p14:creationId xmlns:p14="http://schemas.microsoft.com/office/powerpoint/2010/main" val="3806958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37" y="1"/>
            <a:ext cx="11919284" cy="753978"/>
          </a:xfrm>
        </p:spPr>
        <p:txBody>
          <a:bodyPr>
            <a:normAutofit fontScale="90000"/>
          </a:bodyPr>
          <a:lstStyle/>
          <a:p>
            <a:pPr algn="ctr"/>
            <a:br>
              <a:rPr lang="en-US" dirty="0"/>
            </a:br>
            <a:r>
              <a:rPr lang="en-US" b="1" dirty="0"/>
              <a:t>Tomcat's Directories</a:t>
            </a:r>
            <a:br>
              <a:rPr lang="en-US" dirty="0"/>
            </a:br>
            <a:endParaRPr lang="en-US" dirty="0"/>
          </a:p>
        </p:txBody>
      </p:sp>
      <p:sp>
        <p:nvSpPr>
          <p:cNvPr id="3" name="Content Placeholder 2"/>
          <p:cNvSpPr>
            <a:spLocks noGrp="1"/>
          </p:cNvSpPr>
          <p:nvPr>
            <p:ph idx="1"/>
          </p:nvPr>
        </p:nvSpPr>
        <p:spPr>
          <a:xfrm>
            <a:off x="128337" y="753978"/>
            <a:ext cx="11919284" cy="5887453"/>
          </a:xfrm>
        </p:spPr>
        <p:txBody>
          <a:bodyPr>
            <a:normAutofit/>
          </a:bodyPr>
          <a:lstStyle/>
          <a:p>
            <a:r>
              <a:rPr lang="en-US" dirty="0"/>
              <a:t>Tomcat installed directory. It contains the these sub-directories:</a:t>
            </a:r>
          </a:p>
          <a:p>
            <a:r>
              <a:rPr lang="en-US" b="1" dirty="0"/>
              <a:t>bin</a:t>
            </a:r>
            <a:r>
              <a:rPr lang="en-US" dirty="0"/>
              <a:t>: contains the binaries; and startup script (startup.bat for Windows and startup.sh for Unix and Mac OS), shutdown script (shutdown.bat for Windows and shutdown.sh for Unix and Mac OS), and other binaries and scripts.</a:t>
            </a:r>
          </a:p>
          <a:p>
            <a:r>
              <a:rPr lang="en-US" b="1" dirty="0"/>
              <a:t>conf</a:t>
            </a:r>
            <a:r>
              <a:rPr lang="en-US" dirty="0"/>
              <a:t>: contains the system-wide configuration files, such as server.xml, web.xml, context.xml, and tomcat-users.xml.</a:t>
            </a:r>
          </a:p>
          <a:p>
            <a:r>
              <a:rPr lang="en-US" b="1" dirty="0"/>
              <a:t>webapps</a:t>
            </a:r>
            <a:r>
              <a:rPr lang="en-US" dirty="0"/>
              <a:t>: contains the webapps to be deployed. You can also place the WAR (Webapp Archive) file for deployment here.</a:t>
            </a:r>
          </a:p>
          <a:p>
            <a:r>
              <a:rPr lang="en-US" b="1" dirty="0"/>
              <a:t>lib</a:t>
            </a:r>
            <a:r>
              <a:rPr lang="en-US" dirty="0"/>
              <a:t>: contains the Tomcat's system-wide JAR files, accessible by all webapps. You could also place external JAR file (such as MySQL JDBC Driver) here.</a:t>
            </a:r>
          </a:p>
          <a:p>
            <a:r>
              <a:rPr lang="en-US" b="1" dirty="0"/>
              <a:t>logs</a:t>
            </a:r>
            <a:r>
              <a:rPr lang="en-US" dirty="0"/>
              <a:t>: contains Tomcat's log files. You may need to check for error messages here.</a:t>
            </a:r>
          </a:p>
          <a:p>
            <a:r>
              <a:rPr lang="en-US" b="1" dirty="0"/>
              <a:t>work</a:t>
            </a:r>
            <a:r>
              <a:rPr lang="en-US" dirty="0"/>
              <a:t>: Tomcat's working directory used by JSP, for JSP-to-Servlet conversion.</a:t>
            </a:r>
          </a:p>
        </p:txBody>
      </p:sp>
    </p:spTree>
    <p:extLst>
      <p:ext uri="{BB962C8B-B14F-4D97-AF65-F5344CB8AC3E}">
        <p14:creationId xmlns:p14="http://schemas.microsoft.com/office/powerpoint/2010/main" val="998372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37" y="1"/>
            <a:ext cx="11919284" cy="753978"/>
          </a:xfrm>
        </p:spPr>
        <p:txBody>
          <a:bodyPr>
            <a:normAutofit fontScale="90000"/>
          </a:bodyPr>
          <a:lstStyle/>
          <a:p>
            <a:pPr algn="ctr"/>
            <a:br>
              <a:rPr lang="en-US" dirty="0"/>
            </a:br>
            <a:r>
              <a:rPr lang="en-US" b="1" dirty="0"/>
              <a:t>Tomcat's Directories</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673767" y="753979"/>
            <a:ext cx="10860507" cy="5871410"/>
          </a:xfrm>
          <a:prstGeom prst="rect">
            <a:avLst/>
          </a:prstGeom>
        </p:spPr>
      </p:pic>
    </p:spTree>
    <p:extLst>
      <p:ext uri="{BB962C8B-B14F-4D97-AF65-F5344CB8AC3E}">
        <p14:creationId xmlns:p14="http://schemas.microsoft.com/office/powerpoint/2010/main" val="639866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021" y="160421"/>
            <a:ext cx="10700084" cy="6697579"/>
          </a:xfrm>
        </p:spPr>
      </p:pic>
    </p:spTree>
    <p:extLst>
      <p:ext uri="{BB962C8B-B14F-4D97-AF65-F5344CB8AC3E}">
        <p14:creationId xmlns:p14="http://schemas.microsoft.com/office/powerpoint/2010/main" val="2150591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758" y="288758"/>
            <a:ext cx="11662610" cy="6416842"/>
          </a:xfrm>
        </p:spPr>
        <p:txBody>
          <a:bodyPr>
            <a:normAutofit fontScale="85000" lnSpcReduction="20000"/>
          </a:bodyPr>
          <a:lstStyle/>
          <a:p>
            <a:r>
              <a:rPr lang="en-US" b="1" dirty="0"/>
              <a:t>STEP 2: Create an Environment Variable JAVA_HOME, </a:t>
            </a:r>
            <a:r>
              <a:rPr lang="en-US" dirty="0"/>
              <a:t>(For Windows)</a:t>
            </a:r>
          </a:p>
          <a:p>
            <a:r>
              <a:rPr lang="en-US" dirty="0"/>
              <a:t>You need to create an environment variable (system variable available to all applications) called "</a:t>
            </a:r>
            <a:r>
              <a:rPr lang="en-US" b="1" dirty="0"/>
              <a:t>JAVA_HOME</a:t>
            </a:r>
            <a:r>
              <a:rPr lang="en-US" dirty="0"/>
              <a:t>", and set it to your JDK installed directory.</a:t>
            </a:r>
          </a:p>
          <a:p>
            <a:r>
              <a:rPr lang="en-US" dirty="0"/>
              <a:t>First, find your JDK installed directory. The default is "c:\Program Files\Java\jdk-8.0.{xx}", where {xx} is the upgrade number. Take note of your JDK installed directory.</a:t>
            </a:r>
          </a:p>
          <a:p>
            <a:r>
              <a:rPr lang="en-US" dirty="0"/>
              <a:t>To set the environment variable JAVA_HOME in Windows 10/8/7: Launch "Control Panel" ⇒ </a:t>
            </a:r>
          </a:p>
          <a:p>
            <a:r>
              <a:rPr lang="en-US" dirty="0"/>
              <a:t>System and Security (Optional) ⇒ </a:t>
            </a:r>
          </a:p>
          <a:p>
            <a:r>
              <a:rPr lang="en-US" dirty="0"/>
              <a:t>System ⇒ Advanced system settings ⇒ Switch to "Advanced" tab ⇒ </a:t>
            </a:r>
          </a:p>
          <a:p>
            <a:r>
              <a:rPr lang="en-US" dirty="0"/>
              <a:t>Environment Variables ⇒ </a:t>
            </a:r>
          </a:p>
          <a:p>
            <a:r>
              <a:rPr lang="en-US" dirty="0"/>
              <a:t>System Variables (the bottom panel) ⇒ </a:t>
            </a:r>
          </a:p>
          <a:p>
            <a:r>
              <a:rPr lang="en-US" dirty="0"/>
              <a:t>"New" ⇒ </a:t>
            </a:r>
          </a:p>
          <a:p>
            <a:r>
              <a:rPr lang="en-US" dirty="0"/>
              <a:t>In "Variable Name", enter "JAVA_HOME" ⇒ </a:t>
            </a:r>
          </a:p>
          <a:p>
            <a:r>
              <a:rPr lang="en-US" dirty="0"/>
              <a:t>In "Variable Value", enter your JDK installed directory you noted in Step 1.</a:t>
            </a:r>
          </a:p>
          <a:p>
            <a:r>
              <a:rPr lang="en-US" dirty="0"/>
              <a:t>To verify, RE-START a CMD (restart needed to refresh the environment) and issue:</a:t>
            </a:r>
          </a:p>
          <a:p>
            <a:r>
              <a:rPr lang="en-US" dirty="0"/>
              <a:t>SET JAVA_HOME</a:t>
            </a:r>
          </a:p>
          <a:p>
            <a:r>
              <a:rPr lang="en-US" dirty="0"/>
              <a:t>JAVA_HOME=c:\Program Files\Java\jdk-8.0.{xx}   &lt;== Verify that this is YOUR JDK installed directory</a:t>
            </a:r>
          </a:p>
        </p:txBody>
      </p:sp>
    </p:spTree>
    <p:extLst>
      <p:ext uri="{BB962C8B-B14F-4D97-AF65-F5344CB8AC3E}">
        <p14:creationId xmlns:p14="http://schemas.microsoft.com/office/powerpoint/2010/main" val="1133917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053" y="449179"/>
            <a:ext cx="11421979" cy="6144126"/>
          </a:xfrm>
        </p:spPr>
        <p:txBody>
          <a:bodyPr>
            <a:normAutofit/>
          </a:bodyPr>
          <a:lstStyle/>
          <a:p>
            <a:pPr marL="0" indent="0">
              <a:buNone/>
            </a:pPr>
            <a:r>
              <a:rPr lang="en-US" b="1" dirty="0"/>
              <a:t>STEP 3: Configure Tomcat Server</a:t>
            </a:r>
          </a:p>
          <a:p>
            <a:r>
              <a:rPr lang="en-US" dirty="0"/>
              <a:t>The Tomcat configuration files are located in the "conf" sub-directory of your Tomcat installed directory, e.g. "c:\myWebProject\tomcat\conf" (for Windows). There are 4 configuration XML files:</a:t>
            </a:r>
          </a:p>
          <a:p>
            <a:endParaRPr lang="en-US" dirty="0"/>
          </a:p>
          <a:p>
            <a:pPr lvl="1"/>
            <a:r>
              <a:rPr lang="en-US" sz="2800" dirty="0"/>
              <a:t>server.xml</a:t>
            </a:r>
          </a:p>
          <a:p>
            <a:pPr lvl="1"/>
            <a:r>
              <a:rPr lang="en-US" sz="2800" dirty="0"/>
              <a:t>web.xml</a:t>
            </a:r>
          </a:p>
          <a:p>
            <a:pPr lvl="1"/>
            <a:r>
              <a:rPr lang="en-US" sz="2800" dirty="0"/>
              <a:t>context.xml</a:t>
            </a:r>
          </a:p>
          <a:p>
            <a:pPr lvl="1"/>
            <a:r>
              <a:rPr lang="en-US" sz="2800" dirty="0"/>
              <a:t>tomcat-users.xml</a:t>
            </a:r>
          </a:p>
          <a:p>
            <a:pPr marL="0" indent="0">
              <a:buNone/>
            </a:pPr>
            <a:endParaRPr lang="en-US" dirty="0"/>
          </a:p>
          <a:p>
            <a:r>
              <a:rPr lang="en-US" dirty="0"/>
              <a:t>Make a BACKUP of the configuration files before you proceed!!!</a:t>
            </a:r>
          </a:p>
        </p:txBody>
      </p:sp>
    </p:spTree>
    <p:extLst>
      <p:ext uri="{BB962C8B-B14F-4D97-AF65-F5344CB8AC3E}">
        <p14:creationId xmlns:p14="http://schemas.microsoft.com/office/powerpoint/2010/main" val="751560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926" y="224588"/>
            <a:ext cx="11566358" cy="6633411"/>
          </a:xfrm>
        </p:spPr>
        <p:txBody>
          <a:bodyPr>
            <a:noAutofit/>
          </a:bodyPr>
          <a:lstStyle/>
          <a:p>
            <a:pPr marL="0" indent="0">
              <a:buNone/>
            </a:pPr>
            <a:r>
              <a:rPr lang="en-US" sz="2400" b="1" dirty="0"/>
              <a:t>Step 3(a) "conf\server.xml" - Set the TCP Port Number                    </a:t>
            </a:r>
            <a:r>
              <a:rPr lang="en-US" sz="2400" b="1" dirty="0">
                <a:solidFill>
                  <a:srgbClr val="FF0000"/>
                </a:solidFill>
              </a:rPr>
              <a:t>(DON’T DO THIS)</a:t>
            </a:r>
          </a:p>
          <a:p>
            <a:r>
              <a:rPr lang="en-US" sz="2400" dirty="0"/>
              <a:t>Use a programming text editor (e.g., NotePad++, TextPad, Sublime, Atom for Windows; to open the configuration file "server.xml", under the "conf" sub-directory of Tomcat installed directory.</a:t>
            </a:r>
          </a:p>
          <a:p>
            <a:r>
              <a:rPr lang="en-US" sz="2400" dirty="0"/>
              <a:t>The default TCP port number configured in Tomcat is </a:t>
            </a:r>
            <a:r>
              <a:rPr lang="en-US" sz="2400" b="1" dirty="0"/>
              <a:t>8080</a:t>
            </a:r>
            <a:r>
              <a:rPr lang="en-US" sz="2400" dirty="0"/>
              <a:t>, you may choose any number between 1024 and 65535, which is not used by an existing application. We shall choose 9999. (For production server, you should use port </a:t>
            </a:r>
            <a:r>
              <a:rPr lang="en-US" sz="2400" b="1" dirty="0"/>
              <a:t>80</a:t>
            </a:r>
            <a:r>
              <a:rPr lang="en-US" sz="2400" dirty="0"/>
              <a:t>, which is pre-assigned to HTTP server as the default port number.)</a:t>
            </a:r>
          </a:p>
          <a:p>
            <a:r>
              <a:rPr lang="en-US" sz="2400" dirty="0"/>
              <a:t>Locate the following lines (around Line 69) that define the HTTP connector, and change port="8080" to port="9999".</a:t>
            </a:r>
          </a:p>
          <a:p>
            <a:r>
              <a:rPr lang="en-US" sz="2400" dirty="0"/>
              <a:t>&lt;!-- A "Connector" represents an endpoint by which requests are received and responses are returned. Documentation at : Java HTTP Connector: /docs/</a:t>
            </a:r>
            <a:r>
              <a:rPr lang="en-US" sz="2400" dirty="0" err="1"/>
              <a:t>config</a:t>
            </a:r>
            <a:r>
              <a:rPr lang="en-US" sz="2400" dirty="0"/>
              <a:t>/http.html, Java AJP  Connector: /docs/</a:t>
            </a:r>
            <a:r>
              <a:rPr lang="en-US" sz="2400" dirty="0" err="1"/>
              <a:t>config</a:t>
            </a:r>
            <a:r>
              <a:rPr lang="en-US" sz="2400" dirty="0"/>
              <a:t>/ajp.html,  APR (HTTP/AJP) Connector: /docs/apr.html, Define a non-SSL HTTP/1.1 Connector on port 8080  --&gt;</a:t>
            </a:r>
          </a:p>
          <a:p>
            <a:pPr marL="0" indent="0">
              <a:buNone/>
            </a:pPr>
            <a:endParaRPr lang="en-US" sz="2400" dirty="0"/>
          </a:p>
          <a:p>
            <a:r>
              <a:rPr lang="en-US" sz="2400" dirty="0"/>
              <a:t>&lt;Connector port="</a:t>
            </a:r>
            <a:r>
              <a:rPr lang="en-US" sz="2400" b="1" dirty="0"/>
              <a:t>9999</a:t>
            </a:r>
            <a:r>
              <a:rPr lang="en-US" sz="2400" dirty="0"/>
              <a:t>" protocol="HTTP/1.1“  </a:t>
            </a:r>
            <a:r>
              <a:rPr lang="en-US" sz="2400" dirty="0" err="1"/>
              <a:t>connectionTimeout</a:t>
            </a:r>
            <a:r>
              <a:rPr lang="en-US" sz="2400" dirty="0"/>
              <a:t>="20000“ </a:t>
            </a:r>
          </a:p>
          <a:p>
            <a:r>
              <a:rPr lang="en-US" sz="2400" dirty="0"/>
              <a:t>           </a:t>
            </a:r>
            <a:r>
              <a:rPr lang="en-US" sz="2400" dirty="0" err="1"/>
              <a:t>redirectPort</a:t>
            </a:r>
            <a:r>
              <a:rPr lang="en-US" sz="2400" dirty="0"/>
              <a:t>="8443" /&gt;</a:t>
            </a:r>
          </a:p>
        </p:txBody>
      </p:sp>
    </p:spTree>
    <p:extLst>
      <p:ext uri="{BB962C8B-B14F-4D97-AF65-F5344CB8AC3E}">
        <p14:creationId xmlns:p14="http://schemas.microsoft.com/office/powerpoint/2010/main" val="1518705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240632"/>
            <a:ext cx="11871158" cy="6448926"/>
          </a:xfrm>
        </p:spPr>
        <p:txBody>
          <a:bodyPr>
            <a:normAutofit fontScale="70000" lnSpcReduction="20000"/>
          </a:bodyPr>
          <a:lstStyle/>
          <a:p>
            <a:pPr marL="0" indent="0">
              <a:buNone/>
            </a:pPr>
            <a:r>
              <a:rPr lang="en-US" dirty="0"/>
              <a:t>Step 3(b) "conf\web.xml" - Enabling Directory Listing</a:t>
            </a:r>
          </a:p>
          <a:p>
            <a:r>
              <a:rPr lang="en-US" dirty="0"/>
              <a:t>Use a text editor to open the configuration file "web.xml", under the "conf" sub-directory of Tomcat installed directory.</a:t>
            </a:r>
          </a:p>
          <a:p>
            <a:r>
              <a:rPr lang="en-US" dirty="0"/>
              <a:t>We shall enable directory listing by changing "listings" from "false" to "true" for the "default" servlet. This is handy for test system, but not for production system for security reasons.</a:t>
            </a:r>
          </a:p>
          <a:p>
            <a:r>
              <a:rPr lang="en-US" dirty="0"/>
              <a:t>Locate the following lines (around Line 108) that define the "default" servlet; and change the "listings" from "false" to "true".</a:t>
            </a:r>
          </a:p>
          <a:p>
            <a:pPr marL="0" indent="0">
              <a:buNone/>
            </a:pPr>
            <a:r>
              <a:rPr lang="en-US" dirty="0">
                <a:solidFill>
                  <a:srgbClr val="FF0000"/>
                </a:solidFill>
              </a:rPr>
              <a:t>&lt;servlet&gt;</a:t>
            </a:r>
          </a:p>
          <a:p>
            <a:pPr marL="0" indent="0">
              <a:buNone/>
            </a:pPr>
            <a:r>
              <a:rPr lang="en-US" dirty="0">
                <a:solidFill>
                  <a:srgbClr val="FF0000"/>
                </a:solidFill>
              </a:rPr>
              <a:t>  &lt;servlet-name&gt;default&lt;/servlet-name&gt;</a:t>
            </a:r>
          </a:p>
          <a:p>
            <a:pPr marL="0" indent="0">
              <a:buNone/>
            </a:pPr>
            <a:r>
              <a:rPr lang="en-US" dirty="0">
                <a:solidFill>
                  <a:srgbClr val="FF0000"/>
                </a:solidFill>
              </a:rPr>
              <a:t>  &lt;servlet-class&gt;</a:t>
            </a:r>
            <a:r>
              <a:rPr lang="en-US" dirty="0" err="1">
                <a:solidFill>
                  <a:srgbClr val="FF0000"/>
                </a:solidFill>
              </a:rPr>
              <a:t>org.apache.catalina.servlets.DefaultServlet</a:t>
            </a:r>
            <a:r>
              <a:rPr lang="en-US" dirty="0">
                <a:solidFill>
                  <a:srgbClr val="FF0000"/>
                </a:solidFill>
              </a:rPr>
              <a:t>&lt;/servlet-class&gt;</a:t>
            </a:r>
          </a:p>
          <a:p>
            <a:pPr marL="0" indent="0">
              <a:buNone/>
            </a:pPr>
            <a:r>
              <a:rPr lang="en-US" dirty="0">
                <a:solidFill>
                  <a:srgbClr val="FF0000"/>
                </a:solidFill>
              </a:rPr>
              <a:t>  &lt;</a:t>
            </a:r>
            <a:r>
              <a:rPr lang="en-US" dirty="0" err="1">
                <a:solidFill>
                  <a:srgbClr val="FF0000"/>
                </a:solidFill>
              </a:rPr>
              <a:t>init-param</a:t>
            </a:r>
            <a:r>
              <a:rPr lang="en-US" dirty="0">
                <a:solidFill>
                  <a:srgbClr val="FF0000"/>
                </a:solidFill>
              </a:rPr>
              <a:t>&gt;</a:t>
            </a:r>
          </a:p>
          <a:p>
            <a:pPr marL="0" indent="0">
              <a:buNone/>
            </a:pPr>
            <a:r>
              <a:rPr lang="en-US" dirty="0">
                <a:solidFill>
                  <a:srgbClr val="FF0000"/>
                </a:solidFill>
              </a:rPr>
              <a:t>    &lt;</a:t>
            </a:r>
            <a:r>
              <a:rPr lang="en-US" dirty="0" err="1">
                <a:solidFill>
                  <a:srgbClr val="FF0000"/>
                </a:solidFill>
              </a:rPr>
              <a:t>param</a:t>
            </a:r>
            <a:r>
              <a:rPr lang="en-US" dirty="0">
                <a:solidFill>
                  <a:srgbClr val="FF0000"/>
                </a:solidFill>
              </a:rPr>
              <a:t>-name&gt;debug&lt;/</a:t>
            </a:r>
            <a:r>
              <a:rPr lang="en-US" dirty="0" err="1">
                <a:solidFill>
                  <a:srgbClr val="FF0000"/>
                </a:solidFill>
              </a:rPr>
              <a:t>param</a:t>
            </a:r>
            <a:r>
              <a:rPr lang="en-US" dirty="0">
                <a:solidFill>
                  <a:srgbClr val="FF0000"/>
                </a:solidFill>
              </a:rPr>
              <a:t>-name&gt;</a:t>
            </a:r>
          </a:p>
          <a:p>
            <a:pPr marL="0" indent="0">
              <a:buNone/>
            </a:pPr>
            <a:r>
              <a:rPr lang="en-US" dirty="0">
                <a:solidFill>
                  <a:srgbClr val="FF0000"/>
                </a:solidFill>
              </a:rPr>
              <a:t>    &lt;</a:t>
            </a:r>
            <a:r>
              <a:rPr lang="en-US" dirty="0" err="1">
                <a:solidFill>
                  <a:srgbClr val="FF0000"/>
                </a:solidFill>
              </a:rPr>
              <a:t>param</a:t>
            </a:r>
            <a:r>
              <a:rPr lang="en-US" dirty="0">
                <a:solidFill>
                  <a:srgbClr val="FF0000"/>
                </a:solidFill>
              </a:rPr>
              <a:t>-value&gt;0&lt;/</a:t>
            </a:r>
            <a:r>
              <a:rPr lang="en-US" dirty="0" err="1">
                <a:solidFill>
                  <a:srgbClr val="FF0000"/>
                </a:solidFill>
              </a:rPr>
              <a:t>param</a:t>
            </a:r>
            <a:r>
              <a:rPr lang="en-US" dirty="0">
                <a:solidFill>
                  <a:srgbClr val="FF0000"/>
                </a:solidFill>
              </a:rPr>
              <a:t>-value&gt;</a:t>
            </a:r>
          </a:p>
          <a:p>
            <a:pPr marL="0" indent="0">
              <a:buNone/>
            </a:pPr>
            <a:r>
              <a:rPr lang="en-US" dirty="0">
                <a:solidFill>
                  <a:srgbClr val="FF0000"/>
                </a:solidFill>
              </a:rPr>
              <a:t>  &lt;/</a:t>
            </a:r>
            <a:r>
              <a:rPr lang="en-US" dirty="0" err="1">
                <a:solidFill>
                  <a:srgbClr val="FF0000"/>
                </a:solidFill>
              </a:rPr>
              <a:t>init-param</a:t>
            </a:r>
            <a:r>
              <a:rPr lang="en-US" dirty="0">
                <a:solidFill>
                  <a:srgbClr val="FF0000"/>
                </a:solidFill>
              </a:rPr>
              <a:t>&gt;</a:t>
            </a:r>
          </a:p>
          <a:p>
            <a:pPr marL="0" indent="0">
              <a:buNone/>
            </a:pPr>
            <a:r>
              <a:rPr lang="en-US" dirty="0">
                <a:solidFill>
                  <a:srgbClr val="FF0000"/>
                </a:solidFill>
              </a:rPr>
              <a:t>  &lt;</a:t>
            </a:r>
            <a:r>
              <a:rPr lang="en-US" dirty="0" err="1">
                <a:solidFill>
                  <a:srgbClr val="FF0000"/>
                </a:solidFill>
              </a:rPr>
              <a:t>init-param</a:t>
            </a:r>
            <a:r>
              <a:rPr lang="en-US" dirty="0">
                <a:solidFill>
                  <a:srgbClr val="FF0000"/>
                </a:solidFill>
              </a:rPr>
              <a:t>&gt;</a:t>
            </a:r>
          </a:p>
          <a:p>
            <a:pPr marL="0" indent="0">
              <a:buNone/>
            </a:pPr>
            <a:r>
              <a:rPr lang="en-US" dirty="0">
                <a:solidFill>
                  <a:srgbClr val="FF0000"/>
                </a:solidFill>
              </a:rPr>
              <a:t>    &lt;</a:t>
            </a:r>
            <a:r>
              <a:rPr lang="en-US" dirty="0" err="1">
                <a:solidFill>
                  <a:srgbClr val="FF0000"/>
                </a:solidFill>
              </a:rPr>
              <a:t>param</a:t>
            </a:r>
            <a:r>
              <a:rPr lang="en-US" dirty="0">
                <a:solidFill>
                  <a:srgbClr val="FF0000"/>
                </a:solidFill>
              </a:rPr>
              <a:t>-name&gt;listings&lt;/</a:t>
            </a:r>
            <a:r>
              <a:rPr lang="en-US" dirty="0" err="1">
                <a:solidFill>
                  <a:srgbClr val="FF0000"/>
                </a:solidFill>
              </a:rPr>
              <a:t>param</a:t>
            </a:r>
            <a:r>
              <a:rPr lang="en-US" dirty="0">
                <a:solidFill>
                  <a:srgbClr val="FF0000"/>
                </a:solidFill>
              </a:rPr>
              <a:t>-name&gt;</a:t>
            </a:r>
          </a:p>
          <a:p>
            <a:pPr marL="0" indent="0">
              <a:buNone/>
            </a:pPr>
            <a:r>
              <a:rPr lang="en-US" dirty="0">
                <a:solidFill>
                  <a:srgbClr val="FF0000"/>
                </a:solidFill>
              </a:rPr>
              <a:t>    &lt;</a:t>
            </a:r>
            <a:r>
              <a:rPr lang="en-US" dirty="0" err="1">
                <a:solidFill>
                  <a:srgbClr val="FF0000"/>
                </a:solidFill>
              </a:rPr>
              <a:t>param</a:t>
            </a:r>
            <a:r>
              <a:rPr lang="en-US" dirty="0">
                <a:solidFill>
                  <a:srgbClr val="FF0000"/>
                </a:solidFill>
              </a:rPr>
              <a:t>-value&gt;true&lt;/</a:t>
            </a:r>
            <a:r>
              <a:rPr lang="en-US" dirty="0" err="1">
                <a:solidFill>
                  <a:srgbClr val="FF0000"/>
                </a:solidFill>
              </a:rPr>
              <a:t>param</a:t>
            </a:r>
            <a:r>
              <a:rPr lang="en-US" dirty="0">
                <a:solidFill>
                  <a:srgbClr val="FF0000"/>
                </a:solidFill>
              </a:rPr>
              <a:t>-value&gt;</a:t>
            </a:r>
          </a:p>
          <a:p>
            <a:pPr marL="0" indent="0">
              <a:buNone/>
            </a:pPr>
            <a:r>
              <a:rPr lang="en-US" dirty="0">
                <a:solidFill>
                  <a:srgbClr val="FF0000"/>
                </a:solidFill>
              </a:rPr>
              <a:t>  &lt;/</a:t>
            </a:r>
            <a:r>
              <a:rPr lang="en-US" dirty="0" err="1">
                <a:solidFill>
                  <a:srgbClr val="FF0000"/>
                </a:solidFill>
              </a:rPr>
              <a:t>init-param</a:t>
            </a:r>
            <a:r>
              <a:rPr lang="en-US" dirty="0">
                <a:solidFill>
                  <a:srgbClr val="FF0000"/>
                </a:solidFill>
              </a:rPr>
              <a:t>&gt;</a:t>
            </a:r>
          </a:p>
          <a:p>
            <a:pPr marL="0" indent="0">
              <a:buNone/>
            </a:pPr>
            <a:r>
              <a:rPr lang="en-US" dirty="0">
                <a:solidFill>
                  <a:srgbClr val="FF0000"/>
                </a:solidFill>
              </a:rPr>
              <a:t>  &lt;load-on-startup&gt;1&lt;/load-on-startup&gt;</a:t>
            </a:r>
          </a:p>
          <a:p>
            <a:pPr marL="0" indent="0">
              <a:buNone/>
            </a:pPr>
            <a:r>
              <a:rPr lang="en-US" dirty="0">
                <a:solidFill>
                  <a:srgbClr val="FF0000"/>
                </a:solidFill>
              </a:rPr>
              <a:t>&lt;/servlet&gt;</a:t>
            </a:r>
          </a:p>
        </p:txBody>
      </p:sp>
    </p:spTree>
    <p:extLst>
      <p:ext uri="{BB962C8B-B14F-4D97-AF65-F5344CB8AC3E}">
        <p14:creationId xmlns:p14="http://schemas.microsoft.com/office/powerpoint/2010/main" val="2867980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883" y="401052"/>
            <a:ext cx="11710737" cy="6320589"/>
          </a:xfrm>
        </p:spPr>
        <p:txBody>
          <a:bodyPr>
            <a:normAutofit/>
          </a:bodyPr>
          <a:lstStyle/>
          <a:p>
            <a:pPr marL="0" indent="0">
              <a:buNone/>
            </a:pPr>
            <a:r>
              <a:rPr lang="en-US" sz="3200" b="1" dirty="0"/>
              <a:t>Step 3(c) "conf\context.xml" - Enabling Automatic Reload</a:t>
            </a:r>
          </a:p>
          <a:p>
            <a:r>
              <a:rPr lang="en-US" sz="3200" dirty="0"/>
              <a:t>We shall add the attribute </a:t>
            </a:r>
            <a:r>
              <a:rPr lang="en-US" sz="3200" b="1" dirty="0"/>
              <a:t>reloadable="true" </a:t>
            </a:r>
            <a:r>
              <a:rPr lang="en-US" sz="3200" dirty="0"/>
              <a:t>to the &lt;Context&gt; element to enable automatic reload after code changes. This is handy for test system but not for production, due to the overhead of detecting changes.</a:t>
            </a:r>
          </a:p>
          <a:p>
            <a:r>
              <a:rPr lang="en-US" sz="3200" dirty="0"/>
              <a:t>Locate the &lt;Context&gt; start element (around Line 19), and change it to &lt;Context reloadable="true"&gt;.</a:t>
            </a:r>
          </a:p>
          <a:p>
            <a:pPr marL="0" indent="0">
              <a:buNone/>
            </a:pPr>
            <a:endParaRPr lang="en-US" sz="3200" dirty="0"/>
          </a:p>
          <a:p>
            <a:pPr marL="0" indent="0">
              <a:buNone/>
            </a:pPr>
            <a:r>
              <a:rPr lang="en-US" sz="3200" dirty="0">
                <a:solidFill>
                  <a:srgbClr val="FF0000"/>
                </a:solidFill>
              </a:rPr>
              <a:t>&lt;Context </a:t>
            </a:r>
            <a:r>
              <a:rPr lang="en-US" sz="3200" b="1" dirty="0">
                <a:solidFill>
                  <a:srgbClr val="FF0000"/>
                </a:solidFill>
              </a:rPr>
              <a:t>reloadable="true"</a:t>
            </a:r>
            <a:r>
              <a:rPr lang="en-US" sz="3200" dirty="0">
                <a:solidFill>
                  <a:srgbClr val="FF0000"/>
                </a:solidFill>
              </a:rPr>
              <a:t>&gt;</a:t>
            </a:r>
          </a:p>
          <a:p>
            <a:pPr marL="0" indent="0">
              <a:buNone/>
            </a:pPr>
            <a:r>
              <a:rPr lang="en-US" sz="3200" dirty="0">
                <a:solidFill>
                  <a:srgbClr val="FF0000"/>
                </a:solidFill>
              </a:rPr>
              <a:t>   ......</a:t>
            </a:r>
          </a:p>
          <a:p>
            <a:pPr marL="0" indent="0">
              <a:buNone/>
            </a:pPr>
            <a:r>
              <a:rPr lang="en-US" sz="3200" dirty="0">
                <a:solidFill>
                  <a:srgbClr val="FF0000"/>
                </a:solidFill>
              </a:rPr>
              <a:t>   ......</a:t>
            </a:r>
          </a:p>
          <a:p>
            <a:pPr marL="0" indent="0">
              <a:buNone/>
            </a:pPr>
            <a:r>
              <a:rPr lang="en-US" sz="3200" dirty="0">
                <a:solidFill>
                  <a:srgbClr val="FF0000"/>
                </a:solidFill>
              </a:rPr>
              <a:t>&lt;/Context&gt;</a:t>
            </a:r>
          </a:p>
        </p:txBody>
      </p:sp>
    </p:spTree>
    <p:extLst>
      <p:ext uri="{BB962C8B-B14F-4D97-AF65-F5344CB8AC3E}">
        <p14:creationId xmlns:p14="http://schemas.microsoft.com/office/powerpoint/2010/main" val="4208247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674" y="385010"/>
            <a:ext cx="11614484" cy="6320589"/>
          </a:xfrm>
        </p:spPr>
        <p:txBody>
          <a:bodyPr>
            <a:normAutofit/>
          </a:bodyPr>
          <a:lstStyle/>
          <a:p>
            <a:pPr marL="0" indent="0">
              <a:buNone/>
            </a:pPr>
            <a:r>
              <a:rPr lang="en-US" b="1" dirty="0"/>
              <a:t>Step 3(d) (Optional) "conf\tomcat-users.xml“</a:t>
            </a:r>
          </a:p>
          <a:p>
            <a:endParaRPr lang="en-US" dirty="0"/>
          </a:p>
          <a:p>
            <a:r>
              <a:rPr lang="en-US" dirty="0"/>
              <a:t>Enable the Tomcat's manager by adding the highlighted lines, inside the &lt;tomcat-users&gt; elements:</a:t>
            </a:r>
          </a:p>
          <a:p>
            <a:endParaRPr lang="en-US" dirty="0"/>
          </a:p>
          <a:p>
            <a:pPr marL="0" indent="0">
              <a:buNone/>
            </a:pPr>
            <a:r>
              <a:rPr lang="en-US" dirty="0">
                <a:solidFill>
                  <a:srgbClr val="FF0000"/>
                </a:solidFill>
              </a:rPr>
              <a:t>&lt;tomcat-users&gt;</a:t>
            </a:r>
          </a:p>
          <a:p>
            <a:pPr marL="0" indent="0">
              <a:buNone/>
            </a:pPr>
            <a:r>
              <a:rPr lang="en-US" dirty="0">
                <a:solidFill>
                  <a:srgbClr val="FF0000"/>
                </a:solidFill>
              </a:rPr>
              <a:t>  &lt;role rolename="manager-</a:t>
            </a:r>
            <a:r>
              <a:rPr lang="en-US" dirty="0" err="1">
                <a:solidFill>
                  <a:srgbClr val="FF0000"/>
                </a:solidFill>
              </a:rPr>
              <a:t>gui</a:t>
            </a:r>
            <a:r>
              <a:rPr lang="en-US" dirty="0">
                <a:solidFill>
                  <a:srgbClr val="FF0000"/>
                </a:solidFill>
              </a:rPr>
              <a:t>"/&gt;</a:t>
            </a:r>
          </a:p>
          <a:p>
            <a:pPr marL="0" indent="0">
              <a:buNone/>
            </a:pPr>
            <a:r>
              <a:rPr lang="en-US" dirty="0">
                <a:solidFill>
                  <a:srgbClr val="FF0000"/>
                </a:solidFill>
              </a:rPr>
              <a:t>  &lt;user username="mymanager" password=“</a:t>
            </a:r>
            <a:r>
              <a:rPr lang="en-US" dirty="0" err="1">
                <a:solidFill>
                  <a:srgbClr val="FF0000"/>
                </a:solidFill>
              </a:rPr>
              <a:t>gopi</a:t>
            </a:r>
            <a:r>
              <a:rPr lang="en-US" dirty="0">
                <a:solidFill>
                  <a:srgbClr val="FF0000"/>
                </a:solidFill>
              </a:rPr>
              <a:t>" roles="manager-</a:t>
            </a:r>
            <a:r>
              <a:rPr lang="en-US" dirty="0" err="1">
                <a:solidFill>
                  <a:srgbClr val="FF0000"/>
                </a:solidFill>
              </a:rPr>
              <a:t>gui</a:t>
            </a:r>
            <a:r>
              <a:rPr lang="en-US" dirty="0">
                <a:solidFill>
                  <a:srgbClr val="FF0000"/>
                </a:solidFill>
              </a:rPr>
              <a:t>"/&gt;</a:t>
            </a:r>
          </a:p>
          <a:p>
            <a:pPr marL="0" indent="0">
              <a:buNone/>
            </a:pPr>
            <a:r>
              <a:rPr lang="en-US" dirty="0">
                <a:solidFill>
                  <a:srgbClr val="FF0000"/>
                </a:solidFill>
              </a:rPr>
              <a:t>&lt;/tomcat-users&gt;</a:t>
            </a:r>
          </a:p>
          <a:p>
            <a:pPr marL="0" indent="0">
              <a:buNone/>
            </a:pPr>
            <a:endParaRPr lang="en-US" dirty="0"/>
          </a:p>
          <a:p>
            <a:pPr marL="0" indent="0">
              <a:buNone/>
            </a:pPr>
            <a:r>
              <a:rPr lang="en-US" dirty="0"/>
              <a:t>This enables the manager GUI app for managing Tomcat server.</a:t>
            </a:r>
          </a:p>
        </p:txBody>
      </p:sp>
    </p:spTree>
    <p:extLst>
      <p:ext uri="{BB962C8B-B14F-4D97-AF65-F5344CB8AC3E}">
        <p14:creationId xmlns:p14="http://schemas.microsoft.com/office/powerpoint/2010/main" val="322828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463" y="208546"/>
            <a:ext cx="11806990" cy="6513095"/>
          </a:xfrm>
        </p:spPr>
        <p:txBody>
          <a:bodyPr>
            <a:normAutofit fontScale="77500" lnSpcReduction="20000"/>
          </a:bodyPr>
          <a:lstStyle/>
          <a:p>
            <a:pPr marL="0" indent="0">
              <a:buNone/>
            </a:pPr>
            <a:r>
              <a:rPr lang="en-US" b="1" dirty="0"/>
              <a:t>STEP 4: Start Tomcat Server</a:t>
            </a:r>
          </a:p>
          <a:p>
            <a:r>
              <a:rPr lang="en-US" dirty="0"/>
              <a:t>The Tomcat's executable programs and scripts are kept in the "bin" sub-directory of the Tomcat installed directory.</a:t>
            </a:r>
          </a:p>
          <a:p>
            <a:pPr marL="0" indent="0">
              <a:buNone/>
            </a:pPr>
            <a:r>
              <a:rPr lang="en-US" b="1" dirty="0"/>
              <a:t>Step 4(a) Start Server</a:t>
            </a:r>
            <a:r>
              <a:rPr lang="en-US" dirty="0"/>
              <a:t>, For Windows</a:t>
            </a:r>
          </a:p>
          <a:p>
            <a:r>
              <a:rPr lang="en-US" dirty="0"/>
              <a:t>Assume that Tomcat is installed in "c:\myWebProject\tomcat". Launch a CMD shell and issue:</a:t>
            </a:r>
          </a:p>
          <a:p>
            <a:pPr marL="0" indent="0">
              <a:buNone/>
            </a:pPr>
            <a:r>
              <a:rPr lang="en-US" dirty="0">
                <a:solidFill>
                  <a:srgbClr val="FF0000"/>
                </a:solidFill>
              </a:rPr>
              <a:t>c:                           			   // Change drive</a:t>
            </a:r>
          </a:p>
          <a:p>
            <a:pPr marL="0" indent="0">
              <a:buNone/>
            </a:pPr>
            <a:r>
              <a:rPr lang="en-US" dirty="0">
                <a:solidFill>
                  <a:srgbClr val="FF0000"/>
                </a:solidFill>
              </a:rPr>
              <a:t>cd \</a:t>
            </a:r>
            <a:r>
              <a:rPr lang="en-US" dirty="0" err="1">
                <a:solidFill>
                  <a:srgbClr val="FF0000"/>
                </a:solidFill>
              </a:rPr>
              <a:t>myWebProject</a:t>
            </a:r>
            <a:r>
              <a:rPr lang="en-US" dirty="0">
                <a:solidFill>
                  <a:srgbClr val="FF0000"/>
                </a:solidFill>
              </a:rPr>
              <a:t>\tomcat\bin    // Change directory to your Tomcat's binary  </a:t>
            </a:r>
          </a:p>
          <a:p>
            <a:pPr marL="0" indent="0">
              <a:buNone/>
            </a:pPr>
            <a:r>
              <a:rPr lang="en-US" dirty="0">
                <a:solidFill>
                  <a:srgbClr val="FF0000"/>
                </a:solidFill>
              </a:rPr>
              <a:t>                                                               directory</a:t>
            </a:r>
          </a:p>
          <a:p>
            <a:pPr marL="0" indent="0">
              <a:buNone/>
            </a:pPr>
            <a:r>
              <a:rPr lang="en-US" dirty="0">
                <a:solidFill>
                  <a:srgbClr val="FF0000"/>
                </a:solidFill>
              </a:rPr>
              <a:t>startup                                             // Start tomcat server</a:t>
            </a:r>
          </a:p>
          <a:p>
            <a:pPr marL="0" indent="0">
              <a:buNone/>
            </a:pPr>
            <a:r>
              <a:rPr lang="en-US" dirty="0"/>
              <a:t>A new Tomcat console window appears. Study the messages on the console. Look out for the Tomcat's port number (double check that Tomcat is running on port 9999). Future error messages will be send to this console. </a:t>
            </a:r>
            <a:r>
              <a:rPr lang="en-US" dirty="0" err="1"/>
              <a:t>System.out.println</a:t>
            </a:r>
            <a:r>
              <a:rPr lang="en-US" dirty="0"/>
              <a:t>() issued by your Java servlets will also be sent to this console.</a:t>
            </a:r>
          </a:p>
          <a:p>
            <a:pPr marL="0" indent="0">
              <a:buNone/>
            </a:pPr>
            <a:r>
              <a:rPr lang="en-US" dirty="0">
                <a:solidFill>
                  <a:srgbClr val="FF0000"/>
                </a:solidFill>
              </a:rPr>
              <a:t>......</a:t>
            </a:r>
          </a:p>
          <a:p>
            <a:pPr marL="0" indent="0">
              <a:buNone/>
            </a:pPr>
            <a:r>
              <a:rPr lang="en-US" dirty="0" err="1">
                <a:solidFill>
                  <a:srgbClr val="FF0000"/>
                </a:solidFill>
              </a:rPr>
              <a:t>xxxxx</a:t>
            </a:r>
            <a:r>
              <a:rPr lang="en-US" dirty="0">
                <a:solidFill>
                  <a:srgbClr val="FF0000"/>
                </a:solidFill>
              </a:rPr>
              <a:t> INFO [main] </a:t>
            </a:r>
            <a:r>
              <a:rPr lang="en-US" dirty="0" err="1">
                <a:solidFill>
                  <a:srgbClr val="FF0000"/>
                </a:solidFill>
              </a:rPr>
              <a:t>org.apache.coyote.AbstractProtocol.start</a:t>
            </a:r>
            <a:r>
              <a:rPr lang="en-US" dirty="0">
                <a:solidFill>
                  <a:srgbClr val="FF0000"/>
                </a:solidFill>
              </a:rPr>
              <a:t> Starting </a:t>
            </a:r>
            <a:r>
              <a:rPr lang="en-US" dirty="0" err="1">
                <a:solidFill>
                  <a:srgbClr val="FF0000"/>
                </a:solidFill>
              </a:rPr>
              <a:t>ProtocolHandler</a:t>
            </a:r>
            <a:r>
              <a:rPr lang="en-US" dirty="0">
                <a:solidFill>
                  <a:srgbClr val="FF0000"/>
                </a:solidFill>
              </a:rPr>
              <a:t> ["http-nio-9999"]</a:t>
            </a:r>
          </a:p>
          <a:p>
            <a:pPr marL="0" indent="0">
              <a:buNone/>
            </a:pPr>
            <a:r>
              <a:rPr lang="en-US" dirty="0" err="1">
                <a:solidFill>
                  <a:srgbClr val="FF0000"/>
                </a:solidFill>
              </a:rPr>
              <a:t>xxxxx</a:t>
            </a:r>
            <a:r>
              <a:rPr lang="en-US" dirty="0">
                <a:solidFill>
                  <a:srgbClr val="FF0000"/>
                </a:solidFill>
              </a:rPr>
              <a:t> INFO [main] </a:t>
            </a:r>
            <a:r>
              <a:rPr lang="en-US" dirty="0" err="1">
                <a:solidFill>
                  <a:srgbClr val="FF0000"/>
                </a:solidFill>
              </a:rPr>
              <a:t>org.apache.coyote.AbstractProtocol.start</a:t>
            </a:r>
            <a:r>
              <a:rPr lang="en-US" dirty="0">
                <a:solidFill>
                  <a:srgbClr val="FF0000"/>
                </a:solidFill>
              </a:rPr>
              <a:t> Starting </a:t>
            </a:r>
            <a:r>
              <a:rPr lang="en-US" dirty="0" err="1">
                <a:solidFill>
                  <a:srgbClr val="FF0000"/>
                </a:solidFill>
              </a:rPr>
              <a:t>ProtocolHandler</a:t>
            </a:r>
            <a:r>
              <a:rPr lang="en-US" dirty="0">
                <a:solidFill>
                  <a:srgbClr val="FF0000"/>
                </a:solidFill>
              </a:rPr>
              <a:t> ["ajp-nio-8009"]</a:t>
            </a:r>
          </a:p>
          <a:p>
            <a:pPr marL="0" indent="0">
              <a:buNone/>
            </a:pPr>
            <a:r>
              <a:rPr lang="en-US" dirty="0" err="1">
                <a:solidFill>
                  <a:srgbClr val="FF0000"/>
                </a:solidFill>
              </a:rPr>
              <a:t>xxxxx</a:t>
            </a:r>
            <a:r>
              <a:rPr lang="en-US" dirty="0">
                <a:solidFill>
                  <a:srgbClr val="FF0000"/>
                </a:solidFill>
              </a:rPr>
              <a:t> INFO [main] </a:t>
            </a:r>
            <a:r>
              <a:rPr lang="en-US" dirty="0" err="1">
                <a:solidFill>
                  <a:srgbClr val="FF0000"/>
                </a:solidFill>
              </a:rPr>
              <a:t>org.apache.catalina.startup.Catalina.start</a:t>
            </a:r>
            <a:r>
              <a:rPr lang="en-US" dirty="0">
                <a:solidFill>
                  <a:srgbClr val="FF0000"/>
                </a:solidFill>
              </a:rPr>
              <a:t> Server startup in 1325 </a:t>
            </a:r>
            <a:r>
              <a:rPr lang="en-US" dirty="0" err="1">
                <a:solidFill>
                  <a:srgbClr val="FF0000"/>
                </a:solidFill>
              </a:rPr>
              <a:t>ms</a:t>
            </a:r>
            <a:endParaRPr lang="en-US" dirty="0">
              <a:solidFill>
                <a:srgbClr val="FF0000"/>
              </a:solidFill>
            </a:endParaRPr>
          </a:p>
        </p:txBody>
      </p:sp>
    </p:spTree>
    <p:extLst>
      <p:ext uri="{BB962C8B-B14F-4D97-AF65-F5344CB8AC3E}">
        <p14:creationId xmlns:p14="http://schemas.microsoft.com/office/powerpoint/2010/main" val="224060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43711"/>
          </a:xfrm>
        </p:spPr>
        <p:txBody>
          <a:bodyPr/>
          <a:lstStyle/>
          <a:p>
            <a:pPr algn="ctr"/>
            <a:r>
              <a:rPr lang="en-US" b="1" dirty="0"/>
              <a:t>What is Java EE Application?</a:t>
            </a:r>
          </a:p>
        </p:txBody>
      </p:sp>
      <p:sp>
        <p:nvSpPr>
          <p:cNvPr id="3" name="Content Placeholder 2"/>
          <p:cNvSpPr>
            <a:spLocks noGrp="1"/>
          </p:cNvSpPr>
          <p:nvPr>
            <p:ph idx="1"/>
          </p:nvPr>
        </p:nvSpPr>
        <p:spPr>
          <a:xfrm>
            <a:off x="121920" y="621792"/>
            <a:ext cx="11960352" cy="6120384"/>
          </a:xfrm>
        </p:spPr>
        <p:txBody>
          <a:bodyPr>
            <a:normAutofit fontScale="92500" lnSpcReduction="10000"/>
          </a:bodyPr>
          <a:lstStyle/>
          <a:p>
            <a:r>
              <a:rPr lang="en-US" b="1" dirty="0"/>
              <a:t>Java EE </a:t>
            </a:r>
            <a:r>
              <a:rPr lang="en-US" dirty="0"/>
              <a:t>is actually a collection of technologies and APIs for the Java platform designed to support "Enterprise" Applications which can generally be classed as large-scale, distributed, transactional and highly-available applications designed to support mission-critical business requirements.</a:t>
            </a:r>
          </a:p>
          <a:p>
            <a:pPr fontAlgn="base"/>
            <a:r>
              <a:rPr lang="en-US" dirty="0"/>
              <a:t>Java EE is a collection of specifications for developing and deploying enterprise applications.</a:t>
            </a:r>
          </a:p>
          <a:p>
            <a:pPr fontAlgn="base"/>
            <a:r>
              <a:rPr lang="en-US" dirty="0"/>
              <a:t>In general, enterprise applications refer to software hosted on servers that provide the applications that support the enterprise.</a:t>
            </a:r>
          </a:p>
          <a:p>
            <a:pPr fontAlgn="base"/>
            <a:r>
              <a:rPr lang="en-US" dirty="0"/>
              <a:t>The specifications (defined by Sun) describe services, application programming interfaces (APIs), and protocols.</a:t>
            </a:r>
          </a:p>
          <a:p>
            <a:pPr fontAlgn="base"/>
            <a:r>
              <a:rPr lang="en-US" dirty="0"/>
              <a:t>The </a:t>
            </a:r>
            <a:r>
              <a:rPr lang="en-US" b="1" dirty="0"/>
              <a:t>Java EE product provider </a:t>
            </a:r>
            <a:r>
              <a:rPr lang="en-US" dirty="0"/>
              <a:t>is typically an application-server, web-server, or database-system vendor who provides classes that implement the interfaces defined in the specifications. These vendors compete on implementations of the Java EE specifications.</a:t>
            </a:r>
          </a:p>
          <a:p>
            <a:pPr fontAlgn="base"/>
            <a:r>
              <a:rPr lang="en-US" dirty="0"/>
              <a:t>When a company requires Java EE experience what are they really asking for is experience using the technologies that make up Java EE. Frequently, a company will only be using a subset of the Java EE technologies.</a:t>
            </a:r>
          </a:p>
          <a:p>
            <a:endParaRPr lang="en-US" dirty="0"/>
          </a:p>
        </p:txBody>
      </p:sp>
    </p:spTree>
    <p:extLst>
      <p:ext uri="{BB962C8B-B14F-4D97-AF65-F5344CB8AC3E}">
        <p14:creationId xmlns:p14="http://schemas.microsoft.com/office/powerpoint/2010/main" val="2082956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09011" y="272716"/>
            <a:ext cx="8101263" cy="6585284"/>
          </a:xfrm>
          <a:prstGeom prst="rect">
            <a:avLst/>
          </a:prstGeom>
        </p:spPr>
      </p:pic>
    </p:spTree>
    <p:extLst>
      <p:ext uri="{BB962C8B-B14F-4D97-AF65-F5344CB8AC3E}">
        <p14:creationId xmlns:p14="http://schemas.microsoft.com/office/powerpoint/2010/main" val="1076767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179" y="288758"/>
            <a:ext cx="11421979" cy="6320589"/>
          </a:xfrm>
        </p:spPr>
        <p:txBody>
          <a:bodyPr>
            <a:normAutofit fontScale="92500" lnSpcReduction="10000"/>
          </a:bodyPr>
          <a:lstStyle/>
          <a:p>
            <a:pPr marL="0" indent="0">
              <a:buNone/>
            </a:pPr>
            <a:r>
              <a:rPr lang="en-US" sz="3200" b="1" dirty="0"/>
              <a:t>Step 4(b) Start a Client to Access the Server</a:t>
            </a:r>
          </a:p>
          <a:p>
            <a:r>
              <a:rPr lang="en-US" sz="3200" dirty="0"/>
              <a:t>Start a browser (Firefox, Chrome) as an HTTP client. Issue URL "</a:t>
            </a:r>
            <a:r>
              <a:rPr lang="en-US" sz="3200" b="1" dirty="0"/>
              <a:t>http://localhost:8080</a:t>
            </a:r>
            <a:r>
              <a:rPr lang="en-US" sz="3200" dirty="0"/>
              <a:t>" to access the Tomcat server's welcome page. The hostname "localhost" (with IP address of 127.0.0.1) is meant for local loop-back testing inside the same machine. </a:t>
            </a:r>
          </a:p>
          <a:p>
            <a:r>
              <a:rPr lang="en-US" sz="3200" dirty="0"/>
              <a:t>For users on the other machines over the net, they have to use the server's IP address or DNS domain name or hostname in the format of "</a:t>
            </a:r>
            <a:r>
              <a:rPr lang="en-US" sz="3200" b="1" dirty="0"/>
              <a:t>http://serverHostnameOrIPAddress:8080</a:t>
            </a:r>
            <a:r>
              <a:rPr lang="en-US" sz="3200" dirty="0"/>
              <a:t>".</a:t>
            </a:r>
          </a:p>
          <a:p>
            <a:r>
              <a:rPr lang="en-US" sz="3200" dirty="0"/>
              <a:t>Try issuing URL </a:t>
            </a:r>
            <a:r>
              <a:rPr lang="en-US" sz="3200" b="1" dirty="0"/>
              <a:t>http://localhost:8080/examples </a:t>
            </a:r>
            <a:r>
              <a:rPr lang="en-US" sz="3200" dirty="0"/>
              <a:t>to view the servlet and JSP examples. Try running some of the servlet examples.</a:t>
            </a:r>
          </a:p>
          <a:p>
            <a:r>
              <a:rPr lang="en-US" sz="3200" dirty="0"/>
              <a:t>(Optional) Try issuing URL </a:t>
            </a:r>
            <a:r>
              <a:rPr lang="en-US" sz="3200" b="1" dirty="0"/>
              <a:t>http://localhost:8080/manager/html </a:t>
            </a:r>
            <a:r>
              <a:rPr lang="en-US" sz="3200" dirty="0"/>
              <a:t>to run the Tomcat Web Manager. </a:t>
            </a:r>
          </a:p>
          <a:p>
            <a:r>
              <a:rPr lang="en-US" sz="3200" dirty="0"/>
              <a:t>Enter the username and password configured earlier in tomcat-users.xml.</a:t>
            </a:r>
          </a:p>
        </p:txBody>
      </p:sp>
    </p:spTree>
    <p:extLst>
      <p:ext uri="{BB962C8B-B14F-4D97-AF65-F5344CB8AC3E}">
        <p14:creationId xmlns:p14="http://schemas.microsoft.com/office/powerpoint/2010/main" val="1987563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49179" y="288758"/>
            <a:ext cx="11438021" cy="6368716"/>
          </a:xfrm>
          <a:prstGeom prst="rect">
            <a:avLst/>
          </a:prstGeom>
        </p:spPr>
      </p:pic>
    </p:spTree>
    <p:extLst>
      <p:ext uri="{BB962C8B-B14F-4D97-AF65-F5344CB8AC3E}">
        <p14:creationId xmlns:p14="http://schemas.microsoft.com/office/powerpoint/2010/main" val="1692593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841" y="256674"/>
            <a:ext cx="11646569" cy="6448926"/>
          </a:xfrm>
        </p:spPr>
        <p:txBody>
          <a:bodyPr>
            <a:normAutofit lnSpcReduction="10000"/>
          </a:bodyPr>
          <a:lstStyle/>
          <a:p>
            <a:pPr marL="0" indent="0">
              <a:buNone/>
            </a:pPr>
            <a:r>
              <a:rPr lang="en-US" b="1" dirty="0"/>
              <a:t>Step 4(c) Shutdown Server</a:t>
            </a:r>
            <a:r>
              <a:rPr lang="en-US" dirty="0"/>
              <a:t>, For Windows</a:t>
            </a:r>
          </a:p>
          <a:p>
            <a:endParaRPr lang="en-US" dirty="0"/>
          </a:p>
          <a:p>
            <a:r>
              <a:rPr lang="en-US" dirty="0"/>
              <a:t>You can shutdown the tomcat server by either:</a:t>
            </a:r>
          </a:p>
          <a:p>
            <a:r>
              <a:rPr lang="en-US" dirty="0"/>
              <a:t>Press </a:t>
            </a:r>
            <a:r>
              <a:rPr lang="en-US" b="1" dirty="0"/>
              <a:t>Ctrl-C on the Tomcat console</a:t>
            </a:r>
            <a:r>
              <a:rPr lang="en-US" dirty="0"/>
              <a:t>; OR</a:t>
            </a:r>
          </a:p>
          <a:p>
            <a:r>
              <a:rPr lang="en-US" dirty="0"/>
              <a:t>Run "</a:t>
            </a:r>
            <a:r>
              <a:rPr lang="en-US" b="1" dirty="0">
                <a:solidFill>
                  <a:srgbClr val="FF0000"/>
                </a:solidFill>
              </a:rPr>
              <a:t>&lt;TOMCAT_HOME&gt;\bin\shutdown.bat</a:t>
            </a:r>
            <a:r>
              <a:rPr lang="en-US" dirty="0"/>
              <a:t>" script. </a:t>
            </a:r>
          </a:p>
          <a:p>
            <a:r>
              <a:rPr lang="en-US" dirty="0"/>
              <a:t>Open a new "cmd" and issue:</a:t>
            </a:r>
          </a:p>
          <a:p>
            <a:r>
              <a:rPr lang="en-US" dirty="0"/>
              <a:t>c:                                                      // Change the current drive</a:t>
            </a:r>
          </a:p>
          <a:p>
            <a:r>
              <a:rPr lang="en-US" dirty="0"/>
              <a:t>cd \</a:t>
            </a:r>
            <a:r>
              <a:rPr lang="en-US" dirty="0" err="1"/>
              <a:t>myWebProject</a:t>
            </a:r>
            <a:r>
              <a:rPr lang="en-US" dirty="0"/>
              <a:t>\tomcat\bin  // Change directory to your Tomcat's binary </a:t>
            </a:r>
          </a:p>
          <a:p>
            <a:pPr marL="0" indent="0">
              <a:buNone/>
            </a:pPr>
            <a:r>
              <a:rPr lang="en-US" dirty="0"/>
              <a:t>                                                           // directory</a:t>
            </a:r>
          </a:p>
          <a:p>
            <a:r>
              <a:rPr lang="en-US" b="1" dirty="0">
                <a:solidFill>
                  <a:srgbClr val="FF0000"/>
                </a:solidFill>
              </a:rPr>
              <a:t>shutdown</a:t>
            </a:r>
            <a:r>
              <a:rPr lang="en-US" dirty="0"/>
              <a:t>                                      // Shutdown the server</a:t>
            </a:r>
          </a:p>
          <a:p>
            <a:endParaRPr lang="en-US" dirty="0"/>
          </a:p>
          <a:p>
            <a:r>
              <a:rPr lang="en-US" dirty="0"/>
              <a:t>WARNING: You MUST properly shutdown the Tomcat. DO NOT kill the cat by pushing the window's "CLOSE" button.</a:t>
            </a:r>
          </a:p>
        </p:txBody>
      </p:sp>
    </p:spTree>
    <p:extLst>
      <p:ext uri="{BB962C8B-B14F-4D97-AF65-F5344CB8AC3E}">
        <p14:creationId xmlns:p14="http://schemas.microsoft.com/office/powerpoint/2010/main" val="270863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842" y="176462"/>
            <a:ext cx="11598442" cy="6529137"/>
          </a:xfrm>
        </p:spPr>
        <p:txBody>
          <a:bodyPr>
            <a:normAutofit fontScale="85000" lnSpcReduction="20000"/>
          </a:bodyPr>
          <a:lstStyle/>
          <a:p>
            <a:pPr marL="0" indent="0">
              <a:buNone/>
            </a:pPr>
            <a:r>
              <a:rPr lang="en-US" b="1" dirty="0"/>
              <a:t>STEP 5: Develop and Deploy a WebApp</a:t>
            </a:r>
          </a:p>
          <a:p>
            <a:r>
              <a:rPr lang="en-US" dirty="0"/>
              <a:t>Step 5(a) Create the Directory Structure for your WebApp</a:t>
            </a:r>
          </a:p>
          <a:p>
            <a:r>
              <a:rPr lang="en-US" dirty="0"/>
              <a:t>Let's call our first webapp "</a:t>
            </a:r>
            <a:r>
              <a:rPr lang="en-US" b="1" dirty="0"/>
              <a:t>hello</a:t>
            </a:r>
            <a:r>
              <a:rPr lang="en-US" dirty="0"/>
              <a:t>". Goto Tomcat's "webapps" sub-directory and create the following directory structure for your webapp "hello" :</a:t>
            </a:r>
          </a:p>
          <a:p>
            <a:r>
              <a:rPr lang="en-US" dirty="0"/>
              <a:t>Under Tomcat's "webapps", create your webapp's root directory "hello" (i.e., "&lt;TOMCAT_HOME&gt;\webapps\hello").</a:t>
            </a:r>
          </a:p>
          <a:p>
            <a:r>
              <a:rPr lang="en-US" dirty="0"/>
              <a:t>Under "hello", create a sub-directory "WEB-INF" (case sensitive, a "dash" not an underscore) (i.e., "&lt;TOMCAT_HOME&gt;\webapps\hello\WEB-INF").</a:t>
            </a:r>
          </a:p>
          <a:p>
            <a:r>
              <a:rPr lang="en-US" dirty="0"/>
              <a:t>Under "WEB-INF", create a sub-sub-directory "classes" (case sensitive, plural) (i.e., "&lt;TOMCAT_HOME&gt;\webapps\hello\WEB-INF\classes").</a:t>
            </a:r>
          </a:p>
          <a:p>
            <a:r>
              <a:rPr lang="en-US" dirty="0"/>
              <a:t>You need to keep your web resources (e.g., HTMLs, CSSs, images, scripts, servlets, JSPs) in the proper directories:</a:t>
            </a:r>
          </a:p>
          <a:p>
            <a:r>
              <a:rPr lang="en-US" dirty="0"/>
              <a:t>"hello": The is called the </a:t>
            </a:r>
            <a:r>
              <a:rPr lang="en-US" b="1" dirty="0"/>
              <a:t>context root </a:t>
            </a:r>
            <a:r>
              <a:rPr lang="en-US" dirty="0"/>
              <a:t>(or document base directory) of your webapp. </a:t>
            </a:r>
          </a:p>
          <a:p>
            <a:r>
              <a:rPr lang="en-US" dirty="0"/>
              <a:t>You should keep all your HTML files and resources visible to the web users (e.g., HTMLs, CSSs, images, scripts, JSPs) under this context root.</a:t>
            </a:r>
          </a:p>
          <a:p>
            <a:r>
              <a:rPr lang="en-US" dirty="0"/>
              <a:t>"</a:t>
            </a:r>
            <a:r>
              <a:rPr lang="en-US" b="1" dirty="0"/>
              <a:t>hello/WEB-INF</a:t>
            </a:r>
            <a:r>
              <a:rPr lang="en-US" dirty="0"/>
              <a:t>": This directory, although under the context root, is not visible to the web users. This is where you keep your application's web descriptor file "web.xml".</a:t>
            </a:r>
          </a:p>
          <a:p>
            <a:r>
              <a:rPr lang="en-US" dirty="0"/>
              <a:t>"</a:t>
            </a:r>
            <a:r>
              <a:rPr lang="en-US" b="1" dirty="0"/>
              <a:t>hello/WEB-INF/classes</a:t>
            </a:r>
            <a:r>
              <a:rPr lang="en-US" dirty="0"/>
              <a:t>": This is where you keep all the Java classes such as servlet class-files.</a:t>
            </a:r>
          </a:p>
        </p:txBody>
      </p:sp>
    </p:spTree>
    <p:extLst>
      <p:ext uri="{BB962C8B-B14F-4D97-AF65-F5344CB8AC3E}">
        <p14:creationId xmlns:p14="http://schemas.microsoft.com/office/powerpoint/2010/main" val="474266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21"/>
            <a:ext cx="10515600" cy="802105"/>
          </a:xfrm>
        </p:spPr>
        <p:txBody>
          <a:bodyPr>
            <a:normAutofit fontScale="90000"/>
          </a:bodyPr>
          <a:lstStyle/>
          <a:p>
            <a:pPr algn="ctr"/>
            <a:br>
              <a:rPr lang="en-US" b="1" dirty="0"/>
            </a:br>
            <a:r>
              <a:rPr lang="en-US" b="1" dirty="0"/>
              <a:t>Directory Structure for your WebApp, hello</a:t>
            </a:r>
            <a:br>
              <a:rPr lang="en-US" b="1"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9220" y="1171073"/>
            <a:ext cx="8341895" cy="5358063"/>
          </a:xfrm>
        </p:spPr>
      </p:pic>
    </p:spTree>
    <p:extLst>
      <p:ext uri="{BB962C8B-B14F-4D97-AF65-F5344CB8AC3E}">
        <p14:creationId xmlns:p14="http://schemas.microsoft.com/office/powerpoint/2010/main" val="2287349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179" y="352926"/>
            <a:ext cx="11502189" cy="6288506"/>
          </a:xfrm>
        </p:spPr>
        <p:txBody>
          <a:bodyPr>
            <a:normAutofit fontScale="92500" lnSpcReduction="10000"/>
          </a:bodyPr>
          <a:lstStyle/>
          <a:p>
            <a:r>
              <a:rPr lang="en-US" dirty="0"/>
              <a:t>You should RE-START your Tomcat server to pick up the hello webapp. Check the Tomcat's console to confirm that "hello" application has been properly deployed:</a:t>
            </a:r>
          </a:p>
          <a:p>
            <a:r>
              <a:rPr lang="en-US" dirty="0">
                <a:solidFill>
                  <a:srgbClr val="FF0000"/>
                </a:solidFill>
              </a:rPr>
              <a:t>......</a:t>
            </a:r>
          </a:p>
          <a:p>
            <a:r>
              <a:rPr lang="en-US" dirty="0" err="1">
                <a:solidFill>
                  <a:srgbClr val="FF0000"/>
                </a:solidFill>
              </a:rPr>
              <a:t>xxxxx</a:t>
            </a:r>
            <a:r>
              <a:rPr lang="en-US" dirty="0">
                <a:solidFill>
                  <a:srgbClr val="FF0000"/>
                </a:solidFill>
              </a:rPr>
              <a:t> INFO [main] </a:t>
            </a:r>
            <a:r>
              <a:rPr lang="en-US" dirty="0" err="1">
                <a:solidFill>
                  <a:srgbClr val="FF0000"/>
                </a:solidFill>
              </a:rPr>
              <a:t>org.apache.catalina.startup.HostConfig.deployDirectory</a:t>
            </a:r>
            <a:endParaRPr lang="en-US" dirty="0">
              <a:solidFill>
                <a:srgbClr val="FF0000"/>
              </a:solidFill>
            </a:endParaRPr>
          </a:p>
          <a:p>
            <a:r>
              <a:rPr lang="en-US" dirty="0">
                <a:solidFill>
                  <a:srgbClr val="FF0000"/>
                </a:solidFill>
              </a:rPr>
              <a:t>Deploying web application directory [xxx\webapps\hello]</a:t>
            </a:r>
          </a:p>
          <a:p>
            <a:r>
              <a:rPr lang="en-US" dirty="0" err="1">
                <a:solidFill>
                  <a:srgbClr val="FF0000"/>
                </a:solidFill>
              </a:rPr>
              <a:t>xxxxx</a:t>
            </a:r>
            <a:r>
              <a:rPr lang="en-US" dirty="0">
                <a:solidFill>
                  <a:srgbClr val="FF0000"/>
                </a:solidFill>
              </a:rPr>
              <a:t> INFO [main] </a:t>
            </a:r>
            <a:r>
              <a:rPr lang="en-US" dirty="0" err="1">
                <a:solidFill>
                  <a:srgbClr val="FF0000"/>
                </a:solidFill>
              </a:rPr>
              <a:t>org.apache.catalina.startup.HostConfig.deployDirectory</a:t>
            </a:r>
            <a:endParaRPr lang="en-US" dirty="0">
              <a:solidFill>
                <a:srgbClr val="FF0000"/>
              </a:solidFill>
            </a:endParaRPr>
          </a:p>
          <a:p>
            <a:r>
              <a:rPr lang="en-US" dirty="0">
                <a:solidFill>
                  <a:srgbClr val="FF0000"/>
                </a:solidFill>
              </a:rPr>
              <a:t>Deployment of web application directory [xxx\webapps\hello] has finished in [38] </a:t>
            </a:r>
            <a:r>
              <a:rPr lang="en-US" dirty="0" err="1">
                <a:solidFill>
                  <a:srgbClr val="FF0000"/>
                </a:solidFill>
              </a:rPr>
              <a:t>ms</a:t>
            </a:r>
            <a:endParaRPr lang="en-US" dirty="0">
              <a:solidFill>
                <a:srgbClr val="FF0000"/>
              </a:solidFill>
            </a:endParaRPr>
          </a:p>
          <a:p>
            <a:r>
              <a:rPr lang="en-US" dirty="0">
                <a:solidFill>
                  <a:srgbClr val="FF0000"/>
                </a:solidFill>
              </a:rPr>
              <a:t>......</a:t>
            </a:r>
          </a:p>
          <a:p>
            <a:r>
              <a:rPr lang="en-US" dirty="0"/>
              <a:t>You can issue the following URL to access the web application "hello":</a:t>
            </a:r>
          </a:p>
          <a:p>
            <a:r>
              <a:rPr lang="en-US" b="1" dirty="0"/>
              <a:t>http://localhost:9999/hello</a:t>
            </a:r>
          </a:p>
          <a:p>
            <a:r>
              <a:rPr lang="en-US" dirty="0"/>
              <a:t>You should see the directory listing of the directory "&lt;TOMCAT_HOME&gt;\webapps\hello", which shall be empty at this point of time. (Take note that we have earlier enabled directory listing in "web.xml". Otherwise, you will get an error "404 Not Found").</a:t>
            </a:r>
          </a:p>
        </p:txBody>
      </p:sp>
    </p:spTree>
    <p:extLst>
      <p:ext uri="{BB962C8B-B14F-4D97-AF65-F5344CB8AC3E}">
        <p14:creationId xmlns:p14="http://schemas.microsoft.com/office/powerpoint/2010/main" val="2146249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883" y="304800"/>
            <a:ext cx="11454063" cy="6352674"/>
          </a:xfrm>
        </p:spPr>
        <p:txBody>
          <a:bodyPr>
            <a:normAutofit lnSpcReduction="10000"/>
          </a:bodyPr>
          <a:lstStyle/>
          <a:p>
            <a:pPr marL="0" indent="0">
              <a:buNone/>
            </a:pPr>
            <a:r>
              <a:rPr lang="en-US" b="1" dirty="0"/>
              <a:t>Step 5(b) Write a Welcome Page</a:t>
            </a:r>
          </a:p>
          <a:p>
            <a:r>
              <a:rPr lang="en-US" dirty="0"/>
              <a:t>Create the following HTML page and save as "HelloHome.html" in your application's root directory "hello".</a:t>
            </a:r>
          </a:p>
          <a:p>
            <a:pPr marL="0" indent="0">
              <a:buNone/>
            </a:pPr>
            <a:endParaRPr lang="en-US" dirty="0"/>
          </a:p>
          <a:p>
            <a:pPr marL="0" indent="0">
              <a:buNone/>
            </a:pPr>
            <a:r>
              <a:rPr lang="en-US" dirty="0"/>
              <a:t>&lt;html&gt;</a:t>
            </a:r>
          </a:p>
          <a:p>
            <a:pPr marL="0" indent="0">
              <a:buNone/>
            </a:pPr>
            <a:r>
              <a:rPr lang="en-US" dirty="0"/>
              <a:t>  &lt;head&gt;&lt;title&gt;My Home Page&lt;/title&gt;&lt;/head&gt;</a:t>
            </a:r>
          </a:p>
          <a:p>
            <a:pPr marL="0" indent="0">
              <a:buNone/>
            </a:pPr>
            <a:r>
              <a:rPr lang="en-US" dirty="0"/>
              <a:t>  &lt;body&gt;</a:t>
            </a:r>
          </a:p>
          <a:p>
            <a:pPr marL="0" indent="0">
              <a:buNone/>
            </a:pPr>
            <a:r>
              <a:rPr lang="en-US" dirty="0"/>
              <a:t>    &lt;h1&gt;My Name is so and so. This is my HOME.&lt;/h1&gt;</a:t>
            </a:r>
          </a:p>
          <a:p>
            <a:pPr marL="0" indent="0">
              <a:buNone/>
            </a:pPr>
            <a:r>
              <a:rPr lang="en-US" dirty="0"/>
              <a:t>  &lt;/body&gt;</a:t>
            </a:r>
          </a:p>
          <a:p>
            <a:pPr marL="0" indent="0">
              <a:buNone/>
            </a:pPr>
            <a:r>
              <a:rPr lang="en-US" dirty="0"/>
              <a:t>&lt;/html&gt;</a:t>
            </a:r>
          </a:p>
          <a:p>
            <a:pPr marL="0" indent="0">
              <a:buNone/>
            </a:pPr>
            <a:endParaRPr lang="en-US" dirty="0"/>
          </a:p>
          <a:p>
            <a:r>
              <a:rPr lang="en-US" dirty="0"/>
              <a:t>You can browse this page by issuing this URL:</a:t>
            </a:r>
          </a:p>
          <a:p>
            <a:pPr marL="0" indent="0">
              <a:buNone/>
            </a:pPr>
            <a:r>
              <a:rPr lang="en-US" dirty="0"/>
              <a:t>	</a:t>
            </a:r>
            <a:r>
              <a:rPr lang="en-US" dirty="0">
                <a:solidFill>
                  <a:srgbClr val="FF0000"/>
                </a:solidFill>
              </a:rPr>
              <a:t>http://localhost:9999/hello/HelloHome.html</a:t>
            </a:r>
          </a:p>
        </p:txBody>
      </p:sp>
    </p:spTree>
    <p:extLst>
      <p:ext uri="{BB962C8B-B14F-4D97-AF65-F5344CB8AC3E}">
        <p14:creationId xmlns:p14="http://schemas.microsoft.com/office/powerpoint/2010/main" val="1228143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304" y="304800"/>
            <a:ext cx="11149263" cy="6160168"/>
          </a:xfrm>
        </p:spPr>
      </p:pic>
    </p:spTree>
    <p:extLst>
      <p:ext uri="{BB962C8B-B14F-4D97-AF65-F5344CB8AC3E}">
        <p14:creationId xmlns:p14="http://schemas.microsoft.com/office/powerpoint/2010/main" val="807232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513347" y="449179"/>
            <a:ext cx="11165306" cy="6192253"/>
          </a:xfrm>
          <a:prstGeom prst="rect">
            <a:avLst/>
          </a:prstGeom>
        </p:spPr>
      </p:pic>
    </p:spTree>
    <p:extLst>
      <p:ext uri="{BB962C8B-B14F-4D97-AF65-F5344CB8AC3E}">
        <p14:creationId xmlns:p14="http://schemas.microsoft.com/office/powerpoint/2010/main" val="1751849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 y="146304"/>
            <a:ext cx="11972544" cy="6583680"/>
          </a:xfrm>
        </p:spPr>
        <p:txBody>
          <a:bodyPr>
            <a:normAutofit lnSpcReduction="10000"/>
          </a:bodyPr>
          <a:lstStyle/>
          <a:p>
            <a:pPr marL="0" indent="0" fontAlgn="base">
              <a:buNone/>
            </a:pPr>
            <a:r>
              <a:rPr lang="en-US" b="1" dirty="0"/>
              <a:t>The 13 core technologies that make up Java EE are</a:t>
            </a:r>
            <a:r>
              <a:rPr lang="en-US" dirty="0"/>
              <a:t>:</a:t>
            </a:r>
          </a:p>
          <a:p>
            <a:pPr fontAlgn="base"/>
            <a:r>
              <a:rPr lang="en-US" dirty="0"/>
              <a:t>JDBC</a:t>
            </a:r>
          </a:p>
          <a:p>
            <a:pPr fontAlgn="base"/>
            <a:r>
              <a:rPr lang="en-US" dirty="0"/>
              <a:t>JNDI</a:t>
            </a:r>
          </a:p>
          <a:p>
            <a:pPr fontAlgn="base"/>
            <a:r>
              <a:rPr lang="en-US" dirty="0"/>
              <a:t>EJB</a:t>
            </a:r>
          </a:p>
          <a:p>
            <a:pPr fontAlgn="base"/>
            <a:r>
              <a:rPr lang="en-US" dirty="0"/>
              <a:t>RMI</a:t>
            </a:r>
          </a:p>
          <a:p>
            <a:pPr fontAlgn="base"/>
            <a:r>
              <a:rPr lang="en-US" dirty="0"/>
              <a:t>JSP</a:t>
            </a:r>
          </a:p>
          <a:p>
            <a:pPr fontAlgn="base"/>
            <a:r>
              <a:rPr lang="en-US" dirty="0"/>
              <a:t>Java servlets</a:t>
            </a:r>
          </a:p>
          <a:p>
            <a:pPr fontAlgn="base"/>
            <a:r>
              <a:rPr lang="en-US" dirty="0"/>
              <a:t>XML</a:t>
            </a:r>
          </a:p>
          <a:p>
            <a:pPr fontAlgn="base"/>
            <a:r>
              <a:rPr lang="en-US" dirty="0"/>
              <a:t>JMS</a:t>
            </a:r>
          </a:p>
          <a:p>
            <a:pPr fontAlgn="base"/>
            <a:r>
              <a:rPr lang="en-US" dirty="0"/>
              <a:t>Java IDL</a:t>
            </a:r>
          </a:p>
          <a:p>
            <a:pPr fontAlgn="base"/>
            <a:r>
              <a:rPr lang="en-US" dirty="0"/>
              <a:t>JTS</a:t>
            </a:r>
          </a:p>
          <a:p>
            <a:pPr fontAlgn="base"/>
            <a:r>
              <a:rPr lang="en-US" dirty="0"/>
              <a:t>JTA</a:t>
            </a:r>
          </a:p>
          <a:p>
            <a:pPr fontAlgn="base"/>
            <a:r>
              <a:rPr lang="en-US" dirty="0"/>
              <a:t>JavaMail</a:t>
            </a:r>
          </a:p>
          <a:p>
            <a:pPr fontAlgn="base"/>
            <a:r>
              <a:rPr lang="en-US" dirty="0"/>
              <a:t>JAF</a:t>
            </a:r>
          </a:p>
          <a:p>
            <a:endParaRPr lang="en-US" dirty="0"/>
          </a:p>
        </p:txBody>
      </p:sp>
    </p:spTree>
    <p:extLst>
      <p:ext uri="{BB962C8B-B14F-4D97-AF65-F5344CB8AC3E}">
        <p14:creationId xmlns:p14="http://schemas.microsoft.com/office/powerpoint/2010/main" val="4178849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47" y="256674"/>
            <a:ext cx="11839074" cy="6416842"/>
          </a:xfrm>
        </p:spPr>
        <p:txBody>
          <a:bodyPr>
            <a:normAutofit fontScale="92500"/>
          </a:bodyPr>
          <a:lstStyle/>
          <a:p>
            <a:r>
              <a:rPr lang="en-US" dirty="0"/>
              <a:t>Alternatively, you can issue an URL to your web application root "hello":</a:t>
            </a:r>
          </a:p>
          <a:p>
            <a:pPr marL="0" indent="0">
              <a:buNone/>
            </a:pPr>
            <a:r>
              <a:rPr lang="en-US" dirty="0">
                <a:solidFill>
                  <a:srgbClr val="FF0000"/>
                </a:solidFill>
              </a:rPr>
              <a:t>	http://localhost:8080/hello</a:t>
            </a:r>
          </a:p>
          <a:p>
            <a:r>
              <a:rPr lang="en-US" dirty="0"/>
              <a:t>The server will return the directory listing of your base directory. You can then click on "HelloHome.html".</a:t>
            </a:r>
          </a:p>
          <a:p>
            <a:r>
              <a:rPr lang="en-US" dirty="0"/>
              <a:t>Rename "HelloHome.html" to "</a:t>
            </a:r>
            <a:r>
              <a:rPr lang="en-US" b="1" dirty="0"/>
              <a:t>index.html</a:t>
            </a:r>
            <a:r>
              <a:rPr lang="en-US" dirty="0"/>
              <a:t>", and issue a directory request again:</a:t>
            </a:r>
          </a:p>
          <a:p>
            <a:pPr marL="0" indent="0">
              <a:buNone/>
            </a:pPr>
            <a:r>
              <a:rPr lang="en-US" dirty="0"/>
              <a:t>	</a:t>
            </a:r>
            <a:r>
              <a:rPr lang="en-US" dirty="0">
                <a:solidFill>
                  <a:srgbClr val="FF0000"/>
                </a:solidFill>
              </a:rPr>
              <a:t>http://localhost:8080/hello</a:t>
            </a:r>
          </a:p>
          <a:p>
            <a:r>
              <a:rPr lang="en-US" dirty="0"/>
              <a:t>Now, the server will redirect the directory request to "index.html", if the root directory contains an "index.html", instead of serving the directory listing.</a:t>
            </a:r>
          </a:p>
          <a:p>
            <a:pPr marL="457200" lvl="1" indent="0">
              <a:buNone/>
            </a:pPr>
            <a:r>
              <a:rPr lang="en-US" dirty="0"/>
              <a:t>You can check out the home page of your peers by issuing:</a:t>
            </a:r>
          </a:p>
          <a:p>
            <a:pPr marL="457200" lvl="1" indent="0">
              <a:buNone/>
            </a:pPr>
            <a:r>
              <a:rPr lang="en-US" dirty="0"/>
              <a:t>http://YourPeerHostnameOrIPAddress:8080/hello</a:t>
            </a:r>
          </a:p>
          <a:p>
            <a:pPr marL="457200" lvl="1" indent="0">
              <a:buNone/>
            </a:pPr>
            <a:r>
              <a:rPr lang="en-US" dirty="0"/>
              <a:t>http://YourPeerHostnameOrIPAddress:8080/hello/HelloHome.html</a:t>
            </a:r>
          </a:p>
          <a:p>
            <a:pPr marL="457200" lvl="1" indent="0">
              <a:buNone/>
            </a:pPr>
            <a:r>
              <a:rPr lang="en-US" dirty="0"/>
              <a:t>http://YourPeerHostnameOrIPAddress:8080/hello/index.html</a:t>
            </a:r>
          </a:p>
          <a:p>
            <a:r>
              <a:rPr lang="en-US" dirty="0"/>
              <a:t>with a valid "</a:t>
            </a:r>
            <a:r>
              <a:rPr lang="en-US" dirty="0" err="1"/>
              <a:t>YourPeerHostnameOrIPAddress</a:t>
            </a:r>
            <a:r>
              <a:rPr lang="en-US" dirty="0"/>
              <a:t>", provided that your peer has started his tomcat server and his firewall does not block your access. You can use command such as "ipconfig" (Windows), "</a:t>
            </a:r>
            <a:r>
              <a:rPr lang="en-US" dirty="0" err="1"/>
              <a:t>ifconfig</a:t>
            </a:r>
            <a:r>
              <a:rPr lang="en-US" dirty="0"/>
              <a:t>" (Mac OS and Unix) to find your IP address.</a:t>
            </a:r>
          </a:p>
        </p:txBody>
      </p:sp>
    </p:spTree>
    <p:extLst>
      <p:ext uri="{BB962C8B-B14F-4D97-AF65-F5344CB8AC3E}">
        <p14:creationId xmlns:p14="http://schemas.microsoft.com/office/powerpoint/2010/main" val="2730438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4589" y="368968"/>
            <a:ext cx="11774906" cy="6489032"/>
          </a:xfrm>
          <a:prstGeom prst="rect">
            <a:avLst/>
          </a:prstGeom>
        </p:spPr>
      </p:pic>
    </p:spTree>
    <p:extLst>
      <p:ext uri="{BB962C8B-B14F-4D97-AF65-F5344CB8AC3E}">
        <p14:creationId xmlns:p14="http://schemas.microsoft.com/office/powerpoint/2010/main" val="4145994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305"/>
            <a:ext cx="10515600" cy="573023"/>
          </a:xfrm>
        </p:spPr>
        <p:txBody>
          <a:bodyPr>
            <a:normAutofit fontScale="90000"/>
          </a:bodyPr>
          <a:lstStyle/>
          <a:p>
            <a:pPr algn="ctr"/>
            <a:r>
              <a:rPr lang="en-US" b="1" dirty="0"/>
              <a:t>Conclusions</a:t>
            </a:r>
          </a:p>
        </p:txBody>
      </p:sp>
      <p:sp>
        <p:nvSpPr>
          <p:cNvPr id="3" name="Content Placeholder 2"/>
          <p:cNvSpPr>
            <a:spLocks noGrp="1"/>
          </p:cNvSpPr>
          <p:nvPr>
            <p:ph idx="1"/>
          </p:nvPr>
        </p:nvSpPr>
        <p:spPr>
          <a:xfrm>
            <a:off x="838200" y="1194816"/>
            <a:ext cx="10515600" cy="5315712"/>
          </a:xfrm>
        </p:spPr>
        <p:txBody>
          <a:bodyPr/>
          <a:lstStyle/>
          <a:p>
            <a:r>
              <a:rPr lang="en-US" dirty="0"/>
              <a:t>A small web page is create in the form of HTML file and deployed in HTTP server, Apache Tomcat.</a:t>
            </a:r>
          </a:p>
          <a:p>
            <a:r>
              <a:rPr lang="en-US" dirty="0"/>
              <a:t>Accessed this resource i.e. HTML file from a browser client.</a:t>
            </a:r>
          </a:p>
          <a:p>
            <a:endParaRPr lang="en-US" dirty="0"/>
          </a:p>
        </p:txBody>
      </p:sp>
    </p:spTree>
    <p:extLst>
      <p:ext uri="{BB962C8B-B14F-4D97-AF65-F5344CB8AC3E}">
        <p14:creationId xmlns:p14="http://schemas.microsoft.com/office/powerpoint/2010/main" val="120623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729"/>
            <a:ext cx="10515600" cy="463295"/>
          </a:xfrm>
        </p:spPr>
        <p:txBody>
          <a:bodyPr>
            <a:normAutofit fontScale="90000"/>
          </a:bodyPr>
          <a:lstStyle/>
          <a:p>
            <a:pPr algn="ctr"/>
            <a:br>
              <a:rPr lang="en-US" b="1" dirty="0"/>
            </a:br>
            <a:r>
              <a:rPr lang="fr-FR" b="1" dirty="0"/>
              <a:t>Java  Enterprise Edition (Java EE) 8  </a:t>
            </a:r>
            <a:r>
              <a:rPr lang="en-US" b="1" dirty="0"/>
              <a:t>Java EE APIs</a:t>
            </a:r>
            <a:br>
              <a:rPr lang="en-US" dirty="0"/>
            </a:br>
            <a:endParaRPr lang="en-US" dirty="0"/>
          </a:p>
        </p:txBody>
      </p:sp>
      <p:pic>
        <p:nvPicPr>
          <p:cNvPr id="1026" name="Picture 2" descr="Image result for List of java EE API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8784" y="975360"/>
            <a:ext cx="10415016" cy="579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37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31264" y="329184"/>
            <a:ext cx="8570976" cy="5986272"/>
          </a:xfrm>
          <a:prstGeom prst="rect">
            <a:avLst/>
          </a:prstGeom>
        </p:spPr>
      </p:pic>
    </p:spTree>
    <p:extLst>
      <p:ext uri="{BB962C8B-B14F-4D97-AF65-F5344CB8AC3E}">
        <p14:creationId xmlns:p14="http://schemas.microsoft.com/office/powerpoint/2010/main" val="288439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50214" y="826770"/>
            <a:ext cx="10460736" cy="5937504"/>
          </a:xfrm>
          <a:prstGeom prst="rect">
            <a:avLst/>
          </a:prstGeom>
        </p:spPr>
      </p:pic>
    </p:spTree>
    <p:extLst>
      <p:ext uri="{BB962C8B-B14F-4D97-AF65-F5344CB8AC3E}">
        <p14:creationId xmlns:p14="http://schemas.microsoft.com/office/powerpoint/2010/main" val="2156159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_ClientServerSyste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5432" y="449179"/>
            <a:ext cx="11036967" cy="5919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24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36192" y="243840"/>
            <a:ext cx="8680703" cy="6242304"/>
          </a:xfrm>
          <a:prstGeom prst="rect">
            <a:avLst/>
          </a:prstGeom>
        </p:spPr>
      </p:pic>
    </p:spTree>
    <p:extLst>
      <p:ext uri="{BB962C8B-B14F-4D97-AF65-F5344CB8AC3E}">
        <p14:creationId xmlns:p14="http://schemas.microsoft.com/office/powerpoint/2010/main" val="4099465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2730</TotalTime>
  <Words>2783</Words>
  <Application>Microsoft Office PowerPoint</Application>
  <PresentationFormat>Widescreen</PresentationFormat>
  <Paragraphs>231</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Java- EE Web Application Programming</vt:lpstr>
      <vt:lpstr> General Java EE Web Application  (Webapp) </vt:lpstr>
      <vt:lpstr>What is Java EE Application?</vt:lpstr>
      <vt:lpstr>PowerPoint Presentation</vt:lpstr>
      <vt:lpstr> Java  Enterprise Edition (Java EE) 8  Java EE APIs </vt:lpstr>
      <vt:lpstr>PowerPoint Presentation</vt:lpstr>
      <vt:lpstr>PowerPoint Presentation</vt:lpstr>
      <vt:lpstr>PowerPoint Presentation</vt:lpstr>
      <vt:lpstr>PowerPoint Presentation</vt:lpstr>
      <vt:lpstr>PowerPoint Presentation</vt:lpstr>
      <vt:lpstr>PowerPoint Presentation</vt:lpstr>
      <vt:lpstr> Hypertext Transfer Protocol (HTTP) </vt:lpstr>
      <vt:lpstr>Java EE Web Apps typical workflow</vt:lpstr>
      <vt:lpstr>PowerPoint Presentation</vt:lpstr>
      <vt:lpstr>Apache Tomcat Server</vt:lpstr>
      <vt:lpstr>PowerPoint Presentation</vt:lpstr>
      <vt:lpstr> Apache Tomcat HTTP Server </vt:lpstr>
      <vt:lpstr>Apache Tomcat releases</vt:lpstr>
      <vt:lpstr> How to Install Tomcat 8 </vt:lpstr>
      <vt:lpstr> Tomcat's Directories </vt:lpstr>
      <vt:lpstr> Tomcat's Directories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Directory Structure for your WebApp, hello </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Nested classes</dc:title>
  <dc:creator>test</dc:creator>
  <cp:lastModifiedBy>CloudIT</cp:lastModifiedBy>
  <cp:revision>85</cp:revision>
  <dcterms:created xsi:type="dcterms:W3CDTF">2018-02-01T03:51:58Z</dcterms:created>
  <dcterms:modified xsi:type="dcterms:W3CDTF">2018-02-19T06:06:35Z</dcterms:modified>
</cp:coreProperties>
</file>