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84" r:id="rId4"/>
    <p:sldId id="261" r:id="rId5"/>
    <p:sldId id="257" r:id="rId6"/>
    <p:sldId id="258" r:id="rId7"/>
    <p:sldId id="262" r:id="rId8"/>
    <p:sldId id="259" r:id="rId9"/>
    <p:sldId id="263" r:id="rId10"/>
    <p:sldId id="265" r:id="rId11"/>
    <p:sldId id="267" r:id="rId12"/>
    <p:sldId id="260" r:id="rId13"/>
    <p:sldId id="266" r:id="rId14"/>
    <p:sldId id="264" r:id="rId15"/>
    <p:sldId id="285" r:id="rId16"/>
    <p:sldId id="274" r:id="rId17"/>
    <p:sldId id="275" r:id="rId18"/>
    <p:sldId id="276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10" autoAdjust="0"/>
  </p:normalViewPr>
  <p:slideViewPr>
    <p:cSldViewPr snapToGrid="0">
      <p:cViewPr varScale="1">
        <p:scale>
          <a:sx n="61" d="100"/>
          <a:sy n="61" d="100"/>
        </p:scale>
        <p:origin x="9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6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2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0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6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7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2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5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1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9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2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1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A863-1240-42F5-8818-226C5E9DFB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5C35B-DB98-48D1-9C8C-E5AF2A36B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04800" y="2599475"/>
            <a:ext cx="1238596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00B0F0"/>
                </a:solidFill>
                <a:latin typeface="Roboto"/>
              </a:rPr>
              <a:t>Language Component &amp; Loop</a:t>
            </a:r>
          </a:p>
          <a:p>
            <a:pPr algn="ctr"/>
            <a:r>
              <a:rPr lang="en-US" sz="3200" b="1" dirty="0">
                <a:latin typeface="Roboto"/>
              </a:rPr>
              <a:t>By 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332490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64" y="1196000"/>
            <a:ext cx="8601075" cy="4991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149790" y="136518"/>
            <a:ext cx="9940705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Comparison/Relational/Conditional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Operators</a:t>
            </a:r>
          </a:p>
        </p:txBody>
      </p:sp>
    </p:spTree>
    <p:extLst>
      <p:ext uri="{BB962C8B-B14F-4D97-AF65-F5344CB8AC3E}">
        <p14:creationId xmlns:p14="http://schemas.microsoft.com/office/powerpoint/2010/main" val="406936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9790" y="136518"/>
            <a:ext cx="9940705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Comparison/Relational/Conditional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888872" y="1676349"/>
            <a:ext cx="20732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= 9</a:t>
            </a:r>
          </a:p>
          <a:p>
            <a:r>
              <a:rPr lang="en-US" sz="2800" dirty="0"/>
              <a:t>b = 5</a:t>
            </a:r>
          </a:p>
          <a:p>
            <a:endParaRPr lang="en-US" sz="2800" dirty="0"/>
          </a:p>
          <a:p>
            <a:r>
              <a:rPr lang="en-US" sz="2800" dirty="0"/>
              <a:t>print(a &gt; b)</a:t>
            </a:r>
          </a:p>
          <a:p>
            <a:r>
              <a:rPr lang="en-US" sz="2800" dirty="0"/>
              <a:t>print(a &lt; b)</a:t>
            </a:r>
          </a:p>
          <a:p>
            <a:r>
              <a:rPr lang="en-US" sz="2800" dirty="0"/>
              <a:t>print(a == b)</a:t>
            </a:r>
          </a:p>
          <a:p>
            <a:r>
              <a:rPr lang="en-US" sz="2800" dirty="0"/>
              <a:t>print(a != b)</a:t>
            </a:r>
          </a:p>
          <a:p>
            <a:r>
              <a:rPr lang="en-US" sz="2800" dirty="0"/>
              <a:t>print(a &gt;= b)</a:t>
            </a:r>
          </a:p>
          <a:p>
            <a:r>
              <a:rPr lang="en-US" sz="2800" dirty="0"/>
              <a:t>print(a &lt;= b)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90108" y="1044342"/>
            <a:ext cx="15495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410059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8325" y="118411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Operators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780" y="838790"/>
            <a:ext cx="5854151" cy="22178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108779" y="3545515"/>
            <a:ext cx="5854151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 10</a:t>
            </a:r>
          </a:p>
          <a:p>
            <a:r>
              <a:rPr lang="en-US" dirty="0"/>
              <a:t>c = -10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if a &gt; 0 and b &gt; 0:</a:t>
            </a:r>
          </a:p>
          <a:p>
            <a:r>
              <a:rPr lang="en-US" dirty="0"/>
              <a:t>    print("The numbers are greater than 0")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if a &gt; 0 and b &gt; 0 and c &gt; 0:</a:t>
            </a:r>
          </a:p>
          <a:p>
            <a:r>
              <a:rPr lang="en-US" dirty="0"/>
              <a:t>    print("The numbers are greater than 0")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</a:t>
            </a:r>
            <a:r>
              <a:rPr lang="en-US" dirty="0" err="1"/>
              <a:t>Atleast</a:t>
            </a:r>
            <a:r>
              <a:rPr lang="en-US" dirty="0"/>
              <a:t> one number is not greater than 0")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02564" y="3150523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and </a:t>
            </a:r>
          </a:p>
        </p:txBody>
      </p:sp>
    </p:spTree>
    <p:extLst>
      <p:ext uri="{BB962C8B-B14F-4D97-AF65-F5344CB8AC3E}">
        <p14:creationId xmlns:p14="http://schemas.microsoft.com/office/powerpoint/2010/main" val="185248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8325" y="118411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Operators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2986" y="1709090"/>
            <a:ext cx="5000531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 -10</a:t>
            </a:r>
          </a:p>
          <a:p>
            <a:r>
              <a:rPr lang="en-US" dirty="0"/>
              <a:t>c = 0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if a &gt; 0 or b &gt; 0:</a:t>
            </a:r>
          </a:p>
          <a:p>
            <a:r>
              <a:rPr lang="en-US" dirty="0"/>
              <a:t>    print("Either of the number is greater than 0")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print("No number is greater than 0")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if b &gt; 0 or c &gt; 0:</a:t>
            </a:r>
          </a:p>
          <a:p>
            <a:r>
              <a:rPr lang="en-US" dirty="0"/>
              <a:t>    print("Either of the number is greater than 0")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print("No number is greater than 0")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97782" y="1709090"/>
            <a:ext cx="442110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if not (a%3 == 0 or a%5 == 0):</a:t>
            </a:r>
          </a:p>
          <a:p>
            <a:r>
              <a:rPr lang="en-US" dirty="0"/>
              <a:t>    print("10 is not divisible by either 3 or 5")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print("10 is divisible by either 3 or 5")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986" y="133875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8" name="Rectangle 7"/>
          <p:cNvSpPr/>
          <p:nvPr/>
        </p:nvSpPr>
        <p:spPr>
          <a:xfrm>
            <a:off x="6397782" y="133875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3062493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3102" y="91250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lnSpc>
                <a:spcPct val="107000"/>
              </a:lnSpc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Operators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837446"/>
            <a:ext cx="95821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9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7254" y="178458"/>
            <a:ext cx="4337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 Data Types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40011" y="881379"/>
            <a:ext cx="4530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Python Number Types: </a:t>
            </a:r>
            <a:r>
              <a:rPr lang="en-US" b="1" i="0" dirty="0" err="1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int</a:t>
            </a:r>
            <a:r>
              <a:rPr lang="en-US" b="1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, float, complex</a:t>
            </a:r>
          </a:p>
        </p:txBody>
      </p:sp>
      <p:sp>
        <p:nvSpPr>
          <p:cNvPr id="7" name="Rectangle 6"/>
          <p:cNvSpPr/>
          <p:nvPr/>
        </p:nvSpPr>
        <p:spPr>
          <a:xfrm>
            <a:off x="860079" y="1582155"/>
            <a:ext cx="10836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complex number is a number with real and imaginary components. For example, 5 + 6j is a complex number where 5 is the real component and 6 multiplied by j is an imaginary component. </a:t>
            </a:r>
          </a:p>
          <a:p>
            <a:r>
              <a:rPr lang="en-US" dirty="0"/>
              <a:t>Complex data types is used while developing scientific applications where complex mathematical operation is required.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0079" y="1250711"/>
            <a:ext cx="1067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Complex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089142" y="3264985"/>
            <a:ext cx="2367049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a=6+7j</a:t>
            </a:r>
          </a:p>
          <a:p>
            <a:r>
              <a:rPr lang="en-US" dirty="0"/>
              <a:t>print(a)</a:t>
            </a:r>
          </a:p>
          <a:p>
            <a:r>
              <a:rPr lang="en-US" dirty="0"/>
              <a:t>print(</a:t>
            </a:r>
            <a:r>
              <a:rPr lang="en-US" dirty="0" err="1"/>
              <a:t>a.real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a.imag</a:t>
            </a:r>
            <a:r>
              <a:rPr lang="en-US" dirty="0"/>
              <a:t>)</a:t>
            </a:r>
          </a:p>
          <a:p>
            <a:r>
              <a:rPr lang="en-US" dirty="0"/>
              <a:t>print(type(a))</a:t>
            </a:r>
          </a:p>
          <a:p>
            <a:endParaRPr lang="en-US" dirty="0"/>
          </a:p>
          <a:p>
            <a:r>
              <a:rPr lang="en-US" dirty="0"/>
              <a:t>b=5+5j</a:t>
            </a:r>
          </a:p>
          <a:p>
            <a:r>
              <a:rPr lang="en-US" dirty="0"/>
              <a:t>print(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22" y="3113928"/>
            <a:ext cx="6486525" cy="3448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168" y="3473156"/>
            <a:ext cx="2269220" cy="12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1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8983" y="134117"/>
            <a:ext cx="2818645" cy="594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Loops  </a:t>
            </a:r>
            <a:endParaRPr lang="en-US" sz="3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74" y="1829601"/>
            <a:ext cx="7286625" cy="4448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7127" y="901181"/>
            <a:ext cx="9832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while loop statement in Python programming language repeatedly executes a target statement as long as a given condition is true.</a:t>
            </a:r>
          </a:p>
        </p:txBody>
      </p:sp>
      <p:sp>
        <p:nvSpPr>
          <p:cNvPr id="7" name="Rectangle 6"/>
          <p:cNvSpPr/>
          <p:nvPr/>
        </p:nvSpPr>
        <p:spPr>
          <a:xfrm>
            <a:off x="8833164" y="2769119"/>
            <a:ext cx="3082028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count = 0</a:t>
            </a:r>
          </a:p>
          <a:p>
            <a:r>
              <a:rPr lang="en-US" dirty="0"/>
              <a:t>while count &lt; 9:</a:t>
            </a:r>
          </a:p>
          <a:p>
            <a:r>
              <a:rPr lang="en-US" dirty="0"/>
              <a:t>   print('The count is:', count)</a:t>
            </a:r>
          </a:p>
          <a:p>
            <a:r>
              <a:rPr lang="en-US" dirty="0"/>
              <a:t>   count = count + 1</a:t>
            </a:r>
          </a:p>
          <a:p>
            <a:endParaRPr lang="en-US" dirty="0"/>
          </a:p>
          <a:p>
            <a:r>
              <a:rPr lang="en-US" dirty="0"/>
              <a:t>print("Good bye!")</a:t>
            </a:r>
          </a:p>
        </p:txBody>
      </p:sp>
    </p:spTree>
    <p:extLst>
      <p:ext uri="{BB962C8B-B14F-4D97-AF65-F5344CB8AC3E}">
        <p14:creationId xmlns:p14="http://schemas.microsoft.com/office/powerpoint/2010/main" val="2867287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9481" y="152224"/>
            <a:ext cx="7454019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 &amp; Continue Statement 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4047" y="1972416"/>
            <a:ext cx="184087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1</a:t>
            </a:r>
          </a:p>
          <a:p>
            <a:r>
              <a:rPr lang="en-US" sz="2400" dirty="0"/>
              <a:t>while </a:t>
            </a:r>
            <a:r>
              <a:rPr lang="en-US" sz="2400" dirty="0" err="1"/>
              <a:t>i</a:t>
            </a:r>
            <a:r>
              <a:rPr lang="en-US" sz="2400" dirty="0"/>
              <a:t> &lt; 6:</a:t>
            </a:r>
          </a:p>
          <a:p>
            <a:r>
              <a:rPr lang="en-US" sz="2400" dirty="0"/>
              <a:t>  print(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400" dirty="0"/>
              <a:t>  if </a:t>
            </a:r>
            <a:r>
              <a:rPr lang="en-US" sz="2400" dirty="0" err="1"/>
              <a:t>i</a:t>
            </a:r>
            <a:r>
              <a:rPr lang="en-US" sz="2400" dirty="0"/>
              <a:t> == 3:</a:t>
            </a:r>
          </a:p>
          <a:p>
            <a:r>
              <a:rPr lang="en-US" sz="2400" dirty="0"/>
              <a:t>    break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 += 1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9141" y="1972416"/>
            <a:ext cx="215774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while </a:t>
            </a:r>
            <a:r>
              <a:rPr lang="en-US" sz="2400" dirty="0" err="1"/>
              <a:t>i</a:t>
            </a:r>
            <a:r>
              <a:rPr lang="en-US" sz="2400" dirty="0"/>
              <a:t> &lt; 6: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 += 1</a:t>
            </a:r>
          </a:p>
          <a:p>
            <a:r>
              <a:rPr lang="en-US" sz="2400" dirty="0"/>
              <a:t>  if </a:t>
            </a:r>
            <a:r>
              <a:rPr lang="en-US" sz="2400" dirty="0" err="1"/>
              <a:t>i</a:t>
            </a:r>
            <a:r>
              <a:rPr lang="en-US" sz="2400" dirty="0"/>
              <a:t> == 3:</a:t>
            </a:r>
          </a:p>
          <a:p>
            <a:r>
              <a:rPr lang="en-US" sz="2400" dirty="0"/>
              <a:t>    continue</a:t>
            </a:r>
          </a:p>
          <a:p>
            <a:r>
              <a:rPr lang="en-US" sz="2400" dirty="0"/>
              <a:t>  print(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125955" y="1603084"/>
            <a:ext cx="733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3124" y="1603084"/>
            <a:ext cx="1049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698846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3802" y="262551"/>
            <a:ext cx="6096000" cy="6192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lnSpc>
                <a:spcPct val="107000"/>
              </a:lnSpc>
            </a:pPr>
            <a:r>
              <a:rPr lang="en-US" sz="3200" dirty="0">
                <a:solidFill>
                  <a:srgbClr val="92D050"/>
                </a:solidFill>
              </a:rPr>
              <a:t>Sum of n Numbers Program</a:t>
            </a:r>
          </a:p>
        </p:txBody>
      </p:sp>
      <p:sp>
        <p:nvSpPr>
          <p:cNvPr id="2" name="Rectangle 1"/>
          <p:cNvSpPr/>
          <p:nvPr/>
        </p:nvSpPr>
        <p:spPr>
          <a:xfrm>
            <a:off x="3772276" y="1747040"/>
            <a:ext cx="5700907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n = </a:t>
            </a:r>
            <a:r>
              <a:rPr lang="en-US" sz="2400" dirty="0" err="1"/>
              <a:t>int</a:t>
            </a:r>
            <a:r>
              <a:rPr lang="en-US" sz="2400" dirty="0"/>
              <a:t>(input("Enter the n Number:"))</a:t>
            </a:r>
          </a:p>
          <a:p>
            <a:r>
              <a:rPr lang="en-US" sz="2400" dirty="0"/>
              <a:t>sum = 0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 = 1</a:t>
            </a:r>
          </a:p>
          <a:p>
            <a:endParaRPr lang="en-US" sz="2400" dirty="0"/>
          </a:p>
          <a:p>
            <a:r>
              <a:rPr lang="en-US" sz="2400" dirty="0"/>
              <a:t>while </a:t>
            </a:r>
            <a:r>
              <a:rPr lang="en-US" sz="2400" dirty="0" err="1"/>
              <a:t>i</a:t>
            </a:r>
            <a:r>
              <a:rPr lang="en-US" sz="2400" dirty="0"/>
              <a:t> &lt;= n:</a:t>
            </a:r>
          </a:p>
          <a:p>
            <a:r>
              <a:rPr lang="en-US" sz="2400" dirty="0"/>
              <a:t>    sum = sum +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i</a:t>
            </a:r>
            <a:r>
              <a:rPr lang="en-US" sz="2400" dirty="0"/>
              <a:t> +1</a:t>
            </a:r>
          </a:p>
          <a:p>
            <a:endParaRPr lang="en-US" sz="2400" dirty="0"/>
          </a:p>
          <a:p>
            <a:r>
              <a:rPr lang="en-US" sz="2400" dirty="0"/>
              <a:t>print(sum)</a:t>
            </a:r>
          </a:p>
        </p:txBody>
      </p:sp>
    </p:spTree>
    <p:extLst>
      <p:ext uri="{BB962C8B-B14F-4D97-AF65-F5344CB8AC3E}">
        <p14:creationId xmlns:p14="http://schemas.microsoft.com/office/powerpoint/2010/main" val="3019695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2891" y="242759"/>
            <a:ext cx="2628522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Loops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511929" y="948412"/>
            <a:ext cx="10167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 Loops</a:t>
            </a:r>
          </a:p>
          <a:p>
            <a:r>
              <a:rPr lang="en-US" dirty="0">
                <a:solidFill>
                  <a:srgbClr val="FF0000"/>
                </a:solidFill>
              </a:rPr>
              <a:t>A for loop is used for iterating over a sequence (that is either a list, a tuple, a dictionary, a set, or a string).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77" y="1783816"/>
            <a:ext cx="6126149" cy="507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6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4552" y="332509"/>
            <a:ext cx="6096000" cy="7197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lang="en-US" sz="40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7236" y="1289464"/>
            <a:ext cx="6096000" cy="48147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Operations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 Precedence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 Functions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Indentation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Statements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Operators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Comparison/Relational/Conditional Operators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Ternary Operators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Loops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 &amp; Continue Statement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 of n Numbers Program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Loops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For-While Comparison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with Range Function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Nested Loops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17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2891" y="242759"/>
            <a:ext cx="2628522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Loops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6527" y="1565972"/>
            <a:ext cx="288202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#Looping Through a String</a:t>
            </a:r>
          </a:p>
          <a:p>
            <a:endParaRPr lang="en-US" dirty="0"/>
          </a:p>
          <a:p>
            <a:r>
              <a:rPr lang="en-US" dirty="0"/>
              <a:t>for x in "banana":</a:t>
            </a:r>
          </a:p>
          <a:p>
            <a:r>
              <a:rPr lang="en-US" dirty="0"/>
              <a:t>  print(x)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1454" y="1565972"/>
            <a:ext cx="377831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#Looping Through a list</a:t>
            </a:r>
          </a:p>
          <a:p>
            <a:endParaRPr lang="en-US" dirty="0"/>
          </a:p>
          <a:p>
            <a:r>
              <a:rPr lang="en-US" dirty="0"/>
              <a:t>fruits = ["apple", "banana", "cherry"]</a:t>
            </a:r>
          </a:p>
          <a:p>
            <a:r>
              <a:rPr lang="en-US" dirty="0"/>
              <a:t>for x in fruits:</a:t>
            </a:r>
          </a:p>
          <a:p>
            <a:r>
              <a:rPr lang="en-US" dirty="0"/>
              <a:t>  print(x)</a:t>
            </a:r>
          </a:p>
        </p:txBody>
      </p:sp>
      <p:sp>
        <p:nvSpPr>
          <p:cNvPr id="7" name="Rectangle 6"/>
          <p:cNvSpPr/>
          <p:nvPr/>
        </p:nvSpPr>
        <p:spPr>
          <a:xfrm>
            <a:off x="7938381" y="1565972"/>
            <a:ext cx="361384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#The break Statement</a:t>
            </a:r>
          </a:p>
          <a:p>
            <a:r>
              <a:rPr lang="en-US" dirty="0"/>
              <a:t>#Exit the loop when x is "banana"</a:t>
            </a:r>
          </a:p>
          <a:p>
            <a:endParaRPr lang="en-US" dirty="0"/>
          </a:p>
          <a:p>
            <a:r>
              <a:rPr lang="en-US" dirty="0"/>
              <a:t>fruits = ["apple", "banana", "cherry"]</a:t>
            </a:r>
          </a:p>
          <a:p>
            <a:r>
              <a:rPr lang="en-US" dirty="0"/>
              <a:t>for x in fruits:</a:t>
            </a:r>
          </a:p>
          <a:p>
            <a:r>
              <a:rPr lang="en-US" dirty="0"/>
              <a:t>  print(x)</a:t>
            </a:r>
          </a:p>
          <a:p>
            <a:r>
              <a:rPr lang="en-US" dirty="0"/>
              <a:t>  if x == "banana":</a:t>
            </a:r>
          </a:p>
          <a:p>
            <a:r>
              <a:rPr lang="en-US" dirty="0"/>
              <a:t>    break</a:t>
            </a:r>
          </a:p>
        </p:txBody>
      </p:sp>
      <p:sp>
        <p:nvSpPr>
          <p:cNvPr id="8" name="Rectangle 7"/>
          <p:cNvSpPr/>
          <p:nvPr/>
        </p:nvSpPr>
        <p:spPr>
          <a:xfrm>
            <a:off x="766527" y="3747241"/>
            <a:ext cx="3769259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#The continue Statement</a:t>
            </a:r>
          </a:p>
          <a:p>
            <a:r>
              <a:rPr lang="en-US" dirty="0"/>
              <a:t>#Do not print banana:</a:t>
            </a:r>
          </a:p>
          <a:p>
            <a:endParaRPr lang="en-US" dirty="0"/>
          </a:p>
          <a:p>
            <a:r>
              <a:rPr lang="en-US" dirty="0"/>
              <a:t>fruits = ["apple", "banana", "cherry"]</a:t>
            </a:r>
          </a:p>
          <a:p>
            <a:r>
              <a:rPr lang="en-US" dirty="0"/>
              <a:t>for x in fruits:</a:t>
            </a:r>
          </a:p>
          <a:p>
            <a:r>
              <a:rPr lang="en-US" dirty="0"/>
              <a:t>  if x == "banana":</a:t>
            </a:r>
          </a:p>
          <a:p>
            <a:r>
              <a:rPr lang="en-US" dirty="0"/>
              <a:t>    continue</a:t>
            </a:r>
          </a:p>
          <a:p>
            <a:r>
              <a:rPr lang="en-US" dirty="0"/>
              <a:t>  print(x)</a:t>
            </a:r>
          </a:p>
        </p:txBody>
      </p:sp>
    </p:spTree>
    <p:extLst>
      <p:ext uri="{BB962C8B-B14F-4D97-AF65-F5344CB8AC3E}">
        <p14:creationId xmlns:p14="http://schemas.microsoft.com/office/powerpoint/2010/main" val="3230316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15484" y="206545"/>
            <a:ext cx="5561845" cy="588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For-While 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9156" y="1628383"/>
            <a:ext cx="3180785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num = [10, 20, 30, 40, 50]</a:t>
            </a:r>
          </a:p>
          <a:p>
            <a:r>
              <a:rPr lang="pt-BR" dirty="0"/>
              <a:t>index = 0</a:t>
            </a:r>
          </a:p>
          <a:p>
            <a:r>
              <a:rPr lang="pt-BR" dirty="0"/>
              <a:t>n = len(num)</a:t>
            </a:r>
          </a:p>
          <a:p>
            <a:r>
              <a:rPr lang="pt-BR" dirty="0"/>
              <a:t>while index &lt; n:</a:t>
            </a:r>
          </a:p>
          <a:p>
            <a:r>
              <a:rPr lang="pt-BR" dirty="0"/>
              <a:t>    print(num[index])</a:t>
            </a:r>
          </a:p>
          <a:p>
            <a:r>
              <a:rPr lang="pt-BR" dirty="0"/>
              <a:t>    index = index+1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156" y="1174944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while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2681" y="1628383"/>
            <a:ext cx="2728111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num = [10, 20, 30, 40, 50]</a:t>
            </a:r>
          </a:p>
          <a:p>
            <a:r>
              <a:rPr lang="pt-BR" dirty="0"/>
              <a:t>for x in num:</a:t>
            </a:r>
          </a:p>
          <a:p>
            <a:r>
              <a:rPr lang="pt-BR" dirty="0"/>
              <a:t>    print(x)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72681" y="1174944"/>
            <a:ext cx="505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</a:t>
            </a:r>
          </a:p>
        </p:txBody>
      </p:sp>
    </p:spTree>
    <p:extLst>
      <p:ext uri="{BB962C8B-B14F-4D97-AF65-F5344CB8AC3E}">
        <p14:creationId xmlns:p14="http://schemas.microsoft.com/office/powerpoint/2010/main" val="4111989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5658" y="912198"/>
            <a:ext cx="9708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range() Function</a:t>
            </a:r>
          </a:p>
          <a:p>
            <a:r>
              <a:rPr lang="en-US" dirty="0"/>
              <a:t>To loop through a set of code a specified number of times, we can use the range() function,</a:t>
            </a:r>
          </a:p>
        </p:txBody>
      </p:sp>
      <p:sp>
        <p:nvSpPr>
          <p:cNvPr id="3" name="Rectangle 2"/>
          <p:cNvSpPr/>
          <p:nvPr/>
        </p:nvSpPr>
        <p:spPr>
          <a:xfrm>
            <a:off x="662409" y="3037066"/>
            <a:ext cx="299971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#Using the range() function:</a:t>
            </a:r>
          </a:p>
          <a:p>
            <a:endParaRPr lang="en-US" dirty="0"/>
          </a:p>
          <a:p>
            <a:r>
              <a:rPr lang="en-US" dirty="0"/>
              <a:t>for x in range(6):</a:t>
            </a:r>
          </a:p>
          <a:p>
            <a:r>
              <a:rPr lang="en-US" dirty="0"/>
              <a:t>  print(x)</a:t>
            </a:r>
          </a:p>
        </p:txBody>
      </p:sp>
      <p:sp>
        <p:nvSpPr>
          <p:cNvPr id="5" name="Rectangle 4"/>
          <p:cNvSpPr/>
          <p:nvPr/>
        </p:nvSpPr>
        <p:spPr>
          <a:xfrm>
            <a:off x="3975978" y="3037065"/>
            <a:ext cx="277337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#Using the start parameter:</a:t>
            </a:r>
          </a:p>
          <a:p>
            <a:endParaRPr lang="en-US" dirty="0"/>
          </a:p>
          <a:p>
            <a:r>
              <a:rPr lang="en-US" dirty="0"/>
              <a:t>for x in range(2, 6):</a:t>
            </a:r>
          </a:p>
          <a:p>
            <a:r>
              <a:rPr lang="en-US" dirty="0"/>
              <a:t>  print(x)</a:t>
            </a:r>
          </a:p>
        </p:txBody>
      </p:sp>
      <p:sp>
        <p:nvSpPr>
          <p:cNvPr id="6" name="Rectangle 5"/>
          <p:cNvSpPr/>
          <p:nvPr/>
        </p:nvSpPr>
        <p:spPr>
          <a:xfrm>
            <a:off x="6996818" y="3037065"/>
            <a:ext cx="469573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#Increment the sequence with 3 (default is 1):</a:t>
            </a:r>
          </a:p>
          <a:p>
            <a:endParaRPr lang="en-US" dirty="0"/>
          </a:p>
          <a:p>
            <a:r>
              <a:rPr lang="en-US" dirty="0"/>
              <a:t>for x in range(2, 30, 3):</a:t>
            </a:r>
          </a:p>
          <a:p>
            <a:r>
              <a:rPr lang="en-US" dirty="0"/>
              <a:t>  print(x)</a:t>
            </a:r>
          </a:p>
        </p:txBody>
      </p:sp>
      <p:sp>
        <p:nvSpPr>
          <p:cNvPr id="7" name="Rectangle 6"/>
          <p:cNvSpPr/>
          <p:nvPr/>
        </p:nvSpPr>
        <p:spPr>
          <a:xfrm>
            <a:off x="3975978" y="194716"/>
            <a:ext cx="5000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For with Range Function</a:t>
            </a:r>
          </a:p>
        </p:txBody>
      </p:sp>
    </p:spTree>
    <p:extLst>
      <p:ext uri="{BB962C8B-B14F-4D97-AF65-F5344CB8AC3E}">
        <p14:creationId xmlns:p14="http://schemas.microsoft.com/office/powerpoint/2010/main" val="1791201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4128" y="116010"/>
            <a:ext cx="2909179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</a:rPr>
              <a:t>Nested Loops </a:t>
            </a:r>
          </a:p>
        </p:txBody>
      </p:sp>
      <p:sp>
        <p:nvSpPr>
          <p:cNvPr id="2" name="Rectangle 1"/>
          <p:cNvSpPr/>
          <p:nvPr/>
        </p:nvSpPr>
        <p:spPr>
          <a:xfrm>
            <a:off x="3908079" y="1528795"/>
            <a:ext cx="3941275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adj</a:t>
            </a:r>
            <a:r>
              <a:rPr lang="en-US" dirty="0"/>
              <a:t> = ["red", "big", "tasty"]</a:t>
            </a:r>
          </a:p>
          <a:p>
            <a:r>
              <a:rPr lang="en-US" dirty="0"/>
              <a:t>fruits = ["apple", "banana", "cherry"]</a:t>
            </a:r>
          </a:p>
          <a:p>
            <a:endParaRPr lang="en-US" dirty="0"/>
          </a:p>
          <a:p>
            <a:r>
              <a:rPr lang="en-US" dirty="0"/>
              <a:t>for x in </a:t>
            </a:r>
            <a:r>
              <a:rPr lang="en-US" dirty="0" err="1"/>
              <a:t>adj</a:t>
            </a:r>
            <a:r>
              <a:rPr lang="en-US" dirty="0"/>
              <a:t>:</a:t>
            </a:r>
          </a:p>
          <a:p>
            <a:r>
              <a:rPr lang="en-US" dirty="0"/>
              <a:t>  for y in fruits:</a:t>
            </a:r>
          </a:p>
          <a:p>
            <a:r>
              <a:rPr lang="en-US" dirty="0"/>
              <a:t>    print(x, y)</a:t>
            </a:r>
          </a:p>
        </p:txBody>
      </p:sp>
    </p:spTree>
    <p:extLst>
      <p:ext uri="{BB962C8B-B14F-4D97-AF65-F5344CB8AC3E}">
        <p14:creationId xmlns:p14="http://schemas.microsoft.com/office/powerpoint/2010/main" val="171970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9316" y="0"/>
            <a:ext cx="6096000" cy="7197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Operations </a:t>
            </a:r>
            <a:endParaRPr lang="en-US" sz="40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101882"/>
            <a:ext cx="10591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3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9316" y="0"/>
            <a:ext cx="6096000" cy="7197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Operations </a:t>
            </a:r>
            <a:endParaRPr lang="en-US" sz="40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9351" y="1970679"/>
            <a:ext cx="2565148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dirty="0"/>
              <a:t>val1 = 3</a:t>
            </a:r>
          </a:p>
          <a:p>
            <a:r>
              <a:rPr lang="nn-NO" dirty="0"/>
              <a:t>val2 = 2</a:t>
            </a:r>
          </a:p>
          <a:p>
            <a:endParaRPr lang="nn-NO" dirty="0"/>
          </a:p>
          <a:p>
            <a:r>
              <a:rPr lang="nn-NO" dirty="0"/>
              <a:t>print(val1 + val2)</a:t>
            </a:r>
          </a:p>
          <a:p>
            <a:r>
              <a:rPr lang="nn-NO" dirty="0"/>
              <a:t>print(val1 - val2)</a:t>
            </a:r>
          </a:p>
          <a:p>
            <a:r>
              <a:rPr lang="nn-NO" dirty="0"/>
              <a:t>print(val1 * val2)</a:t>
            </a:r>
          </a:p>
          <a:p>
            <a:r>
              <a:rPr lang="nn-NO" dirty="0"/>
              <a:t>print(val1 / val2)</a:t>
            </a:r>
          </a:p>
          <a:p>
            <a:r>
              <a:rPr lang="nn-NO" dirty="0"/>
              <a:t>print(val1 // val2)</a:t>
            </a:r>
          </a:p>
          <a:p>
            <a:r>
              <a:rPr lang="nn-NO" dirty="0"/>
              <a:t>print(val1 % val2)</a:t>
            </a:r>
          </a:p>
          <a:p>
            <a:r>
              <a:rPr lang="nn-NO" dirty="0"/>
              <a:t>print(val1 ** val2)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54225" y="1478908"/>
            <a:ext cx="97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5914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1" y="0"/>
            <a:ext cx="6096000" cy="7126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 Precedence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75106"/>
              </p:ext>
            </p:extLst>
          </p:nvPr>
        </p:nvGraphicFramePr>
        <p:xfrm>
          <a:off x="3322321" y="1440974"/>
          <a:ext cx="5547360" cy="2560320"/>
        </p:xfrm>
        <a:graphic>
          <a:graphicData uri="http://schemas.openxmlformats.org/drawingml/2006/table">
            <a:tbl>
              <a:tblPr/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Operators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Meaning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Parentheses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**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Exponent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*, /, //, %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Multiplication, Division, Floor division, Modulus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+, -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Addition, Subtraction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09919" y="4357910"/>
            <a:ext cx="3281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print(10+3*2**2+45)</a:t>
            </a:r>
          </a:p>
        </p:txBody>
      </p:sp>
    </p:spTree>
    <p:extLst>
      <p:ext uri="{BB962C8B-B14F-4D97-AF65-F5344CB8AC3E}">
        <p14:creationId xmlns:p14="http://schemas.microsoft.com/office/powerpoint/2010/main" val="108465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8424" y="118410"/>
            <a:ext cx="7206560" cy="588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 Functions/Module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54176" y="3710851"/>
            <a:ext cx="9569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math Module</a:t>
            </a:r>
          </a:p>
          <a:p>
            <a:r>
              <a:rPr lang="en-US" dirty="0"/>
              <a:t>Python has a built-in module that you can use for mathematical tasks. The math module has a set of methods and constants.</a:t>
            </a:r>
          </a:p>
        </p:txBody>
      </p:sp>
      <p:sp>
        <p:nvSpPr>
          <p:cNvPr id="3" name="Rectangle 2"/>
          <p:cNvSpPr/>
          <p:nvPr/>
        </p:nvSpPr>
        <p:spPr>
          <a:xfrm>
            <a:off x="4226457" y="2684257"/>
            <a:ext cx="2112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x=2.9</a:t>
            </a:r>
          </a:p>
          <a:p>
            <a:r>
              <a:rPr lang="en-US" dirty="0"/>
              <a:t>print(round(x))</a:t>
            </a:r>
          </a:p>
          <a:p>
            <a:r>
              <a:rPr lang="en-US" dirty="0"/>
              <a:t>print(abs(-2.9))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7429" y="1472997"/>
            <a:ext cx="10251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Math functions is one of the most used functions in Python Programming. In python there are different built-in math functions. Beside there is also a math module in python.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7429" y="1103665"/>
            <a:ext cx="2402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Python math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91343" y="4737445"/>
            <a:ext cx="30691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math</a:t>
            </a:r>
          </a:p>
          <a:p>
            <a:endParaRPr lang="en-US" dirty="0"/>
          </a:p>
          <a:p>
            <a:r>
              <a:rPr lang="en-US" dirty="0"/>
              <a:t>x=2.9</a:t>
            </a:r>
          </a:p>
          <a:p>
            <a:r>
              <a:rPr lang="en-US" dirty="0"/>
              <a:t>print(</a:t>
            </a:r>
            <a:r>
              <a:rPr lang="en-US" dirty="0" err="1"/>
              <a:t>math.ceil</a:t>
            </a:r>
            <a:r>
              <a:rPr lang="en-US" dirty="0"/>
              <a:t>(x))</a:t>
            </a:r>
          </a:p>
          <a:p>
            <a:r>
              <a:rPr lang="en-US" dirty="0"/>
              <a:t>print(</a:t>
            </a:r>
            <a:r>
              <a:rPr lang="en-US" dirty="0" err="1"/>
              <a:t>math.floor</a:t>
            </a:r>
            <a:r>
              <a:rPr lang="en-US" dirty="0"/>
              <a:t>(x))</a:t>
            </a:r>
          </a:p>
        </p:txBody>
      </p:sp>
      <p:sp>
        <p:nvSpPr>
          <p:cNvPr id="8" name="Rectangle 7"/>
          <p:cNvSpPr/>
          <p:nvPr/>
        </p:nvSpPr>
        <p:spPr>
          <a:xfrm>
            <a:off x="2882796" y="6318037"/>
            <a:ext cx="543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https://www.w3schools.com/python/module_math.asp</a:t>
            </a:r>
          </a:p>
        </p:txBody>
      </p:sp>
    </p:spTree>
    <p:extLst>
      <p:ext uri="{BB962C8B-B14F-4D97-AF65-F5344CB8AC3E}">
        <p14:creationId xmlns:p14="http://schemas.microsoft.com/office/powerpoint/2010/main" val="352491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3514" y="263267"/>
            <a:ext cx="4203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 Indentation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7509" y="1729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Python Indentation</a:t>
            </a:r>
          </a:p>
          <a:p>
            <a:r>
              <a:rPr lang="en-US" dirty="0"/>
              <a:t>Indentation refers to the spaces at the beginning of a code line.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3692" y="27799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 5 &gt; 2:</a:t>
            </a:r>
          </a:p>
          <a:p>
            <a:r>
              <a:rPr lang="en-US" dirty="0"/>
              <a:t>    print("Five is greater than two!")</a:t>
            </a:r>
          </a:p>
        </p:txBody>
      </p:sp>
    </p:spTree>
    <p:extLst>
      <p:ext uri="{BB962C8B-B14F-4D97-AF65-F5344CB8AC3E}">
        <p14:creationId xmlns:p14="http://schemas.microsoft.com/office/powerpoint/2010/main" val="370301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9394" y="82197"/>
            <a:ext cx="3253211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Statements </a:t>
            </a:r>
          </a:p>
        </p:txBody>
      </p:sp>
      <p:sp>
        <p:nvSpPr>
          <p:cNvPr id="2" name="Rectangle 1"/>
          <p:cNvSpPr/>
          <p:nvPr/>
        </p:nvSpPr>
        <p:spPr>
          <a:xfrm>
            <a:off x="525101" y="701469"/>
            <a:ext cx="11425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if statement</a:t>
            </a:r>
          </a:p>
          <a:p>
            <a:r>
              <a:rPr lang="en-US" dirty="0"/>
              <a:t>if statement is the most simple decision-making statement. It is used to decide whether a certain statement or block of statements will be executed or not </a:t>
            </a:r>
            <a:r>
              <a:rPr lang="en-US" dirty="0" err="1"/>
              <a:t>i.e</a:t>
            </a:r>
            <a:r>
              <a:rPr lang="en-US" dirty="0"/>
              <a:t> if a certain condition is true then a block of statement is executed otherwise not.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01" y="2150306"/>
            <a:ext cx="2860518" cy="45756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672" y="2124590"/>
            <a:ext cx="3014403" cy="4601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128" y="2111732"/>
            <a:ext cx="4234313" cy="4627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969104" y="1742400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38912" y="1683599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If……else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77720" y="1682371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If……</a:t>
            </a:r>
            <a:r>
              <a:rPr lang="en-US" b="1" dirty="0" err="1"/>
              <a:t>elif</a:t>
            </a:r>
            <a:r>
              <a:rPr lang="en-US" b="1" dirty="0"/>
              <a:t>……else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3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4270" y="135789"/>
            <a:ext cx="3253211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Statements </a:t>
            </a:r>
          </a:p>
        </p:txBody>
      </p:sp>
      <p:sp>
        <p:nvSpPr>
          <p:cNvPr id="7" name="Rectangle 6"/>
          <p:cNvSpPr/>
          <p:nvPr/>
        </p:nvSpPr>
        <p:spPr>
          <a:xfrm>
            <a:off x="1467899" y="1986754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7005" y="1986754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If……else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93921" y="1986754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If……</a:t>
            </a:r>
            <a:r>
              <a:rPr lang="en-US" b="1" dirty="0" err="1"/>
              <a:t>elif</a:t>
            </a:r>
            <a:r>
              <a:rPr lang="en-US" b="1" dirty="0"/>
              <a:t>……else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5392" y="2409678"/>
            <a:ext cx="2850605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10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&gt; 15:</a:t>
            </a:r>
          </a:p>
          <a:p>
            <a:r>
              <a:rPr lang="en-US" dirty="0"/>
              <a:t>    print("10 is less than 15")</a:t>
            </a:r>
          </a:p>
          <a:p>
            <a:r>
              <a:rPr lang="en-US" dirty="0"/>
              <a:t>print("I am Not in if")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36887" y="2409678"/>
            <a:ext cx="409518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20</a:t>
            </a:r>
          </a:p>
          <a:p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&lt; 15:</a:t>
            </a:r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smaller than 15")</a:t>
            </a:r>
          </a:p>
          <a:p>
            <a:r>
              <a:rPr lang="en-US" dirty="0"/>
              <a:t>    print("</a:t>
            </a:r>
            <a:r>
              <a:rPr lang="en-US" dirty="0" err="1"/>
              <a:t>i'm</a:t>
            </a:r>
            <a:r>
              <a:rPr lang="en-US" dirty="0"/>
              <a:t> in if Block")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greater than 15")</a:t>
            </a:r>
          </a:p>
          <a:p>
            <a:r>
              <a:rPr lang="en-US" dirty="0"/>
              <a:t>    print("</a:t>
            </a:r>
            <a:r>
              <a:rPr lang="en-US" dirty="0" err="1"/>
              <a:t>i'm</a:t>
            </a:r>
            <a:r>
              <a:rPr lang="en-US" dirty="0"/>
              <a:t> in else Block")</a:t>
            </a:r>
          </a:p>
          <a:p>
            <a:r>
              <a:rPr lang="en-US" dirty="0"/>
              <a:t>print("</a:t>
            </a:r>
            <a:r>
              <a:rPr lang="en-US" dirty="0" err="1"/>
              <a:t>i'm</a:t>
            </a:r>
            <a:r>
              <a:rPr lang="en-US" dirty="0"/>
              <a:t> not in if and not in else Block")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67461" y="2409678"/>
            <a:ext cx="3358837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20</a:t>
            </a:r>
          </a:p>
          <a:p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== 10:</a:t>
            </a:r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10")</a:t>
            </a:r>
          </a:p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== 15:</a:t>
            </a:r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15")</a:t>
            </a:r>
          </a:p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== 20:</a:t>
            </a:r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20")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not present")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65774" y="928620"/>
            <a:ext cx="1450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9953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1366</Words>
  <Application>Microsoft Office PowerPoint</Application>
  <PresentationFormat>Widescreen</PresentationFormat>
  <Paragraphs>254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Bookman Old Style</vt:lpstr>
      <vt:lpstr>Calibri</vt:lpstr>
      <vt:lpstr>Calibri Light</vt:lpstr>
      <vt:lpstr>Roboto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Farhana Akter Suci</cp:lastModifiedBy>
  <cp:revision>57</cp:revision>
  <dcterms:created xsi:type="dcterms:W3CDTF">2022-04-08T16:55:51Z</dcterms:created>
  <dcterms:modified xsi:type="dcterms:W3CDTF">2024-05-01T05:16:19Z</dcterms:modified>
</cp:coreProperties>
</file>