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69" r:id="rId4"/>
    <p:sldId id="264" r:id="rId5"/>
    <p:sldId id="267" r:id="rId6"/>
    <p:sldId id="265" r:id="rId7"/>
    <p:sldId id="268" r:id="rId8"/>
    <p:sldId id="259" r:id="rId9"/>
    <p:sldId id="270" r:id="rId10"/>
    <p:sldId id="261" r:id="rId11"/>
    <p:sldId id="262" r:id="rId12"/>
    <p:sldId id="27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8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7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ABF7-AE7B-45AB-BF2E-20CDAD08302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clear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ref_list_extend.asp" TargetMode="External"/><Relationship Id="rId4" Type="http://schemas.openxmlformats.org/officeDocument/2006/relationships/hyperlink" Target="https://www.w3schools.com/python/ref_list_count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insert.asp" TargetMode="External"/><Relationship Id="rId7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index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pop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4946" y="2179405"/>
            <a:ext cx="11093380" cy="21852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rgbClr val="00B0F0"/>
                </a:solidFill>
                <a:latin typeface="Roboto"/>
              </a:rPr>
              <a:t>List, Tuples, Set, Dictionaries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1119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4415" y="157949"/>
            <a:ext cx="5842504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Unpacking/Comparing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1873" y="1023538"/>
            <a:ext cx="9418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allowed to extract the values back into variables of a tuples. This is called "unpacking":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3355" y="2105520"/>
            <a:ext cx="38507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fruits = ("apple", "banana", "cherry")</a:t>
            </a:r>
          </a:p>
          <a:p>
            <a:endParaRPr lang="en-US" dirty="0"/>
          </a:p>
          <a:p>
            <a:r>
              <a:rPr lang="en-US" dirty="0"/>
              <a:t>(green, yellow, red) = fruits</a:t>
            </a:r>
          </a:p>
          <a:p>
            <a:endParaRPr lang="en-US" dirty="0"/>
          </a:p>
          <a:p>
            <a:r>
              <a:rPr lang="en-US" dirty="0"/>
              <a:t>print(green)</a:t>
            </a:r>
          </a:p>
          <a:p>
            <a:r>
              <a:rPr lang="en-US" dirty="0"/>
              <a:t>print(yellow)</a:t>
            </a:r>
          </a:p>
          <a:p>
            <a:r>
              <a:rPr lang="en-US" dirty="0"/>
              <a:t>print(red)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3120" y="2105519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fruits = ("apple", "banana", "cherry", "strawberry", "raspberry")</a:t>
            </a:r>
          </a:p>
          <a:p>
            <a:endParaRPr lang="en-US" dirty="0"/>
          </a:p>
          <a:p>
            <a:r>
              <a:rPr lang="en-US" dirty="0"/>
              <a:t>(green, yellow, *red) = fruits</a:t>
            </a:r>
          </a:p>
          <a:p>
            <a:endParaRPr lang="en-US" dirty="0"/>
          </a:p>
          <a:p>
            <a:r>
              <a:rPr lang="en-US" dirty="0"/>
              <a:t>print(green)</a:t>
            </a:r>
          </a:p>
          <a:p>
            <a:r>
              <a:rPr lang="en-US" dirty="0"/>
              <a:t>print(yellow)</a:t>
            </a:r>
          </a:p>
          <a:p>
            <a:r>
              <a:rPr lang="en-US" dirty="0"/>
              <a:t>print(red)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9228" y="4523569"/>
            <a:ext cx="253798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a=(5,6)</a:t>
            </a:r>
          </a:p>
          <a:p>
            <a:r>
              <a:rPr lang="en-US" dirty="0"/>
              <a:t>b=(1,4)</a:t>
            </a:r>
          </a:p>
          <a:p>
            <a:r>
              <a:rPr lang="en-US"/>
              <a:t>if a&gt;b:</a:t>
            </a:r>
            <a:endParaRPr lang="en-US" dirty="0"/>
          </a:p>
          <a:p>
            <a:r>
              <a:rPr lang="en-US" dirty="0"/>
              <a:t>    print("a is bigger")</a:t>
            </a:r>
          </a:p>
          <a:p>
            <a:r>
              <a:rPr lang="en-US" dirty="0"/>
              <a:t>else: </a:t>
            </a:r>
          </a:p>
          <a:p>
            <a:r>
              <a:rPr lang="en-US" dirty="0"/>
              <a:t>    print("b is bigger")</a:t>
            </a:r>
          </a:p>
        </p:txBody>
      </p:sp>
    </p:spTree>
    <p:extLst>
      <p:ext uri="{BB962C8B-B14F-4D97-AF65-F5344CB8AC3E}">
        <p14:creationId xmlns:p14="http://schemas.microsoft.com/office/powerpoint/2010/main" val="229185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1907" y="153046"/>
            <a:ext cx="7164309" cy="65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600" dirty="0">
                <a:solidFill>
                  <a:srgbClr val="92D050"/>
                </a:solidFill>
              </a:rPr>
              <a:t>(Union/Intersection/Difference)</a:t>
            </a: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857062" y="3671768"/>
            <a:ext cx="357008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Different types of sets in Python</a:t>
            </a:r>
          </a:p>
          <a:p>
            <a:r>
              <a:rPr lang="en-US" dirty="0"/>
              <a:t># set of integers</a:t>
            </a:r>
          </a:p>
          <a:p>
            <a:r>
              <a:rPr lang="en-US" dirty="0" err="1"/>
              <a:t>my_set</a:t>
            </a:r>
            <a:r>
              <a:rPr lang="en-US" dirty="0"/>
              <a:t> = {1, 2, 3}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set of mixed </a:t>
            </a:r>
            <a:r>
              <a:rPr lang="en-US" dirty="0" err="1"/>
              <a:t>datatypes</a:t>
            </a:r>
            <a:endParaRPr lang="en-US" dirty="0"/>
          </a:p>
          <a:p>
            <a:r>
              <a:rPr lang="en-US" dirty="0" err="1"/>
              <a:t>my_set</a:t>
            </a:r>
            <a:r>
              <a:rPr lang="en-US" dirty="0"/>
              <a:t> = {1.0, "Hello", (1, 2, 3)}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2821" y="999261"/>
            <a:ext cx="9300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Sets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 set is a collection which is unordered, unchangeable*, and unindexed.</a:t>
            </a:r>
          </a:p>
          <a:p>
            <a:endParaRPr lang="en-US" dirty="0"/>
          </a:p>
          <a:p>
            <a:r>
              <a:rPr lang="en-US" dirty="0"/>
              <a:t>* Note: Set items are unchangeable, but you can remove items and add new items.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050" y="3685936"/>
            <a:ext cx="328037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set cannot have duplicates</a:t>
            </a:r>
          </a:p>
          <a:p>
            <a:r>
              <a:rPr lang="en-US" dirty="0" err="1"/>
              <a:t>my_set</a:t>
            </a:r>
            <a:r>
              <a:rPr lang="en-US" dirty="0"/>
              <a:t> = {1, 2, 3, 4, 3, 2}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we can make set from a list</a:t>
            </a:r>
          </a:p>
          <a:p>
            <a:r>
              <a:rPr lang="en-US" dirty="0" err="1"/>
              <a:t>my_set</a:t>
            </a:r>
            <a:r>
              <a:rPr lang="en-US" dirty="0"/>
              <a:t> = set([1, 2, 3, 2])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8176046" y="3391850"/>
            <a:ext cx="352481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num1 ={1, 2, 3, 4, 5}</a:t>
            </a:r>
          </a:p>
          <a:p>
            <a:r>
              <a:rPr lang="pt-BR" dirty="0"/>
              <a:t>num2 ={4, 5, 6, 7}</a:t>
            </a:r>
          </a:p>
          <a:p>
            <a:endParaRPr lang="pt-BR" dirty="0"/>
          </a:p>
          <a:p>
            <a:r>
              <a:rPr lang="pt-BR" dirty="0"/>
              <a:t>print(num1 | num2)   #union</a:t>
            </a:r>
          </a:p>
          <a:p>
            <a:r>
              <a:rPr lang="pt-BR" dirty="0"/>
              <a:t>print(num1 &amp; num2)   #intersection</a:t>
            </a:r>
          </a:p>
          <a:p>
            <a:r>
              <a:rPr lang="pt-BR" dirty="0"/>
              <a:t>print(num1 - num2)   #difference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31159" y="5869155"/>
            <a:ext cx="308221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sorting</a:t>
            </a:r>
          </a:p>
          <a:p>
            <a:r>
              <a:rPr lang="en-US" dirty="0"/>
              <a:t>aa = {100, 200, 300, 400}</a:t>
            </a:r>
          </a:p>
          <a:p>
            <a:r>
              <a:rPr lang="en-US" dirty="0"/>
              <a:t>print(sorted(aa))</a:t>
            </a:r>
          </a:p>
        </p:txBody>
      </p:sp>
    </p:spTree>
    <p:extLst>
      <p:ext uri="{BB962C8B-B14F-4D97-AF65-F5344CB8AC3E}">
        <p14:creationId xmlns:p14="http://schemas.microsoft.com/office/powerpoint/2010/main" val="37360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78475"/>
              </p:ext>
            </p:extLst>
          </p:nvPr>
        </p:nvGraphicFramePr>
        <p:xfrm>
          <a:off x="1546286" y="1522538"/>
          <a:ext cx="9301386" cy="2914708"/>
        </p:xfrm>
        <a:graphic>
          <a:graphicData uri="http://schemas.openxmlformats.org/drawingml/2006/table">
            <a:tbl>
              <a:tblPr/>
              <a:tblGrid>
                <a:gridCol w="71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7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</a:t>
                      </a: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1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list implementation allows us to add the same or duplicate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set implementation doesn't allow us to add the same or duplicate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insertion order is maintained by the List.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maintain the insertion order of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 get the element of a specified index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cannot find the element from the Set based on the index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8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when we want to frequently access the elements by using the index.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when we want to design a collection of distinct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90986" y="169499"/>
            <a:ext cx="8212127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Set  </a:t>
            </a:r>
          </a:p>
        </p:txBody>
      </p:sp>
    </p:spTree>
    <p:extLst>
      <p:ext uri="{BB962C8B-B14F-4D97-AF65-F5344CB8AC3E}">
        <p14:creationId xmlns:p14="http://schemas.microsoft.com/office/powerpoint/2010/main" val="266676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248485"/>
            <a:ext cx="3117410" cy="65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Dictionaries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0983" y="1056279"/>
            <a:ext cx="10275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Dictionaries are used to store data values in </a:t>
            </a:r>
            <a:r>
              <a:rPr lang="en-US" b="1" dirty="0" err="1"/>
              <a:t>key:value</a:t>
            </a:r>
            <a:r>
              <a:rPr lang="en-US" b="1" dirty="0"/>
              <a:t> pairs.</a:t>
            </a:r>
          </a:p>
          <a:p>
            <a:r>
              <a:rPr lang="en-US" dirty="0"/>
              <a:t>A dictionary is a collection which is ordered, changeable and do not allow duplicates.</a:t>
            </a:r>
          </a:p>
          <a:p>
            <a:r>
              <a:rPr lang="en-US" dirty="0"/>
              <a:t>Dictionaries are written with curly brackets, and have keys and values: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1695" y="2307394"/>
            <a:ext cx="264663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	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1287" y="2307394"/>
            <a:ext cx="263757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["brand"])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7809" y="4355707"/>
            <a:ext cx="253497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1964,</a:t>
            </a:r>
          </a:p>
          <a:p>
            <a:r>
              <a:rPr lang="en-US" dirty="0"/>
              <a:t>  "year": 2020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1695" y="4342616"/>
            <a:ext cx="36425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"electric": False,</a:t>
            </a:r>
          </a:p>
          <a:p>
            <a:r>
              <a:rPr lang="en-US" dirty="0"/>
              <a:t>  "year": 1964,</a:t>
            </a:r>
          </a:p>
          <a:p>
            <a:r>
              <a:rPr lang="en-US" dirty="0"/>
              <a:t>  "colors": ["red", "white", "blue"]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51825" y="2290495"/>
            <a:ext cx="402728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thisdict.get</a:t>
            </a:r>
            <a:r>
              <a:rPr lang="en-US" dirty="0"/>
              <a:t>("Name", "Invalid Key"))</a:t>
            </a:r>
          </a:p>
        </p:txBody>
      </p:sp>
    </p:spTree>
    <p:extLst>
      <p:ext uri="{BB962C8B-B14F-4D97-AF65-F5344CB8AC3E}">
        <p14:creationId xmlns:p14="http://schemas.microsoft.com/office/powerpoint/2010/main" val="34659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39077" y="212819"/>
            <a:ext cx="257612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092" y="1652436"/>
            <a:ext cx="6096000" cy="40440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Function in a list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2D Lists/Matrix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Unpacking/Comparing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Tuple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(Union/Intersection/Difference)</a:t>
            </a:r>
          </a:p>
          <a:p>
            <a:pPr marL="228600">
              <a:lnSpc>
                <a:spcPct val="107000"/>
              </a:lnSpc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Set 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Dictionaries </a:t>
            </a:r>
          </a:p>
        </p:txBody>
      </p:sp>
    </p:spTree>
    <p:extLst>
      <p:ext uri="{BB962C8B-B14F-4D97-AF65-F5344CB8AC3E}">
        <p14:creationId xmlns:p14="http://schemas.microsoft.com/office/powerpoint/2010/main" val="397558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259" y="185110"/>
            <a:ext cx="174128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6939" y="870234"/>
            <a:ext cx="11280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Lists are used to store multiple items in a single variable. Lists are one of 4 built-in data types in Python used to store collections of data, the other 3 are Tuple, Set, and Dictionary, all with different qualities and usage. Lists are created using square brackets: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939" y="2155522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thislist</a:t>
            </a:r>
            <a:r>
              <a:rPr lang="en-US" dirty="0"/>
              <a:t> = ["</a:t>
            </a:r>
            <a:r>
              <a:rPr lang="en-US" dirty="0">
                <a:solidFill>
                  <a:srgbClr val="FFC000"/>
                </a:solidFill>
              </a:rPr>
              <a:t>apple</a:t>
            </a:r>
            <a:r>
              <a:rPr lang="en-US" dirty="0"/>
              <a:t>", "banana", "</a:t>
            </a:r>
            <a:r>
              <a:rPr lang="en-US" dirty="0">
                <a:solidFill>
                  <a:schemeClr val="accent6"/>
                </a:solidFill>
              </a:rPr>
              <a:t>cherry</a:t>
            </a:r>
            <a:r>
              <a:rPr lang="en-US" dirty="0"/>
              <a:t>", "</a:t>
            </a:r>
            <a:r>
              <a:rPr lang="en-US" dirty="0">
                <a:solidFill>
                  <a:srgbClr val="FFC000"/>
                </a:solidFill>
              </a:rPr>
              <a:t>apple</a:t>
            </a:r>
            <a:r>
              <a:rPr lang="en-US" dirty="0"/>
              <a:t>", "</a:t>
            </a:r>
            <a:r>
              <a:rPr lang="en-US" dirty="0">
                <a:solidFill>
                  <a:schemeClr val="accent6"/>
                </a:solidFill>
              </a:rPr>
              <a:t>cherry</a:t>
            </a:r>
            <a:r>
              <a:rPr lang="en-US" dirty="0"/>
              <a:t>"]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39" y="3302313"/>
            <a:ext cx="403181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"cherry"]</a:t>
            </a:r>
          </a:p>
          <a:p>
            <a:r>
              <a:rPr lang="en-US" dirty="0"/>
              <a:t>list2 = [1, 5, 7, 9, 3]</a:t>
            </a:r>
          </a:p>
          <a:p>
            <a:r>
              <a:rPr lang="en-US" dirty="0"/>
              <a:t>list3 = [True, False, False]</a:t>
            </a:r>
          </a:p>
          <a:p>
            <a:r>
              <a:rPr lang="en-US" dirty="0"/>
              <a:t>list4 = ["</a:t>
            </a:r>
            <a:r>
              <a:rPr lang="en-US" dirty="0" err="1"/>
              <a:t>abc</a:t>
            </a:r>
            <a:r>
              <a:rPr lang="en-US" dirty="0"/>
              <a:t>", 34, True, 40, "male"]</a:t>
            </a:r>
          </a:p>
          <a:p>
            <a:r>
              <a:rPr lang="en-US" dirty="0"/>
              <a:t>list5 = ["apple"]</a:t>
            </a:r>
          </a:p>
          <a:p>
            <a:r>
              <a:rPr lang="en-US" dirty="0"/>
              <a:t>string1 = "apple"</a:t>
            </a:r>
          </a:p>
          <a:p>
            <a:r>
              <a:rPr lang="en-US" dirty="0"/>
              <a:t>print(list1[0])</a:t>
            </a:r>
          </a:p>
          <a:p>
            <a:r>
              <a:rPr lang="en-US" dirty="0"/>
              <a:t>print(string1[0])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3258" y="3302313"/>
            <a:ext cx="622274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list1 = ["Apple", "Banana", "Cherry", "Mango", "Guava"]</a:t>
            </a:r>
          </a:p>
          <a:p>
            <a:endParaRPr lang="it-IT" dirty="0"/>
          </a:p>
          <a:p>
            <a:r>
              <a:rPr lang="it-IT" dirty="0"/>
              <a:t>print(list1[0:2])</a:t>
            </a:r>
          </a:p>
          <a:p>
            <a:r>
              <a:rPr lang="it-IT" dirty="0"/>
              <a:t>print(list1[2:])</a:t>
            </a:r>
          </a:p>
          <a:p>
            <a:r>
              <a:rPr lang="it-IT" dirty="0"/>
              <a:t>print(list1[-1])</a:t>
            </a:r>
          </a:p>
          <a:p>
            <a:r>
              <a:rPr lang="it-IT" dirty="0"/>
              <a:t>print(list1[-3:-1])</a:t>
            </a:r>
          </a:p>
          <a:p>
            <a:r>
              <a:rPr lang="it-IT" dirty="0"/>
              <a:t>print(list1[0:5])</a:t>
            </a:r>
          </a:p>
          <a:p>
            <a:r>
              <a:rPr lang="it-IT" dirty="0"/>
              <a:t>print(list1[0:5:2])</a:t>
            </a:r>
          </a:p>
          <a:p>
            <a:r>
              <a:rPr lang="it-IT" dirty="0"/>
              <a:t>print(list1[-1:-2])</a:t>
            </a:r>
          </a:p>
          <a:p>
            <a:r>
              <a:rPr lang="it-IT" dirty="0"/>
              <a:t>print(list1[-1:-2:-1])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0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259" y="185110"/>
            <a:ext cx="174128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144" y="2646121"/>
            <a:ext cx="554675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"cherry", "mango", "orange"]</a:t>
            </a:r>
          </a:p>
          <a:p>
            <a:r>
              <a:rPr lang="en-US" dirty="0"/>
              <a:t>print(list1 + ["tomato", 50])</a:t>
            </a:r>
          </a:p>
          <a:p>
            <a:r>
              <a:rPr lang="en-US" dirty="0"/>
              <a:t>print(list1 * 3)</a:t>
            </a:r>
          </a:p>
          <a:p>
            <a:r>
              <a:rPr lang="en-US" dirty="0"/>
              <a:t>print(list1)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6140" y="2646121"/>
            <a:ext cx="559323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"cherry", "mango", "orange"]</a:t>
            </a:r>
          </a:p>
          <a:p>
            <a:r>
              <a:rPr lang="en-US" dirty="0"/>
              <a:t>list1[0] = "tomato"</a:t>
            </a:r>
          </a:p>
          <a:p>
            <a:r>
              <a:rPr lang="en-US" dirty="0"/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323460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698" y="112682"/>
            <a:ext cx="546225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25439"/>
              </p:ext>
            </p:extLst>
          </p:nvPr>
        </p:nvGraphicFramePr>
        <p:xfrm>
          <a:off x="1966349" y="1440653"/>
          <a:ext cx="8481348" cy="4093758"/>
        </p:xfrm>
        <a:graphic>
          <a:graphicData uri="http://schemas.openxmlformats.org/drawingml/2006/table">
            <a:tbl>
              <a:tblPr/>
              <a:tblGrid>
                <a:gridCol w="95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8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Method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2"/>
                        </a:rPr>
                        <a:t>append()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 = ['apple', 'banana', 'cherry']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fruits.append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("orange")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Adds an element at the end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3"/>
                        </a:rPr>
                        <a:t>clear()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'cherry', 'orange']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all the elements from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4"/>
                        </a:rPr>
                        <a:t>count()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["cherry", "apple", "banana", "cherry"]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err="1">
                          <a:effectLst/>
                        </a:rPr>
                        <a:t>fruits.count</a:t>
                      </a:r>
                      <a:r>
                        <a:rPr lang="en-US" sz="1600" dirty="0">
                          <a:effectLst/>
                        </a:rPr>
                        <a:t>("cherry")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print(x)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extend()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cars = ['Ford', 'BMW', 'Volvo']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fruits.extend</a:t>
                      </a:r>
                      <a:r>
                        <a:rPr lang="en-US" sz="1600" dirty="0">
                          <a:effectLst/>
                        </a:rPr>
                        <a:t>(cars)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 the elements of a list (or any </a:t>
                      </a:r>
                      <a:r>
                        <a:rPr lang="en-US" sz="1600" dirty="0" err="1">
                          <a:effectLst/>
                        </a:rPr>
                        <a:t>iterable</a:t>
                      </a:r>
                      <a:r>
                        <a:rPr lang="en-US" sz="1600" dirty="0">
                          <a:effectLst/>
                        </a:rPr>
                        <a:t>), to the end of the current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6807" y="731780"/>
            <a:ext cx="8486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has a set of built-in methods that you can use on lists/arrays</a:t>
            </a:r>
          </a:p>
        </p:txBody>
      </p:sp>
    </p:spTree>
    <p:extLst>
      <p:ext uri="{BB962C8B-B14F-4D97-AF65-F5344CB8AC3E}">
        <p14:creationId xmlns:p14="http://schemas.microsoft.com/office/powerpoint/2010/main" val="38695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698" y="112682"/>
            <a:ext cx="546225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84005"/>
              </p:ext>
            </p:extLst>
          </p:nvPr>
        </p:nvGraphicFramePr>
        <p:xfrm>
          <a:off x="1939189" y="1159996"/>
          <a:ext cx="8481348" cy="5753042"/>
        </p:xfrm>
        <a:graphic>
          <a:graphicData uri="http://schemas.openxmlformats.org/drawingml/2006/table">
            <a:tbl>
              <a:tblPr/>
              <a:tblGrid>
                <a:gridCol w="95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Method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2"/>
                        </a:rPr>
                        <a:t>index()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err="1">
                          <a:effectLst/>
                        </a:rPr>
                        <a:t>fruits.index</a:t>
                      </a:r>
                      <a:r>
                        <a:rPr lang="en-US" sz="1600" dirty="0">
                          <a:effectLst/>
                        </a:rPr>
                        <a:t>("cherry")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print(x)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index of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insert()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fruits.insert</a:t>
                      </a:r>
                      <a:r>
                        <a:rPr lang="en-US" sz="1600" dirty="0">
                          <a:effectLst/>
                        </a:rPr>
                        <a:t>(1, "orange")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Adds an element at the specified position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pop()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fruits.pop</a:t>
                      </a:r>
                      <a:r>
                        <a:rPr lang="en-US" sz="1600" dirty="0">
                          <a:effectLst/>
                        </a:rPr>
                        <a:t>(1)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element at the specified position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remove()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fruits.remove</a:t>
                      </a:r>
                      <a:r>
                        <a:rPr lang="en-US" sz="1600" dirty="0">
                          <a:effectLst/>
                        </a:rPr>
                        <a:t>("banana")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first item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6"/>
                        </a:rPr>
                        <a:t>reverse()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fruits.reverse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Reverses the order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7"/>
                        </a:rPr>
                        <a:t>sort()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cars = ['Ford', 'BMW', 'Volvo']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cars.sort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print(cars)</a:t>
                      </a: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/>
                        <a:t>cars.sort</a:t>
                      </a:r>
                      <a:r>
                        <a:rPr lang="en-US" sz="160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en-US" sz="1600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600" dirty="0"/>
                        <a:t>) 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Sorts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3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7008" y="121737"/>
            <a:ext cx="513633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2D Lists/Matrix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9032" y="731130"/>
            <a:ext cx="8685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Python matrix is a specialized two-dimensional rectangular array of data stored in rows and columns. The data in a matrix can be numbers, strings, expressions, symbols, etc.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32" y="1377461"/>
            <a:ext cx="4162425" cy="239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41677" y="1783077"/>
            <a:ext cx="530834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[[1, 4, 5, 12], </a:t>
            </a:r>
          </a:p>
          <a:p>
            <a:r>
              <a:rPr lang="en-US" dirty="0"/>
              <a:t>    [-5, 8, 9, 0],</a:t>
            </a:r>
          </a:p>
          <a:p>
            <a:r>
              <a:rPr lang="en-US" dirty="0"/>
              <a:t>    [-6, 7, 11, 19]]</a:t>
            </a:r>
          </a:p>
          <a:p>
            <a:endParaRPr lang="en-US" dirty="0"/>
          </a:p>
          <a:p>
            <a:r>
              <a:rPr lang="en-US" dirty="0"/>
              <a:t>print("A =", A) </a:t>
            </a:r>
          </a:p>
          <a:p>
            <a:r>
              <a:rPr lang="en-US" dirty="0"/>
              <a:t>print("A[1] =", A[1]) </a:t>
            </a:r>
          </a:p>
          <a:p>
            <a:r>
              <a:rPr lang="en-US" dirty="0"/>
              <a:t>print("A[1][2] =", A[1][2])</a:t>
            </a:r>
          </a:p>
          <a:p>
            <a:r>
              <a:rPr lang="en-US" dirty="0"/>
              <a:t>print("A[0][-1] =", A[0][-</a:t>
            </a:r>
            <a:r>
              <a:rPr lang="en-US"/>
              <a:t>1])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column = []        # empty list</a:t>
            </a:r>
          </a:p>
          <a:p>
            <a:r>
              <a:rPr lang="en-US" dirty="0"/>
              <a:t>for row in A:</a:t>
            </a:r>
          </a:p>
          <a:p>
            <a:r>
              <a:rPr lang="en-US" dirty="0"/>
              <a:t>  </a:t>
            </a:r>
            <a:r>
              <a:rPr lang="en-US" dirty="0" err="1"/>
              <a:t>column.append</a:t>
            </a:r>
            <a:r>
              <a:rPr lang="en-US" dirty="0"/>
              <a:t>(row[2])   </a:t>
            </a:r>
          </a:p>
          <a:p>
            <a:endParaRPr lang="en-US" dirty="0"/>
          </a:p>
          <a:p>
            <a:r>
              <a:rPr lang="en-US" dirty="0"/>
              <a:t>print("3rd column =", column)</a:t>
            </a:r>
          </a:p>
        </p:txBody>
      </p:sp>
    </p:spTree>
    <p:extLst>
      <p:ext uri="{BB962C8B-B14F-4D97-AF65-F5344CB8AC3E}">
        <p14:creationId xmlns:p14="http://schemas.microsoft.com/office/powerpoint/2010/main" val="79960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495" y="203217"/>
            <a:ext cx="3117410" cy="65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989846" y="1040870"/>
            <a:ext cx="11126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Tuples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Tuple is one of 4 built-in data types in Python used to store collections of data, the other 3 are List, Set,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tuple is a collection which is ordered and </a:t>
            </a:r>
            <a:r>
              <a:rPr lang="en-US" b="1" dirty="0"/>
              <a:t>unchangeable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Tuples are written with </a:t>
            </a:r>
            <a:r>
              <a:rPr lang="en-US" b="1" dirty="0"/>
              <a:t>round brackets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6107" y="3621883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</a:p>
          <a:p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16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6232" y="304253"/>
            <a:ext cx="8212127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Tuple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42201"/>
              </p:ext>
            </p:extLst>
          </p:nvPr>
        </p:nvGraphicFramePr>
        <p:xfrm>
          <a:off x="2170028" y="1946501"/>
          <a:ext cx="7898331" cy="3004494"/>
        </p:xfrm>
        <a:graphic>
          <a:graphicData uri="http://schemas.openxmlformats.org/drawingml/2006/table">
            <a:tbl>
              <a:tblPr/>
              <a:tblGrid>
                <a:gridCol w="99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SR.NO.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 Square Braces is used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 First Braces is used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9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are mutable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Tuples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immutable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have several built-in methods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does not have many built-in methods.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consume more memory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consume less memory as compared to the list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6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1652</Words>
  <Application>Microsoft Office PowerPoint</Application>
  <PresentationFormat>Widescreen</PresentationFormat>
  <Paragraphs>252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Farhana Akter Suci</cp:lastModifiedBy>
  <cp:revision>75</cp:revision>
  <dcterms:created xsi:type="dcterms:W3CDTF">2022-04-09T16:44:45Z</dcterms:created>
  <dcterms:modified xsi:type="dcterms:W3CDTF">2024-05-04T19:43:19Z</dcterms:modified>
</cp:coreProperties>
</file>