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304" r:id="rId3"/>
    <p:sldId id="303" r:id="rId4"/>
    <p:sldId id="262" r:id="rId5"/>
    <p:sldId id="314" r:id="rId6"/>
    <p:sldId id="315" r:id="rId7"/>
    <p:sldId id="316" r:id="rId8"/>
    <p:sldId id="317" r:id="rId9"/>
    <p:sldId id="268" r:id="rId10"/>
    <p:sldId id="313" r:id="rId11"/>
    <p:sldId id="306" r:id="rId12"/>
    <p:sldId id="270" r:id="rId13"/>
    <p:sldId id="271" r:id="rId14"/>
    <p:sldId id="269" r:id="rId15"/>
    <p:sldId id="305" r:id="rId16"/>
    <p:sldId id="310" r:id="rId17"/>
    <p:sldId id="307" r:id="rId18"/>
    <p:sldId id="311" r:id="rId19"/>
    <p:sldId id="308" r:id="rId20"/>
    <p:sldId id="312"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7667-AEDC-4703-B2FC-5B8363979F05}"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E527-3E42-4EB2-8578-C5D581D19B0E}" type="slidenum">
              <a:rPr lang="en-US" smtClean="0"/>
              <a:t>‹#›</a:t>
            </a:fld>
            <a:endParaRPr lang="en-US"/>
          </a:p>
        </p:txBody>
      </p:sp>
    </p:spTree>
    <p:extLst>
      <p:ext uri="{BB962C8B-B14F-4D97-AF65-F5344CB8AC3E}">
        <p14:creationId xmlns:p14="http://schemas.microsoft.com/office/powerpoint/2010/main" val="243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19</a:t>
            </a:fld>
            <a:endParaRPr lang="en-US"/>
          </a:p>
        </p:txBody>
      </p:sp>
    </p:spTree>
    <p:extLst>
      <p:ext uri="{BB962C8B-B14F-4D97-AF65-F5344CB8AC3E}">
        <p14:creationId xmlns:p14="http://schemas.microsoft.com/office/powerpoint/2010/main" val="31902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20</a:t>
            </a:fld>
            <a:endParaRPr lang="en-US"/>
          </a:p>
        </p:txBody>
      </p:sp>
    </p:spTree>
    <p:extLst>
      <p:ext uri="{BB962C8B-B14F-4D97-AF65-F5344CB8AC3E}">
        <p14:creationId xmlns:p14="http://schemas.microsoft.com/office/powerpoint/2010/main" val="30817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1643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70541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02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3901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4543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144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DC89A4-7F2E-4419-9B19-13C21B9B0165}"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98100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C89A4-7F2E-4419-9B19-13C21B9B0165}"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1568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C89A4-7F2E-4419-9B19-13C21B9B0165}"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570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97020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665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C89A4-7F2E-4419-9B19-13C21B9B0165}"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EC37-BFFD-491A-8561-397A1A0C84AE}" type="slidenum">
              <a:rPr lang="en-US" smtClean="0"/>
              <a:t>‹#›</a:t>
            </a:fld>
            <a:endParaRPr lang="en-US"/>
          </a:p>
        </p:txBody>
      </p:sp>
    </p:spTree>
    <p:extLst>
      <p:ext uri="{BB962C8B-B14F-4D97-AF65-F5344CB8AC3E}">
        <p14:creationId xmlns:p14="http://schemas.microsoft.com/office/powerpoint/2010/main" val="264272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sql/default.as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5" y="2244060"/>
            <a:ext cx="11998035" cy="28315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rgbClr val="00B0F0"/>
                </a:solidFill>
                <a:latin typeface="Roboto"/>
              </a:rPr>
              <a:t>Day-6 </a:t>
            </a:r>
          </a:p>
          <a:p>
            <a:pPr algn="ctr"/>
            <a:r>
              <a:rPr lang="en-US" sz="4800" b="1" dirty="0">
                <a:solidFill>
                  <a:srgbClr val="00B0F0"/>
                </a:solidFill>
                <a:latin typeface="Roboto"/>
              </a:rPr>
              <a:t>SQL Normalization/Relationship/Query</a:t>
            </a:r>
          </a:p>
          <a:p>
            <a:pPr algn="ctr"/>
            <a:r>
              <a:rPr lang="en-US" sz="3200" b="1" dirty="0">
                <a:latin typeface="Roboto"/>
              </a:rPr>
              <a:t>By Aksadur Rahman</a:t>
            </a:r>
          </a:p>
          <a:p>
            <a:pPr algn="ctr"/>
            <a:r>
              <a:rPr lang="en-US" sz="4400" b="1" dirty="0">
                <a:solidFill>
                  <a:schemeClr val="accent1"/>
                </a:solidFill>
                <a:latin typeface="Roboto"/>
              </a:rPr>
              <a:t>aksadur@yahoo.com</a:t>
            </a:r>
          </a:p>
        </p:txBody>
      </p:sp>
    </p:spTree>
    <p:extLst>
      <p:ext uri="{BB962C8B-B14F-4D97-AF65-F5344CB8AC3E}">
        <p14:creationId xmlns:p14="http://schemas.microsoft.com/office/powerpoint/2010/main" val="300141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a:t>
            </a:r>
          </a:p>
        </p:txBody>
      </p:sp>
      <p:sp>
        <p:nvSpPr>
          <p:cNvPr id="10" name="TextBox 9">
            <a:extLst>
              <a:ext uri="{FF2B5EF4-FFF2-40B4-BE49-F238E27FC236}">
                <a16:creationId xmlns:a16="http://schemas.microsoft.com/office/drawing/2014/main" id="{BF65448D-1D18-4E10-836A-7BC4DF046634}"/>
              </a:ext>
            </a:extLst>
          </p:cNvPr>
          <p:cNvSpPr txBox="1"/>
          <p:nvPr/>
        </p:nvSpPr>
        <p:spPr>
          <a:xfrm>
            <a:off x="796100" y="826279"/>
            <a:ext cx="3171825" cy="3416320"/>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100</a:t>
            </a:r>
          </a:p>
          <a:p>
            <a:r>
              <a:rPr lang="en-US" dirty="0">
                <a:solidFill>
                  <a:srgbClr val="222222"/>
                </a:solidFill>
                <a:latin typeface="Source Sans Pro" panose="020B0503030403020204" pitchFamily="34" charset="0"/>
              </a:rPr>
              <a:t>Name : Abul Kalam,</a:t>
            </a:r>
          </a:p>
          <a:p>
            <a:r>
              <a:rPr lang="en-US" dirty="0">
                <a:solidFill>
                  <a:srgbClr val="222222"/>
                </a:solidFill>
                <a:latin typeface="Source Sans Pro" panose="020B0503030403020204" pitchFamily="34" charset="0"/>
              </a:rPr>
              <a:t>Phone : 01714---989,</a:t>
            </a:r>
          </a:p>
          <a:p>
            <a:r>
              <a:rPr lang="en-US" dirty="0"/>
              <a:t>Address : </a:t>
            </a:r>
            <a:r>
              <a:rPr lang="en-US" dirty="0" err="1"/>
              <a:t>Kalabagan</a:t>
            </a:r>
            <a:r>
              <a:rPr lang="en-US" dirty="0"/>
              <a:t>, Dhaka,</a:t>
            </a:r>
          </a:p>
          <a:p>
            <a:r>
              <a:rPr lang="en-US" dirty="0"/>
              <a:t>Designation : Manager,</a:t>
            </a:r>
          </a:p>
          <a:p>
            <a:r>
              <a:rPr lang="en-US" dirty="0"/>
              <a:t>Books : [</a:t>
            </a:r>
          </a:p>
          <a:p>
            <a:r>
              <a:rPr lang="en-US" dirty="0"/>
              <a:t>	{id : 2, name : ABC}</a:t>
            </a:r>
          </a:p>
          <a:p>
            <a:r>
              <a:rPr lang="en-US" dirty="0"/>
              <a:t>	{id : 3, name : XYZ}</a:t>
            </a:r>
          </a:p>
          <a:p>
            <a:r>
              <a:rPr lang="en-US" dirty="0"/>
              <a:t>              ]</a:t>
            </a:r>
          </a:p>
          <a:p>
            <a:r>
              <a:rPr lang="en-US"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4867275" y="958476"/>
            <a:ext cx="3171825" cy="2308324"/>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101</a:t>
            </a:r>
          </a:p>
          <a:p>
            <a:r>
              <a:rPr lang="en-US" dirty="0">
                <a:solidFill>
                  <a:srgbClr val="222222"/>
                </a:solidFill>
                <a:latin typeface="Source Sans Pro" panose="020B0503030403020204" pitchFamily="34" charset="0"/>
              </a:rPr>
              <a:t>Name : Akas Ali,</a:t>
            </a:r>
          </a:p>
          <a:p>
            <a:r>
              <a:rPr lang="en-US" dirty="0">
                <a:solidFill>
                  <a:srgbClr val="222222"/>
                </a:solidFill>
                <a:latin typeface="Source Sans Pro" panose="020B0503030403020204" pitchFamily="34" charset="0"/>
              </a:rPr>
              <a:t>Phone : 01714---456,</a:t>
            </a:r>
          </a:p>
          <a:p>
            <a:r>
              <a:rPr lang="en-US" dirty="0"/>
              <a:t>Address : Gulshan, Dhaka,</a:t>
            </a:r>
          </a:p>
          <a:p>
            <a:r>
              <a:rPr lang="en-US" dirty="0"/>
              <a:t>Designation : Executive,</a:t>
            </a:r>
          </a:p>
          <a:p>
            <a:r>
              <a:rPr lang="en-US" dirty="0"/>
              <a:t>}</a:t>
            </a:r>
          </a:p>
        </p:txBody>
      </p:sp>
      <p:graphicFrame>
        <p:nvGraphicFramePr>
          <p:cNvPr id="6" name="Table 6">
            <a:extLst>
              <a:ext uri="{FF2B5EF4-FFF2-40B4-BE49-F238E27FC236}">
                <a16:creationId xmlns:a16="http://schemas.microsoft.com/office/drawing/2014/main" id="{7558EACD-6207-4762-A3C8-41E336DC8FAD}"/>
              </a:ext>
            </a:extLst>
          </p:cNvPr>
          <p:cNvGraphicFramePr>
            <a:graphicFrameLocks noGrp="1"/>
          </p:cNvGraphicFramePr>
          <p:nvPr/>
        </p:nvGraphicFramePr>
        <p:xfrm>
          <a:off x="347132" y="4977357"/>
          <a:ext cx="5034493" cy="1259840"/>
        </p:xfrm>
        <a:graphic>
          <a:graphicData uri="http://schemas.openxmlformats.org/drawingml/2006/table">
            <a:tbl>
              <a:tblPr firstRow="1" bandRow="1">
                <a:tableStyleId>{5940675A-B579-460E-94D1-54222C63F5DA}</a:tableStyleId>
              </a:tblPr>
              <a:tblGrid>
                <a:gridCol w="480442">
                  <a:extLst>
                    <a:ext uri="{9D8B030D-6E8A-4147-A177-3AD203B41FA5}">
                      <a16:colId xmlns:a16="http://schemas.microsoft.com/office/drawing/2014/main" val="1326598018"/>
                    </a:ext>
                  </a:extLst>
                </a:gridCol>
                <a:gridCol w="896529">
                  <a:extLst>
                    <a:ext uri="{9D8B030D-6E8A-4147-A177-3AD203B41FA5}">
                      <a16:colId xmlns:a16="http://schemas.microsoft.com/office/drawing/2014/main" val="3967434883"/>
                    </a:ext>
                  </a:extLst>
                </a:gridCol>
                <a:gridCol w="1495347">
                  <a:extLst>
                    <a:ext uri="{9D8B030D-6E8A-4147-A177-3AD203B41FA5}">
                      <a16:colId xmlns:a16="http://schemas.microsoft.com/office/drawing/2014/main" val="3073501830"/>
                    </a:ext>
                  </a:extLst>
                </a:gridCol>
                <a:gridCol w="1343025">
                  <a:extLst>
                    <a:ext uri="{9D8B030D-6E8A-4147-A177-3AD203B41FA5}">
                      <a16:colId xmlns:a16="http://schemas.microsoft.com/office/drawing/2014/main" val="2538133942"/>
                    </a:ext>
                  </a:extLst>
                </a:gridCol>
                <a:gridCol w="819150">
                  <a:extLst>
                    <a:ext uri="{9D8B030D-6E8A-4147-A177-3AD203B41FA5}">
                      <a16:colId xmlns:a16="http://schemas.microsoft.com/office/drawing/2014/main" val="1608236861"/>
                    </a:ext>
                  </a:extLst>
                </a:gridCol>
              </a:tblGrid>
              <a:tr h="370840">
                <a:tc>
                  <a:txBody>
                    <a:bodyPr/>
                    <a:lstStyle/>
                    <a:p>
                      <a:r>
                        <a:rPr lang="en-US" sz="1400" b="1" dirty="0"/>
                        <a:t>SID</a:t>
                      </a:r>
                    </a:p>
                  </a:txBody>
                  <a:tcPr>
                    <a:solidFill>
                      <a:schemeClr val="accent2">
                        <a:lumMod val="20000"/>
                        <a:lumOff val="80000"/>
                      </a:schemeClr>
                    </a:solidFill>
                  </a:tcPr>
                </a:tc>
                <a:tc>
                  <a:txBody>
                    <a:bodyPr/>
                    <a:lstStyle/>
                    <a:p>
                      <a:r>
                        <a:rPr lang="en-US" sz="1400" b="1" dirty="0">
                          <a:solidFill>
                            <a:srgbClr val="222222"/>
                          </a:solidFill>
                          <a:latin typeface="Source Sans Pro" panose="020B0503030403020204" pitchFamily="34" charset="0"/>
                        </a:rPr>
                        <a:t>Name</a:t>
                      </a:r>
                      <a:endParaRPr lang="en-US" sz="1400" b="1" dirty="0"/>
                    </a:p>
                  </a:txBody>
                  <a:tcPr/>
                </a:tc>
                <a:tc>
                  <a:txBody>
                    <a:bodyPr/>
                    <a:lstStyle/>
                    <a:p>
                      <a:r>
                        <a:rPr lang="en-US" sz="1400" b="1" dirty="0"/>
                        <a:t>Phone</a:t>
                      </a:r>
                    </a:p>
                  </a:txBody>
                  <a:tcPr/>
                </a:tc>
                <a:tc>
                  <a:txBody>
                    <a:bodyPr/>
                    <a:lstStyle/>
                    <a:p>
                      <a:r>
                        <a:rPr lang="en-US" sz="1400" b="1" dirty="0"/>
                        <a:t>Address</a:t>
                      </a:r>
                    </a:p>
                  </a:txBody>
                  <a:tcPr/>
                </a:tc>
                <a:tc>
                  <a:txBody>
                    <a:bodyPr/>
                    <a:lstStyle/>
                    <a:p>
                      <a:pPr algn="ctr"/>
                      <a:r>
                        <a:rPr lang="en-US" sz="1400" b="1" dirty="0" err="1"/>
                        <a:t>DesigID</a:t>
                      </a:r>
                      <a:endParaRPr lang="en-US" sz="1400" b="1" dirty="0"/>
                    </a:p>
                  </a:txBody>
                  <a:tcPr>
                    <a:solidFill>
                      <a:schemeClr val="accent5">
                        <a:lumMod val="20000"/>
                        <a:lumOff val="80000"/>
                      </a:schemeClr>
                    </a:solidFill>
                  </a:tcPr>
                </a:tc>
                <a:extLst>
                  <a:ext uri="{0D108BD9-81ED-4DB2-BD59-A6C34878D82A}">
                    <a16:rowId xmlns:a16="http://schemas.microsoft.com/office/drawing/2014/main" val="3489458458"/>
                  </a:ext>
                </a:extLst>
              </a:tr>
              <a:tr h="370840">
                <a:tc>
                  <a:txBody>
                    <a:bodyPr/>
                    <a:lstStyle/>
                    <a:p>
                      <a:r>
                        <a:rPr lang="en-US" sz="1400" dirty="0">
                          <a:solidFill>
                            <a:srgbClr val="222222"/>
                          </a:solidFill>
                          <a:latin typeface="Source Sans Pro" panose="020B0503030403020204" pitchFamily="34" charset="0"/>
                        </a:rPr>
                        <a:t>100</a:t>
                      </a:r>
                      <a:endParaRPr lang="en-US" sz="1400" dirty="0"/>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Abul Kalam</a:t>
                      </a:r>
                      <a:endParaRPr lang="en-US" sz="1400" dirty="0"/>
                    </a:p>
                  </a:txBody>
                  <a:tcPr/>
                </a:tc>
                <a:tc>
                  <a:txBody>
                    <a:bodyPr/>
                    <a:lstStyle/>
                    <a:p>
                      <a:r>
                        <a:rPr lang="en-US" sz="1400" dirty="0">
                          <a:solidFill>
                            <a:srgbClr val="222222"/>
                          </a:solidFill>
                          <a:latin typeface="Source Sans Pro" panose="020B0503030403020204" pitchFamily="34" charset="0"/>
                        </a:rPr>
                        <a:t>01714---989</a:t>
                      </a:r>
                      <a:endParaRPr lang="en-US" sz="1400" dirty="0"/>
                    </a:p>
                  </a:txBody>
                  <a:tcPr/>
                </a:tc>
                <a:tc>
                  <a:txBody>
                    <a:bodyPr/>
                    <a:lstStyle/>
                    <a:p>
                      <a:r>
                        <a:rPr lang="en-US" sz="1400" dirty="0" err="1"/>
                        <a:t>Kalabagan</a:t>
                      </a:r>
                      <a:r>
                        <a:rPr lang="en-US" sz="1400" dirty="0"/>
                        <a:t>, Dhaka</a:t>
                      </a:r>
                    </a:p>
                  </a:txBody>
                  <a:tcPr/>
                </a:tc>
                <a:tc>
                  <a:txBody>
                    <a:bodyPr/>
                    <a:lstStyle/>
                    <a:p>
                      <a:pPr algn="ctr"/>
                      <a:r>
                        <a:rPr lang="en-US" sz="1400" dirty="0"/>
                        <a:t>1</a:t>
                      </a:r>
                    </a:p>
                  </a:txBody>
                  <a:tcPr>
                    <a:solidFill>
                      <a:schemeClr val="accent5">
                        <a:lumMod val="20000"/>
                        <a:lumOff val="80000"/>
                      </a:schemeClr>
                    </a:solidFill>
                  </a:tcPr>
                </a:tc>
                <a:extLst>
                  <a:ext uri="{0D108BD9-81ED-4DB2-BD59-A6C34878D82A}">
                    <a16:rowId xmlns:a16="http://schemas.microsoft.com/office/drawing/2014/main" val="2906954085"/>
                  </a:ext>
                </a:extLst>
              </a:tr>
              <a:tr h="370840">
                <a:tc>
                  <a:txBody>
                    <a:bodyPr/>
                    <a:lstStyle/>
                    <a:p>
                      <a:r>
                        <a:rPr lang="en-US" sz="1400" dirty="0"/>
                        <a:t>101</a:t>
                      </a:r>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Akas Ali</a:t>
                      </a:r>
                      <a:endParaRPr lang="en-US" sz="1400" dirty="0"/>
                    </a:p>
                  </a:txBody>
                  <a:tcPr/>
                </a:tc>
                <a:tc>
                  <a:txBody>
                    <a:bodyPr/>
                    <a:lstStyle/>
                    <a:p>
                      <a:r>
                        <a:rPr lang="en-US" sz="1400" dirty="0">
                          <a:solidFill>
                            <a:srgbClr val="222222"/>
                          </a:solidFill>
                          <a:latin typeface="Source Sans Pro" panose="020B0503030403020204" pitchFamily="34" charset="0"/>
                        </a:rPr>
                        <a:t>01714---456</a:t>
                      </a:r>
                      <a:endParaRPr lang="en-US" sz="1400" dirty="0"/>
                    </a:p>
                  </a:txBody>
                  <a:tcPr/>
                </a:tc>
                <a:tc>
                  <a:txBody>
                    <a:bodyPr/>
                    <a:lstStyle/>
                    <a:p>
                      <a:r>
                        <a:rPr lang="en-US" sz="1400" dirty="0"/>
                        <a:t>Gulshan, Dhaka</a:t>
                      </a:r>
                    </a:p>
                  </a:txBody>
                  <a:tcPr/>
                </a:tc>
                <a:tc>
                  <a:txBody>
                    <a:bodyPr/>
                    <a:lstStyle/>
                    <a:p>
                      <a:pPr algn="ctr"/>
                      <a:r>
                        <a:rPr lang="en-US" sz="1400" dirty="0"/>
                        <a:t>2</a:t>
                      </a:r>
                    </a:p>
                  </a:txBody>
                  <a:tcPr>
                    <a:solidFill>
                      <a:schemeClr val="accent5">
                        <a:lumMod val="20000"/>
                        <a:lumOff val="80000"/>
                      </a:schemeClr>
                    </a:solidFill>
                  </a:tcPr>
                </a:tc>
                <a:extLst>
                  <a:ext uri="{0D108BD9-81ED-4DB2-BD59-A6C34878D82A}">
                    <a16:rowId xmlns:a16="http://schemas.microsoft.com/office/drawing/2014/main" val="1636605820"/>
                  </a:ext>
                </a:extLst>
              </a:tr>
            </a:tbl>
          </a:graphicData>
        </a:graphic>
      </p:graphicFrame>
      <p:graphicFrame>
        <p:nvGraphicFramePr>
          <p:cNvPr id="7" name="Table 11">
            <a:extLst>
              <a:ext uri="{FF2B5EF4-FFF2-40B4-BE49-F238E27FC236}">
                <a16:creationId xmlns:a16="http://schemas.microsoft.com/office/drawing/2014/main" id="{CD3C7F45-CD6C-4346-8625-39CEDF431E36}"/>
              </a:ext>
            </a:extLst>
          </p:cNvPr>
          <p:cNvGraphicFramePr>
            <a:graphicFrameLocks noGrp="1"/>
          </p:cNvGraphicFramePr>
          <p:nvPr/>
        </p:nvGraphicFramePr>
        <p:xfrm>
          <a:off x="5705475" y="4977356"/>
          <a:ext cx="2486025" cy="1259841"/>
        </p:xfrm>
        <a:graphic>
          <a:graphicData uri="http://schemas.openxmlformats.org/drawingml/2006/table">
            <a:tbl>
              <a:tblPr firstRow="1" bandRow="1">
                <a:tableStyleId>{5940675A-B579-460E-94D1-54222C63F5DA}</a:tableStyleId>
              </a:tblPr>
              <a:tblGrid>
                <a:gridCol w="847725">
                  <a:extLst>
                    <a:ext uri="{9D8B030D-6E8A-4147-A177-3AD203B41FA5}">
                      <a16:colId xmlns:a16="http://schemas.microsoft.com/office/drawing/2014/main" val="724880083"/>
                    </a:ext>
                  </a:extLst>
                </a:gridCol>
                <a:gridCol w="1638300">
                  <a:extLst>
                    <a:ext uri="{9D8B030D-6E8A-4147-A177-3AD203B41FA5}">
                      <a16:colId xmlns:a16="http://schemas.microsoft.com/office/drawing/2014/main" val="2139834647"/>
                    </a:ext>
                  </a:extLst>
                </a:gridCol>
              </a:tblGrid>
              <a:tr h="419947">
                <a:tc>
                  <a:txBody>
                    <a:bodyPr/>
                    <a:lstStyle/>
                    <a:p>
                      <a:pPr algn="ctr"/>
                      <a:r>
                        <a:rPr lang="en-US" sz="1400" b="1" dirty="0" err="1"/>
                        <a:t>DesigID</a:t>
                      </a:r>
                      <a:endParaRPr lang="en-US" sz="1400" b="1" dirty="0"/>
                    </a:p>
                  </a:txBody>
                  <a:tcPr>
                    <a:solidFill>
                      <a:schemeClr val="accent2">
                        <a:lumMod val="20000"/>
                        <a:lumOff val="80000"/>
                      </a:schemeClr>
                    </a:solidFill>
                  </a:tcPr>
                </a:tc>
                <a:tc>
                  <a:txBody>
                    <a:bodyPr/>
                    <a:lstStyle/>
                    <a:p>
                      <a:r>
                        <a:rPr lang="en-US" sz="1400" b="1" dirty="0"/>
                        <a:t>Designation</a:t>
                      </a:r>
                    </a:p>
                  </a:txBody>
                  <a:tcPr/>
                </a:tc>
                <a:extLst>
                  <a:ext uri="{0D108BD9-81ED-4DB2-BD59-A6C34878D82A}">
                    <a16:rowId xmlns:a16="http://schemas.microsoft.com/office/drawing/2014/main" val="1449210795"/>
                  </a:ext>
                </a:extLst>
              </a:tr>
              <a:tr h="419947">
                <a:tc>
                  <a:txBody>
                    <a:bodyPr/>
                    <a:lstStyle/>
                    <a:p>
                      <a:pPr algn="ctr"/>
                      <a:r>
                        <a:rPr lang="en-US" sz="1400" dirty="0"/>
                        <a:t>1</a:t>
                      </a:r>
                    </a:p>
                  </a:txBody>
                  <a:tcPr>
                    <a:solidFill>
                      <a:schemeClr val="accent2">
                        <a:lumMod val="20000"/>
                        <a:lumOff val="80000"/>
                      </a:schemeClr>
                    </a:solidFill>
                  </a:tcPr>
                </a:tc>
                <a:tc>
                  <a:txBody>
                    <a:bodyPr/>
                    <a:lstStyle/>
                    <a:p>
                      <a:r>
                        <a:rPr lang="en-US" sz="1400" dirty="0"/>
                        <a:t>Manager</a:t>
                      </a:r>
                    </a:p>
                  </a:txBody>
                  <a:tcPr/>
                </a:tc>
                <a:extLst>
                  <a:ext uri="{0D108BD9-81ED-4DB2-BD59-A6C34878D82A}">
                    <a16:rowId xmlns:a16="http://schemas.microsoft.com/office/drawing/2014/main" val="819742965"/>
                  </a:ext>
                </a:extLst>
              </a:tr>
              <a:tr h="419947">
                <a:tc>
                  <a:txBody>
                    <a:bodyPr/>
                    <a:lstStyle/>
                    <a:p>
                      <a:pPr algn="ctr"/>
                      <a:r>
                        <a:rPr lang="en-US" sz="1400" dirty="0"/>
                        <a:t>2</a:t>
                      </a:r>
                    </a:p>
                  </a:txBody>
                  <a:tcPr>
                    <a:solidFill>
                      <a:schemeClr val="accent2">
                        <a:lumMod val="20000"/>
                        <a:lumOff val="80000"/>
                      </a:schemeClr>
                    </a:solidFill>
                  </a:tcPr>
                </a:tc>
                <a:tc>
                  <a:txBody>
                    <a:bodyPr/>
                    <a:lstStyle/>
                    <a:p>
                      <a:r>
                        <a:rPr lang="en-US" sz="1400" dirty="0"/>
                        <a:t>Executive</a:t>
                      </a:r>
                    </a:p>
                  </a:txBody>
                  <a:tcPr/>
                </a:tc>
                <a:extLst>
                  <a:ext uri="{0D108BD9-81ED-4DB2-BD59-A6C34878D82A}">
                    <a16:rowId xmlns:a16="http://schemas.microsoft.com/office/drawing/2014/main" val="4114698080"/>
                  </a:ext>
                </a:extLst>
              </a:tr>
            </a:tbl>
          </a:graphicData>
        </a:graphic>
      </p:graphicFrame>
      <p:graphicFrame>
        <p:nvGraphicFramePr>
          <p:cNvPr id="12" name="Table 12">
            <a:extLst>
              <a:ext uri="{FF2B5EF4-FFF2-40B4-BE49-F238E27FC236}">
                <a16:creationId xmlns:a16="http://schemas.microsoft.com/office/drawing/2014/main" id="{072D7C57-A65F-491E-A6A2-5FA5ADD3F3A1}"/>
              </a:ext>
            </a:extLst>
          </p:cNvPr>
          <p:cNvGraphicFramePr>
            <a:graphicFrameLocks noGrp="1"/>
          </p:cNvGraphicFramePr>
          <p:nvPr/>
        </p:nvGraphicFramePr>
        <p:xfrm>
          <a:off x="8485632" y="4977356"/>
          <a:ext cx="3505962" cy="1259838"/>
        </p:xfrm>
        <a:graphic>
          <a:graphicData uri="http://schemas.openxmlformats.org/drawingml/2006/table">
            <a:tbl>
              <a:tblPr firstRow="1" bandRow="1">
                <a:tableStyleId>{5940675A-B579-460E-94D1-54222C63F5DA}</a:tableStyleId>
              </a:tblPr>
              <a:tblGrid>
                <a:gridCol w="953643">
                  <a:extLst>
                    <a:ext uri="{9D8B030D-6E8A-4147-A177-3AD203B41FA5}">
                      <a16:colId xmlns:a16="http://schemas.microsoft.com/office/drawing/2014/main" val="359851262"/>
                    </a:ext>
                  </a:extLst>
                </a:gridCol>
                <a:gridCol w="885825">
                  <a:extLst>
                    <a:ext uri="{9D8B030D-6E8A-4147-A177-3AD203B41FA5}">
                      <a16:colId xmlns:a16="http://schemas.microsoft.com/office/drawing/2014/main" val="409983033"/>
                    </a:ext>
                  </a:extLst>
                </a:gridCol>
                <a:gridCol w="1666494">
                  <a:extLst>
                    <a:ext uri="{9D8B030D-6E8A-4147-A177-3AD203B41FA5}">
                      <a16:colId xmlns:a16="http://schemas.microsoft.com/office/drawing/2014/main" val="2683590549"/>
                    </a:ext>
                  </a:extLst>
                </a:gridCol>
              </a:tblGrid>
              <a:tr h="419946">
                <a:tc>
                  <a:txBody>
                    <a:bodyPr/>
                    <a:lstStyle/>
                    <a:p>
                      <a:pPr algn="ctr"/>
                      <a:r>
                        <a:rPr lang="en-US" sz="1400" b="1" dirty="0"/>
                        <a:t>BID</a:t>
                      </a:r>
                    </a:p>
                  </a:txBody>
                  <a:tcPr>
                    <a:solidFill>
                      <a:schemeClr val="accent5">
                        <a:lumMod val="20000"/>
                        <a:lumOff val="80000"/>
                      </a:schemeClr>
                    </a:solidFill>
                  </a:tcPr>
                </a:tc>
                <a:tc>
                  <a:txBody>
                    <a:bodyPr/>
                    <a:lstStyle/>
                    <a:p>
                      <a:pPr algn="ctr"/>
                      <a:r>
                        <a:rPr lang="en-US" sz="1400" b="1" dirty="0"/>
                        <a:t>SID</a:t>
                      </a:r>
                    </a:p>
                  </a:txBody>
                  <a:tcPr>
                    <a:solidFill>
                      <a:schemeClr val="accent5">
                        <a:lumMod val="20000"/>
                        <a:lumOff val="80000"/>
                      </a:schemeClr>
                    </a:solidFill>
                  </a:tcPr>
                </a:tc>
                <a:tc>
                  <a:txBody>
                    <a:bodyPr/>
                    <a:lstStyle/>
                    <a:p>
                      <a:r>
                        <a:rPr lang="en-US" sz="1400" b="1" dirty="0"/>
                        <a:t>Name</a:t>
                      </a:r>
                    </a:p>
                  </a:txBody>
                  <a:tcPr/>
                </a:tc>
                <a:extLst>
                  <a:ext uri="{0D108BD9-81ED-4DB2-BD59-A6C34878D82A}">
                    <a16:rowId xmlns:a16="http://schemas.microsoft.com/office/drawing/2014/main" val="2415567468"/>
                  </a:ext>
                </a:extLst>
              </a:tr>
              <a:tr h="419946">
                <a:tc>
                  <a:txBody>
                    <a:bodyPr/>
                    <a:lstStyle/>
                    <a:p>
                      <a:pPr algn="ctr"/>
                      <a:r>
                        <a:rPr lang="en-US" sz="1400" dirty="0"/>
                        <a:t>2</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ABC</a:t>
                      </a:r>
                    </a:p>
                  </a:txBody>
                  <a:tcPr/>
                </a:tc>
                <a:extLst>
                  <a:ext uri="{0D108BD9-81ED-4DB2-BD59-A6C34878D82A}">
                    <a16:rowId xmlns:a16="http://schemas.microsoft.com/office/drawing/2014/main" val="2990252181"/>
                  </a:ext>
                </a:extLst>
              </a:tr>
              <a:tr h="419946">
                <a:tc>
                  <a:txBody>
                    <a:bodyPr/>
                    <a:lstStyle/>
                    <a:p>
                      <a:pPr algn="ctr"/>
                      <a:r>
                        <a:rPr lang="en-US" sz="1400" dirty="0"/>
                        <a:t>3</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XYZ</a:t>
                      </a:r>
                    </a:p>
                  </a:txBody>
                  <a:tcPr/>
                </a:tc>
                <a:extLst>
                  <a:ext uri="{0D108BD9-81ED-4DB2-BD59-A6C34878D82A}">
                    <a16:rowId xmlns:a16="http://schemas.microsoft.com/office/drawing/2014/main" val="1989593854"/>
                  </a:ext>
                </a:extLst>
              </a:tr>
            </a:tbl>
          </a:graphicData>
        </a:graphic>
      </p:graphicFrame>
      <p:sp>
        <p:nvSpPr>
          <p:cNvPr id="15" name="TextBox 14">
            <a:extLst>
              <a:ext uri="{FF2B5EF4-FFF2-40B4-BE49-F238E27FC236}">
                <a16:creationId xmlns:a16="http://schemas.microsoft.com/office/drawing/2014/main" id="{68A3D9AA-C8B7-4201-A064-FC0CFACDE36F}"/>
              </a:ext>
            </a:extLst>
          </p:cNvPr>
          <p:cNvSpPr txBox="1"/>
          <p:nvPr/>
        </p:nvSpPr>
        <p:spPr>
          <a:xfrm>
            <a:off x="2250015" y="4608024"/>
            <a:ext cx="1228725" cy="369332"/>
          </a:xfrm>
          <a:prstGeom prst="rect">
            <a:avLst/>
          </a:prstGeom>
          <a:noFill/>
        </p:spPr>
        <p:txBody>
          <a:bodyPr wrap="square">
            <a:spAutoFit/>
          </a:bodyPr>
          <a:lstStyle/>
          <a:p>
            <a:r>
              <a:rPr lang="en-US" b="1">
                <a:solidFill>
                  <a:srgbClr val="222222"/>
                </a:solidFill>
                <a:latin typeface="Source Sans Pro" panose="020B0503030403020204" pitchFamily="34" charset="0"/>
              </a:rPr>
              <a:t>Employee</a:t>
            </a:r>
            <a:endParaRPr lang="en-US" dirty="0"/>
          </a:p>
        </p:txBody>
      </p:sp>
      <p:sp>
        <p:nvSpPr>
          <p:cNvPr id="16" name="TextBox 15">
            <a:extLst>
              <a:ext uri="{FF2B5EF4-FFF2-40B4-BE49-F238E27FC236}">
                <a16:creationId xmlns:a16="http://schemas.microsoft.com/office/drawing/2014/main" id="{8AAB7506-F6D0-405D-A727-4E0941588039}"/>
              </a:ext>
            </a:extLst>
          </p:cNvPr>
          <p:cNvSpPr txBox="1"/>
          <p:nvPr/>
        </p:nvSpPr>
        <p:spPr>
          <a:xfrm>
            <a:off x="6256020" y="4608024"/>
            <a:ext cx="1582788" cy="369332"/>
          </a:xfrm>
          <a:prstGeom prst="rect">
            <a:avLst/>
          </a:prstGeom>
          <a:noFill/>
        </p:spPr>
        <p:txBody>
          <a:bodyPr wrap="square">
            <a:spAutoFit/>
          </a:bodyPr>
          <a:lstStyle/>
          <a:p>
            <a:r>
              <a:rPr lang="en-US" sz="1800" b="1" dirty="0"/>
              <a:t>Designation</a:t>
            </a:r>
            <a:endParaRPr lang="en-US" dirty="0"/>
          </a:p>
        </p:txBody>
      </p:sp>
      <p:sp>
        <p:nvSpPr>
          <p:cNvPr id="18" name="TextBox 17">
            <a:extLst>
              <a:ext uri="{FF2B5EF4-FFF2-40B4-BE49-F238E27FC236}">
                <a16:creationId xmlns:a16="http://schemas.microsoft.com/office/drawing/2014/main" id="{E14224FB-358C-47F9-B424-E68FFA879637}"/>
              </a:ext>
            </a:extLst>
          </p:cNvPr>
          <p:cNvSpPr txBox="1"/>
          <p:nvPr/>
        </p:nvSpPr>
        <p:spPr>
          <a:xfrm>
            <a:off x="9741693" y="4608024"/>
            <a:ext cx="1490663" cy="369332"/>
          </a:xfrm>
          <a:prstGeom prst="rect">
            <a:avLst/>
          </a:prstGeom>
          <a:noFill/>
        </p:spPr>
        <p:txBody>
          <a:bodyPr wrap="square">
            <a:spAutoFit/>
          </a:bodyPr>
          <a:lstStyle/>
          <a:p>
            <a:r>
              <a:rPr lang="en-US" sz="1800" b="1" dirty="0"/>
              <a:t>Book</a:t>
            </a:r>
            <a:endParaRPr lang="en-US" dirty="0"/>
          </a:p>
        </p:txBody>
      </p:sp>
      <p:sp>
        <p:nvSpPr>
          <p:cNvPr id="19" name="Rectangle 18">
            <a:extLst>
              <a:ext uri="{FF2B5EF4-FFF2-40B4-BE49-F238E27FC236}">
                <a16:creationId xmlns:a16="http://schemas.microsoft.com/office/drawing/2014/main" id="{3CA03F6D-78E3-4808-9F18-05D34671E62D}"/>
              </a:ext>
            </a:extLst>
          </p:cNvPr>
          <p:cNvSpPr/>
          <p:nvPr/>
        </p:nvSpPr>
        <p:spPr>
          <a:xfrm>
            <a:off x="3988308" y="3816172"/>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SQL </a:t>
            </a:r>
          </a:p>
        </p:txBody>
      </p:sp>
    </p:spTree>
    <p:extLst>
      <p:ext uri="{BB962C8B-B14F-4D97-AF65-F5344CB8AC3E}">
        <p14:creationId xmlns:p14="http://schemas.microsoft.com/office/powerpoint/2010/main" val="368238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1931" y="466919"/>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Collection</a:t>
            </a:r>
          </a:p>
        </p:txBody>
      </p:sp>
      <p:sp>
        <p:nvSpPr>
          <p:cNvPr id="10" name="TextBox 9">
            <a:extLst>
              <a:ext uri="{FF2B5EF4-FFF2-40B4-BE49-F238E27FC236}">
                <a16:creationId xmlns:a16="http://schemas.microsoft.com/office/drawing/2014/main" id="{BF65448D-1D18-4E10-836A-7BC4DF046634}"/>
              </a:ext>
            </a:extLst>
          </p:cNvPr>
          <p:cNvSpPr txBox="1"/>
          <p:nvPr/>
        </p:nvSpPr>
        <p:spPr>
          <a:xfrm>
            <a:off x="854583" y="1454929"/>
            <a:ext cx="2862549"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100</a:t>
            </a:r>
          </a:p>
          <a:p>
            <a:r>
              <a:rPr lang="en-US" sz="1600" dirty="0">
                <a:solidFill>
                  <a:srgbClr val="222222"/>
                </a:solidFill>
                <a:latin typeface="Source Sans Pro" panose="020B0503030403020204" pitchFamily="34" charset="0"/>
              </a:rPr>
              <a:t>Name : Abul Kalam,</a:t>
            </a:r>
          </a:p>
          <a:p>
            <a:r>
              <a:rPr lang="en-US" sz="1600" dirty="0">
                <a:solidFill>
                  <a:srgbClr val="222222"/>
                </a:solidFill>
                <a:latin typeface="Source Sans Pro" panose="020B0503030403020204" pitchFamily="34" charset="0"/>
              </a:rPr>
              <a:t>Phone : 01714---989,</a:t>
            </a:r>
          </a:p>
          <a:p>
            <a:r>
              <a:rPr lang="en-US" sz="1600" dirty="0"/>
              <a:t>Address : </a:t>
            </a:r>
            <a:r>
              <a:rPr lang="en-US" sz="1600" dirty="0" err="1"/>
              <a:t>Kalabagan</a:t>
            </a:r>
            <a:r>
              <a:rPr lang="en-US" sz="1600" dirty="0"/>
              <a:t>, Dhaka,</a:t>
            </a:r>
          </a:p>
          <a:p>
            <a:r>
              <a:rPr lang="en-US" sz="1600" dirty="0"/>
              <a:t>Designation : Manager,</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3842675" y="1454928"/>
            <a:ext cx="2378868" cy="2092881"/>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101</a:t>
            </a:r>
          </a:p>
          <a:p>
            <a:r>
              <a:rPr lang="en-US" sz="1600" dirty="0">
                <a:solidFill>
                  <a:srgbClr val="222222"/>
                </a:solidFill>
                <a:latin typeface="Source Sans Pro" panose="020B0503030403020204" pitchFamily="34" charset="0"/>
              </a:rPr>
              <a:t>Name : Akas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3" name="TextBox 12">
            <a:extLst>
              <a:ext uri="{FF2B5EF4-FFF2-40B4-BE49-F238E27FC236}">
                <a16:creationId xmlns:a16="http://schemas.microsoft.com/office/drawing/2014/main" id="{3E7B7BE9-5D98-4BBB-9F2B-028AC6E27EA8}"/>
              </a:ext>
            </a:extLst>
          </p:cNvPr>
          <p:cNvSpPr txBox="1"/>
          <p:nvPr/>
        </p:nvSpPr>
        <p:spPr>
          <a:xfrm>
            <a:off x="6306122" y="1454682"/>
            <a:ext cx="2712536"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102</a:t>
            </a:r>
          </a:p>
          <a:p>
            <a:r>
              <a:rPr lang="en-US" sz="1600" dirty="0">
                <a:solidFill>
                  <a:srgbClr val="222222"/>
                </a:solidFill>
                <a:latin typeface="Source Sans Pro" panose="020B0503030403020204" pitchFamily="34" charset="0"/>
              </a:rPr>
              <a:t>Name : Jamal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4" name="TextBox 13">
            <a:extLst>
              <a:ext uri="{FF2B5EF4-FFF2-40B4-BE49-F238E27FC236}">
                <a16:creationId xmlns:a16="http://schemas.microsoft.com/office/drawing/2014/main" id="{332EC033-D319-47A8-968B-45F1CFA601D6}"/>
              </a:ext>
            </a:extLst>
          </p:cNvPr>
          <p:cNvSpPr txBox="1"/>
          <p:nvPr/>
        </p:nvSpPr>
        <p:spPr>
          <a:xfrm>
            <a:off x="9118570" y="1454929"/>
            <a:ext cx="2218848" cy="2339102"/>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103</a:t>
            </a:r>
          </a:p>
          <a:p>
            <a:r>
              <a:rPr lang="en-US" sz="1600" dirty="0">
                <a:solidFill>
                  <a:srgbClr val="222222"/>
                </a:solidFill>
                <a:latin typeface="Source Sans Pro" panose="020B0503030403020204" pitchFamily="34" charset="0"/>
              </a:rPr>
              <a:t>Name : Kamal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7" name="TextBox 16">
            <a:extLst>
              <a:ext uri="{FF2B5EF4-FFF2-40B4-BE49-F238E27FC236}">
                <a16:creationId xmlns:a16="http://schemas.microsoft.com/office/drawing/2014/main" id="{AFC77613-4042-4326-AC6F-BDE60636A232}"/>
              </a:ext>
            </a:extLst>
          </p:cNvPr>
          <p:cNvSpPr txBox="1"/>
          <p:nvPr/>
        </p:nvSpPr>
        <p:spPr>
          <a:xfrm flipH="1">
            <a:off x="154113" y="462117"/>
            <a:ext cx="47625" cy="4708981"/>
          </a:xfrm>
          <a:prstGeom prst="rect">
            <a:avLst/>
          </a:prstGeom>
          <a:noFill/>
        </p:spPr>
        <p:txBody>
          <a:bodyPr wrap="square">
            <a:spAutoFit/>
          </a:bodyPr>
          <a:lstStyle/>
          <a:p>
            <a:r>
              <a:rPr lang="en-US" sz="30000" dirty="0">
                <a:latin typeface="Bahnschrift Light Condensed" panose="020B0502040204020203" pitchFamily="34" charset="0"/>
              </a:rPr>
              <a:t>[ </a:t>
            </a:r>
          </a:p>
        </p:txBody>
      </p:sp>
      <p:sp>
        <p:nvSpPr>
          <p:cNvPr id="20" name="TextBox 19">
            <a:extLst>
              <a:ext uri="{FF2B5EF4-FFF2-40B4-BE49-F238E27FC236}">
                <a16:creationId xmlns:a16="http://schemas.microsoft.com/office/drawing/2014/main" id="{F8D8A46D-8680-4BCA-A24D-1B612675F7B7}"/>
              </a:ext>
            </a:extLst>
          </p:cNvPr>
          <p:cNvSpPr txBox="1"/>
          <p:nvPr/>
        </p:nvSpPr>
        <p:spPr>
          <a:xfrm>
            <a:off x="11104822" y="339099"/>
            <a:ext cx="47625" cy="4708981"/>
          </a:xfrm>
          <a:prstGeom prst="rect">
            <a:avLst/>
          </a:prstGeom>
          <a:noFill/>
        </p:spPr>
        <p:txBody>
          <a:bodyPr wrap="square">
            <a:spAutoFit/>
          </a:bodyPr>
          <a:lstStyle/>
          <a:p>
            <a:r>
              <a:rPr lang="en-US" sz="30000" dirty="0">
                <a:latin typeface="Bahnschrift Light Condensed" panose="020B0502040204020203" pitchFamily="34" charset="0"/>
              </a:rPr>
              <a:t>]</a:t>
            </a:r>
          </a:p>
        </p:txBody>
      </p:sp>
    </p:spTree>
    <p:extLst>
      <p:ext uri="{BB962C8B-B14F-4D97-AF65-F5344CB8AC3E}">
        <p14:creationId xmlns:p14="http://schemas.microsoft.com/office/powerpoint/2010/main" val="101190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Why No SQL Database</a:t>
            </a:r>
          </a:p>
        </p:txBody>
      </p:sp>
      <p:pic>
        <p:nvPicPr>
          <p:cNvPr id="5" name="Picture 4"/>
          <p:cNvPicPr>
            <a:picLocks noChangeAspect="1"/>
          </p:cNvPicPr>
          <p:nvPr/>
        </p:nvPicPr>
        <p:blipFill>
          <a:blip r:embed="rId2"/>
          <a:stretch>
            <a:fillRect/>
          </a:stretch>
        </p:blipFill>
        <p:spPr>
          <a:xfrm>
            <a:off x="1566291" y="1616964"/>
            <a:ext cx="8401050" cy="4648200"/>
          </a:xfrm>
          <a:prstGeom prst="rect">
            <a:avLst/>
          </a:prstGeom>
        </p:spPr>
      </p:pic>
    </p:spTree>
    <p:extLst>
      <p:ext uri="{BB962C8B-B14F-4D97-AF65-F5344CB8AC3E}">
        <p14:creationId xmlns:p14="http://schemas.microsoft.com/office/powerpoint/2010/main" val="363267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53357"/>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pic>
        <p:nvPicPr>
          <p:cNvPr id="2" name="Picture 1"/>
          <p:cNvPicPr>
            <a:picLocks noChangeAspect="1"/>
          </p:cNvPicPr>
          <p:nvPr/>
        </p:nvPicPr>
        <p:blipFill>
          <a:blip r:embed="rId2"/>
          <a:stretch>
            <a:fillRect/>
          </a:stretch>
        </p:blipFill>
        <p:spPr>
          <a:xfrm>
            <a:off x="2829687" y="2059496"/>
            <a:ext cx="6542913" cy="4179800"/>
          </a:xfrm>
          <a:prstGeom prst="rect">
            <a:avLst/>
          </a:prstGeom>
        </p:spPr>
      </p:pic>
      <p:sp>
        <p:nvSpPr>
          <p:cNvPr id="4" name="Rectangle 3"/>
          <p:cNvSpPr/>
          <p:nvPr/>
        </p:nvSpPr>
        <p:spPr>
          <a:xfrm>
            <a:off x="3213079" y="1373487"/>
            <a:ext cx="5637825" cy="369332"/>
          </a:xfrm>
          <a:prstGeom prst="rect">
            <a:avLst/>
          </a:prstGeom>
        </p:spPr>
        <p:txBody>
          <a:bodyPr wrap="none">
            <a:spAutoFit/>
          </a:bodyPr>
          <a:lstStyle/>
          <a:p>
            <a:r>
              <a:rPr lang="en-US" dirty="0"/>
              <a:t>Amazon, Google, Netflix and Facebook Switched to </a:t>
            </a:r>
            <a:r>
              <a:rPr lang="en-US" dirty="0" err="1"/>
              <a:t>NoSQL</a:t>
            </a:r>
            <a:endParaRPr lang="en-US" dirty="0"/>
          </a:p>
        </p:txBody>
      </p:sp>
    </p:spTree>
    <p:extLst>
      <p:ext uri="{BB962C8B-B14F-4D97-AF65-F5344CB8AC3E}">
        <p14:creationId xmlns:p14="http://schemas.microsoft.com/office/powerpoint/2010/main" val="418421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4" name="Rectangle 3"/>
          <p:cNvSpPr/>
          <p:nvPr/>
        </p:nvSpPr>
        <p:spPr>
          <a:xfrm>
            <a:off x="2191525" y="1501425"/>
            <a:ext cx="1917513" cy="369332"/>
          </a:xfrm>
          <a:prstGeom prst="rect">
            <a:avLst/>
          </a:prstGeom>
        </p:spPr>
        <p:txBody>
          <a:bodyPr wrap="none">
            <a:spAutoFit/>
          </a:bodyPr>
          <a:lstStyle/>
          <a:p>
            <a:r>
              <a:rPr lang="en-US" b="1" dirty="0">
                <a:solidFill>
                  <a:srgbClr val="222222"/>
                </a:solidFill>
                <a:latin typeface="Source Sans Pro" panose="020B0503030403020204" pitchFamily="34" charset="0"/>
              </a:rPr>
              <a:t>RDBMS Database</a:t>
            </a:r>
            <a:endParaRPr lang="en-US" dirty="0"/>
          </a:p>
        </p:txBody>
      </p:sp>
      <p:sp>
        <p:nvSpPr>
          <p:cNvPr id="8" name="Rectangle 7"/>
          <p:cNvSpPr/>
          <p:nvPr/>
        </p:nvSpPr>
        <p:spPr>
          <a:xfrm>
            <a:off x="8076997" y="1486453"/>
            <a:ext cx="187423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Database</a:t>
            </a:r>
            <a:endParaRPr lang="en-US" dirty="0"/>
          </a:p>
        </p:txBody>
      </p:sp>
      <p:pic>
        <p:nvPicPr>
          <p:cNvPr id="1026" name="Picture 2" descr="MongoDB | Brands MA - M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9" y="2171122"/>
            <a:ext cx="1638243" cy="76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onts Logo » Apache Cassandra Logo F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7375" y="2138263"/>
            <a:ext cx="1609217" cy="793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What is Apache HBase? |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2407" y="3449138"/>
            <a:ext cx="1673225" cy="79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Amazon DynamoDB Core Concepts. This article is a short and brief… | by  Revda Uluışık | adessoTurkey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7376" y="3301855"/>
            <a:ext cx="1609217" cy="899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IBM-Cloudant | iSOCR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407" y="4570724"/>
            <a:ext cx="1662619" cy="896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Pros and Cons of Google Cloud Datastore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4112" y="4570724"/>
            <a:ext cx="1552479" cy="9010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configure disk devices using Oracle ASMLIB - IT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9658" y="2217996"/>
            <a:ext cx="1773809" cy="711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SQL Server's LocalDB Database Engine – TECH NO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5210" y="2202765"/>
            <a:ext cx="1828818" cy="699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2" name="Picture 18" descr="Mysql, horizontal, logo Icon in Vecto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9658" y="3276763"/>
            <a:ext cx="1772899"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Askdata: How to connect to a PostgreSQL database | by ⚡AskData | Askdata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4300" y="3276763"/>
            <a:ext cx="1765511"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1117538" y="4333726"/>
            <a:ext cx="1925019" cy="841212"/>
          </a:xfrm>
          <a:prstGeom prst="rect">
            <a:avLst/>
          </a:prstGeom>
          <a:ln>
            <a:solidFill>
              <a:schemeClr val="tx1"/>
            </a:solidFill>
          </a:ln>
        </p:spPr>
      </p:pic>
      <p:pic>
        <p:nvPicPr>
          <p:cNvPr id="1046" name="Picture 22" descr="SAP HANA Cloud Services: DBaaS and DWaa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03402" y="4333726"/>
            <a:ext cx="1746377" cy="808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12592294"/>
              </p:ext>
            </p:extLst>
          </p:nvPr>
        </p:nvGraphicFramePr>
        <p:xfrm>
          <a:off x="1366981" y="1407954"/>
          <a:ext cx="9103592" cy="4556760"/>
        </p:xfrm>
        <a:graphic>
          <a:graphicData uri="http://schemas.openxmlformats.org/drawingml/2006/table">
            <a:tbl>
              <a:tblPr>
                <a:tableStyleId>{5C22544A-7EE6-4342-B048-85BDC9FD1C3A}</a:tableStyleId>
              </a:tblPr>
              <a:tblGrid>
                <a:gridCol w="962892">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892300">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tblGrid>
              <a:tr h="228600">
                <a:tc>
                  <a:txBody>
                    <a:bodyPr/>
                    <a:lstStyle/>
                    <a:p>
                      <a:pPr algn="l" fontAlgn="b"/>
                      <a:r>
                        <a:rPr lang="en-US" sz="1200" b="1" u="none" strike="noStrike" dirty="0" err="1">
                          <a:effectLst/>
                        </a:rPr>
                        <a:t>customer_id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first_name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last_name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phone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email</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street</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city</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state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zip_code</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8288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Burks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debra.burks@yahoo.com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9273 Thorne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Orchard Park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14127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18288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kasha.todd@yahoo.com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910 Vine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Campbell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95008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18288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Fisher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tameka.fisher@aol.com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769C Honey Creek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Redondo Beach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90278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r h="182880">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Spence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daryl.spence@aol.com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988 Pearl Lane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Uniondale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4"/>
                  </a:ext>
                </a:extLst>
              </a:tr>
              <a:tr h="182880">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Rice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(916) 381-6003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charolette.rice@msn.com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107 River Dr.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Sacramento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95820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5"/>
                  </a:ext>
                </a:extLst>
              </a:tr>
              <a:tr h="182880">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Bean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lyndsey.bean@hotmail.com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 West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Fairport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14450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6"/>
                  </a:ext>
                </a:extLst>
              </a:tr>
              <a:tr h="182880">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Hays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(716) 986-3359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latasha.hays@hotmail.com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7014 Manor Station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Buffalo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14215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7"/>
                  </a:ext>
                </a:extLst>
              </a:tr>
              <a:tr h="182880">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Duncan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jacquline.duncan@yahoo.com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15 Brown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Jackson Heights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11372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8"/>
                  </a:ext>
                </a:extLst>
              </a:tr>
              <a:tr h="182880">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Baldwin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genoveva.baldwin@msn.com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8550 Spruce Drive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Port Washington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9"/>
                  </a:ext>
                </a:extLst>
              </a:tr>
              <a:tr h="18288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Newman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pamelia.newman@gmail.com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476 Chestnut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Monroe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0"/>
                  </a:ext>
                </a:extLst>
              </a:tr>
              <a:tr h="182880">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Mendoza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deshawn.mendoza@yahoo.com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8790 Cobblestone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Monsey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1"/>
                  </a:ext>
                </a:extLst>
              </a:tr>
              <a:tr h="18288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Sykes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(516) 583-7761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robby.sykes@hotmail.com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486 Rock Maple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Hempstead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2"/>
                  </a:ext>
                </a:extLst>
              </a:tr>
              <a:tr h="182880">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Ortiz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lashawn.ortiz@msn.com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27 Washington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Longview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75604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3"/>
                  </a:ext>
                </a:extLst>
              </a:tr>
              <a:tr h="182880">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Espinoza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garry.espinoza@hotmail.com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7858 Rockaway Court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Forney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75126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4"/>
                  </a:ext>
                </a:extLst>
              </a:tr>
              <a:tr h="182880">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Branch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linnie.branch@gmail.com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314 South Columbia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Plattsburgh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12901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5"/>
                  </a:ext>
                </a:extLst>
              </a:tr>
              <a:tr h="182880">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Sanchez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(212) 945-8823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emmitt.sanchez@hotmail.com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461 Squaw Creek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 York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10002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6"/>
                  </a:ext>
                </a:extLst>
              </a:tr>
            </a:tbl>
          </a:graphicData>
        </a:graphic>
      </p:graphicFrame>
      <p:sp>
        <p:nvSpPr>
          <p:cNvPr id="11" name="Rectangle 10"/>
          <p:cNvSpPr/>
          <p:nvPr/>
        </p:nvSpPr>
        <p:spPr>
          <a:xfrm>
            <a:off x="5160799" y="272534"/>
            <a:ext cx="2629246" cy="584775"/>
          </a:xfrm>
          <a:prstGeom prst="rect">
            <a:avLst/>
          </a:prstGeom>
        </p:spPr>
        <p:txBody>
          <a:bodyPr wrap="none">
            <a:spAutoFit/>
          </a:bodyPr>
          <a:lstStyle/>
          <a:p>
            <a:r>
              <a:rPr lang="en-US" sz="3200" dirty="0">
                <a:solidFill>
                  <a:schemeClr val="accent1">
                    <a:lumMod val="75000"/>
                  </a:schemeClr>
                </a:solidFill>
              </a:rPr>
              <a:t>Query Practice</a:t>
            </a:r>
          </a:p>
        </p:txBody>
      </p:sp>
      <p:sp>
        <p:nvSpPr>
          <p:cNvPr id="2" name="Rectangle 1"/>
          <p:cNvSpPr/>
          <p:nvPr/>
        </p:nvSpPr>
        <p:spPr>
          <a:xfrm>
            <a:off x="1366981" y="947966"/>
            <a:ext cx="1193340" cy="369332"/>
          </a:xfrm>
          <a:prstGeom prst="rect">
            <a:avLst/>
          </a:prstGeom>
        </p:spPr>
        <p:txBody>
          <a:bodyPr wrap="none">
            <a:spAutoFit/>
          </a:bodyPr>
          <a:lstStyle/>
          <a:p>
            <a:r>
              <a:rPr lang="en-US" b="1"/>
              <a:t>Customers</a:t>
            </a:r>
            <a:endParaRPr lang="en-US" dirty="0"/>
          </a:p>
        </p:txBody>
      </p:sp>
    </p:spTree>
    <p:extLst>
      <p:ext uri="{BB962C8B-B14F-4D97-AF65-F5344CB8AC3E}">
        <p14:creationId xmlns:p14="http://schemas.microsoft.com/office/powerpoint/2010/main" val="4086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103" y="162806"/>
            <a:ext cx="3014608" cy="584775"/>
          </a:xfrm>
          <a:prstGeom prst="rect">
            <a:avLst/>
          </a:prstGeom>
        </p:spPr>
        <p:txBody>
          <a:bodyPr wrap="none">
            <a:spAutoFit/>
          </a:bodyPr>
          <a:lstStyle/>
          <a:p>
            <a:r>
              <a:rPr lang="en-US" sz="3200" dirty="0">
                <a:solidFill>
                  <a:schemeClr val="accent5"/>
                </a:solidFill>
              </a:rPr>
              <a:t>Select Statement</a:t>
            </a:r>
          </a:p>
        </p:txBody>
      </p:sp>
      <p:sp>
        <p:nvSpPr>
          <p:cNvPr id="4" name="Rectangle 3"/>
          <p:cNvSpPr/>
          <p:nvPr/>
        </p:nvSpPr>
        <p:spPr>
          <a:xfrm>
            <a:off x="2644908" y="1741316"/>
            <a:ext cx="2895664" cy="369332"/>
          </a:xfrm>
          <a:prstGeom prst="rect">
            <a:avLst/>
          </a:prstGeom>
        </p:spPr>
        <p:txBody>
          <a:bodyPr wrap="none">
            <a:spAutoFit/>
          </a:bodyPr>
          <a:lstStyle/>
          <a:p>
            <a:r>
              <a:rPr lang="en-US"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Select specific columns </a:t>
            </a:r>
          </a:p>
        </p:txBody>
      </p:sp>
      <p:sp>
        <p:nvSpPr>
          <p:cNvPr id="6" name="Rectangle 5"/>
          <p:cNvSpPr/>
          <p:nvPr/>
        </p:nvSpPr>
        <p:spPr>
          <a:xfrm>
            <a:off x="2628897" y="3161771"/>
            <a:ext cx="1889107" cy="369332"/>
          </a:xfrm>
          <a:prstGeom prst="rect">
            <a:avLst/>
          </a:prstGeom>
        </p:spPr>
        <p:txBody>
          <a:bodyPr wrap="none">
            <a:spAutoFit/>
          </a:bodyPr>
          <a:lstStyle/>
          <a:p>
            <a:r>
              <a:rPr lang="en-US" b="1" dirty="0"/>
              <a:t>Select all columns</a:t>
            </a:r>
          </a:p>
        </p:txBody>
      </p:sp>
      <p:sp>
        <p:nvSpPr>
          <p:cNvPr id="7" name="Rectangle 6"/>
          <p:cNvSpPr/>
          <p:nvPr/>
        </p:nvSpPr>
        <p:spPr>
          <a:xfrm>
            <a:off x="2644908" y="3664171"/>
            <a:ext cx="3097323"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
        <p:nvSpPr>
          <p:cNvPr id="8" name="Rectangle 7"/>
          <p:cNvSpPr/>
          <p:nvPr/>
        </p:nvSpPr>
        <p:spPr>
          <a:xfrm>
            <a:off x="2623406" y="2230430"/>
            <a:ext cx="7217279"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Tree>
    <p:extLst>
      <p:ext uri="{BB962C8B-B14F-4D97-AF65-F5344CB8AC3E}">
        <p14:creationId xmlns:p14="http://schemas.microsoft.com/office/powerpoint/2010/main" val="39435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654556" cy="584775"/>
          </a:xfrm>
          <a:prstGeom prst="rect">
            <a:avLst/>
          </a:prstGeom>
        </p:spPr>
        <p:txBody>
          <a:bodyPr wrap="none">
            <a:spAutoFit/>
          </a:bodyPr>
          <a:lstStyle/>
          <a:p>
            <a:r>
              <a:rPr lang="en-US" sz="3200" dirty="0">
                <a:solidFill>
                  <a:schemeClr val="accent1">
                    <a:lumMod val="75000"/>
                  </a:schemeClr>
                </a:solidFill>
              </a:rPr>
              <a:t>Order By</a:t>
            </a:r>
          </a:p>
        </p:txBody>
      </p:sp>
      <p:sp>
        <p:nvSpPr>
          <p:cNvPr id="7" name="Rectangle 6"/>
          <p:cNvSpPr/>
          <p:nvPr/>
        </p:nvSpPr>
        <p:spPr>
          <a:xfrm>
            <a:off x="3212901" y="872420"/>
            <a:ext cx="1162498" cy="369332"/>
          </a:xfrm>
          <a:prstGeom prst="rect">
            <a:avLst/>
          </a:prstGeom>
        </p:spPr>
        <p:txBody>
          <a:bodyPr wrap="none">
            <a:spAutoFit/>
          </a:bodyPr>
          <a:lstStyle/>
          <a:p>
            <a:r>
              <a:rPr lang="en-US" b="1" dirty="0"/>
              <a:t>Ascending</a:t>
            </a:r>
          </a:p>
        </p:txBody>
      </p:sp>
      <p:sp>
        <p:nvSpPr>
          <p:cNvPr id="9" name="Rectangle 8"/>
          <p:cNvSpPr/>
          <p:nvPr/>
        </p:nvSpPr>
        <p:spPr>
          <a:xfrm>
            <a:off x="3227118" y="2241453"/>
            <a:ext cx="1284326" cy="369332"/>
          </a:xfrm>
          <a:prstGeom prst="rect">
            <a:avLst/>
          </a:prstGeom>
        </p:spPr>
        <p:txBody>
          <a:bodyPr wrap="none">
            <a:spAutoFit/>
          </a:bodyPr>
          <a:lstStyle/>
          <a:p>
            <a:r>
              <a:rPr lang="en-US" b="1" dirty="0"/>
              <a:t>Descending</a:t>
            </a:r>
          </a:p>
        </p:txBody>
      </p:sp>
      <p:sp>
        <p:nvSpPr>
          <p:cNvPr id="3" name="Rectangle 2"/>
          <p:cNvSpPr/>
          <p:nvPr/>
        </p:nvSpPr>
        <p:spPr>
          <a:xfrm>
            <a:off x="3212901" y="1284809"/>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endParaRPr lang="en-US" dirty="0"/>
          </a:p>
        </p:txBody>
      </p:sp>
      <p:sp>
        <p:nvSpPr>
          <p:cNvPr id="10" name="Rectangle 9"/>
          <p:cNvSpPr/>
          <p:nvPr/>
        </p:nvSpPr>
        <p:spPr>
          <a:xfrm>
            <a:off x="3227118" y="1805623"/>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asc</a:t>
            </a:r>
            <a:endParaRPr lang="en-US" dirty="0">
              <a:solidFill>
                <a:srgbClr val="0070C0"/>
              </a:solidFill>
            </a:endParaRPr>
          </a:p>
        </p:txBody>
      </p:sp>
      <p:sp>
        <p:nvSpPr>
          <p:cNvPr id="11" name="Rectangle 10"/>
          <p:cNvSpPr/>
          <p:nvPr/>
        </p:nvSpPr>
        <p:spPr>
          <a:xfrm>
            <a:off x="3210067" y="2749284"/>
            <a:ext cx="6525059"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Tree>
    <p:extLst>
      <p:ext uri="{BB962C8B-B14F-4D97-AF65-F5344CB8AC3E}">
        <p14:creationId xmlns:p14="http://schemas.microsoft.com/office/powerpoint/2010/main" val="329405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91" y="199382"/>
            <a:ext cx="4668073" cy="1077218"/>
          </a:xfrm>
          <a:prstGeom prst="rect">
            <a:avLst/>
          </a:prstGeom>
        </p:spPr>
        <p:txBody>
          <a:bodyPr wrap="none">
            <a:spAutoFit/>
          </a:bodyPr>
          <a:lstStyle/>
          <a:p>
            <a:r>
              <a:rPr lang="en-US" sz="3200" dirty="0">
                <a:solidFill>
                  <a:schemeClr val="accent1">
                    <a:lumMod val="75000"/>
                  </a:schemeClr>
                </a:solidFill>
              </a:rPr>
              <a:t>Filtering with where clause</a:t>
            </a:r>
          </a:p>
          <a:p>
            <a:endParaRPr lang="en-US" sz="3200" dirty="0">
              <a:solidFill>
                <a:schemeClr val="accent5"/>
              </a:solidFill>
            </a:endParaRPr>
          </a:p>
        </p:txBody>
      </p:sp>
      <p:sp>
        <p:nvSpPr>
          <p:cNvPr id="5" name="Rectangle 4"/>
          <p:cNvSpPr/>
          <p:nvPr/>
        </p:nvSpPr>
        <p:spPr>
          <a:xfrm>
            <a:off x="3047999" y="2592489"/>
            <a:ext cx="3005951" cy="374846"/>
          </a:xfrm>
          <a:prstGeom prst="rect">
            <a:avLst/>
          </a:prstGeom>
        </p:spPr>
        <p:txBody>
          <a:bodyPr wrap="none">
            <a:spAutoFit/>
          </a:bodyPr>
          <a:lstStyle/>
          <a:p>
            <a:pPr>
              <a:lnSpc>
                <a:spcPct val="107000"/>
              </a:lnSpc>
            </a:pPr>
            <a:r>
              <a:rPr lang="en-US" b="1" dirty="0">
                <a:latin typeface="Roboto" panose="02000000000000000000" pitchFamily="2" charset="0"/>
                <a:ea typeface="Times New Roman" panose="02020603050405020304" pitchFamily="18" charset="0"/>
                <a:cs typeface="Times New Roman" panose="02020603050405020304" pitchFamily="18" charset="0"/>
              </a:rPr>
              <a:t>Joining multiple conditions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17668" y="1361361"/>
            <a:ext cx="9936481"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endParaRPr lang="en-US" dirty="0"/>
          </a:p>
        </p:txBody>
      </p:sp>
      <p:sp>
        <p:nvSpPr>
          <p:cNvPr id="3" name="Rectangle 2"/>
          <p:cNvSpPr/>
          <p:nvPr/>
        </p:nvSpPr>
        <p:spPr>
          <a:xfrm>
            <a:off x="3047999" y="2967335"/>
            <a:ext cx="7435273"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r>
              <a:rPr lang="en-US" dirty="0"/>
              <a:t> </a:t>
            </a:r>
            <a:r>
              <a:rPr lang="en-US" dirty="0">
                <a:solidFill>
                  <a:srgbClr val="FF0000"/>
                </a:solidFill>
                <a:latin typeface="Consolas" panose="020B0609020204030204" pitchFamily="49" charset="0"/>
              </a:rPr>
              <a:t> </a:t>
            </a:r>
            <a:r>
              <a:rPr lang="en-US" dirty="0">
                <a:latin typeface="Consolas" panose="020B0609020204030204" pitchFamily="49" charset="0"/>
              </a:rPr>
              <a:t>and</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FF0000"/>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'NY'</a:t>
            </a:r>
            <a:r>
              <a:rPr lang="en-US" dirty="0"/>
              <a:t> </a:t>
            </a:r>
          </a:p>
        </p:txBody>
      </p:sp>
    </p:spTree>
    <p:extLst>
      <p:ext uri="{BB962C8B-B14F-4D97-AF65-F5344CB8AC3E}">
        <p14:creationId xmlns:p14="http://schemas.microsoft.com/office/powerpoint/2010/main" val="307886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448025" cy="584775"/>
          </a:xfrm>
          <a:prstGeom prst="rect">
            <a:avLst/>
          </a:prstGeom>
        </p:spPr>
        <p:txBody>
          <a:bodyPr wrap="none">
            <a:spAutoFit/>
          </a:bodyPr>
          <a:lstStyle/>
          <a:p>
            <a:r>
              <a:rPr lang="en-US" sz="3200" dirty="0">
                <a:solidFill>
                  <a:schemeClr val="accent1">
                    <a:lumMod val="75000"/>
                  </a:schemeClr>
                </a:solidFill>
              </a:rPr>
              <a:t>Distinct</a:t>
            </a:r>
          </a:p>
        </p:txBody>
      </p:sp>
      <p:sp>
        <p:nvSpPr>
          <p:cNvPr id="6" name="Rectangle 5"/>
          <p:cNvSpPr/>
          <p:nvPr/>
        </p:nvSpPr>
        <p:spPr>
          <a:xfrm>
            <a:off x="2664282" y="2476757"/>
            <a:ext cx="849913" cy="369332"/>
          </a:xfrm>
          <a:prstGeom prst="rect">
            <a:avLst/>
          </a:prstGeom>
        </p:spPr>
        <p:txBody>
          <a:bodyPr wrap="none">
            <a:spAutoFit/>
          </a:bodyPr>
          <a:lstStyle/>
          <a:p>
            <a:r>
              <a:rPr lang="en-US" dirty="0">
                <a:latin typeface="Roboto" panose="02000000000000000000" pitchFamily="2" charset="0"/>
                <a:ea typeface="Times New Roman" panose="02020603050405020304" pitchFamily="18" charset="0"/>
                <a:cs typeface="Times New Roman" panose="02020603050405020304" pitchFamily="18" charset="0"/>
              </a:rPr>
              <a:t>TOP N</a:t>
            </a:r>
            <a:endParaRPr lang="en-US" dirty="0"/>
          </a:p>
        </p:txBody>
      </p:sp>
      <p:sp>
        <p:nvSpPr>
          <p:cNvPr id="13" name="Rectangle 12"/>
          <p:cNvSpPr/>
          <p:nvPr/>
        </p:nvSpPr>
        <p:spPr>
          <a:xfrm>
            <a:off x="2664282" y="4138751"/>
            <a:ext cx="603050" cy="369332"/>
          </a:xfrm>
          <a:prstGeom prst="rect">
            <a:avLst/>
          </a:prstGeom>
        </p:spPr>
        <p:txBody>
          <a:bodyPr wrap="none">
            <a:spAutoFit/>
          </a:bodyPr>
          <a:lstStyle/>
          <a:p>
            <a:r>
              <a:rPr lang="en-US" dirty="0">
                <a:latin typeface="Roboto" panose="02000000000000000000" pitchFamily="2" charset="0"/>
                <a:cs typeface="Times New Roman" panose="02020603050405020304" pitchFamily="18" charset="0"/>
              </a:rPr>
              <a:t>Like</a:t>
            </a:r>
            <a:endParaRPr lang="en-US" dirty="0"/>
          </a:p>
        </p:txBody>
      </p:sp>
      <p:sp>
        <p:nvSpPr>
          <p:cNvPr id="4" name="Rectangle 3"/>
          <p:cNvSpPr/>
          <p:nvPr/>
        </p:nvSpPr>
        <p:spPr>
          <a:xfrm>
            <a:off x="2664280" y="1322595"/>
            <a:ext cx="6996955"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distinct</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endParaRPr lang="en-US" dirty="0"/>
          </a:p>
        </p:txBody>
      </p:sp>
      <p:sp>
        <p:nvSpPr>
          <p:cNvPr id="7" name="Rectangle 6"/>
          <p:cNvSpPr/>
          <p:nvPr/>
        </p:nvSpPr>
        <p:spPr>
          <a:xfrm>
            <a:off x="2664281" y="2977269"/>
            <a:ext cx="7514192"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top</a:t>
            </a:r>
            <a:r>
              <a:rPr lang="en-US" dirty="0">
                <a:latin typeface="Consolas" panose="020B0609020204030204" pitchFamily="49" charset="0"/>
              </a:rPr>
              <a:t> 1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
        <p:nvSpPr>
          <p:cNvPr id="8" name="Rectangle 7"/>
          <p:cNvSpPr/>
          <p:nvPr/>
        </p:nvSpPr>
        <p:spPr>
          <a:xfrm>
            <a:off x="2664281" y="4743884"/>
            <a:ext cx="7263490"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a:solidFill>
                  <a:srgbClr val="0070C0"/>
                </a:solidFill>
                <a:latin typeface="Consolas" panose="020B0609020204030204" pitchFamily="49" charset="0"/>
              </a:rPr>
              <a:t>like</a:t>
            </a:r>
            <a:r>
              <a:rPr lang="en-US" dirty="0">
                <a:latin typeface="Consolas" panose="020B0609020204030204" pitchFamily="49" charset="0"/>
              </a:rPr>
              <a:t> 'j%'</a:t>
            </a:r>
            <a:endParaRPr lang="en-US" dirty="0"/>
          </a:p>
        </p:txBody>
      </p:sp>
    </p:spTree>
    <p:extLst>
      <p:ext uri="{BB962C8B-B14F-4D97-AF65-F5344CB8AC3E}">
        <p14:creationId xmlns:p14="http://schemas.microsoft.com/office/powerpoint/2010/main" val="401367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854" y="1249693"/>
            <a:ext cx="3426691" cy="2585323"/>
          </a:xfrm>
          <a:prstGeom prst="rect">
            <a:avLst/>
          </a:prstGeom>
        </p:spPr>
        <p:txBody>
          <a:bodyPr wrap="square">
            <a:spAutoFit/>
          </a:bodyPr>
          <a:lstStyle/>
          <a:p>
            <a:r>
              <a:rPr lang="en-US" dirty="0"/>
              <a:t>Understanding the RDBMS</a:t>
            </a:r>
          </a:p>
          <a:p>
            <a:r>
              <a:rPr lang="en-US" dirty="0"/>
              <a:t>Database Normalization</a:t>
            </a:r>
          </a:p>
          <a:p>
            <a:r>
              <a:rPr lang="en-US" dirty="0"/>
              <a:t>NoSQL database</a:t>
            </a:r>
          </a:p>
          <a:p>
            <a:r>
              <a:rPr lang="en-US" dirty="0"/>
              <a:t>Select Statement</a:t>
            </a:r>
          </a:p>
          <a:p>
            <a:r>
              <a:rPr lang="en-US" dirty="0"/>
              <a:t>Filtering with where clause</a:t>
            </a:r>
          </a:p>
          <a:p>
            <a:r>
              <a:rPr lang="en-US" dirty="0"/>
              <a:t>Joining multiple conditions</a:t>
            </a:r>
          </a:p>
          <a:p>
            <a:r>
              <a:rPr lang="en-US" dirty="0"/>
              <a:t>Order By</a:t>
            </a:r>
          </a:p>
          <a:p>
            <a:r>
              <a:rPr lang="en-US" dirty="0"/>
              <a:t>Distinct</a:t>
            </a:r>
          </a:p>
          <a:p>
            <a:r>
              <a:rPr lang="en-US" dirty="0"/>
              <a:t>TOP/Like</a:t>
            </a:r>
          </a:p>
        </p:txBody>
      </p:sp>
      <p:sp>
        <p:nvSpPr>
          <p:cNvPr id="3" name="Rectangle 2"/>
          <p:cNvSpPr/>
          <p:nvPr/>
        </p:nvSpPr>
        <p:spPr>
          <a:xfrm>
            <a:off x="5023200" y="307170"/>
            <a:ext cx="1539204"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Agenda</a:t>
            </a:r>
            <a:endParaRPr lang="en-US" sz="3200" dirty="0"/>
          </a:p>
        </p:txBody>
      </p:sp>
    </p:spTree>
    <p:extLst>
      <p:ext uri="{BB962C8B-B14F-4D97-AF65-F5344CB8AC3E}">
        <p14:creationId xmlns:p14="http://schemas.microsoft.com/office/powerpoint/2010/main" val="34252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1564" y="1683481"/>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zip_code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latin typeface="Consolas" panose="020B0609020204030204" pitchFamily="49" charset="0"/>
              </a:rPr>
              <a:t>state</a:t>
            </a:r>
            <a:endParaRPr lang="en-US" dirty="0"/>
          </a:p>
        </p:txBody>
      </p:sp>
      <p:sp>
        <p:nvSpPr>
          <p:cNvPr id="5" name="Rectangle 4"/>
          <p:cNvSpPr/>
          <p:nvPr/>
        </p:nvSpPr>
        <p:spPr>
          <a:xfrm>
            <a:off x="4408562" y="482662"/>
            <a:ext cx="1959191" cy="523220"/>
          </a:xfrm>
          <a:prstGeom prst="rect">
            <a:avLst/>
          </a:prstGeom>
        </p:spPr>
        <p:txBody>
          <a:bodyPr wrap="none">
            <a:spAutoFit/>
          </a:bodyPr>
          <a:lstStyle/>
          <a:p>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8597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212" y="805825"/>
            <a:ext cx="1509965" cy="584775"/>
          </a:xfrm>
          <a:prstGeom prst="rect">
            <a:avLst/>
          </a:prstGeom>
        </p:spPr>
        <p:txBody>
          <a:bodyPr wrap="none">
            <a:spAutoFit/>
          </a:bodyPr>
          <a:lstStyle/>
          <a:p>
            <a:r>
              <a:rPr lang="en-US" sz="3200" dirty="0">
                <a:solidFill>
                  <a:schemeClr val="accent5"/>
                </a:solidFill>
              </a:rPr>
              <a:t>Practice</a:t>
            </a:r>
          </a:p>
        </p:txBody>
      </p:sp>
      <p:sp>
        <p:nvSpPr>
          <p:cNvPr id="3" name="Rectangle 2"/>
          <p:cNvSpPr/>
          <p:nvPr/>
        </p:nvSpPr>
        <p:spPr>
          <a:xfrm>
            <a:off x="3306335" y="1748867"/>
            <a:ext cx="4858894" cy="369332"/>
          </a:xfrm>
          <a:prstGeom prst="rect">
            <a:avLst/>
          </a:prstGeom>
        </p:spPr>
        <p:txBody>
          <a:bodyPr wrap="none">
            <a:spAutoFit/>
          </a:bodyPr>
          <a:lstStyle/>
          <a:p>
            <a:r>
              <a:rPr lang="en-US" dirty="0">
                <a:solidFill>
                  <a:srgbClr val="0070C0"/>
                </a:solidFill>
              </a:rPr>
              <a:t>https://www.programiz.com/sql/online-compiler</a:t>
            </a:r>
            <a:r>
              <a:rPr lang="en-US" dirty="0"/>
              <a:t>/</a:t>
            </a:r>
          </a:p>
        </p:txBody>
      </p:sp>
      <p:sp>
        <p:nvSpPr>
          <p:cNvPr id="9" name="Rectangle 8"/>
          <p:cNvSpPr/>
          <p:nvPr/>
        </p:nvSpPr>
        <p:spPr>
          <a:xfrm>
            <a:off x="3306335" y="2107134"/>
            <a:ext cx="2940998" cy="369332"/>
          </a:xfrm>
          <a:prstGeom prst="rect">
            <a:avLst/>
          </a:prstGeom>
        </p:spPr>
        <p:txBody>
          <a:bodyPr wrap="none">
            <a:spAutoFit/>
          </a:bodyPr>
          <a:lstStyle/>
          <a:p>
            <a:r>
              <a:rPr lang="en-US" dirty="0">
                <a:hlinkClick r:id="rId2"/>
              </a:rPr>
              <a:t>SQL Tutorial (w3schools.com)</a:t>
            </a:r>
            <a:endParaRPr lang="en-US" dirty="0"/>
          </a:p>
        </p:txBody>
      </p:sp>
      <p:sp>
        <p:nvSpPr>
          <p:cNvPr id="5" name="Rectangle 4"/>
          <p:cNvSpPr/>
          <p:nvPr/>
        </p:nvSpPr>
        <p:spPr>
          <a:xfrm>
            <a:off x="3306335" y="2650067"/>
            <a:ext cx="3195042" cy="369332"/>
          </a:xfrm>
          <a:prstGeom prst="rect">
            <a:avLst/>
          </a:prstGeom>
        </p:spPr>
        <p:txBody>
          <a:bodyPr wrap="none">
            <a:spAutoFit/>
          </a:bodyPr>
          <a:lstStyle/>
          <a:p>
            <a:r>
              <a:rPr lang="en-US">
                <a:solidFill>
                  <a:srgbClr val="0070C0"/>
                </a:solidFill>
              </a:rPr>
              <a:t>https://www.stratascratch.com/</a:t>
            </a:r>
          </a:p>
        </p:txBody>
      </p:sp>
    </p:spTree>
    <p:extLst>
      <p:ext uri="{BB962C8B-B14F-4D97-AF65-F5344CB8AC3E}">
        <p14:creationId xmlns:p14="http://schemas.microsoft.com/office/powerpoint/2010/main" val="225168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391" y="181094"/>
            <a:ext cx="3773790"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What is SQL Server?</a:t>
            </a:r>
            <a:endParaRPr lang="en-US" sz="3200" b="1" i="0" dirty="0">
              <a:solidFill>
                <a:schemeClr val="accent1">
                  <a:lumMod val="75000"/>
                </a:schemeClr>
              </a:solidFill>
              <a:effectLst/>
              <a:latin typeface="Source Sans Pro" panose="020B0503030403020204" pitchFamily="34" charset="0"/>
            </a:endParaRPr>
          </a:p>
        </p:txBody>
      </p:sp>
      <p:sp>
        <p:nvSpPr>
          <p:cNvPr id="3" name="Rectangle 2"/>
          <p:cNvSpPr/>
          <p:nvPr/>
        </p:nvSpPr>
        <p:spPr>
          <a:xfrm>
            <a:off x="482918" y="1182684"/>
            <a:ext cx="11222736" cy="2862322"/>
          </a:xfrm>
          <a:prstGeom prst="rect">
            <a:avLst/>
          </a:prstGeom>
        </p:spPr>
        <p:txBody>
          <a:bodyPr wrap="square">
            <a:spAutoFit/>
          </a:bodyPr>
          <a:lstStyle/>
          <a:p>
            <a:pPr algn="just"/>
            <a:r>
              <a:rPr lang="en-US" dirty="0"/>
              <a:t>SQL Server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pPr algn="just"/>
            <a:endParaRPr lang="en-US" dirty="0"/>
          </a:p>
          <a:p>
            <a:pPr algn="just"/>
            <a:r>
              <a:rPr lang="en-US" dirty="0"/>
              <a:t>T-SQL is a Microsoft propriety Language known as Transact-SQL. It provides further capabilities of declaring variable, exception</a:t>
            </a:r>
          </a:p>
          <a:p>
            <a:pPr algn="just"/>
            <a:endParaRPr lang="en-US" dirty="0"/>
          </a:p>
          <a:p>
            <a:pPr algn="just"/>
            <a:r>
              <a:rPr lang="en-US" dirty="0"/>
              <a:t>SQL Server Management Studio (SSMS) is the main interface tool for SQL Server, and it supports both 32-bit and 64-bit environments.</a:t>
            </a:r>
          </a:p>
        </p:txBody>
      </p:sp>
      <p:sp>
        <p:nvSpPr>
          <p:cNvPr id="5" name="Rectangle 4"/>
          <p:cNvSpPr/>
          <p:nvPr/>
        </p:nvSpPr>
        <p:spPr>
          <a:xfrm>
            <a:off x="482918" y="4291894"/>
            <a:ext cx="10183368" cy="1754326"/>
          </a:xfrm>
          <a:prstGeom prst="rect">
            <a:avLst/>
          </a:prstGeom>
        </p:spPr>
        <p:txBody>
          <a:bodyPr wrap="square">
            <a:spAutoFit/>
          </a:bodyPr>
          <a:lstStyle/>
          <a:p>
            <a:r>
              <a:rPr lang="en-US" b="1" dirty="0">
                <a:solidFill>
                  <a:srgbClr val="222222"/>
                </a:solidFill>
                <a:latin typeface="Source Sans Pro" panose="020B0503030403020204" pitchFamily="34" charset="0"/>
              </a:rPr>
              <a:t>Version History of SQL Server</a:t>
            </a:r>
          </a:p>
          <a:p>
            <a:pPr>
              <a:buFont typeface="Arial" panose="020B0604020202020204" pitchFamily="34" charset="0"/>
              <a:buChar char="•"/>
            </a:pPr>
            <a:r>
              <a:rPr lang="en-US" dirty="0">
                <a:solidFill>
                  <a:srgbClr val="222222"/>
                </a:solidFill>
                <a:latin typeface="Source Sans Pro" panose="020B0503030403020204" pitchFamily="34" charset="0"/>
              </a:rPr>
              <a:t>Microsoft and Sybase released version 1.0 in 1989.</a:t>
            </a:r>
          </a:p>
          <a:p>
            <a:pPr>
              <a:buFont typeface="Arial" panose="020B0604020202020204" pitchFamily="34" charset="0"/>
              <a:buChar char="•"/>
            </a:pPr>
            <a:r>
              <a:rPr lang="en-US" dirty="0">
                <a:solidFill>
                  <a:srgbClr val="222222"/>
                </a:solidFill>
                <a:latin typeface="Source Sans Pro" panose="020B0503030403020204" pitchFamily="34" charset="0"/>
              </a:rPr>
              <a:t>However, the partnership between these two ended in the early 1990s.</a:t>
            </a:r>
          </a:p>
          <a:p>
            <a:pPr>
              <a:buFont typeface="Arial" panose="020B0604020202020204" pitchFamily="34" charset="0"/>
              <a:buChar char="•"/>
            </a:pPr>
            <a:r>
              <a:rPr lang="en-US" dirty="0">
                <a:solidFill>
                  <a:srgbClr val="222222"/>
                </a:solidFill>
                <a:latin typeface="Source Sans Pro" panose="020B0503030403020204" pitchFamily="34" charset="0"/>
              </a:rPr>
              <a:t>Microsoft maintained ownership rights to the name SQL Server.</a:t>
            </a:r>
          </a:p>
          <a:p>
            <a:pPr>
              <a:buFont typeface="Arial" panose="020B0604020202020204" pitchFamily="34" charset="0"/>
              <a:buChar char="•"/>
            </a:pPr>
            <a:r>
              <a:rPr lang="en-US" dirty="0">
                <a:solidFill>
                  <a:srgbClr val="222222"/>
                </a:solidFill>
                <a:latin typeface="Source Sans Pro" panose="020B0503030403020204" pitchFamily="34" charset="0"/>
              </a:rPr>
              <a:t>Since the 1990s, subsequent versions of SQL Server have been released including SQL Server 2000, 2005, 2008, 2012, 2014, 2016, 2017, and 2019.</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15679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2" name="Rectangle 1"/>
          <p:cNvSpPr/>
          <p:nvPr/>
        </p:nvSpPr>
        <p:spPr>
          <a:xfrm>
            <a:off x="1455420" y="994678"/>
            <a:ext cx="9601200" cy="1477328"/>
          </a:xfrm>
          <a:prstGeom prst="rect">
            <a:avLst/>
          </a:prstGeom>
        </p:spPr>
        <p:txBody>
          <a:bodyPr wrap="square">
            <a:spAutoFit/>
          </a:bodyPr>
          <a:lstStyle/>
          <a:p>
            <a:r>
              <a:rPr lang="en-US" b="1" dirty="0">
                <a:solidFill>
                  <a:srgbClr val="222222"/>
                </a:solidFill>
                <a:latin typeface="Source Sans Pro" panose="020B0503030403020204" pitchFamily="34" charset="0"/>
              </a:rPr>
              <a:t>What is Normalization?</a:t>
            </a:r>
          </a:p>
          <a:p>
            <a:pPr algn="just"/>
            <a:r>
              <a:rPr lang="en-US" b="1" dirty="0">
                <a:solidFill>
                  <a:srgbClr val="222222"/>
                </a:solidFill>
                <a:latin typeface="Source Sans Pro" panose="020B0503030403020204" pitchFamily="34" charset="0"/>
              </a:rPr>
              <a:t>Normalization</a:t>
            </a:r>
            <a:r>
              <a:rPr lang="en-US" dirty="0">
                <a:solidFill>
                  <a:srgbClr val="222222"/>
                </a:solidFill>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4026408" y="2986731"/>
            <a:ext cx="6096000" cy="2308324"/>
          </a:xfrm>
          <a:prstGeom prst="rect">
            <a:avLst/>
          </a:prstGeom>
        </p:spPr>
        <p:txBody>
          <a:bodyPr>
            <a:spAutoFit/>
          </a:bodyPr>
          <a:lstStyle/>
          <a:p>
            <a:r>
              <a:rPr lang="en-US" b="1" dirty="0">
                <a:solidFill>
                  <a:srgbClr val="222222"/>
                </a:solidFill>
                <a:latin typeface="Source Sans Pro" panose="020B0503030403020204" pitchFamily="34" charset="0"/>
              </a:rPr>
              <a:t>Database Normal Forms</a:t>
            </a:r>
          </a:p>
          <a:p>
            <a:r>
              <a:rPr lang="en-US" dirty="0">
                <a:solidFill>
                  <a:srgbClr val="222222"/>
                </a:solidFill>
                <a:latin typeface="Source Sans Pro" panose="020B0503030403020204" pitchFamily="34" charset="0"/>
              </a:rPr>
              <a:t>Here is a list of Normal Forms in SQL:</a:t>
            </a:r>
          </a:p>
          <a:p>
            <a:pPr>
              <a:buFont typeface="Arial" panose="020B0604020202020204" pitchFamily="34" charset="0"/>
              <a:buChar char="•"/>
            </a:pPr>
            <a:r>
              <a:rPr lang="en-US" dirty="0">
                <a:solidFill>
                  <a:srgbClr val="222222"/>
                </a:solidFill>
                <a:latin typeface="Source Sans Pro" panose="020B0503030403020204" pitchFamily="34" charset="0"/>
              </a:rPr>
              <a:t>1NF (First Normal Form)</a:t>
            </a:r>
          </a:p>
          <a:p>
            <a:pPr>
              <a:buFont typeface="Arial" panose="020B0604020202020204" pitchFamily="34" charset="0"/>
              <a:buChar char="•"/>
            </a:pPr>
            <a:r>
              <a:rPr lang="en-US" dirty="0">
                <a:solidFill>
                  <a:srgbClr val="222222"/>
                </a:solidFill>
                <a:latin typeface="Source Sans Pro" panose="020B0503030403020204" pitchFamily="34" charset="0"/>
              </a:rPr>
              <a:t>2NF (Second Normal Form)</a:t>
            </a:r>
          </a:p>
          <a:p>
            <a:pPr>
              <a:buFont typeface="Arial" panose="020B0604020202020204" pitchFamily="34" charset="0"/>
              <a:buChar char="•"/>
            </a:pPr>
            <a:r>
              <a:rPr lang="en-US" dirty="0">
                <a:solidFill>
                  <a:srgbClr val="222222"/>
                </a:solidFill>
                <a:latin typeface="Source Sans Pro" panose="020B0503030403020204" pitchFamily="34" charset="0"/>
              </a:rPr>
              <a:t>3NF (Third Normal </a:t>
            </a:r>
            <a:r>
              <a:rPr lang="en-US">
                <a:solidFill>
                  <a:srgbClr val="222222"/>
                </a:solidFill>
                <a:latin typeface="Source Sans Pro" panose="020B0503030403020204" pitchFamily="34" charset="0"/>
              </a:rPr>
              <a:t>Form)</a:t>
            </a: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dirty="0">
                <a:solidFill>
                  <a:srgbClr val="222222"/>
                </a:solidFill>
                <a:latin typeface="Source Sans Pro" panose="020B0503030403020204" pitchFamily="34" charset="0"/>
              </a:rPr>
              <a:t>4NF (Fourth Normal Form)</a:t>
            </a:r>
          </a:p>
          <a:p>
            <a:pPr>
              <a:buFont typeface="Arial" panose="020B0604020202020204" pitchFamily="34" charset="0"/>
              <a:buChar char="•"/>
            </a:pPr>
            <a:r>
              <a:rPr lang="en-US" dirty="0">
                <a:solidFill>
                  <a:srgbClr val="222222"/>
                </a:solidFill>
                <a:latin typeface="Source Sans Pro" panose="020B0503030403020204" pitchFamily="34" charset="0"/>
              </a:rPr>
              <a:t>5NF (Fifth Normal Form)</a:t>
            </a:r>
          </a:p>
          <a:p>
            <a:pPr>
              <a:buFont typeface="Arial" panose="020B0604020202020204" pitchFamily="34" charset="0"/>
              <a:buChar char="•"/>
            </a:pPr>
            <a:r>
              <a:rPr lang="en-US" dirty="0">
                <a:solidFill>
                  <a:srgbClr val="222222"/>
                </a:solidFill>
                <a:latin typeface="Source Sans Pro" panose="020B0503030403020204" pitchFamily="34" charset="0"/>
              </a:rPr>
              <a:t>6NF (Sixth Normal Form)</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7922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2077F4B5-6BF7-4E4E-8480-0C9D03ACEBA5}"/>
              </a:ext>
            </a:extLst>
          </p:cNvPr>
          <p:cNvSpPr txBox="1"/>
          <p:nvPr/>
        </p:nvSpPr>
        <p:spPr>
          <a:xfrm>
            <a:off x="1438275" y="1130926"/>
            <a:ext cx="10267950" cy="861774"/>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Example Unnormalized Database</a:t>
            </a:r>
          </a:p>
          <a:p>
            <a:pPr algn="l"/>
            <a:endParaRPr lang="en-US" b="1" i="0" dirty="0">
              <a:solidFill>
                <a:srgbClr val="000000"/>
              </a:solidFill>
              <a:effectLst/>
              <a:latin typeface="poppins" panose="00000500000000000000" pitchFamily="2" charset="0"/>
            </a:endParaRPr>
          </a:p>
          <a:p>
            <a:pPr algn="l"/>
            <a:r>
              <a:rPr lang="en-US" sz="1400" b="0" i="0" dirty="0">
                <a:solidFill>
                  <a:srgbClr val="404040"/>
                </a:solidFill>
                <a:effectLst/>
                <a:latin typeface="roboto" panose="02000000000000000000" pitchFamily="2" charset="0"/>
              </a:rPr>
              <a:t>An unnormalized table has multiple values within a single field, as well as redundant information in the worst case.</a:t>
            </a:r>
          </a:p>
        </p:txBody>
      </p:sp>
      <p:pic>
        <p:nvPicPr>
          <p:cNvPr id="7" name="Picture 6">
            <a:extLst>
              <a:ext uri="{FF2B5EF4-FFF2-40B4-BE49-F238E27FC236}">
                <a16:creationId xmlns:a16="http://schemas.microsoft.com/office/drawing/2014/main" id="{6DFB7CD1-0448-4437-9C5D-0AEBA35C5D4E}"/>
              </a:ext>
            </a:extLst>
          </p:cNvPr>
          <p:cNvPicPr>
            <a:picLocks noChangeAspect="1"/>
          </p:cNvPicPr>
          <p:nvPr/>
        </p:nvPicPr>
        <p:blipFill>
          <a:blip r:embed="rId2"/>
          <a:stretch>
            <a:fillRect/>
          </a:stretch>
        </p:blipFill>
        <p:spPr>
          <a:xfrm>
            <a:off x="1775181" y="2315105"/>
            <a:ext cx="8395630" cy="3411969"/>
          </a:xfrm>
          <a:prstGeom prst="rect">
            <a:avLst/>
          </a:prstGeom>
          <a:ln>
            <a:solidFill>
              <a:schemeClr val="tx1"/>
            </a:solidFill>
          </a:ln>
        </p:spPr>
      </p:pic>
    </p:spTree>
    <p:extLst>
      <p:ext uri="{BB962C8B-B14F-4D97-AF65-F5344CB8AC3E}">
        <p14:creationId xmlns:p14="http://schemas.microsoft.com/office/powerpoint/2010/main" val="289558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6" name="TextBox 5">
            <a:extLst>
              <a:ext uri="{FF2B5EF4-FFF2-40B4-BE49-F238E27FC236}">
                <a16:creationId xmlns:a16="http://schemas.microsoft.com/office/drawing/2014/main" id="{CE7EF23C-5962-436D-AF9F-B88D69A492D7}"/>
              </a:ext>
            </a:extLst>
          </p:cNvPr>
          <p:cNvSpPr txBox="1"/>
          <p:nvPr/>
        </p:nvSpPr>
        <p:spPr>
          <a:xfrm>
            <a:off x="1066799" y="984588"/>
            <a:ext cx="10525125" cy="1231106"/>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1: First Normal Form 1NF</a:t>
            </a:r>
          </a:p>
          <a:p>
            <a:pPr algn="l"/>
            <a:r>
              <a:rPr lang="en-US" sz="1400" b="0" i="0" dirty="0">
                <a:solidFill>
                  <a:srgbClr val="404040"/>
                </a:solidFill>
                <a:effectLst/>
                <a:latin typeface="roboto" panose="02000000000000000000" pitchFamily="2" charset="0"/>
              </a:rPr>
              <a:t>To rework the database table into the 1NF, values within a single field must be atomic. All complex entities in the table divide into new rows or columns.</a:t>
            </a:r>
          </a:p>
          <a:p>
            <a:pPr algn="l"/>
            <a:endParaRPr lang="en-US" sz="1400" b="0" i="0" dirty="0">
              <a:solidFill>
                <a:srgbClr val="404040"/>
              </a:solidFill>
              <a:effectLst/>
              <a:latin typeface="roboto" panose="02000000000000000000" pitchFamily="2" charset="0"/>
            </a:endParaRPr>
          </a:p>
          <a:p>
            <a:pPr algn="l"/>
            <a:r>
              <a:rPr lang="en-US" sz="1400" b="0" i="0" dirty="0">
                <a:solidFill>
                  <a:srgbClr val="404040"/>
                </a:solidFill>
                <a:effectLst/>
                <a:latin typeface="roboto" panose="02000000000000000000" pitchFamily="2" charset="0"/>
              </a:rPr>
              <a:t>The information in the columns </a:t>
            </a:r>
            <a:r>
              <a:rPr lang="en-US" sz="1400" b="1" i="0" dirty="0" err="1">
                <a:solidFill>
                  <a:srgbClr val="404040"/>
                </a:solidFill>
                <a:effectLst/>
                <a:latin typeface="roboto" panose="02000000000000000000" pitchFamily="2" charset="0"/>
              </a:rPr>
              <a:t>managerID</a:t>
            </a:r>
            <a:r>
              <a:rPr lang="en-US" sz="1400" b="0" i="0" dirty="0">
                <a:solidFill>
                  <a:srgbClr val="404040"/>
                </a:solidFill>
                <a:effectLst/>
                <a:latin typeface="roboto" panose="02000000000000000000" pitchFamily="2" charset="0"/>
              </a:rPr>
              <a:t>, </a:t>
            </a:r>
            <a:r>
              <a:rPr lang="en-US" sz="1400" b="1" i="0" dirty="0" err="1">
                <a:solidFill>
                  <a:srgbClr val="404040"/>
                </a:solidFill>
                <a:effectLst/>
                <a:latin typeface="roboto" panose="02000000000000000000" pitchFamily="2" charset="0"/>
              </a:rPr>
              <a:t>managerName</a:t>
            </a:r>
            <a:r>
              <a:rPr lang="en-US" sz="1400" b="0" i="0" dirty="0">
                <a:solidFill>
                  <a:srgbClr val="404040"/>
                </a:solidFill>
                <a:effectLst/>
                <a:latin typeface="roboto" panose="02000000000000000000" pitchFamily="2" charset="0"/>
              </a:rPr>
              <a:t>, and </a:t>
            </a:r>
            <a:r>
              <a:rPr lang="en-US" sz="1400" b="1" i="0" dirty="0">
                <a:solidFill>
                  <a:srgbClr val="404040"/>
                </a:solidFill>
                <a:effectLst/>
                <a:latin typeface="roboto" panose="02000000000000000000" pitchFamily="2" charset="0"/>
              </a:rPr>
              <a:t>area</a:t>
            </a:r>
            <a:r>
              <a:rPr lang="en-US" sz="1400" b="0" i="0" dirty="0">
                <a:solidFill>
                  <a:srgbClr val="404040"/>
                </a:solidFill>
                <a:effectLst/>
                <a:latin typeface="roboto" panose="02000000000000000000" pitchFamily="2" charset="0"/>
              </a:rPr>
              <a:t> repeat for each employee to ensure no loss of information.  </a:t>
            </a:r>
          </a:p>
        </p:txBody>
      </p:sp>
      <p:pic>
        <p:nvPicPr>
          <p:cNvPr id="7" name="Picture 6">
            <a:extLst>
              <a:ext uri="{FF2B5EF4-FFF2-40B4-BE49-F238E27FC236}">
                <a16:creationId xmlns:a16="http://schemas.microsoft.com/office/drawing/2014/main" id="{1C5FB118-F2E6-4DE8-A6FF-CB2C44D42B7B}"/>
              </a:ext>
            </a:extLst>
          </p:cNvPr>
          <p:cNvPicPr>
            <a:picLocks noChangeAspect="1"/>
          </p:cNvPicPr>
          <p:nvPr/>
        </p:nvPicPr>
        <p:blipFill>
          <a:blip r:embed="rId2"/>
          <a:stretch>
            <a:fillRect/>
          </a:stretch>
        </p:blipFill>
        <p:spPr>
          <a:xfrm>
            <a:off x="2178572" y="2312946"/>
            <a:ext cx="7834856" cy="3938111"/>
          </a:xfrm>
          <a:prstGeom prst="rect">
            <a:avLst/>
          </a:prstGeom>
        </p:spPr>
      </p:pic>
    </p:spTree>
    <p:extLst>
      <p:ext uri="{BB962C8B-B14F-4D97-AF65-F5344CB8AC3E}">
        <p14:creationId xmlns:p14="http://schemas.microsoft.com/office/powerpoint/2010/main" val="2412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7" name="TextBox 6">
            <a:extLst>
              <a:ext uri="{FF2B5EF4-FFF2-40B4-BE49-F238E27FC236}">
                <a16:creationId xmlns:a16="http://schemas.microsoft.com/office/drawing/2014/main" id="{7191D4F8-025D-4964-ABB0-031DCEDA8550}"/>
              </a:ext>
            </a:extLst>
          </p:cNvPr>
          <p:cNvSpPr txBox="1"/>
          <p:nvPr/>
        </p:nvSpPr>
        <p:spPr>
          <a:xfrm>
            <a:off x="790575" y="1323112"/>
            <a:ext cx="4010025" cy="172354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2: Second Normal Form 2NF</a:t>
            </a:r>
          </a:p>
          <a:p>
            <a:pPr algn="l"/>
            <a:endParaRPr lang="en-US" b="1" i="0" dirty="0">
              <a:solidFill>
                <a:srgbClr val="000000"/>
              </a:solidFill>
              <a:effectLst/>
              <a:latin typeface="poppins" panose="00000500000000000000" pitchFamily="2" charset="0"/>
            </a:endParaRPr>
          </a:p>
          <a:p>
            <a:pPr algn="just"/>
            <a:r>
              <a:rPr lang="en-US" sz="1400" b="0" i="0" dirty="0">
                <a:solidFill>
                  <a:srgbClr val="404040"/>
                </a:solidFill>
                <a:effectLst/>
                <a:latin typeface="roboto" panose="02000000000000000000" pitchFamily="2" charset="0"/>
              </a:rPr>
              <a:t>The second normal form in database normalization states that each row in the database table must depend on the primary key.</a:t>
            </a:r>
          </a:p>
          <a:p>
            <a:pPr algn="just"/>
            <a:r>
              <a:rPr lang="en-US" sz="1400" b="0" i="0" dirty="0">
                <a:solidFill>
                  <a:srgbClr val="404040"/>
                </a:solidFill>
                <a:effectLst/>
                <a:latin typeface="roboto" panose="02000000000000000000" pitchFamily="2" charset="0"/>
              </a:rPr>
              <a:t>The table splits into two tables to satisfy the normal form:</a:t>
            </a:r>
          </a:p>
        </p:txBody>
      </p:sp>
      <p:pic>
        <p:nvPicPr>
          <p:cNvPr id="6" name="Picture 5">
            <a:extLst>
              <a:ext uri="{FF2B5EF4-FFF2-40B4-BE49-F238E27FC236}">
                <a16:creationId xmlns:a16="http://schemas.microsoft.com/office/drawing/2014/main" id="{0F996F96-7157-42D2-9334-C3B944C45B41}"/>
              </a:ext>
            </a:extLst>
          </p:cNvPr>
          <p:cNvPicPr>
            <a:picLocks noChangeAspect="1"/>
          </p:cNvPicPr>
          <p:nvPr/>
        </p:nvPicPr>
        <p:blipFill>
          <a:blip r:embed="rId2"/>
          <a:stretch>
            <a:fillRect/>
          </a:stretch>
        </p:blipFill>
        <p:spPr>
          <a:xfrm>
            <a:off x="5113781" y="986212"/>
            <a:ext cx="6743701" cy="5561961"/>
          </a:xfrm>
          <a:prstGeom prst="rect">
            <a:avLst/>
          </a:prstGeom>
          <a:ln>
            <a:solidFill>
              <a:schemeClr val="tx1"/>
            </a:solidFill>
          </a:ln>
        </p:spPr>
      </p:pic>
    </p:spTree>
    <p:extLst>
      <p:ext uri="{BB962C8B-B14F-4D97-AF65-F5344CB8AC3E}">
        <p14:creationId xmlns:p14="http://schemas.microsoft.com/office/powerpoint/2010/main" val="776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3DF6A582-F095-4ACF-8C5C-F7AB194FFC0D}"/>
              </a:ext>
            </a:extLst>
          </p:cNvPr>
          <p:cNvSpPr txBox="1"/>
          <p:nvPr/>
        </p:nvSpPr>
        <p:spPr>
          <a:xfrm>
            <a:off x="1400174" y="937736"/>
            <a:ext cx="9839325" cy="80021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3: Third Normal Form 3NF</a:t>
            </a:r>
          </a:p>
          <a:p>
            <a:pPr algn="just"/>
            <a:r>
              <a:rPr lang="en-US" sz="1400" b="0" i="0" dirty="0">
                <a:solidFill>
                  <a:srgbClr val="404040"/>
                </a:solidFill>
                <a:effectLst/>
                <a:latin typeface="roboto" panose="02000000000000000000" pitchFamily="2" charset="0"/>
              </a:rPr>
              <a:t>The third normal form decomposes any transitive functional dependencies. Currently, the table </a:t>
            </a:r>
            <a:r>
              <a:rPr lang="en-US" sz="1400" b="1" i="0" dirty="0">
                <a:solidFill>
                  <a:srgbClr val="404040"/>
                </a:solidFill>
                <a:effectLst/>
                <a:latin typeface="roboto" panose="02000000000000000000" pitchFamily="2" charset="0"/>
              </a:rPr>
              <a:t>Employee</a:t>
            </a:r>
            <a:r>
              <a:rPr lang="en-US" sz="1400" b="0" i="0" dirty="0">
                <a:solidFill>
                  <a:srgbClr val="404040"/>
                </a:solidFill>
                <a:effectLst/>
                <a:latin typeface="roboto" panose="02000000000000000000" pitchFamily="2" charset="0"/>
              </a:rPr>
              <a:t> has a transitive dependency which decomposes into two new tables:</a:t>
            </a:r>
          </a:p>
        </p:txBody>
      </p:sp>
      <p:pic>
        <p:nvPicPr>
          <p:cNvPr id="6" name="Picture 5">
            <a:extLst>
              <a:ext uri="{FF2B5EF4-FFF2-40B4-BE49-F238E27FC236}">
                <a16:creationId xmlns:a16="http://schemas.microsoft.com/office/drawing/2014/main" id="{7FC7D65D-569C-4FA6-9616-208817A5AA5D}"/>
              </a:ext>
            </a:extLst>
          </p:cNvPr>
          <p:cNvPicPr>
            <a:picLocks noChangeAspect="1"/>
          </p:cNvPicPr>
          <p:nvPr/>
        </p:nvPicPr>
        <p:blipFill>
          <a:blip r:embed="rId2"/>
          <a:stretch>
            <a:fillRect/>
          </a:stretch>
        </p:blipFill>
        <p:spPr>
          <a:xfrm>
            <a:off x="1544795" y="1607380"/>
            <a:ext cx="9102409" cy="4528635"/>
          </a:xfrm>
          <a:prstGeom prst="rect">
            <a:avLst/>
          </a:prstGeom>
        </p:spPr>
      </p:pic>
      <p:sp>
        <p:nvSpPr>
          <p:cNvPr id="12" name="TextBox 11">
            <a:extLst>
              <a:ext uri="{FF2B5EF4-FFF2-40B4-BE49-F238E27FC236}">
                <a16:creationId xmlns:a16="http://schemas.microsoft.com/office/drawing/2014/main" id="{67DCAA93-4877-4E69-9D5F-8DA4ECE4A9A2}"/>
              </a:ext>
            </a:extLst>
          </p:cNvPr>
          <p:cNvSpPr txBox="1"/>
          <p:nvPr/>
        </p:nvSpPr>
        <p:spPr>
          <a:xfrm>
            <a:off x="1544795" y="6247938"/>
            <a:ext cx="9694704" cy="307777"/>
          </a:xfrm>
          <a:prstGeom prst="rect">
            <a:avLst/>
          </a:prstGeom>
          <a:noFill/>
        </p:spPr>
        <p:txBody>
          <a:bodyPr wrap="square">
            <a:spAutoFit/>
          </a:bodyPr>
          <a:lstStyle/>
          <a:p>
            <a:pPr algn="just"/>
            <a:r>
              <a:rPr lang="en-US" sz="1400" b="0" i="0" dirty="0">
                <a:solidFill>
                  <a:srgbClr val="404040"/>
                </a:solidFill>
                <a:effectLst/>
                <a:latin typeface="roboto" panose="02000000000000000000" pitchFamily="2" charset="0"/>
              </a:rPr>
              <a:t>At this point, the database is </a:t>
            </a:r>
            <a:r>
              <a:rPr lang="en-US" sz="1400" b="1" i="0" dirty="0">
                <a:solidFill>
                  <a:srgbClr val="404040"/>
                </a:solidFill>
                <a:effectLst/>
                <a:latin typeface="roboto" panose="02000000000000000000" pitchFamily="2" charset="0"/>
              </a:rPr>
              <a:t>normalized</a:t>
            </a:r>
            <a:r>
              <a:rPr lang="en-US" sz="1400" b="0" i="0" dirty="0">
                <a:solidFill>
                  <a:srgbClr val="404040"/>
                </a:solidFill>
                <a:effectLst/>
                <a:latin typeface="roboto" panose="02000000000000000000" pitchFamily="2" charset="0"/>
              </a:rPr>
              <a:t>. Any further normalization steps depend on the use case of the data.</a:t>
            </a:r>
            <a:endParaRPr lang="en-US" sz="1400" dirty="0"/>
          </a:p>
        </p:txBody>
      </p:sp>
    </p:spTree>
    <p:extLst>
      <p:ext uri="{BB962C8B-B14F-4D97-AF65-F5344CB8AC3E}">
        <p14:creationId xmlns:p14="http://schemas.microsoft.com/office/powerpoint/2010/main" val="41106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2" name="Rectangle 1"/>
          <p:cNvSpPr/>
          <p:nvPr/>
        </p:nvSpPr>
        <p:spPr>
          <a:xfrm>
            <a:off x="1403406" y="1163288"/>
            <a:ext cx="9733986" cy="1200329"/>
          </a:xfrm>
          <a:prstGeom prst="rect">
            <a:avLst/>
          </a:prstGeom>
        </p:spPr>
        <p:txBody>
          <a:bodyPr wrap="square">
            <a:spAutoFit/>
          </a:bodyPr>
          <a:lstStyle/>
          <a:p>
            <a:r>
              <a:rPr lang="en-US" b="1" dirty="0">
                <a:solidFill>
                  <a:srgbClr val="222222"/>
                </a:solidFill>
                <a:latin typeface="Source Sans Pro" panose="020B0503030403020204" pitchFamily="34" charset="0"/>
              </a:rPr>
              <a:t>What is </a:t>
            </a:r>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a:t>
            </a:r>
          </a:p>
          <a:p>
            <a:pPr algn="just"/>
            <a:r>
              <a:rPr lang="en-US" b="1"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a non-relational Data Management System, that does not require a fixed schema. It avoids joins, and is easy to scale. The major purpose of using a </a:t>
            </a:r>
            <a:r>
              <a:rPr lang="en-US"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for distributed data stores </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2718153" y="2492662"/>
            <a:ext cx="1805302" cy="369332"/>
          </a:xfrm>
          <a:prstGeom prst="rect">
            <a:avLst/>
          </a:prstGeom>
        </p:spPr>
        <p:txBody>
          <a:bodyPr wrap="none">
            <a:spAutoFit/>
          </a:bodyPr>
          <a:lstStyle/>
          <a:p>
            <a:r>
              <a:rPr lang="en-US" b="1" dirty="0">
                <a:solidFill>
                  <a:srgbClr val="222222"/>
                </a:solidFill>
                <a:latin typeface="Source Sans Pro" panose="020B0503030403020204" pitchFamily="34" charset="0"/>
              </a:rPr>
              <a:t>RDBMS Concept</a:t>
            </a:r>
            <a:endParaRPr lang="en-US" dirty="0"/>
          </a:p>
        </p:txBody>
      </p:sp>
      <p:sp>
        <p:nvSpPr>
          <p:cNvPr id="8" name="Rectangle 7"/>
          <p:cNvSpPr/>
          <p:nvPr/>
        </p:nvSpPr>
        <p:spPr>
          <a:xfrm>
            <a:off x="8159293" y="2512053"/>
            <a:ext cx="176202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Concept</a:t>
            </a:r>
            <a:endParaRPr lang="en-US" dirty="0"/>
          </a:p>
        </p:txBody>
      </p:sp>
      <p:pic>
        <p:nvPicPr>
          <p:cNvPr id="9" name="Picture 8">
            <a:extLst>
              <a:ext uri="{FF2B5EF4-FFF2-40B4-BE49-F238E27FC236}">
                <a16:creationId xmlns:a16="http://schemas.microsoft.com/office/drawing/2014/main" id="{3FE3EE7A-A8D7-4447-B513-2A404044C2EE}"/>
              </a:ext>
            </a:extLst>
          </p:cNvPr>
          <p:cNvPicPr>
            <a:picLocks noChangeAspect="1"/>
          </p:cNvPicPr>
          <p:nvPr/>
        </p:nvPicPr>
        <p:blipFill>
          <a:blip r:embed="rId2"/>
          <a:stretch>
            <a:fillRect/>
          </a:stretch>
        </p:blipFill>
        <p:spPr>
          <a:xfrm>
            <a:off x="1155756" y="2861994"/>
            <a:ext cx="5309814" cy="3859969"/>
          </a:xfrm>
          <a:prstGeom prst="rect">
            <a:avLst/>
          </a:prstGeom>
        </p:spPr>
      </p:pic>
      <p:pic>
        <p:nvPicPr>
          <p:cNvPr id="1026" name="Picture 2" descr="PDF] Document Oriented NoSQL Databases | Semantic Scholar">
            <a:extLst>
              <a:ext uri="{FF2B5EF4-FFF2-40B4-BE49-F238E27FC236}">
                <a16:creationId xmlns:a16="http://schemas.microsoft.com/office/drawing/2014/main" id="{EC3E8AF5-5EDB-4395-BC3B-04CB1629A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979150"/>
            <a:ext cx="5126997" cy="365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7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1387</Words>
  <Application>Microsoft Office PowerPoint</Application>
  <PresentationFormat>Widescreen</PresentationFormat>
  <Paragraphs>351</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Calibri</vt:lpstr>
      <vt:lpstr>Calibri Light</vt:lpstr>
      <vt:lpstr>Consolas</vt:lpstr>
      <vt:lpstr>poppins</vt:lpstr>
      <vt:lpstr>roboto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Kaium Razu</cp:lastModifiedBy>
  <cp:revision>85</cp:revision>
  <dcterms:created xsi:type="dcterms:W3CDTF">2022-04-07T14:24:20Z</dcterms:created>
  <dcterms:modified xsi:type="dcterms:W3CDTF">2024-05-14T15:55:46Z</dcterms:modified>
</cp:coreProperties>
</file>