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2" r:id="rId5"/>
    <p:sldId id="257" r:id="rId6"/>
    <p:sldId id="258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rancis_Galt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2.wmf"/><Relationship Id="rId10" Type="http://schemas.openxmlformats.org/officeDocument/2006/relationships/oleObject" Target="../embeddings/oleObject4.bin"/><Relationship Id="rId9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678878" y="2224326"/>
            <a:ext cx="9360256" cy="1786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  <a:endParaRPr lang="en-US" sz="5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latin typeface="Roboto"/>
              </a:rPr>
              <a:t>Aksadur Rahman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426538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153712"/>
              </p:ext>
            </p:extLst>
          </p:nvPr>
        </p:nvGraphicFramePr>
        <p:xfrm>
          <a:off x="4433422" y="836761"/>
          <a:ext cx="3314700" cy="1988122"/>
        </p:xfrm>
        <a:graphic>
          <a:graphicData uri="http://schemas.openxmlformats.org/drawingml/2006/table">
            <a:tbl>
              <a:tblPr firstRow="1" firstCol="1" bandRow="1"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2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Y'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1.635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3.75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2.485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2.910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112045" y="128428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13862" y="1142844"/>
            <a:ext cx="3232744" cy="2322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Side Note: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Y’=0.425*1+0.785=1.210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Y’=0.425*2+0.785=1.635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Y’=0.425*3+0.785=2.060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Y’=0.425*4+0.785=2.485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Y’=0.425*5+0.785=2.910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rgbClr val="00B05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Y’=0.425*6+0.785=3.335</a:t>
            </a:r>
            <a:endParaRPr lang="en-US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378822"/>
              </p:ext>
            </p:extLst>
          </p:nvPr>
        </p:nvGraphicFramePr>
        <p:xfrm>
          <a:off x="3821473" y="3339680"/>
          <a:ext cx="4359275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358520" imgH="2986920" progId="Paint.Picture">
                  <p:embed/>
                </p:oleObj>
              </mc:Choice>
              <mc:Fallback>
                <p:oleObj name="Bitmap Image" r:id="rId2" imgW="4358520" imgH="2986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21473" y="3339680"/>
                        <a:ext cx="4359275" cy="29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380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12045" y="128428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01" y="795138"/>
            <a:ext cx="3225312" cy="430051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45423" y="5279218"/>
            <a:ext cx="83045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Google Sans"/>
              </a:rPr>
              <a:t>Sir Francis Galton (1822-1911)</a:t>
            </a:r>
            <a:endParaRPr lang="en-US" sz="3200" b="1" dirty="0">
              <a:solidFill>
                <a:srgbClr val="00B0F0"/>
              </a:solidFill>
              <a:latin typeface="Google Sans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99126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12045" y="128428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5910" y="1068570"/>
            <a:ext cx="87893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Supervised learning is the types of machine learning in which machines are trained using well </a:t>
            </a:r>
            <a:r>
              <a:rPr lang="en-US" sz="2000" dirty="0">
                <a:highlight>
                  <a:srgbClr val="FF0000"/>
                </a:highlight>
              </a:rPr>
              <a:t>"labelled</a:t>
            </a:r>
            <a:r>
              <a:rPr lang="en-US" sz="2000" dirty="0">
                <a:highlight>
                  <a:srgbClr val="FFFF00"/>
                </a:highlight>
              </a:rPr>
              <a:t>" training data</a:t>
            </a:r>
            <a:r>
              <a:rPr lang="en-US" sz="2000" dirty="0"/>
              <a:t>, and on basis of that data, machines predict the output. The labelled data means some input data is already tagged with the correct output.</a:t>
            </a:r>
          </a:p>
        </p:txBody>
      </p:sp>
      <p:sp>
        <p:nvSpPr>
          <p:cNvPr id="6" name="Rectangle 5"/>
          <p:cNvSpPr/>
          <p:nvPr/>
        </p:nvSpPr>
        <p:spPr>
          <a:xfrm>
            <a:off x="2495910" y="699238"/>
            <a:ext cx="2548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Supervised Learning </a:t>
            </a:r>
            <a:r>
              <a:rPr lang="en-US" sz="2000" b="1" dirty="0">
                <a:solidFill>
                  <a:srgbClr val="202124"/>
                </a:solidFill>
                <a:latin typeface="arial" panose="020B0604020202020204" pitchFamily="34" charset="0"/>
              </a:rPr>
              <a:t>: 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2495910" y="2453565"/>
            <a:ext cx="91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Types: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3298166" y="24535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Supervised learning can be further divided into two types of problems: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027" y="3380206"/>
            <a:ext cx="49815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12045" y="128428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5910" y="1068570"/>
            <a:ext cx="87893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Regression is a statistical method used in finance, investing, and other disciplines that </a:t>
            </a:r>
            <a:r>
              <a:rPr lang="en-US" dirty="0">
                <a:solidFill>
                  <a:srgbClr val="202124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attempts to determine the strength and character of the relationship between one dependent variable (usually denoted by Y) and a series of other variables (known as independent variables).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026" name="Picture 2" descr="Regression Analysis in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737" y="2529731"/>
            <a:ext cx="5000625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95910" y="699238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Regression: 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495910" y="2453565"/>
            <a:ext cx="91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Types: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271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95910" y="699238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Simple Linear Regression: 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2495910" y="1062003"/>
            <a:ext cx="88909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Simple linear regression is </a:t>
            </a:r>
            <a:r>
              <a:rPr lang="en-US" b="1" dirty="0">
                <a:solidFill>
                  <a:srgbClr val="202124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a regression model that estimates the relationship between one independent variable and one dependent variable using a straight line</a:t>
            </a:r>
            <a:r>
              <a:rPr lang="en-US" dirty="0">
                <a:solidFill>
                  <a:srgbClr val="202124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. Both variables should be quantitative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95910" y="2503583"/>
            <a:ext cx="3405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example data in Table 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411533"/>
              </p:ext>
            </p:extLst>
          </p:nvPr>
        </p:nvGraphicFramePr>
        <p:xfrm>
          <a:off x="5632745" y="3055672"/>
          <a:ext cx="2329436" cy="2131505"/>
        </p:xfrm>
        <a:graphic>
          <a:graphicData uri="http://schemas.openxmlformats.org/drawingml/2006/table">
            <a:tbl>
              <a:tblPr firstRow="1" firstCol="1" bandRow="1"/>
              <a:tblGrid>
                <a:gridCol w="1164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 (I</a:t>
                      </a:r>
                      <a:r>
                        <a:rPr lang="en-US" sz="1100" b="1" dirty="0">
                          <a:solidFill>
                            <a:srgbClr val="202124"/>
                          </a:solidFill>
                          <a:latin typeface="arial" panose="020B0604020202020204" pitchFamily="34" charset="0"/>
                        </a:rPr>
                        <a:t>ndependent Variable)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 (</a:t>
                      </a:r>
                      <a:r>
                        <a:rPr lang="en-US" sz="1100" b="1" dirty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100" b="1" dirty="0">
                          <a:solidFill>
                            <a:srgbClr val="202124"/>
                          </a:solidFill>
                          <a:latin typeface="arial" panose="020B0604020202020204" pitchFamily="34" charset="0"/>
                        </a:rPr>
                        <a:t>ependent Variable)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3.00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1.30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4.00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3.75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5.00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2.25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112045" y="128428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8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ttp://onlinestatbook.com/2/regression/graphics/reg_error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189" y="3267862"/>
            <a:ext cx="2786332" cy="291285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112045" y="128428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723166"/>
              </p:ext>
            </p:extLst>
          </p:nvPr>
        </p:nvGraphicFramePr>
        <p:xfrm>
          <a:off x="1506248" y="3255033"/>
          <a:ext cx="2789708" cy="2925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964240" imgH="3108960" progId="Paint.Picture">
                  <p:embed/>
                </p:oleObj>
              </mc:Choice>
              <mc:Fallback>
                <p:oleObj name="Bitmap Image" r:id="rId3" imgW="2964240" imgH="3108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6248" y="3255033"/>
                        <a:ext cx="2789708" cy="2925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323380" y="1388493"/>
            <a:ext cx="7942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 regression consists of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finding the best-fitting straight line through the points. The best-fitting line is called a </a:t>
            </a:r>
            <a:r>
              <a:rPr lang="en-US" i="1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regression line</a:t>
            </a:r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492784"/>
              </p:ext>
            </p:extLst>
          </p:nvPr>
        </p:nvGraphicFramePr>
        <p:xfrm>
          <a:off x="4069180" y="3068787"/>
          <a:ext cx="2969975" cy="3198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3070800" imgH="3306960" progId="Paint.Picture">
                  <p:embed/>
                </p:oleObj>
              </mc:Choice>
              <mc:Fallback>
                <p:oleObj name="Bitmap Image" r:id="rId5" imgW="3070800" imgH="3306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9180" y="3068787"/>
                        <a:ext cx="2969975" cy="3198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763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21" y="660700"/>
            <a:ext cx="4791075" cy="23431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47003" y="3073636"/>
            <a:ext cx="10644997" cy="1053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ts val="1800"/>
              </a:lnSpc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formula for a regression line is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762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Y' =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a</a:t>
            </a:r>
          </a:p>
          <a:p>
            <a:pPr marL="4762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where Y' is the predicted score, b is the slope of the line, and A is the Y intercept.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594" y="816073"/>
            <a:ext cx="507723" cy="2576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379942" y="5033718"/>
                <a:ext cx="2770310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10.3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55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– 15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35.15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5 ∗ 55 – 15 ∗ 15   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942" y="5033718"/>
                <a:ext cx="2770310" cy="61837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7015" y="4252799"/>
            <a:ext cx="2462542" cy="731793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085029"/>
              </p:ext>
            </p:extLst>
          </p:nvPr>
        </p:nvGraphicFramePr>
        <p:xfrm>
          <a:off x="6461792" y="5853804"/>
          <a:ext cx="1112201" cy="556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822960" imgH="411480" progId="Paint.Picture">
                  <p:embed/>
                </p:oleObj>
              </mc:Choice>
              <mc:Fallback>
                <p:oleObj name="Bitmap Image" r:id="rId8" imgW="822960" imgH="411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61792" y="5853804"/>
                        <a:ext cx="1112201" cy="556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3112045" y="128428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976349"/>
              </p:ext>
            </p:extLst>
          </p:nvPr>
        </p:nvGraphicFramePr>
        <p:xfrm>
          <a:off x="1880102" y="4197833"/>
          <a:ext cx="3118179" cy="1268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0" imgW="1760400" imgH="716400" progId="Paint.Picture">
                  <p:embed/>
                </p:oleObj>
              </mc:Choice>
              <mc:Fallback>
                <p:oleObj name="Bitmap Image" r:id="rId10" imgW="1760400" imgH="716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80102" y="4197833"/>
                        <a:ext cx="3118179" cy="1268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562027" y="5182207"/>
                <a:ext cx="2744662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5 ∗ 35.15 – 15 ∗ 10.3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5 ∗ 55 – 15 ∗ 15   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27" y="5182207"/>
                <a:ext cx="2744662" cy="61837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62027" y="5849707"/>
            <a:ext cx="1019805" cy="47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0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153712"/>
              </p:ext>
            </p:extLst>
          </p:nvPr>
        </p:nvGraphicFramePr>
        <p:xfrm>
          <a:off x="4433422" y="836761"/>
          <a:ext cx="3314700" cy="1988122"/>
        </p:xfrm>
        <a:graphic>
          <a:graphicData uri="http://schemas.openxmlformats.org/drawingml/2006/table">
            <a:tbl>
              <a:tblPr firstRow="1" firstCol="1" bandRow="1"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2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Y'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1.635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3.75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2.485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2.910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" name="Picture 10" descr="http://onlinestatbook.com/2/regression/graphics/reg_error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992" y="3306621"/>
            <a:ext cx="4622607" cy="31085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112045" y="128428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13862" y="1142844"/>
            <a:ext cx="3217547" cy="2322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Side Note: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Y’=0.425*1+0.785=1.210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Y’=0.425*2+0.785=1.635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Y’=0.425*3+0.785=2.060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Y’=0.425*4+0.785=2.485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Y’=0.425*5+0.785=2.910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6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12045" y="128428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7642"/>
              </p:ext>
            </p:extLst>
          </p:nvPr>
        </p:nvGraphicFramePr>
        <p:xfrm>
          <a:off x="4361013" y="817499"/>
          <a:ext cx="3314700" cy="1785811"/>
        </p:xfrm>
        <a:graphic>
          <a:graphicData uri="http://schemas.openxmlformats.org/drawingml/2006/table">
            <a:tbl>
              <a:tblPr firstRow="1" firstCol="1" bandRow="1"/>
              <a:tblGrid>
                <a:gridCol w="662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Y'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Y-Y'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(Y-Y')</a:t>
                      </a:r>
                      <a:r>
                        <a:rPr lang="en-US" sz="12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-0.210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1.635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-0.760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2.485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1.600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2.910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-0.660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026543" y="2690336"/>
            <a:ext cx="11283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error of prediction for a point is the value of the point minus the predicted value (the value on the line). Table shows the predicted values (Y') and the errors of prediction (Y-Y'). For example, the first point has a Y of 1.00 and a predicted Y (called Y') of 1.21. Therefore, its error of prediction is -0.21.</a:t>
            </a:r>
          </a:p>
        </p:txBody>
      </p:sp>
      <p:sp>
        <p:nvSpPr>
          <p:cNvPr id="5" name="Rectangle 4"/>
          <p:cNvSpPr/>
          <p:nvPr/>
        </p:nvSpPr>
        <p:spPr>
          <a:xfrm>
            <a:off x="3787194" y="3747922"/>
            <a:ext cx="4455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-apple-system"/>
              </a:rPr>
              <a:t>Total Error = Sum of Squares Error=2.791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26543" y="4451347"/>
            <a:ext cx="9221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sum of the squared errors of prediction shown in Table is lower than it would be for any other regression line.</a:t>
            </a:r>
          </a:p>
        </p:txBody>
      </p:sp>
    </p:spTree>
    <p:extLst>
      <p:ext uri="{BB962C8B-B14F-4D97-AF65-F5344CB8AC3E}">
        <p14:creationId xmlns:p14="http://schemas.microsoft.com/office/powerpoint/2010/main" val="319777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498</Words>
  <Application>Microsoft Office PowerPoint</Application>
  <PresentationFormat>Widescreen</PresentationFormat>
  <Paragraphs>123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7" baseType="lpstr">
      <vt:lpstr>-apple-system</vt:lpstr>
      <vt:lpstr>Arial</vt:lpstr>
      <vt:lpstr>Arial</vt:lpstr>
      <vt:lpstr>Bookman Old Style</vt:lpstr>
      <vt:lpstr>Calibri</vt:lpstr>
      <vt:lpstr>Calibri Light</vt:lpstr>
      <vt:lpstr>Cambria</vt:lpstr>
      <vt:lpstr>Cambria Math</vt:lpstr>
      <vt:lpstr>Courier</vt:lpstr>
      <vt:lpstr>Courier New</vt:lpstr>
      <vt:lpstr>Google Sans</vt:lpstr>
      <vt:lpstr>inter-regular</vt:lpstr>
      <vt:lpstr>Roboto</vt:lpstr>
      <vt:lpstr>Times New Roman</vt:lpstr>
      <vt:lpstr>Verdana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Farhana Akter Suci</cp:lastModifiedBy>
  <cp:revision>117</cp:revision>
  <dcterms:created xsi:type="dcterms:W3CDTF">2021-08-10T15:37:54Z</dcterms:created>
  <dcterms:modified xsi:type="dcterms:W3CDTF">2024-07-31T20:00:40Z</dcterms:modified>
</cp:coreProperties>
</file>