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63" r:id="rId4"/>
    <p:sldId id="262" r:id="rId5"/>
    <p:sldId id="264" r:id="rId6"/>
    <p:sldId id="265" r:id="rId7"/>
    <p:sldId id="266" r:id="rId8"/>
    <p:sldId id="271" r:id="rId9"/>
    <p:sldId id="267" r:id="rId10"/>
    <p:sldId id="268" r:id="rId11"/>
    <p:sldId id="269" r:id="rId12"/>
    <p:sldId id="270" r:id="rId13"/>
    <p:sldId id="257" r:id="rId14"/>
    <p:sldId id="258" r:id="rId15"/>
    <p:sldId id="259" r:id="rId16"/>
    <p:sldId id="272" r:id="rId17"/>
    <p:sldId id="273" r:id="rId18"/>
    <p:sldId id="274" r:id="rId19"/>
    <p:sldId id="275" r:id="rId20"/>
    <p:sldId id="276" r:id="rId21"/>
    <p:sldId id="277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F4AFC-E85A-4AB6-A476-CCAB6A46893E}" type="datetimeFigureOut">
              <a:rPr lang="en-GB" smtClean="0"/>
              <a:t>20/04/2015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3B739-6058-4E14-91E2-080580CF26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93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3B739-6058-4E14-91E2-080580CF26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86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3B739-6058-4E14-91E2-080580CF26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8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3B739-6058-4E14-91E2-080580CF268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3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0C7E-BA9D-46C9-B1A7-6A26B92BCB29}" type="datetime1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14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87FB-5A47-41D8-8A5A-4FBA3D2F23FB}" type="datetime1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7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0B83-0527-4A86-9367-3CFC2A592119}" type="datetime1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11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C503-BA60-4623-9BA7-94358024DEF5}" type="datetime1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02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5764-F3A3-4EF3-951F-B249ECDE6DB2}" type="datetime1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96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1BC6-C506-4A8E-9C56-C6979E24A479}" type="datetime1">
              <a:rPr lang="en-GB" smtClean="0"/>
              <a:t>20/04/2015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7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4909-532B-4563-834B-90C12C74AA27}" type="datetime1">
              <a:rPr lang="en-GB" smtClean="0"/>
              <a:t>20/04/2015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0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52DD-42C3-40B8-81E8-A305DF785B3C}" type="datetime1">
              <a:rPr lang="en-GB" smtClean="0"/>
              <a:t>20/04/2015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99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1FE0-62A6-4504-B0CE-F7F704AEE65A}" type="datetime1">
              <a:rPr lang="en-GB" smtClean="0"/>
              <a:t>20/04/2015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2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1C57-583B-4DC9-871D-B68ED1142E74}" type="datetime1">
              <a:rPr lang="en-GB" smtClean="0"/>
              <a:t>20/04/2015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98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34FA-E1C0-4AD9-B70A-8BD809644F0F}" type="datetime1">
              <a:rPr lang="en-GB" smtClean="0"/>
              <a:t>20/04/2015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30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54549-06F9-48F9-93E0-544B3E2C3380}" type="datetime1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DF083-6E15-40E0-AACD-08AFE625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50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onworldcall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bstitution_cipher" TargetMode="External"/><Relationship Id="rId2" Type="http://schemas.openxmlformats.org/officeDocument/2006/relationships/hyperlink" Target="http://en.wikipedia.org/wiki/Encry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Alphabet" TargetMode="External"/><Relationship Id="rId4" Type="http://schemas.openxmlformats.org/officeDocument/2006/relationships/hyperlink" Target="http://en.wikipedia.org/wiki/Plaintex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en.wikipedia.org/wiki/Image:Lyon_Playfair.jp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070"/>
            <a:ext cx="9144000" cy="5897217"/>
          </a:xfrm>
        </p:spPr>
        <p:txBody>
          <a:bodyPr>
            <a:normAutofit fontScale="70000" lnSpcReduction="2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US" altLang="en-US" dirty="0" smtClean="0">
              <a:solidFill>
                <a:schemeClr val="accent2"/>
              </a:solidFill>
              <a:hlinkClick r:id="rId3"/>
            </a:endParaRPr>
          </a:p>
          <a:p>
            <a:endParaRPr lang="en-US" altLang="en-US" dirty="0">
              <a:solidFill>
                <a:schemeClr val="accent2"/>
              </a:solidFill>
              <a:hlinkClick r:id="rId3"/>
            </a:endParaRPr>
          </a:p>
          <a:p>
            <a:endParaRPr lang="en-US" altLang="en-US" dirty="0" smtClean="0">
              <a:solidFill>
                <a:schemeClr val="accent2"/>
              </a:solidFill>
              <a:hlinkClick r:id="rId3"/>
            </a:endParaRPr>
          </a:p>
          <a:p>
            <a:endParaRPr lang="en-US" altLang="en-US" dirty="0">
              <a:solidFill>
                <a:schemeClr val="accent2"/>
              </a:solidFill>
              <a:hlinkClick r:id="rId3"/>
            </a:endParaRPr>
          </a:p>
          <a:p>
            <a:endParaRPr lang="en-US" altLang="en-US" dirty="0" smtClean="0">
              <a:solidFill>
                <a:schemeClr val="accent2"/>
              </a:solidFill>
              <a:hlinkClick r:id="rId3"/>
            </a:endParaRPr>
          </a:p>
          <a:p>
            <a:endParaRPr lang="en-US" altLang="en-US" dirty="0">
              <a:solidFill>
                <a:schemeClr val="accent2"/>
              </a:solidFill>
              <a:hlinkClick r:id="rId3"/>
            </a:endParaRPr>
          </a:p>
          <a:p>
            <a:endParaRPr lang="en-US" altLang="en-US" dirty="0" smtClean="0">
              <a:solidFill>
                <a:schemeClr val="accent2"/>
              </a:solidFill>
              <a:hlinkClick r:id="rId3"/>
            </a:endParaRPr>
          </a:p>
          <a:p>
            <a:r>
              <a:rPr lang="en-US" altLang="en-US" dirty="0" smtClean="0">
                <a:solidFill>
                  <a:schemeClr val="accent2"/>
                </a:solidFill>
                <a:hlinkClick r:id="rId3"/>
              </a:rPr>
              <a:t>moonworldcall@gmail.com</a:t>
            </a:r>
            <a:endParaRPr lang="en-US" altLang="en-US" dirty="0" smtClean="0">
              <a:solidFill>
                <a:schemeClr val="accent2"/>
              </a:solidFill>
            </a:endParaRPr>
          </a:p>
          <a:p>
            <a:r>
              <a:rPr lang="en-US" altLang="en-US" dirty="0" smtClean="0"/>
              <a:t>03155684406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47" y="800100"/>
            <a:ext cx="8295861" cy="454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TW" dirty="0" smtClean="0"/>
              <a:t>Active Attacks (2)</a:t>
            </a:r>
            <a:br>
              <a:rPr lang="en-AU" altLang="zh-TW" dirty="0" smtClean="0"/>
            </a:br>
            <a:r>
              <a:rPr lang="en-AU" altLang="zh-TW" dirty="0" smtClean="0"/>
              <a:t>				Replay</a:t>
            </a:r>
            <a:endParaRPr lang="en-GB" dirty="0"/>
          </a:p>
        </p:txBody>
      </p:sp>
      <p:pic>
        <p:nvPicPr>
          <p:cNvPr id="4" name="Picture 103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133601" y="2266121"/>
            <a:ext cx="8454887" cy="406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98F0-5EA9-4DF0-8630-5F2095D7CCA1}" type="datetime1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8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TW" dirty="0" smtClean="0"/>
              <a:t>Active Attacks (3)</a:t>
            </a:r>
            <a:br>
              <a:rPr lang="en-AU" altLang="zh-TW" dirty="0" smtClean="0"/>
            </a:br>
            <a:r>
              <a:rPr lang="en-AU" altLang="zh-TW" dirty="0" smtClean="0"/>
              <a:t>			Modification of Messages</a:t>
            </a:r>
            <a:endParaRPr lang="en-GB" dirty="0"/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51" y="1825625"/>
            <a:ext cx="858529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A53F-729E-4925-899D-59C530993A7F}" type="datetime1">
              <a:rPr lang="en-GB" smtClean="0"/>
              <a:t>20/04/2015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3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TW" dirty="0" smtClean="0"/>
              <a:t>Active Attacks (4)</a:t>
            </a:r>
            <a:br>
              <a:rPr lang="en-AU" altLang="zh-TW" dirty="0" smtClean="0"/>
            </a:br>
            <a:r>
              <a:rPr lang="en-AU" altLang="zh-TW" dirty="0" smtClean="0"/>
              <a:t>                           Denial of Service</a:t>
            </a:r>
            <a:endParaRPr lang="en-GB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57" y="1825625"/>
            <a:ext cx="9713843" cy="435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0359-A344-456E-BDCC-52D7B26C76C6}" type="datetime1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9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Substitution Ciphers </a:t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Earliest known substitution cipher</a:t>
            </a:r>
          </a:p>
          <a:p>
            <a:r>
              <a:rPr lang="en-AU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Julius Caesar </a:t>
            </a:r>
          </a:p>
          <a:p>
            <a:r>
              <a:rPr lang="en-AU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attested use in military affairs</a:t>
            </a:r>
          </a:p>
          <a:p>
            <a:r>
              <a:rPr lang="en-AU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Replaces each letter by 3rd letter on</a:t>
            </a:r>
          </a:p>
          <a:p>
            <a:pPr marL="0" indent="0">
              <a:buNone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661B-AB71-4A0D-976E-D7D514146F51}" type="datetime1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7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u="sng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Caeser Cipher</a:t>
            </a:r>
            <a:endParaRPr lang="en-GB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 cipher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Caesar's code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Caesar shift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is one of the simplest and most widely known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Encryption"/>
              </a:rPr>
              <a:t>encryption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techniques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type of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Substitution cipher"/>
              </a:rPr>
              <a:t>substitution cipher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each letter in the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Plaintext"/>
              </a:rPr>
              <a:t>plaintext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is replaced by a letter some fixed number of positions down the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Alphabet"/>
              </a:rPr>
              <a:t>alphabet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with a left shift of 3, D would be replaced by A, E would become B and so 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1EB2-DF77-44DD-8A2E-46C17EDCDDAE}" type="datetime1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9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AU" altLang="en-US" dirty="0" smtClean="0">
                <a:latin typeface="Courier New" panose="02070309020205020404" pitchFamily="49" charset="0"/>
              </a:rPr>
              <a:t>a b c d e f g h i j k l m n o p q r s t u v w x y z</a:t>
            </a:r>
          </a:p>
          <a:p>
            <a:pPr lvl="1">
              <a:buNone/>
            </a:pPr>
            <a:r>
              <a:rPr lang="en-AU" altLang="en-US" dirty="0" smtClean="0">
                <a:latin typeface="Courier New" panose="02070309020205020404" pitchFamily="49" charset="0"/>
              </a:rPr>
              <a:t>D E F G H I J K L M N O P Q R S T U V W X Y Z</a:t>
            </a:r>
          </a:p>
          <a:p>
            <a:r>
              <a:rPr lang="en-US" altLang="en-US" dirty="0" smtClean="0"/>
              <a:t>mathematically give each letter a number</a:t>
            </a:r>
          </a:p>
          <a:p>
            <a:pPr lvl="1">
              <a:buNone/>
            </a:pPr>
            <a:r>
              <a:rPr lang="en-AU" altLang="en-US" sz="1800" dirty="0" smtClean="0">
                <a:latin typeface="Courier New" panose="02070309020205020404" pitchFamily="49" charset="0"/>
              </a:rPr>
              <a:t>a b c d e f g h i j k  l  m</a:t>
            </a:r>
          </a:p>
          <a:p>
            <a:pPr lvl="1">
              <a:buNone/>
            </a:pPr>
            <a:r>
              <a:rPr lang="en-AU" altLang="en-US" sz="1800" dirty="0" smtClean="0">
                <a:latin typeface="Courier New" panose="02070309020205020404" pitchFamily="49" charset="0"/>
              </a:rPr>
              <a:t>0 1 2 3 4 5 6 7 8 9 10 11 12</a:t>
            </a:r>
          </a:p>
          <a:p>
            <a:pPr lvl="1">
              <a:buNone/>
            </a:pPr>
            <a:r>
              <a:rPr lang="en-AU" altLang="en-US" sz="1800" dirty="0" smtClean="0">
                <a:latin typeface="Courier New" panose="02070309020205020404" pitchFamily="49" charset="0"/>
              </a:rPr>
              <a:t>n  o  p  q  r  s  t  u  v  w  x  y  Z</a:t>
            </a:r>
          </a:p>
          <a:p>
            <a:pPr lvl="1">
              <a:buNone/>
            </a:pPr>
            <a:r>
              <a:rPr lang="en-AU" altLang="en-US" sz="1800" dirty="0" smtClean="0">
                <a:latin typeface="Courier New" panose="02070309020205020404" pitchFamily="49" charset="0"/>
              </a:rPr>
              <a:t>13 14 15 16 17 18 19 20 21 22 23 24 25</a:t>
            </a:r>
          </a:p>
          <a:p>
            <a:pPr lvl="1">
              <a:buNone/>
            </a:pPr>
            <a:endParaRPr lang="en-AU" altLang="en-US" dirty="0" smtClean="0">
              <a:latin typeface="Courier New" panose="02070309020205020404" pitchFamily="49" charset="0"/>
            </a:endParaRPr>
          </a:p>
          <a:p>
            <a:pPr lvl="1"/>
            <a:endParaRPr lang="en-AU" altLang="en-US" dirty="0">
              <a:latin typeface="Courier New" panose="02070309020205020404" pitchFamily="49" charset="0"/>
            </a:endParaRPr>
          </a:p>
          <a:p>
            <a:pPr lvl="1"/>
            <a:endParaRPr lang="en-AU" altLang="en-US" dirty="0" smtClean="0">
              <a:latin typeface="Courier New" panose="02070309020205020404" pitchFamily="49" charset="0"/>
            </a:endParaRPr>
          </a:p>
          <a:p>
            <a:pPr lvl="1"/>
            <a:r>
              <a:rPr lang="en-AU" altLang="en-US" dirty="0" smtClean="0">
                <a:latin typeface="Courier New" panose="02070309020205020404" pitchFamily="49" charset="0"/>
              </a:rPr>
              <a:t>Meet me after the toga party (Plain Text)</a:t>
            </a:r>
          </a:p>
          <a:p>
            <a:pPr lvl="1"/>
            <a:endParaRPr lang="en-AU" altLang="en-US" dirty="0"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AU" altLang="en-US" dirty="0" smtClean="0">
              <a:latin typeface="Courier New" panose="02070309020205020404" pitchFamily="49" charset="0"/>
            </a:endParaRPr>
          </a:p>
          <a:p>
            <a:pPr lvl="1"/>
            <a:r>
              <a:rPr lang="en-AU" altLang="en-US" dirty="0" smtClean="0">
                <a:latin typeface="Courier New" panose="02070309020205020404" pitchFamily="49" charset="0"/>
              </a:rPr>
              <a:t>PHHW PH DIWHU WKH WRJD SDUWB (Cipher Text)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0757-3901-4E07-A355-3C80CB5F9B7E}" type="datetime1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97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PLAYFAIR CIPHER</a:t>
            </a:r>
            <a:endParaRPr lang="en-GB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invented by Wheatstone on 26 March 1854,but it was promoted by Lord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Playfair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1828800" lvl="4" indent="0">
              <a:buNone/>
            </a:pPr>
            <a:endParaRPr lang="en-US" altLang="zh-CN" dirty="0"/>
          </a:p>
          <a:p>
            <a:endParaRPr lang="en-GB" dirty="0"/>
          </a:p>
        </p:txBody>
      </p:sp>
      <p:pic>
        <p:nvPicPr>
          <p:cNvPr id="4" name="Picture 4" descr="Lord Playfair, who heavily promoted its use.">
            <a:hlinkClick r:id="rId2" tooltip="&quot;Lord Playfair, who heavily promoted its use.&quot;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50" y="2782957"/>
            <a:ext cx="23558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096000" y="5373858"/>
            <a:ext cx="2175803" cy="73152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LORD PLAYFAIR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D350-2E1B-4E60-B40C-C39AB05D49DE}" type="datetime1">
              <a:rPr lang="en-GB" smtClean="0"/>
              <a:t>20/04/2015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21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PLAYFAIR CIPHER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used In World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and World War II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British, Australians and Germans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published solution of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Playfair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cipher was published in 1914 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solidFill>
                <a:srgbClr val="FF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How to use it?</a:t>
            </a:r>
            <a:endParaRPr lang="en-GB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EFF4-15C9-4FD8-9ABF-DE228F0AAC81}" type="datetime1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04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PLAYFAIR CIPHER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repeating letters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for Table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letter J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desire Keyword in the table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by the rest of the letters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* 5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F84F-D973-46C0-BE19-B7A3CCC026D9}" type="datetime1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749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PLAYFAIR CIPHER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54489"/>
              </p:ext>
            </p:extLst>
          </p:nvPr>
        </p:nvGraphicFramePr>
        <p:xfrm>
          <a:off x="838200" y="1825625"/>
          <a:ext cx="10515600" cy="38858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777172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GB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GB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GB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GB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77172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GB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GB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GB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GB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77172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GB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GB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GB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GB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GB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77172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GB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GB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77172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GB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GB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GB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GB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GB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EA7D-F497-4831-969F-8A7A37846807}" type="datetime1">
              <a:rPr lang="en-GB" smtClean="0"/>
              <a:t>20/04/2015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0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Network Security?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Network Security </a:t>
            </a:r>
            <a:endParaRPr lang="en-US" altLang="en-US" dirty="0"/>
          </a:p>
          <a:p>
            <a:r>
              <a:rPr lang="en-US" altLang="en-US" dirty="0" smtClean="0"/>
              <a:t>Measures to protect data during their transmission over a network or internet</a:t>
            </a:r>
          </a:p>
          <a:p>
            <a:r>
              <a:rPr lang="en-US" altLang="en-US" dirty="0" smtClean="0"/>
              <a:t>Three objectives of Network Security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4" descr="&#10;Fig1.1.pdf                                                     00ABB570  Mnementh                      BEAE7A2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t="10739" r="4633" b="21477"/>
          <a:stretch>
            <a:fillRect/>
          </a:stretch>
        </p:blipFill>
        <p:spPr bwMode="auto">
          <a:xfrm>
            <a:off x="7063410" y="2957650"/>
            <a:ext cx="3896140" cy="33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6A7D-A5BC-4A27-AC96-623578E2CA29}" type="datetime1">
              <a:rPr lang="en-GB" smtClean="0"/>
              <a:t>20/04/2015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48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PLAYFAIR CIPHER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Preparing your message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be Split In to Pairs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all duplicate letters with inserting “x”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an odd letter at the end of message, Insert letter X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letters appear on the same column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them with the letters immediately below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letters appear on the same row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them with the letters to their immediate right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on the same row or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 (Rectangle)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them with the letters on the same row respectively but at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of corners of the rectangle defined by the original pair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C091-AE33-464A-A7E1-32FAC42E639F}" type="datetime1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482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PLAYFAIR CIPHER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Plain Text </a:t>
            </a:r>
          </a:p>
          <a:p>
            <a:pPr lvl="1"/>
            <a:r>
              <a:rPr lang="en-GB" dirty="0" smtClean="0"/>
              <a:t>SECRET MESSAGE</a:t>
            </a:r>
          </a:p>
          <a:p>
            <a:pPr lvl="1"/>
            <a:r>
              <a:rPr lang="en-GB" dirty="0" smtClean="0"/>
              <a:t>SE CR ET ME SX SA GE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Cipher Text</a:t>
            </a:r>
          </a:p>
          <a:p>
            <a:pPr lvl="1"/>
            <a:r>
              <a:rPr lang="en-GB" dirty="0" smtClean="0"/>
              <a:t>NO RO KU NK QZ PC 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5A34-9AE4-423D-B5CC-DD5F61C353CA}" type="datetime1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582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9600" dirty="0">
              <a:solidFill>
                <a:srgbClr val="7030A0"/>
              </a:solidFill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GB" sz="9600" dirty="0" smtClean="0">
                <a:solidFill>
                  <a:srgbClr val="7030A0"/>
                </a:solidFill>
                <a:latin typeface="Algerian" panose="04020705040A02060702" pitchFamily="82" charset="0"/>
              </a:rPr>
              <a:t>THANKS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3B66-6E96-4606-A75F-556F1E77AE3D}" type="datetime1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6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 Of Network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Confidentiality</a:t>
            </a:r>
            <a:endParaRPr lang="en-US" altLang="zh-TW" dirty="0"/>
          </a:p>
          <a:p>
            <a:pPr lvl="1"/>
            <a:r>
              <a:rPr lang="en-US" altLang="zh-TW" dirty="0"/>
              <a:t>Data confidentiality</a:t>
            </a:r>
          </a:p>
          <a:p>
            <a:pPr lvl="1"/>
            <a:r>
              <a:rPr lang="en-US" altLang="zh-TW" dirty="0"/>
              <a:t>Privacy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Integrity</a:t>
            </a:r>
            <a:endParaRPr lang="en-US" altLang="zh-TW" dirty="0"/>
          </a:p>
          <a:p>
            <a:pPr lvl="1"/>
            <a:r>
              <a:rPr lang="en-US" altLang="zh-TW" dirty="0"/>
              <a:t>Data integrity</a:t>
            </a:r>
          </a:p>
          <a:p>
            <a:pPr lvl="1"/>
            <a:r>
              <a:rPr lang="en-US" altLang="zh-TW" dirty="0"/>
              <a:t>System integrity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Availability</a:t>
            </a:r>
            <a:endParaRPr lang="en-US" altLang="zh-TW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3623-D4A6-4FD3-AFC2-652B00B61C0C}" type="datetime1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4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Security Attack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Internet Security</a:t>
            </a:r>
            <a:endParaRPr lang="en-US" altLang="en-US" dirty="0" smtClean="0"/>
          </a:p>
          <a:p>
            <a:r>
              <a:rPr lang="en-US" altLang="en-US" dirty="0" smtClean="0"/>
              <a:t>Network security describes in three aspects: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/>
              <a:t>security </a:t>
            </a:r>
            <a:r>
              <a:rPr lang="en-US" altLang="en-US" dirty="0" smtClean="0">
                <a:solidFill>
                  <a:srgbClr val="C00000"/>
                </a:solidFill>
              </a:rPr>
              <a:t>attack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/>
              <a:t>security </a:t>
            </a:r>
            <a:r>
              <a:rPr lang="en-US" altLang="en-US" dirty="0" smtClean="0">
                <a:solidFill>
                  <a:srgbClr val="C00000"/>
                </a:solidFill>
              </a:rPr>
              <a:t>service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/>
              <a:t>security </a:t>
            </a:r>
            <a:r>
              <a:rPr lang="en-US" altLang="en-US" dirty="0" smtClean="0">
                <a:solidFill>
                  <a:srgbClr val="C00000"/>
                </a:solidFill>
              </a:rPr>
              <a:t>mechanism</a:t>
            </a:r>
          </a:p>
          <a:p>
            <a:endParaRPr lang="en-AU" altLang="en-US" dirty="0" smtClean="0"/>
          </a:p>
          <a:p>
            <a:r>
              <a:rPr lang="en-AU" altLang="en-US" dirty="0" smtClean="0"/>
              <a:t>Attack</a:t>
            </a:r>
            <a:r>
              <a:rPr lang="en-AU" altLang="en-US" dirty="0"/>
              <a:t>: </a:t>
            </a:r>
            <a:r>
              <a:rPr lang="en-AU" altLang="en-US" dirty="0" smtClean="0"/>
              <a:t>Any </a:t>
            </a:r>
            <a:r>
              <a:rPr lang="en-AU" altLang="en-US" dirty="0"/>
              <a:t>action that compromises the security of information </a:t>
            </a:r>
            <a:endParaRPr lang="en-AU" altLang="en-US" dirty="0" smtClean="0"/>
          </a:p>
          <a:p>
            <a:r>
              <a:rPr lang="en-US" altLang="en-US" dirty="0" smtClean="0"/>
              <a:t>Many </a:t>
            </a:r>
            <a:r>
              <a:rPr lang="en-US" altLang="en-US" dirty="0"/>
              <a:t>different types of attacks</a:t>
            </a:r>
          </a:p>
          <a:p>
            <a:r>
              <a:rPr lang="en-US" altLang="en-US" dirty="0" smtClean="0"/>
              <a:t>Can </a:t>
            </a:r>
            <a:r>
              <a:rPr lang="en-US" altLang="en-US" dirty="0"/>
              <a:t>be generally classified as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Passive attacks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Active attacks</a:t>
            </a:r>
            <a:endParaRPr lang="en-US" altLang="en-US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DE00-CDD0-40C2-B915-F7DC4CBB6D89}" type="datetime1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TW" dirty="0" smtClean="0"/>
              <a:t>Passive Attacks (1)</a:t>
            </a:r>
            <a:br>
              <a:rPr lang="en-AU" altLang="zh-TW" dirty="0" smtClean="0"/>
            </a:br>
            <a:r>
              <a:rPr lang="en-AU" altLang="zh-TW" dirty="0" smtClean="0"/>
              <a:t>		Release of Message Contents</a:t>
            </a:r>
            <a:endParaRPr lang="en-GB" dirty="0"/>
          </a:p>
        </p:txBody>
      </p:sp>
      <p:pic>
        <p:nvPicPr>
          <p:cNvPr id="4" name="Picture 102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675860" y="1868557"/>
            <a:ext cx="9197009" cy="473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50E6-F620-4736-8B6C-E906380A2E58}" type="datetime1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TW" dirty="0" smtClean="0"/>
              <a:t>Passive Attacks (2)</a:t>
            </a:r>
            <a:br>
              <a:rPr lang="en-AU" altLang="zh-TW" dirty="0" smtClean="0"/>
            </a:br>
            <a:r>
              <a:rPr lang="en-AU" altLang="zh-TW" dirty="0" smtClean="0"/>
              <a:t>				Traffic Analysis</a:t>
            </a:r>
            <a:endParaRPr lang="en-GB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26" y="1825625"/>
            <a:ext cx="8329157" cy="435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CA5B-3BA7-4AEC-9E9C-C60509837AA4}" type="datetime1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0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Passive Attacks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Passive attacks do not affect system </a:t>
            </a:r>
            <a:r>
              <a:rPr lang="en-US" altLang="zh-TW" dirty="0" smtClean="0"/>
              <a:t>resources</a:t>
            </a:r>
          </a:p>
          <a:p>
            <a:r>
              <a:rPr lang="en-US" altLang="zh-TW" dirty="0"/>
              <a:t>Passive attacks are very difficult to </a:t>
            </a:r>
            <a:r>
              <a:rPr lang="en-US" altLang="zh-TW" dirty="0" smtClean="0"/>
              <a:t>detect</a:t>
            </a:r>
          </a:p>
          <a:p>
            <a:pPr lvl="1"/>
            <a:r>
              <a:rPr lang="en-US" altLang="zh-TW" dirty="0" smtClean="0">
                <a:effectLst/>
              </a:rPr>
              <a:t>No alteration of the data</a:t>
            </a:r>
            <a:endParaRPr lang="en-US" altLang="zh-TW" dirty="0"/>
          </a:p>
          <a:p>
            <a:r>
              <a:rPr lang="en-GB" dirty="0"/>
              <a:t>While most classical ciphers are vulnerable to this form of </a:t>
            </a:r>
            <a:r>
              <a:rPr lang="en-GB" dirty="0" smtClean="0"/>
              <a:t>attack, </a:t>
            </a:r>
          </a:p>
          <a:p>
            <a:r>
              <a:rPr lang="en-GB" dirty="0" smtClean="0"/>
              <a:t>Most modern ciphers are designed to prevent this type of attack (encryption)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326-2C9D-4B65-81EF-A00B75657BAE}" type="datetime1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13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 Attacks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attacks try to alter system resources or affect their operation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of data, or creation of false data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categories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Masquerade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Replay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of messages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Denial of service: preventing normal use</a:t>
            </a:r>
          </a:p>
          <a:p>
            <a:pPr lvl="2">
              <a:lnSpc>
                <a:spcPct val="8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specific target or entire network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19C1E-1CE9-4B34-9C86-893B8AC5E6F3}" type="datetime1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34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TW" dirty="0" smtClean="0"/>
              <a:t>Active Attacks (1)</a:t>
            </a:r>
            <a:br>
              <a:rPr lang="en-AU" altLang="zh-TW" dirty="0" smtClean="0"/>
            </a:br>
            <a:r>
              <a:rPr lang="en-AU" altLang="zh-TW" dirty="0" smtClean="0"/>
              <a:t>			Masquerade</a:t>
            </a:r>
            <a:endParaRPr lang="en-GB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690" y="1825625"/>
            <a:ext cx="8297027" cy="435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8ED8-B490-4A92-BB8F-1618130FE378}" type="datetime1">
              <a:rPr lang="en-GB" smtClean="0"/>
              <a:t>20/04/2015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NETWORK SECURITY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F083-6E15-40E0-AACD-08AFE6256C4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6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682</Words>
  <Application>Microsoft Office PowerPoint</Application>
  <PresentationFormat>Widescreen</PresentationFormat>
  <Paragraphs>224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微软雅黑</vt:lpstr>
      <vt:lpstr>新細明體</vt:lpstr>
      <vt:lpstr>宋体</vt:lpstr>
      <vt:lpstr>Algerian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What is Network Security?</vt:lpstr>
      <vt:lpstr>Objectives Of Network Security</vt:lpstr>
      <vt:lpstr>Security Attack</vt:lpstr>
      <vt:lpstr>Passive Attacks (1)   Release of Message Contents</vt:lpstr>
      <vt:lpstr>Passive Attacks (2)     Traffic Analysis</vt:lpstr>
      <vt:lpstr>Passive Attacks</vt:lpstr>
      <vt:lpstr>Active Attacks</vt:lpstr>
      <vt:lpstr>Active Attacks (1)    Masquerade</vt:lpstr>
      <vt:lpstr>Active Attacks (2)     Replay</vt:lpstr>
      <vt:lpstr>Active Attacks (3)    Modification of Messages</vt:lpstr>
      <vt:lpstr>Active Attacks (4)                            Denial of Service</vt:lpstr>
      <vt:lpstr>Classical Substitution Ciphers  </vt:lpstr>
      <vt:lpstr>Caeser Cipher</vt:lpstr>
      <vt:lpstr>EXAMPLE</vt:lpstr>
      <vt:lpstr>PLAYFAIR CIPHER</vt:lpstr>
      <vt:lpstr>PLAYFAIR CIPHER</vt:lpstr>
      <vt:lpstr>PLAYFAIR CIPHER</vt:lpstr>
      <vt:lpstr>PLAYFAIR CIPHER</vt:lpstr>
      <vt:lpstr>PLAYFAIR CIPHER</vt:lpstr>
      <vt:lpstr>PLAYFAIR CIPHER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Rafay</dc:creator>
  <cp:lastModifiedBy>Abdul Rafay</cp:lastModifiedBy>
  <cp:revision>22</cp:revision>
  <dcterms:created xsi:type="dcterms:W3CDTF">2015-04-13T16:53:40Z</dcterms:created>
  <dcterms:modified xsi:type="dcterms:W3CDTF">2015-04-20T18:14:14Z</dcterms:modified>
</cp:coreProperties>
</file>