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64" r:id="rId10"/>
    <p:sldId id="284" r:id="rId11"/>
    <p:sldId id="265" r:id="rId12"/>
    <p:sldId id="297" r:id="rId13"/>
    <p:sldId id="298" r:id="rId14"/>
    <p:sldId id="299" r:id="rId15"/>
    <p:sldId id="300" r:id="rId16"/>
    <p:sldId id="301" r:id="rId17"/>
    <p:sldId id="281" r:id="rId18"/>
    <p:sldId id="282" r:id="rId19"/>
    <p:sldId id="283" r:id="rId20"/>
    <p:sldId id="270" r:id="rId21"/>
    <p:sldId id="287" r:id="rId22"/>
    <p:sldId id="288" r:id="rId23"/>
    <p:sldId id="289" r:id="rId24"/>
    <p:sldId id="286" r:id="rId25"/>
    <p:sldId id="291" r:id="rId26"/>
    <p:sldId id="290" r:id="rId27"/>
    <p:sldId id="292" r:id="rId28"/>
    <p:sldId id="293" r:id="rId29"/>
    <p:sldId id="294" r:id="rId30"/>
    <p:sldId id="295" r:id="rId31"/>
    <p:sldId id="296" r:id="rId32"/>
    <p:sldId id="271" r:id="rId33"/>
    <p:sldId id="302" r:id="rId34"/>
    <p:sldId id="273" r:id="rId35"/>
    <p:sldId id="27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6" d="100"/>
          <a:sy n="66" d="100"/>
        </p:scale>
        <p:origin x="816" y="84"/>
      </p:cViewPr>
      <p:guideLst/>
    </p:cSldViewPr>
  </p:slideViewPr>
  <p:notesTextViewPr>
    <p:cViewPr>
      <p:scale>
        <a:sx n="1" d="1"/>
        <a:sy n="1" d="1"/>
      </p:scale>
      <p:origin x="0" y="0"/>
    </p:cViewPr>
  </p:notesTextViewPr>
  <p:sorterViewPr>
    <p:cViewPr>
      <p:scale>
        <a:sx n="100" d="100"/>
        <a:sy n="100" d="100"/>
      </p:scale>
      <p:origin x="0" y="-137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E574014-EC16-4692-B020-1FE5C6C6196E}" type="datetimeFigureOut">
              <a:rPr lang="en-US" smtClean="0"/>
              <a:t>22-Dec-22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392100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22-Dec-22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313116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22-Dec-22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327504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22-Dec-22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93776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22-Dec-22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4065913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574014-EC16-4692-B020-1FE5C6C6196E}" type="datetimeFigureOut">
              <a:rPr lang="en-US" smtClean="0"/>
              <a:t>22-Dec-22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2804404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574014-EC16-4692-B020-1FE5C6C6196E}" type="datetimeFigureOut">
              <a:rPr lang="en-US" smtClean="0"/>
              <a:t>22-Dec-22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2237352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74014-EC16-4692-B020-1FE5C6C6196E}" type="datetimeFigureOut">
              <a:rPr lang="en-US" smtClean="0"/>
              <a:t>22-Dec-22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1400465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74014-EC16-4692-B020-1FE5C6C6196E}" type="datetimeFigureOut">
              <a:rPr lang="en-US" smtClean="0"/>
              <a:t>22-Dec-22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257488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74014-EC16-4692-B020-1FE5C6C6196E}" type="datetimeFigureOut">
              <a:rPr lang="en-US" smtClean="0"/>
              <a:t>22-Dec-22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3049194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574014-EC16-4692-B020-1FE5C6C6196E}" type="datetimeFigureOut">
              <a:rPr lang="en-US" smtClean="0"/>
              <a:t>22-Dec-22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72211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574014-EC16-4692-B020-1FE5C6C6196E}" type="datetimeFigureOut">
              <a:rPr lang="en-US" smtClean="0"/>
              <a:t>22-Dec-22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197792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574014-EC16-4692-B020-1FE5C6C6196E}" type="datetimeFigureOut">
              <a:rPr lang="en-US" smtClean="0"/>
              <a:t>22-Dec-22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28767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574014-EC16-4692-B020-1FE5C6C6196E}" type="datetimeFigureOut">
              <a:rPr lang="en-US" smtClean="0"/>
              <a:t>22-Dec-22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231733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74014-EC16-4692-B020-1FE5C6C6196E}" type="datetimeFigureOut">
              <a:rPr lang="en-US" smtClean="0"/>
              <a:t>22-Dec-22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327906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22-Dec-22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49156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22-Dec-22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78412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E574014-EC16-4692-B020-1FE5C6C6196E}" type="datetimeFigureOut">
              <a:rPr lang="en-US" smtClean="0"/>
              <a:t>22-Dec-22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DFF7BF3-41BC-42BE-9447-CDF7121677CE}" type="slidenum">
              <a:rPr lang="en-US" smtClean="0"/>
              <a:t>‹#›</a:t>
            </a:fld>
            <a:endParaRPr lang="en-US"/>
          </a:p>
        </p:txBody>
      </p:sp>
    </p:spTree>
    <p:extLst>
      <p:ext uri="{BB962C8B-B14F-4D97-AF65-F5344CB8AC3E}">
        <p14:creationId xmlns:p14="http://schemas.microsoft.com/office/powerpoint/2010/main" val="2396075476"/>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123435-B19F-C1FE-B62D-76DC84B47F4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8A495CAD-C8AF-5A49-E734-04523EC1816E}"/>
              </a:ext>
            </a:extLst>
          </p:cNvPr>
          <p:cNvSpPr>
            <a:spLocks noGrp="1"/>
          </p:cNvSpPr>
          <p:nvPr>
            <p:ph idx="1"/>
          </p:nvPr>
        </p:nvSpPr>
        <p:spPr/>
        <p:txBody>
          <a:bodyPr>
            <a:normAutofit fontScale="92500" lnSpcReduction="10000"/>
          </a:bodyPr>
          <a:lstStyle/>
          <a:p>
            <a:r>
              <a:rPr lang="en-US" sz="8000" dirty="0"/>
              <a:t>Data Abstraction </a:t>
            </a:r>
          </a:p>
          <a:p>
            <a:r>
              <a:rPr lang="en-US" sz="8000" dirty="0"/>
              <a:t> Data Encapsulation</a:t>
            </a:r>
          </a:p>
          <a:p>
            <a:r>
              <a:rPr lang="en-US" sz="8000" dirty="0"/>
              <a:t>Interfaces</a:t>
            </a:r>
          </a:p>
          <a:p>
            <a:r>
              <a:rPr lang="en-US" sz="8000" dirty="0"/>
              <a:t>Exception Handling</a:t>
            </a:r>
          </a:p>
          <a:p>
            <a:endParaRPr lang="en-US" dirty="0"/>
          </a:p>
          <a:p>
            <a:endParaRPr lang="en-US" dirty="0"/>
          </a:p>
        </p:txBody>
      </p:sp>
    </p:spTree>
    <p:extLst>
      <p:ext uri="{BB962C8B-B14F-4D97-AF65-F5344CB8AC3E}">
        <p14:creationId xmlns:p14="http://schemas.microsoft.com/office/powerpoint/2010/main" val="421624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5E79-196A-4E2C-95D9-200CED6FE25E}"/>
              </a:ext>
            </a:extLst>
          </p:cNvPr>
          <p:cNvSpPr>
            <a:spLocks noGrp="1"/>
          </p:cNvSpPr>
          <p:nvPr>
            <p:ph type="title"/>
          </p:nvPr>
        </p:nvSpPr>
        <p:spPr>
          <a:xfrm>
            <a:off x="451262" y="225631"/>
            <a:ext cx="10902538" cy="760021"/>
          </a:xfrm>
        </p:spPr>
        <p:txBody>
          <a:bodyPr>
            <a:normAutofit fontScale="90000"/>
          </a:bodyPr>
          <a:lstStyle/>
          <a:p>
            <a:r>
              <a:rPr lang="en-US" b="1" dirty="0"/>
              <a:t>C++ Exception Handling</a:t>
            </a:r>
          </a:p>
        </p:txBody>
      </p:sp>
      <p:sp>
        <p:nvSpPr>
          <p:cNvPr id="3" name="Content Placeholder 2">
            <a:extLst>
              <a:ext uri="{FF2B5EF4-FFF2-40B4-BE49-F238E27FC236}">
                <a16:creationId xmlns:a16="http://schemas.microsoft.com/office/drawing/2014/main" id="{ED1CCAF5-23FD-43E2-B679-43E98C5199B9}"/>
              </a:ext>
            </a:extLst>
          </p:cNvPr>
          <p:cNvSpPr>
            <a:spLocks noGrp="1"/>
          </p:cNvSpPr>
          <p:nvPr>
            <p:ph idx="1"/>
          </p:nvPr>
        </p:nvSpPr>
        <p:spPr>
          <a:xfrm>
            <a:off x="154379" y="985652"/>
            <a:ext cx="11199421" cy="5545777"/>
          </a:xfrm>
        </p:spPr>
        <p:txBody>
          <a:bodyPr>
            <a:normAutofit fontScale="92500" lnSpcReduction="20000"/>
          </a:bodyPr>
          <a:lstStyle/>
          <a:p>
            <a:pPr marL="0" indent="0">
              <a:buNone/>
            </a:pPr>
            <a:r>
              <a:rPr lang="en-US" dirty="0"/>
              <a:t>Exceptions are runtime anomalies or abnormal conditions that a program encounters during its execution. </a:t>
            </a:r>
          </a:p>
          <a:p>
            <a:pPr marL="0" indent="0">
              <a:buNone/>
            </a:pPr>
            <a:r>
              <a:rPr lang="en-US" dirty="0"/>
              <a:t>There are two types of exceptions: a)Synchronous, b)Asynchronous (i.e., exceptions which are beyond the program’s control, such as disc failure, keyboard interrupts etc.). </a:t>
            </a:r>
          </a:p>
          <a:p>
            <a:pPr marL="0" indent="0">
              <a:buNone/>
            </a:pPr>
            <a:r>
              <a:rPr lang="en-US" dirty="0"/>
              <a:t>C++ provides the following specialized keywords for this purpose:</a:t>
            </a:r>
          </a:p>
          <a:p>
            <a:pPr marL="0" indent="0">
              <a:buNone/>
            </a:pPr>
            <a:endParaRPr lang="en-US" b="1" dirty="0"/>
          </a:p>
          <a:p>
            <a:pPr marL="0" indent="0">
              <a:buNone/>
            </a:pPr>
            <a:r>
              <a:rPr lang="en-US" b="1" dirty="0"/>
              <a:t>The </a:t>
            </a:r>
            <a:r>
              <a:rPr lang="en-US" b="1" dirty="0">
                <a:solidFill>
                  <a:srgbClr val="FF0000"/>
                </a:solidFill>
              </a:rPr>
              <a:t>try</a:t>
            </a:r>
            <a:r>
              <a:rPr lang="en-US" b="1" dirty="0"/>
              <a:t> statement allows you to define a block of code to be tested for errors while it is being executed.</a:t>
            </a:r>
          </a:p>
          <a:p>
            <a:pPr marL="0" indent="0">
              <a:buNone/>
            </a:pPr>
            <a:endParaRPr lang="en-US" b="1" dirty="0"/>
          </a:p>
          <a:p>
            <a:pPr marL="0" indent="0">
              <a:buNone/>
            </a:pPr>
            <a:r>
              <a:rPr lang="en-US" b="1" dirty="0"/>
              <a:t>The </a:t>
            </a:r>
            <a:r>
              <a:rPr lang="en-US" b="1" dirty="0">
                <a:solidFill>
                  <a:srgbClr val="FF0000"/>
                </a:solidFill>
              </a:rPr>
              <a:t>throw</a:t>
            </a:r>
            <a:r>
              <a:rPr lang="en-US" b="1" dirty="0"/>
              <a:t> keyword throws an exception when a problem is detected, which lets us create a custom error.</a:t>
            </a:r>
          </a:p>
          <a:p>
            <a:pPr marL="0" indent="0">
              <a:buNone/>
            </a:pPr>
            <a:endParaRPr lang="en-US" b="1" dirty="0"/>
          </a:p>
          <a:p>
            <a:pPr marL="0" indent="0">
              <a:buNone/>
            </a:pPr>
            <a:r>
              <a:rPr lang="en-US" b="1" dirty="0"/>
              <a:t>The </a:t>
            </a:r>
            <a:r>
              <a:rPr lang="en-US" b="1" dirty="0">
                <a:solidFill>
                  <a:srgbClr val="FF0000"/>
                </a:solidFill>
              </a:rPr>
              <a:t>catch</a:t>
            </a:r>
            <a:r>
              <a:rPr lang="en-US" b="1" dirty="0"/>
              <a:t> statement allows you to define a block of code to be executed if an error occurs in the try block</a:t>
            </a:r>
            <a:endParaRPr lang="en-US" dirty="0"/>
          </a:p>
        </p:txBody>
      </p:sp>
    </p:spTree>
    <p:extLst>
      <p:ext uri="{BB962C8B-B14F-4D97-AF65-F5344CB8AC3E}">
        <p14:creationId xmlns:p14="http://schemas.microsoft.com/office/powerpoint/2010/main" val="1211031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7999-85AA-4376-A90A-4466E1CF0DCD}"/>
              </a:ext>
            </a:extLst>
          </p:cNvPr>
          <p:cNvSpPr>
            <a:spLocks noGrp="1"/>
          </p:cNvSpPr>
          <p:nvPr>
            <p:ph type="title"/>
          </p:nvPr>
        </p:nvSpPr>
        <p:spPr>
          <a:xfrm>
            <a:off x="838200" y="365126"/>
            <a:ext cx="10515600" cy="703654"/>
          </a:xfrm>
        </p:spPr>
        <p:txBody>
          <a:bodyPr>
            <a:normAutofit fontScale="90000"/>
          </a:bodyPr>
          <a:lstStyle/>
          <a:p>
            <a:r>
              <a:rPr lang="en-US" b="1" dirty="0"/>
              <a:t>C++ Exception Handling</a:t>
            </a:r>
          </a:p>
        </p:txBody>
      </p:sp>
      <p:sp>
        <p:nvSpPr>
          <p:cNvPr id="3" name="Content Placeholder 2">
            <a:extLst>
              <a:ext uri="{FF2B5EF4-FFF2-40B4-BE49-F238E27FC236}">
                <a16:creationId xmlns:a16="http://schemas.microsoft.com/office/drawing/2014/main" id="{DF53F132-65CF-4689-A481-3B1738276BC0}"/>
              </a:ext>
            </a:extLst>
          </p:cNvPr>
          <p:cNvSpPr>
            <a:spLocks noGrp="1"/>
          </p:cNvSpPr>
          <p:nvPr>
            <p:ph idx="1"/>
          </p:nvPr>
        </p:nvSpPr>
        <p:spPr>
          <a:xfrm>
            <a:off x="225631" y="1068780"/>
            <a:ext cx="11128169" cy="5617028"/>
          </a:xfrm>
        </p:spPr>
        <p:txBody>
          <a:bodyPr>
            <a:normAutofit fontScale="92500"/>
          </a:bodyPr>
          <a:lstStyle/>
          <a:p>
            <a:r>
              <a:rPr lang="en-US" dirty="0"/>
              <a:t>An exception is a problem that arises during the execution of a program. </a:t>
            </a:r>
          </a:p>
          <a:p>
            <a:r>
              <a:rPr lang="en-US" dirty="0"/>
              <a:t>A C++ exception is a response to an exceptional circumstance that arises while a program is running, such as an attempt to divide by zero.</a:t>
            </a:r>
          </a:p>
          <a:p>
            <a:r>
              <a:rPr lang="en-US" dirty="0"/>
              <a:t>Exceptions provide a way to transfer control from one part of a program to another. </a:t>
            </a:r>
          </a:p>
          <a:p>
            <a:pPr marL="0" indent="0">
              <a:buNone/>
            </a:pPr>
            <a:r>
              <a:rPr lang="en-US" dirty="0"/>
              <a:t>C++ exception handling is built upon three keywords: </a:t>
            </a:r>
            <a:r>
              <a:rPr lang="en-US" b="1" dirty="0"/>
              <a:t>try, catch, </a:t>
            </a:r>
            <a:r>
              <a:rPr lang="en-US" dirty="0"/>
              <a:t>and</a:t>
            </a:r>
            <a:r>
              <a:rPr lang="en-US" b="1" dirty="0"/>
              <a:t> throw</a:t>
            </a:r>
            <a:r>
              <a:rPr lang="en-US" dirty="0"/>
              <a:t>.</a:t>
            </a:r>
          </a:p>
          <a:p>
            <a:pPr algn="just">
              <a:buFont typeface="Arial" panose="020B0604020202020204" pitchFamily="34" charset="0"/>
              <a:buChar char="•"/>
            </a:pPr>
            <a:r>
              <a:rPr lang="en-US" b="1" dirty="0"/>
              <a:t>throw</a:t>
            </a:r>
            <a:r>
              <a:rPr lang="en-US" dirty="0"/>
              <a:t> − A program throws an exception when a problem shows up. This is done using a throw keyword.</a:t>
            </a:r>
          </a:p>
          <a:p>
            <a:pPr algn="just">
              <a:buFont typeface="Arial" panose="020B0604020202020204" pitchFamily="34" charset="0"/>
              <a:buChar char="•"/>
            </a:pPr>
            <a:r>
              <a:rPr lang="en-US" b="1" dirty="0"/>
              <a:t>catch</a:t>
            </a:r>
            <a:r>
              <a:rPr lang="en-US" dirty="0"/>
              <a:t> − A program catches an exception with an exception handler at the place in a program where you want to handle the problem. The </a:t>
            </a:r>
            <a:r>
              <a:rPr lang="en-US" b="1" dirty="0"/>
              <a:t>catch</a:t>
            </a:r>
            <a:r>
              <a:rPr lang="en-US" dirty="0"/>
              <a:t> keyword indicates the catching of an exception.</a:t>
            </a:r>
          </a:p>
          <a:p>
            <a:pPr algn="just">
              <a:buFont typeface="Arial" panose="020B0604020202020204" pitchFamily="34" charset="0"/>
              <a:buChar char="•"/>
            </a:pPr>
            <a:r>
              <a:rPr lang="en-US" b="1" dirty="0"/>
              <a:t>try</a:t>
            </a:r>
            <a:r>
              <a:rPr lang="en-US" dirty="0"/>
              <a:t> − A </a:t>
            </a:r>
            <a:r>
              <a:rPr lang="en-US" b="1" dirty="0"/>
              <a:t>try</a:t>
            </a:r>
            <a:r>
              <a:rPr lang="en-US" dirty="0"/>
              <a:t> block identifies a block of code for which particular exceptions will be activated. It's followed by one or more catch blocks.</a:t>
            </a:r>
          </a:p>
          <a:p>
            <a:endParaRPr lang="en-US" dirty="0"/>
          </a:p>
        </p:txBody>
      </p:sp>
    </p:spTree>
    <p:extLst>
      <p:ext uri="{BB962C8B-B14F-4D97-AF65-F5344CB8AC3E}">
        <p14:creationId xmlns:p14="http://schemas.microsoft.com/office/powerpoint/2010/main" val="1731812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9501-0B5D-499C-B9B3-0D3D676347CF}"/>
              </a:ext>
            </a:extLst>
          </p:cNvPr>
          <p:cNvSpPr>
            <a:spLocks noGrp="1"/>
          </p:cNvSpPr>
          <p:nvPr>
            <p:ph type="title"/>
          </p:nvPr>
        </p:nvSpPr>
        <p:spPr>
          <a:xfrm>
            <a:off x="838200" y="365125"/>
            <a:ext cx="10515600" cy="763031"/>
          </a:xfrm>
        </p:spPr>
        <p:txBody>
          <a:bodyPr>
            <a:normAutofit fontScale="90000"/>
          </a:bodyPr>
          <a:lstStyle/>
          <a:p>
            <a:r>
              <a:rPr lang="en-US" b="1" dirty="0"/>
              <a:t>advantages of exception handling</a:t>
            </a:r>
          </a:p>
        </p:txBody>
      </p:sp>
      <p:sp>
        <p:nvSpPr>
          <p:cNvPr id="3" name="Content Placeholder 2">
            <a:extLst>
              <a:ext uri="{FF2B5EF4-FFF2-40B4-BE49-F238E27FC236}">
                <a16:creationId xmlns:a16="http://schemas.microsoft.com/office/drawing/2014/main" id="{7FFB686A-1FCF-4FD3-8B0A-302F03C8A1C3}"/>
              </a:ext>
            </a:extLst>
          </p:cNvPr>
          <p:cNvSpPr>
            <a:spLocks noGrp="1"/>
          </p:cNvSpPr>
          <p:nvPr>
            <p:ph idx="1"/>
          </p:nvPr>
        </p:nvSpPr>
        <p:spPr>
          <a:xfrm>
            <a:off x="190005" y="1128156"/>
            <a:ext cx="11163795" cy="5048807"/>
          </a:xfrm>
        </p:spPr>
        <p:txBody>
          <a:bodyPr/>
          <a:lstStyle/>
          <a:p>
            <a:pPr marL="514350" indent="-514350">
              <a:buAutoNum type="arabicParenR"/>
            </a:pPr>
            <a:r>
              <a:rPr lang="en-US" b="1" dirty="0"/>
              <a:t>Separation of Error Handling code from Normal Code:</a:t>
            </a:r>
            <a:r>
              <a:rPr lang="en-US" dirty="0"/>
              <a:t> </a:t>
            </a:r>
          </a:p>
          <a:p>
            <a:pPr marL="514350" indent="-514350">
              <a:buAutoNum type="arabicParenR"/>
            </a:pPr>
            <a:r>
              <a:rPr lang="en-US" b="1" dirty="0"/>
              <a:t>Functions/Methods can handle only the exceptions they choose:</a:t>
            </a:r>
          </a:p>
          <a:p>
            <a:pPr marL="514350" indent="-514350">
              <a:buAutoNum type="arabicParenR"/>
            </a:pPr>
            <a:r>
              <a:rPr lang="en-US" b="1" dirty="0"/>
              <a:t>Grouping of Error Types</a:t>
            </a:r>
          </a:p>
        </p:txBody>
      </p:sp>
    </p:spTree>
    <p:extLst>
      <p:ext uri="{BB962C8B-B14F-4D97-AF65-F5344CB8AC3E}">
        <p14:creationId xmlns:p14="http://schemas.microsoft.com/office/powerpoint/2010/main" val="3427179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B711-0CA4-4E34-BDFE-A0DA36DD77C6}"/>
              </a:ext>
            </a:extLst>
          </p:cNvPr>
          <p:cNvSpPr>
            <a:spLocks noGrp="1"/>
          </p:cNvSpPr>
          <p:nvPr>
            <p:ph type="title"/>
          </p:nvPr>
        </p:nvSpPr>
        <p:spPr>
          <a:xfrm>
            <a:off x="403761" y="365126"/>
            <a:ext cx="10950039" cy="715530"/>
          </a:xfrm>
        </p:spPr>
        <p:txBody>
          <a:bodyPr>
            <a:normAutofit fontScale="90000"/>
          </a:bodyPr>
          <a:lstStyle/>
          <a:p>
            <a:r>
              <a:rPr lang="en-US" b="1" dirty="0"/>
              <a:t>C++ Exception Handling</a:t>
            </a:r>
          </a:p>
        </p:txBody>
      </p:sp>
      <p:sp>
        <p:nvSpPr>
          <p:cNvPr id="3" name="Content Placeholder 2">
            <a:extLst>
              <a:ext uri="{FF2B5EF4-FFF2-40B4-BE49-F238E27FC236}">
                <a16:creationId xmlns:a16="http://schemas.microsoft.com/office/drawing/2014/main" id="{2496E9ED-4191-405E-9A86-6B686C77C575}"/>
              </a:ext>
            </a:extLst>
          </p:cNvPr>
          <p:cNvSpPr>
            <a:spLocks noGrp="1"/>
          </p:cNvSpPr>
          <p:nvPr>
            <p:ph idx="1"/>
          </p:nvPr>
        </p:nvSpPr>
        <p:spPr>
          <a:xfrm>
            <a:off x="237506" y="1080656"/>
            <a:ext cx="11649694" cy="5617027"/>
          </a:xfrm>
        </p:spPr>
        <p:txBody>
          <a:bodyPr>
            <a:normAutofit fontScale="92500" lnSpcReduction="20000"/>
          </a:bodyPr>
          <a:lstStyle/>
          <a:p>
            <a:pPr marL="0" indent="0">
              <a:buNone/>
            </a:pPr>
            <a:r>
              <a:rPr lang="en-US" dirty="0"/>
              <a:t>Assuming a block will raise an exception, a method catches an exception using a combination of the </a:t>
            </a:r>
            <a:r>
              <a:rPr lang="en-US" b="1" dirty="0"/>
              <a:t>try</a:t>
            </a:r>
            <a:r>
              <a:rPr lang="en-US" dirty="0"/>
              <a:t> and </a:t>
            </a:r>
            <a:r>
              <a:rPr lang="en-US" b="1" dirty="0"/>
              <a:t>catch</a:t>
            </a:r>
            <a:r>
              <a:rPr lang="en-US" dirty="0"/>
              <a:t> keywords. A </a:t>
            </a:r>
            <a:r>
              <a:rPr lang="en-US" b="1" dirty="0"/>
              <a:t>try/catch </a:t>
            </a:r>
            <a:r>
              <a:rPr lang="en-US" dirty="0"/>
              <a:t>block is placed around the code that might generate an exception. Code within a </a:t>
            </a:r>
            <a:r>
              <a:rPr lang="en-US" b="1" dirty="0"/>
              <a:t>try/catch </a:t>
            </a:r>
            <a:r>
              <a:rPr lang="en-US" dirty="0"/>
              <a:t>block is referred to as protected code, and the syntax for using </a:t>
            </a:r>
            <a:r>
              <a:rPr lang="en-US" b="1" dirty="0"/>
              <a:t>try/catch </a:t>
            </a:r>
            <a:r>
              <a:rPr lang="en-US" dirty="0"/>
              <a:t>as follows −</a:t>
            </a:r>
          </a:p>
          <a:p>
            <a:pPr marL="0" indent="0">
              <a:buNone/>
            </a:pPr>
            <a:endParaRPr lang="en-US" dirty="0"/>
          </a:p>
          <a:p>
            <a:pPr marL="0" indent="0">
              <a:buNone/>
            </a:pPr>
            <a:r>
              <a:rPr lang="en-US" dirty="0"/>
              <a:t>try {</a:t>
            </a:r>
          </a:p>
          <a:p>
            <a:pPr marL="0" indent="0">
              <a:buNone/>
            </a:pPr>
            <a:r>
              <a:rPr lang="en-US" dirty="0"/>
              <a:t>   // protected code</a:t>
            </a:r>
          </a:p>
          <a:p>
            <a:pPr marL="0" indent="0">
              <a:buNone/>
            </a:pPr>
            <a:r>
              <a:rPr lang="en-US" dirty="0"/>
              <a:t>} catch( </a:t>
            </a:r>
            <a:r>
              <a:rPr lang="en-US" dirty="0" err="1"/>
              <a:t>ExceptionName</a:t>
            </a:r>
            <a:r>
              <a:rPr lang="en-US" dirty="0"/>
              <a:t> e1 ) {</a:t>
            </a:r>
          </a:p>
          <a:p>
            <a:pPr marL="0" indent="0">
              <a:buNone/>
            </a:pPr>
            <a:r>
              <a:rPr lang="en-US" dirty="0"/>
              <a:t>   // catch block</a:t>
            </a:r>
          </a:p>
          <a:p>
            <a:pPr marL="0" indent="0">
              <a:buNone/>
            </a:pPr>
            <a:r>
              <a:rPr lang="en-US" dirty="0"/>
              <a:t>} catch( </a:t>
            </a:r>
            <a:r>
              <a:rPr lang="en-US" dirty="0" err="1"/>
              <a:t>ExceptionName</a:t>
            </a:r>
            <a:r>
              <a:rPr lang="en-US" dirty="0"/>
              <a:t> e2 ) {</a:t>
            </a:r>
          </a:p>
          <a:p>
            <a:pPr marL="0" indent="0">
              <a:buNone/>
            </a:pPr>
            <a:r>
              <a:rPr lang="en-US" dirty="0"/>
              <a:t>   // catch block</a:t>
            </a:r>
          </a:p>
          <a:p>
            <a:pPr marL="0" indent="0">
              <a:buNone/>
            </a:pPr>
            <a:r>
              <a:rPr lang="en-US" dirty="0"/>
              <a:t>} catch( </a:t>
            </a:r>
            <a:r>
              <a:rPr lang="en-US" dirty="0" err="1"/>
              <a:t>ExceptionName</a:t>
            </a:r>
            <a:r>
              <a:rPr lang="en-US" dirty="0"/>
              <a:t> </a:t>
            </a:r>
            <a:r>
              <a:rPr lang="en-US" dirty="0" err="1"/>
              <a:t>eN</a:t>
            </a:r>
            <a:r>
              <a:rPr lang="en-US" dirty="0"/>
              <a:t> ) {</a:t>
            </a:r>
          </a:p>
          <a:p>
            <a:pPr marL="0" indent="0">
              <a:buNone/>
            </a:pPr>
            <a:r>
              <a:rPr lang="en-US" dirty="0"/>
              <a:t>   // catch block</a:t>
            </a:r>
          </a:p>
          <a:p>
            <a:pPr marL="0" indent="0">
              <a:buNone/>
            </a:pPr>
            <a:r>
              <a:rPr lang="en-US" dirty="0"/>
              <a:t>}</a:t>
            </a:r>
          </a:p>
        </p:txBody>
      </p:sp>
    </p:spTree>
    <p:extLst>
      <p:ext uri="{BB962C8B-B14F-4D97-AF65-F5344CB8AC3E}">
        <p14:creationId xmlns:p14="http://schemas.microsoft.com/office/powerpoint/2010/main" val="91173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7999-85AA-4376-A90A-4466E1CF0DCD}"/>
              </a:ext>
            </a:extLst>
          </p:cNvPr>
          <p:cNvSpPr>
            <a:spLocks noGrp="1"/>
          </p:cNvSpPr>
          <p:nvPr>
            <p:ph type="title"/>
          </p:nvPr>
        </p:nvSpPr>
        <p:spPr>
          <a:xfrm>
            <a:off x="838200" y="365126"/>
            <a:ext cx="10515600" cy="810532"/>
          </a:xfrm>
        </p:spPr>
        <p:txBody>
          <a:bodyPr>
            <a:normAutofit fontScale="90000"/>
          </a:bodyPr>
          <a:lstStyle/>
          <a:p>
            <a:r>
              <a:rPr lang="en-US" b="1" dirty="0"/>
              <a:t>Throwing Exceptions</a:t>
            </a:r>
            <a:endParaRPr lang="en-US" dirty="0"/>
          </a:p>
        </p:txBody>
      </p:sp>
      <p:sp>
        <p:nvSpPr>
          <p:cNvPr id="3" name="Content Placeholder 2">
            <a:extLst>
              <a:ext uri="{FF2B5EF4-FFF2-40B4-BE49-F238E27FC236}">
                <a16:creationId xmlns:a16="http://schemas.microsoft.com/office/drawing/2014/main" id="{DF53F132-65CF-4689-A481-3B1738276BC0}"/>
              </a:ext>
            </a:extLst>
          </p:cNvPr>
          <p:cNvSpPr>
            <a:spLocks noGrp="1"/>
          </p:cNvSpPr>
          <p:nvPr>
            <p:ph idx="1"/>
          </p:nvPr>
        </p:nvSpPr>
        <p:spPr>
          <a:xfrm>
            <a:off x="237506" y="1175658"/>
            <a:ext cx="11116294" cy="5001305"/>
          </a:xfrm>
        </p:spPr>
        <p:txBody>
          <a:bodyPr>
            <a:normAutofit lnSpcReduction="10000"/>
          </a:bodyPr>
          <a:lstStyle/>
          <a:p>
            <a:pPr marL="0" indent="0">
              <a:buNone/>
            </a:pPr>
            <a:r>
              <a:rPr lang="en-US" dirty="0"/>
              <a:t>Throwing Exceptions</a:t>
            </a:r>
          </a:p>
          <a:p>
            <a:pPr marL="0" indent="0">
              <a:buNone/>
            </a:pPr>
            <a:r>
              <a:rPr lang="en-US" dirty="0"/>
              <a:t>Exceptions can be thrown anywhere within a code block using throw statement. The operand of the throw statement determines a type for the exception and can be any expression and the type of the result of the expression determines the type of exception thrown.</a:t>
            </a:r>
          </a:p>
          <a:p>
            <a:pPr marL="0" indent="0">
              <a:buNone/>
            </a:pPr>
            <a:r>
              <a:rPr lang="en-US" dirty="0"/>
              <a:t>double division(int a, int b) {</a:t>
            </a:r>
          </a:p>
          <a:p>
            <a:pPr marL="0" indent="0">
              <a:buNone/>
            </a:pPr>
            <a:r>
              <a:rPr lang="en-US" dirty="0"/>
              <a:t>   if( b == 0 ) {</a:t>
            </a:r>
          </a:p>
          <a:p>
            <a:pPr marL="0" indent="0">
              <a:buNone/>
            </a:pPr>
            <a:r>
              <a:rPr lang="en-US" dirty="0"/>
              <a:t>      throw "Division by zero condition!";</a:t>
            </a:r>
          </a:p>
          <a:p>
            <a:pPr marL="0" indent="0">
              <a:buNone/>
            </a:pPr>
            <a:r>
              <a:rPr lang="en-US" dirty="0"/>
              <a:t>   }</a:t>
            </a:r>
          </a:p>
          <a:p>
            <a:pPr marL="0" indent="0">
              <a:buNone/>
            </a:pPr>
            <a:r>
              <a:rPr lang="en-US" dirty="0"/>
              <a:t>   return (a/b);</a:t>
            </a:r>
          </a:p>
          <a:p>
            <a:pPr marL="0" indent="0">
              <a:buNone/>
            </a:pPr>
            <a:r>
              <a:rPr lang="en-US" dirty="0"/>
              <a:t>}</a:t>
            </a:r>
          </a:p>
        </p:txBody>
      </p:sp>
    </p:spTree>
    <p:extLst>
      <p:ext uri="{BB962C8B-B14F-4D97-AF65-F5344CB8AC3E}">
        <p14:creationId xmlns:p14="http://schemas.microsoft.com/office/powerpoint/2010/main" val="24236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B711-0CA4-4E34-BDFE-A0DA36DD77C6}"/>
              </a:ext>
            </a:extLst>
          </p:cNvPr>
          <p:cNvSpPr>
            <a:spLocks noGrp="1"/>
          </p:cNvSpPr>
          <p:nvPr>
            <p:ph type="title"/>
          </p:nvPr>
        </p:nvSpPr>
        <p:spPr>
          <a:xfrm>
            <a:off x="838200" y="365126"/>
            <a:ext cx="10515600" cy="644278"/>
          </a:xfrm>
        </p:spPr>
        <p:txBody>
          <a:bodyPr>
            <a:normAutofit fontScale="90000"/>
          </a:bodyPr>
          <a:lstStyle/>
          <a:p>
            <a:r>
              <a:rPr lang="en-US" b="1" dirty="0"/>
              <a:t>Catching Exceptions</a:t>
            </a:r>
          </a:p>
        </p:txBody>
      </p:sp>
      <p:sp>
        <p:nvSpPr>
          <p:cNvPr id="3" name="Content Placeholder 2">
            <a:extLst>
              <a:ext uri="{FF2B5EF4-FFF2-40B4-BE49-F238E27FC236}">
                <a16:creationId xmlns:a16="http://schemas.microsoft.com/office/drawing/2014/main" id="{2496E9ED-4191-405E-9A86-6B686C77C575}"/>
              </a:ext>
            </a:extLst>
          </p:cNvPr>
          <p:cNvSpPr>
            <a:spLocks noGrp="1"/>
          </p:cNvSpPr>
          <p:nvPr>
            <p:ph idx="1"/>
          </p:nvPr>
        </p:nvSpPr>
        <p:spPr>
          <a:xfrm>
            <a:off x="201881" y="1009404"/>
            <a:ext cx="11151919" cy="5747656"/>
          </a:xfrm>
        </p:spPr>
        <p:txBody>
          <a:bodyPr>
            <a:normAutofit fontScale="92500" lnSpcReduction="10000"/>
          </a:bodyPr>
          <a:lstStyle/>
          <a:p>
            <a:pPr marL="0" indent="0">
              <a:buNone/>
            </a:pPr>
            <a:r>
              <a:rPr lang="en-US" dirty="0"/>
              <a:t>The </a:t>
            </a:r>
            <a:r>
              <a:rPr lang="en-US" b="1" dirty="0"/>
              <a:t>catch</a:t>
            </a:r>
            <a:r>
              <a:rPr lang="en-US" dirty="0"/>
              <a:t> block following the </a:t>
            </a:r>
            <a:r>
              <a:rPr lang="en-US" b="1" dirty="0"/>
              <a:t>try</a:t>
            </a:r>
            <a:r>
              <a:rPr lang="en-US" dirty="0"/>
              <a:t> block catches any exception. </a:t>
            </a:r>
          </a:p>
          <a:p>
            <a:pPr marL="0" indent="0">
              <a:buNone/>
            </a:pPr>
            <a:r>
              <a:rPr lang="en-US" dirty="0"/>
              <a:t>You can specify what type of exception you want to catch and this is determined by the exception declaration that appears in parentheses following the keyword catch.</a:t>
            </a:r>
          </a:p>
          <a:p>
            <a:pPr marL="0" indent="0">
              <a:buNone/>
            </a:pPr>
            <a:endParaRPr lang="en-US" dirty="0"/>
          </a:p>
          <a:p>
            <a:pPr marL="0" indent="0">
              <a:buNone/>
            </a:pPr>
            <a:r>
              <a:rPr lang="en-US" dirty="0"/>
              <a:t>try {</a:t>
            </a:r>
          </a:p>
          <a:p>
            <a:pPr marL="0" indent="0">
              <a:buNone/>
            </a:pPr>
            <a:r>
              <a:rPr lang="en-US" dirty="0"/>
              <a:t>   // protected code</a:t>
            </a:r>
          </a:p>
          <a:p>
            <a:pPr marL="0" indent="0">
              <a:buNone/>
            </a:pPr>
            <a:r>
              <a:rPr lang="en-US" dirty="0"/>
              <a:t>      } </a:t>
            </a:r>
          </a:p>
          <a:p>
            <a:pPr marL="0" indent="0">
              <a:buNone/>
            </a:pPr>
            <a:r>
              <a:rPr lang="en-US" dirty="0"/>
              <a:t>catch( </a:t>
            </a:r>
            <a:r>
              <a:rPr lang="en-US" dirty="0" err="1"/>
              <a:t>ExceptionName</a:t>
            </a:r>
            <a:r>
              <a:rPr lang="en-US" dirty="0"/>
              <a:t> e ) </a:t>
            </a:r>
          </a:p>
          <a:p>
            <a:pPr marL="0" indent="0">
              <a:buNone/>
            </a:pPr>
            <a:r>
              <a:rPr lang="en-US" dirty="0"/>
              <a:t>   {</a:t>
            </a:r>
          </a:p>
          <a:p>
            <a:pPr marL="0" indent="0">
              <a:buNone/>
            </a:pPr>
            <a:r>
              <a:rPr lang="en-US" dirty="0"/>
              <a:t>  // code to handle </a:t>
            </a:r>
            <a:r>
              <a:rPr lang="en-US" dirty="0" err="1"/>
              <a:t>ExceptionName</a:t>
            </a:r>
            <a:r>
              <a:rPr lang="en-US" dirty="0"/>
              <a:t> exception</a:t>
            </a:r>
          </a:p>
          <a:p>
            <a:pPr marL="0" indent="0">
              <a:buNone/>
            </a:pPr>
            <a:r>
              <a:rPr lang="en-US" dirty="0"/>
              <a:t>  }</a:t>
            </a:r>
          </a:p>
          <a:p>
            <a:pPr marL="0" indent="0">
              <a:buNone/>
            </a:pPr>
            <a:r>
              <a:rPr lang="en-US" dirty="0"/>
              <a:t>Above code will catch an exception of </a:t>
            </a:r>
            <a:r>
              <a:rPr lang="en-US" dirty="0" err="1"/>
              <a:t>ExceptionName</a:t>
            </a:r>
            <a:r>
              <a:rPr lang="en-US" dirty="0"/>
              <a:t> type.</a:t>
            </a:r>
          </a:p>
        </p:txBody>
      </p:sp>
    </p:spTree>
    <p:extLst>
      <p:ext uri="{BB962C8B-B14F-4D97-AF65-F5344CB8AC3E}">
        <p14:creationId xmlns:p14="http://schemas.microsoft.com/office/powerpoint/2010/main" val="4202136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7999-85AA-4376-A90A-4466E1CF0DCD}"/>
              </a:ext>
            </a:extLst>
          </p:cNvPr>
          <p:cNvSpPr>
            <a:spLocks noGrp="1"/>
          </p:cNvSpPr>
          <p:nvPr>
            <p:ph type="title"/>
          </p:nvPr>
        </p:nvSpPr>
        <p:spPr>
          <a:xfrm>
            <a:off x="838200" y="365125"/>
            <a:ext cx="10515600" cy="620527"/>
          </a:xfrm>
        </p:spPr>
        <p:txBody>
          <a:bodyPr>
            <a:normAutofit fontScale="90000"/>
          </a:bodyPr>
          <a:lstStyle/>
          <a:p>
            <a:r>
              <a:rPr lang="en-US" b="1" dirty="0"/>
              <a:t>Catching Exceptions</a:t>
            </a:r>
          </a:p>
        </p:txBody>
      </p:sp>
      <p:sp>
        <p:nvSpPr>
          <p:cNvPr id="3" name="Content Placeholder 2">
            <a:extLst>
              <a:ext uri="{FF2B5EF4-FFF2-40B4-BE49-F238E27FC236}">
                <a16:creationId xmlns:a16="http://schemas.microsoft.com/office/drawing/2014/main" id="{DF53F132-65CF-4689-A481-3B1738276BC0}"/>
              </a:ext>
            </a:extLst>
          </p:cNvPr>
          <p:cNvSpPr>
            <a:spLocks noGrp="1"/>
          </p:cNvSpPr>
          <p:nvPr>
            <p:ph idx="1"/>
          </p:nvPr>
        </p:nvSpPr>
        <p:spPr>
          <a:xfrm>
            <a:off x="439387" y="985652"/>
            <a:ext cx="10914413" cy="5191311"/>
          </a:xfrm>
        </p:spPr>
        <p:txBody>
          <a:bodyPr/>
          <a:lstStyle/>
          <a:p>
            <a:pPr marL="0" indent="0">
              <a:buNone/>
            </a:pPr>
            <a:r>
              <a:rPr lang="en-US" dirty="0"/>
              <a:t>If you want to specify that a catch block should handle any type of exception that is thrown in a try block, you must put an ellipsis, ..., between the parentheses enclosing the exception declaration as follows −</a:t>
            </a:r>
          </a:p>
          <a:p>
            <a:pPr marL="0" indent="0">
              <a:buNone/>
            </a:pPr>
            <a:endParaRPr lang="en-US" dirty="0"/>
          </a:p>
          <a:p>
            <a:pPr marL="0" indent="0">
              <a:buNone/>
            </a:pPr>
            <a:r>
              <a:rPr lang="en-US" dirty="0"/>
              <a:t>try {</a:t>
            </a:r>
          </a:p>
          <a:p>
            <a:pPr marL="0" indent="0">
              <a:buNone/>
            </a:pPr>
            <a:r>
              <a:rPr lang="en-US" dirty="0"/>
              <a:t>   // protected code</a:t>
            </a:r>
          </a:p>
          <a:p>
            <a:pPr marL="0" indent="0">
              <a:buNone/>
            </a:pPr>
            <a:r>
              <a:rPr lang="en-US" dirty="0"/>
              <a:t>} catch(...) {</a:t>
            </a:r>
          </a:p>
          <a:p>
            <a:pPr marL="0" indent="0">
              <a:buNone/>
            </a:pPr>
            <a:r>
              <a:rPr lang="en-US" dirty="0"/>
              <a:t>  // code to handle any exception</a:t>
            </a:r>
          </a:p>
          <a:p>
            <a:pPr marL="0" indent="0">
              <a:buNone/>
            </a:pPr>
            <a:r>
              <a:rPr lang="en-US" dirty="0"/>
              <a:t>}</a:t>
            </a:r>
          </a:p>
        </p:txBody>
      </p:sp>
    </p:spTree>
    <p:extLst>
      <p:ext uri="{BB962C8B-B14F-4D97-AF65-F5344CB8AC3E}">
        <p14:creationId xmlns:p14="http://schemas.microsoft.com/office/powerpoint/2010/main" val="103938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6D83BB-75AA-4798-8F01-B43AD7337FCE}"/>
              </a:ext>
            </a:extLst>
          </p:cNvPr>
          <p:cNvSpPr>
            <a:spLocks noGrp="1"/>
          </p:cNvSpPr>
          <p:nvPr>
            <p:ph idx="1"/>
          </p:nvPr>
        </p:nvSpPr>
        <p:spPr>
          <a:xfrm>
            <a:off x="83127" y="83127"/>
            <a:ext cx="11270673" cy="6093836"/>
          </a:xfrm>
        </p:spPr>
        <p:txBody>
          <a:bodyPr>
            <a:normAutofit lnSpcReduction="10000"/>
          </a:bodyPr>
          <a:lstStyle/>
          <a:p>
            <a:pPr marL="0" indent="0">
              <a:buNone/>
            </a:pPr>
            <a:r>
              <a:rPr lang="en-US" dirty="0"/>
              <a:t>try {</a:t>
            </a:r>
          </a:p>
          <a:p>
            <a:pPr marL="0" indent="0">
              <a:buNone/>
            </a:pPr>
            <a:r>
              <a:rPr lang="en-US" dirty="0"/>
              <a:t>  int age = 15;</a:t>
            </a:r>
          </a:p>
          <a:p>
            <a:pPr marL="0" indent="0">
              <a:buNone/>
            </a:pPr>
            <a:r>
              <a:rPr lang="en-US" dirty="0"/>
              <a:t>  if (age &gt;= 18) {</a:t>
            </a:r>
          </a:p>
          <a:p>
            <a:pPr marL="0" indent="0">
              <a:buNone/>
            </a:pPr>
            <a:r>
              <a:rPr lang="en-US" dirty="0"/>
              <a:t>    </a:t>
            </a:r>
            <a:r>
              <a:rPr lang="en-US" dirty="0" err="1"/>
              <a:t>cout</a:t>
            </a:r>
            <a:r>
              <a:rPr lang="en-US" dirty="0"/>
              <a:t> &lt;&lt; "Access granted - you are old enough.";</a:t>
            </a:r>
          </a:p>
          <a:p>
            <a:pPr marL="0" indent="0">
              <a:buNone/>
            </a:pPr>
            <a:r>
              <a:rPr lang="en-US" dirty="0"/>
              <a:t>  } else {</a:t>
            </a:r>
          </a:p>
          <a:p>
            <a:pPr marL="0" indent="0">
              <a:buNone/>
            </a:pPr>
            <a:r>
              <a:rPr lang="en-US" dirty="0"/>
              <a:t>    throw (age);  </a:t>
            </a:r>
          </a:p>
          <a:p>
            <a:pPr marL="0" indent="0">
              <a:buNone/>
            </a:pPr>
            <a:r>
              <a:rPr lang="en-US" dirty="0"/>
              <a:t>  }</a:t>
            </a:r>
          </a:p>
          <a:p>
            <a:pPr marL="0" indent="0">
              <a:buNone/>
            </a:pPr>
            <a:r>
              <a:rPr lang="en-US" dirty="0"/>
              <a:t>}</a:t>
            </a:r>
          </a:p>
          <a:p>
            <a:pPr marL="0" indent="0">
              <a:buNone/>
            </a:pPr>
            <a:r>
              <a:rPr lang="en-US" dirty="0"/>
              <a:t>catch (int </a:t>
            </a:r>
            <a:r>
              <a:rPr lang="en-US" dirty="0" err="1"/>
              <a:t>myNum</a:t>
            </a:r>
            <a:r>
              <a:rPr lang="en-US" dirty="0"/>
              <a:t>) {</a:t>
            </a:r>
          </a:p>
          <a:p>
            <a:pPr marL="0" indent="0">
              <a:buNone/>
            </a:pPr>
            <a:r>
              <a:rPr lang="en-US" dirty="0"/>
              <a:t>  </a:t>
            </a:r>
            <a:r>
              <a:rPr lang="en-US" dirty="0" err="1"/>
              <a:t>cout</a:t>
            </a:r>
            <a:r>
              <a:rPr lang="en-US" dirty="0"/>
              <a:t> &lt;&lt; "Access denied - You must be at least 18 years old.\n";</a:t>
            </a:r>
          </a:p>
          <a:p>
            <a:pPr marL="0" indent="0">
              <a:buNone/>
            </a:pPr>
            <a:r>
              <a:rPr lang="en-US" dirty="0"/>
              <a:t>  </a:t>
            </a:r>
            <a:r>
              <a:rPr lang="en-US" dirty="0" err="1"/>
              <a:t>cout</a:t>
            </a:r>
            <a:r>
              <a:rPr lang="en-US" dirty="0"/>
              <a:t> &lt;&lt; "Age is: " &lt;&lt; </a:t>
            </a:r>
            <a:r>
              <a:rPr lang="en-US" dirty="0" err="1"/>
              <a:t>myNum</a:t>
            </a:r>
            <a:r>
              <a:rPr lang="en-US" dirty="0"/>
              <a:t>;</a:t>
            </a:r>
          </a:p>
          <a:p>
            <a:pPr marL="0" indent="0">
              <a:buNone/>
            </a:pPr>
            <a:r>
              <a:rPr lang="en-US" dirty="0"/>
              <a:t>}</a:t>
            </a:r>
          </a:p>
        </p:txBody>
      </p:sp>
    </p:spTree>
    <p:extLst>
      <p:ext uri="{BB962C8B-B14F-4D97-AF65-F5344CB8AC3E}">
        <p14:creationId xmlns:p14="http://schemas.microsoft.com/office/powerpoint/2010/main" val="384250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4E6A43-A2D1-438B-8B22-BBD09FECE54F}"/>
              </a:ext>
            </a:extLst>
          </p:cNvPr>
          <p:cNvSpPr>
            <a:spLocks noGrp="1"/>
          </p:cNvSpPr>
          <p:nvPr>
            <p:ph idx="1"/>
          </p:nvPr>
        </p:nvSpPr>
        <p:spPr>
          <a:xfrm>
            <a:off x="133267" y="83127"/>
            <a:ext cx="11235047" cy="6578930"/>
          </a:xfrm>
        </p:spPr>
        <p:txBody>
          <a:bodyPr>
            <a:normAutofit fontScale="92500" lnSpcReduction="20000"/>
          </a:bodyPr>
          <a:lstStyle/>
          <a:p>
            <a:pPr marL="0" indent="0">
              <a:buNone/>
            </a:pPr>
            <a:r>
              <a:rPr lang="en-US" dirty="0"/>
              <a:t>int main() {</a:t>
            </a:r>
          </a:p>
          <a:p>
            <a:pPr marL="0" indent="0">
              <a:buNone/>
            </a:pPr>
            <a:r>
              <a:rPr lang="en-US" dirty="0"/>
              <a:t>  try {</a:t>
            </a:r>
          </a:p>
          <a:p>
            <a:pPr marL="0" indent="0">
              <a:buNone/>
            </a:pPr>
            <a:r>
              <a:rPr lang="en-US" dirty="0"/>
              <a:t>    int age = 11;</a:t>
            </a:r>
          </a:p>
          <a:p>
            <a:pPr marL="0" indent="0">
              <a:buNone/>
            </a:pPr>
            <a:r>
              <a:rPr lang="en-US" dirty="0"/>
              <a:t>    if (age &gt;= 18) {</a:t>
            </a:r>
          </a:p>
          <a:p>
            <a:pPr marL="0" indent="0">
              <a:buNone/>
            </a:pPr>
            <a:r>
              <a:rPr lang="en-US" dirty="0"/>
              <a:t>      </a:t>
            </a:r>
            <a:r>
              <a:rPr lang="en-US" dirty="0" err="1"/>
              <a:t>cout</a:t>
            </a:r>
            <a:r>
              <a:rPr lang="en-US" dirty="0"/>
              <a:t> &lt;&lt; "Access granted - you are old enough.";</a:t>
            </a:r>
          </a:p>
          <a:p>
            <a:pPr marL="0" indent="0">
              <a:buNone/>
            </a:pPr>
            <a:r>
              <a:rPr lang="en-US" dirty="0"/>
              <a:t>    } else {</a:t>
            </a:r>
          </a:p>
          <a:p>
            <a:pPr marL="0" indent="0">
              <a:buNone/>
            </a:pPr>
            <a:r>
              <a:rPr lang="en-US" dirty="0"/>
              <a:t>      throw 505;</a:t>
            </a:r>
          </a:p>
          <a:p>
            <a:pPr marL="0" indent="0">
              <a:buNone/>
            </a:pPr>
            <a:r>
              <a:rPr lang="en-US" dirty="0"/>
              <a:t>    }</a:t>
            </a:r>
          </a:p>
          <a:p>
            <a:pPr marL="0" indent="0">
              <a:buNone/>
            </a:pPr>
            <a:r>
              <a:rPr lang="en-US" dirty="0"/>
              <a:t>  }</a:t>
            </a:r>
          </a:p>
          <a:p>
            <a:pPr marL="0" indent="0">
              <a:buNone/>
            </a:pPr>
            <a:r>
              <a:rPr lang="en-US" dirty="0"/>
              <a:t>  catch (int </a:t>
            </a:r>
            <a:r>
              <a:rPr lang="en-US" dirty="0" err="1"/>
              <a:t>myNum</a:t>
            </a:r>
            <a:r>
              <a:rPr lang="en-US" dirty="0"/>
              <a:t>) {</a:t>
            </a:r>
          </a:p>
          <a:p>
            <a:pPr marL="0" indent="0">
              <a:buNone/>
            </a:pPr>
            <a:r>
              <a:rPr lang="en-US" dirty="0"/>
              <a:t>    </a:t>
            </a:r>
            <a:r>
              <a:rPr lang="en-US" dirty="0" err="1"/>
              <a:t>cout</a:t>
            </a:r>
            <a:r>
              <a:rPr lang="en-US" dirty="0"/>
              <a:t> &lt;&lt; "Access denied - You must be at least 18 years old.\n";</a:t>
            </a:r>
          </a:p>
          <a:p>
            <a:pPr marL="0" indent="0">
              <a:buNone/>
            </a:pPr>
            <a:r>
              <a:rPr lang="en-US" dirty="0"/>
              <a:t>    </a:t>
            </a:r>
            <a:r>
              <a:rPr lang="en-US" dirty="0" err="1"/>
              <a:t>cout</a:t>
            </a:r>
            <a:r>
              <a:rPr lang="en-US" dirty="0"/>
              <a:t> &lt;&lt; "Error number: " &lt;&lt; </a:t>
            </a:r>
            <a:r>
              <a:rPr lang="en-US" dirty="0" err="1"/>
              <a:t>myNum</a:t>
            </a:r>
            <a:r>
              <a:rPr lang="en-US" dirty="0"/>
              <a:t>;  </a:t>
            </a:r>
          </a:p>
          <a:p>
            <a:pPr marL="0" indent="0">
              <a:buNone/>
            </a:pPr>
            <a:r>
              <a:rPr lang="en-US" dirty="0"/>
              <a:t>  }</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201648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54D3B-A0B9-4B63-AB2E-7D0480304B24}"/>
              </a:ext>
            </a:extLst>
          </p:cNvPr>
          <p:cNvSpPr>
            <a:spLocks noGrp="1"/>
          </p:cNvSpPr>
          <p:nvPr>
            <p:ph idx="1"/>
          </p:nvPr>
        </p:nvSpPr>
        <p:spPr>
          <a:xfrm>
            <a:off x="201881" y="213756"/>
            <a:ext cx="11151919" cy="5963207"/>
          </a:xfrm>
        </p:spPr>
        <p:txBody>
          <a:bodyPr>
            <a:normAutofit fontScale="92500" lnSpcReduction="20000"/>
          </a:bodyPr>
          <a:lstStyle/>
          <a:p>
            <a:pPr marL="0" indent="0">
              <a:buNone/>
            </a:pPr>
            <a:r>
              <a:rPr lang="en-US" dirty="0"/>
              <a:t>int main() {</a:t>
            </a:r>
          </a:p>
          <a:p>
            <a:pPr marL="0" indent="0">
              <a:buNone/>
            </a:pPr>
            <a:r>
              <a:rPr lang="en-US" dirty="0"/>
              <a:t>  try {</a:t>
            </a:r>
          </a:p>
          <a:p>
            <a:pPr marL="0" indent="0">
              <a:buNone/>
            </a:pPr>
            <a:r>
              <a:rPr lang="en-US" dirty="0"/>
              <a:t>    int age = 15;</a:t>
            </a:r>
          </a:p>
          <a:p>
            <a:pPr marL="0" indent="0">
              <a:buNone/>
            </a:pPr>
            <a:r>
              <a:rPr lang="en-US" dirty="0"/>
              <a:t>    if (age &gt;= 18) {</a:t>
            </a:r>
          </a:p>
          <a:p>
            <a:pPr marL="0" indent="0">
              <a:buNone/>
            </a:pPr>
            <a:r>
              <a:rPr lang="en-US" dirty="0"/>
              <a:t>      </a:t>
            </a:r>
            <a:r>
              <a:rPr lang="en-US" dirty="0" err="1"/>
              <a:t>cout</a:t>
            </a:r>
            <a:r>
              <a:rPr lang="en-US" dirty="0"/>
              <a:t> &lt;&lt; "Access granted - you are old enough.";</a:t>
            </a:r>
          </a:p>
          <a:p>
            <a:pPr marL="0" indent="0">
              <a:buNone/>
            </a:pPr>
            <a:r>
              <a:rPr lang="en-US" dirty="0"/>
              <a:t>    } else {</a:t>
            </a:r>
          </a:p>
          <a:p>
            <a:pPr marL="0" indent="0">
              <a:buNone/>
            </a:pPr>
            <a:r>
              <a:rPr lang="en-US" dirty="0"/>
              <a:t>      throw 505;</a:t>
            </a:r>
          </a:p>
          <a:p>
            <a:pPr marL="0" indent="0">
              <a:buNone/>
            </a:pPr>
            <a:r>
              <a:rPr lang="en-US" dirty="0"/>
              <a:t>    }</a:t>
            </a:r>
          </a:p>
          <a:p>
            <a:pPr marL="0" indent="0">
              <a:buNone/>
            </a:pPr>
            <a:r>
              <a:rPr lang="en-US" dirty="0"/>
              <a:t>  }</a:t>
            </a:r>
          </a:p>
          <a:p>
            <a:pPr marL="0" indent="0">
              <a:buNone/>
            </a:pPr>
            <a:r>
              <a:rPr lang="en-US" dirty="0"/>
              <a:t>  catch (...) {</a:t>
            </a:r>
          </a:p>
          <a:p>
            <a:pPr marL="0" indent="0">
              <a:buNone/>
            </a:pPr>
            <a:r>
              <a:rPr lang="en-US" dirty="0"/>
              <a:t>    </a:t>
            </a:r>
            <a:r>
              <a:rPr lang="en-US" dirty="0" err="1"/>
              <a:t>cout</a:t>
            </a:r>
            <a:r>
              <a:rPr lang="en-US" dirty="0"/>
              <a:t> &lt;&lt; "Access denied - You must be at least 18 years old.\n";</a:t>
            </a:r>
          </a:p>
          <a:p>
            <a:pPr marL="0" indent="0">
              <a:buNone/>
            </a:pPr>
            <a:r>
              <a:rPr lang="en-US" dirty="0"/>
              <a:t>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61200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7999-85AA-4376-A90A-4466E1CF0DCD}"/>
              </a:ext>
            </a:extLst>
          </p:cNvPr>
          <p:cNvSpPr>
            <a:spLocks noGrp="1"/>
          </p:cNvSpPr>
          <p:nvPr>
            <p:ph type="title"/>
          </p:nvPr>
        </p:nvSpPr>
        <p:spPr/>
        <p:txBody>
          <a:bodyPr/>
          <a:lstStyle/>
          <a:p>
            <a:r>
              <a:rPr lang="en-US" dirty="0"/>
              <a:t>Data Abstraction in C++</a:t>
            </a:r>
          </a:p>
        </p:txBody>
      </p:sp>
      <p:sp>
        <p:nvSpPr>
          <p:cNvPr id="3" name="Content Placeholder 2">
            <a:extLst>
              <a:ext uri="{FF2B5EF4-FFF2-40B4-BE49-F238E27FC236}">
                <a16:creationId xmlns:a16="http://schemas.microsoft.com/office/drawing/2014/main" id="{DF53F132-65CF-4689-A481-3B1738276BC0}"/>
              </a:ext>
            </a:extLst>
          </p:cNvPr>
          <p:cNvSpPr>
            <a:spLocks noGrp="1"/>
          </p:cNvSpPr>
          <p:nvPr>
            <p:ph idx="1"/>
          </p:nvPr>
        </p:nvSpPr>
        <p:spPr/>
        <p:txBody>
          <a:bodyPr>
            <a:normAutofit/>
          </a:bodyPr>
          <a:lstStyle/>
          <a:p>
            <a:pPr marL="0" indent="0">
              <a:buNone/>
            </a:pPr>
            <a:r>
              <a:rPr lang="en-US" dirty="0"/>
              <a:t>Data abstraction refers to providing only essential information to the outside world and hiding their background details, i.e., to represent the needed information in program without presenting the details.</a:t>
            </a:r>
          </a:p>
          <a:p>
            <a:pPr marL="0" indent="0">
              <a:buNone/>
            </a:pPr>
            <a:r>
              <a:rPr lang="en-US" dirty="0"/>
              <a:t>Data abstraction is a programming (and design) technique that relies on the separation of interface and implementation.</a:t>
            </a:r>
          </a:p>
          <a:p>
            <a:pPr marL="0" indent="0">
              <a:buNone/>
            </a:pPr>
            <a:r>
              <a:rPr lang="en-US" dirty="0"/>
              <a:t>In C++, classes provides great level of data abstraction. They provide sufficient public methods to the outside world to play with the functionality of the object and to manipulate object data, i.e., state without actually knowing how class has been implemented internally.</a:t>
            </a:r>
          </a:p>
        </p:txBody>
      </p:sp>
    </p:spTree>
    <p:extLst>
      <p:ext uri="{BB962C8B-B14F-4D97-AF65-F5344CB8AC3E}">
        <p14:creationId xmlns:p14="http://schemas.microsoft.com/office/powerpoint/2010/main" val="70668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B711-0CA4-4E34-BDFE-A0DA36DD77C6}"/>
              </a:ext>
            </a:extLst>
          </p:cNvPr>
          <p:cNvSpPr>
            <a:spLocks noGrp="1"/>
          </p:cNvSpPr>
          <p:nvPr>
            <p:ph type="title"/>
          </p:nvPr>
        </p:nvSpPr>
        <p:spPr>
          <a:xfrm>
            <a:off x="838200" y="365126"/>
            <a:ext cx="10515600" cy="537400"/>
          </a:xfrm>
        </p:spPr>
        <p:txBody>
          <a:bodyPr>
            <a:normAutofit fontScale="90000"/>
          </a:bodyPr>
          <a:lstStyle/>
          <a:p>
            <a:r>
              <a:rPr lang="en-US" b="1" dirty="0"/>
              <a:t>Exception Handling</a:t>
            </a:r>
          </a:p>
        </p:txBody>
      </p:sp>
      <p:sp>
        <p:nvSpPr>
          <p:cNvPr id="3" name="Content Placeholder 2">
            <a:extLst>
              <a:ext uri="{FF2B5EF4-FFF2-40B4-BE49-F238E27FC236}">
                <a16:creationId xmlns:a16="http://schemas.microsoft.com/office/drawing/2014/main" id="{2496E9ED-4191-405E-9A86-6B686C77C575}"/>
              </a:ext>
            </a:extLst>
          </p:cNvPr>
          <p:cNvSpPr>
            <a:spLocks noGrp="1"/>
          </p:cNvSpPr>
          <p:nvPr>
            <p:ph idx="1"/>
          </p:nvPr>
        </p:nvSpPr>
        <p:spPr>
          <a:xfrm>
            <a:off x="190005" y="902526"/>
            <a:ext cx="11163795" cy="5818908"/>
          </a:xfrm>
        </p:spPr>
        <p:txBody>
          <a:bodyPr>
            <a:normAutofit fontScale="55000" lnSpcReduction="20000"/>
          </a:bodyPr>
          <a:lstStyle/>
          <a:p>
            <a:pPr marL="0" indent="0">
              <a:buNone/>
            </a:pPr>
            <a:r>
              <a:rPr lang="en-US" sz="4900" dirty="0"/>
              <a:t>int main () </a:t>
            </a:r>
          </a:p>
          <a:p>
            <a:pPr marL="0" indent="0">
              <a:buNone/>
            </a:pPr>
            <a:r>
              <a:rPr lang="en-US" sz="4900" dirty="0"/>
              <a:t>{</a:t>
            </a:r>
          </a:p>
          <a:p>
            <a:pPr marL="0" indent="0">
              <a:buNone/>
            </a:pPr>
            <a:r>
              <a:rPr lang="en-US" sz="4900" dirty="0"/>
              <a:t>   int x = 50;</a:t>
            </a:r>
          </a:p>
          <a:p>
            <a:pPr marL="0" indent="0">
              <a:buNone/>
            </a:pPr>
            <a:r>
              <a:rPr lang="en-US" sz="4900" dirty="0"/>
              <a:t>   int y = 0;</a:t>
            </a:r>
          </a:p>
          <a:p>
            <a:pPr marL="0" indent="0">
              <a:buNone/>
            </a:pPr>
            <a:r>
              <a:rPr lang="en-US" sz="4900" dirty="0"/>
              <a:t>   double z = 0;</a:t>
            </a:r>
          </a:p>
          <a:p>
            <a:pPr marL="0" indent="0">
              <a:buNone/>
            </a:pPr>
            <a:r>
              <a:rPr lang="en-US" sz="4900" dirty="0"/>
              <a:t>   try {</a:t>
            </a:r>
          </a:p>
          <a:p>
            <a:pPr marL="0" indent="0">
              <a:buNone/>
            </a:pPr>
            <a:r>
              <a:rPr lang="en-US" sz="4900" dirty="0"/>
              <a:t>      z = division(x, y);</a:t>
            </a:r>
          </a:p>
          <a:p>
            <a:pPr marL="0" indent="0">
              <a:buNone/>
            </a:pPr>
            <a:r>
              <a:rPr lang="en-US" sz="4900" dirty="0"/>
              <a:t>      </a:t>
            </a:r>
            <a:r>
              <a:rPr lang="en-US" sz="4900" dirty="0" err="1"/>
              <a:t>cout</a:t>
            </a:r>
            <a:r>
              <a:rPr lang="en-US" sz="4900" dirty="0"/>
              <a:t> &lt;&lt; z &lt;&lt; </a:t>
            </a:r>
            <a:r>
              <a:rPr lang="en-US" sz="4900" dirty="0" err="1"/>
              <a:t>endl</a:t>
            </a:r>
            <a:r>
              <a:rPr lang="en-US" sz="4900" dirty="0"/>
              <a:t>;</a:t>
            </a:r>
          </a:p>
          <a:p>
            <a:pPr marL="0" indent="0">
              <a:buNone/>
            </a:pPr>
            <a:r>
              <a:rPr lang="en-US" sz="4900" dirty="0"/>
              <a:t>   } catch (const char* msg) {</a:t>
            </a:r>
          </a:p>
          <a:p>
            <a:pPr marL="0" indent="0">
              <a:buNone/>
            </a:pPr>
            <a:r>
              <a:rPr lang="en-US" sz="4900" dirty="0"/>
              <a:t>     </a:t>
            </a:r>
            <a:r>
              <a:rPr lang="en-US" sz="4900" dirty="0" err="1"/>
              <a:t>cout</a:t>
            </a:r>
            <a:r>
              <a:rPr lang="en-US" sz="4900" dirty="0"/>
              <a:t> &lt;&lt; msg &lt;&lt; </a:t>
            </a:r>
            <a:r>
              <a:rPr lang="en-US" sz="4900" dirty="0" err="1"/>
              <a:t>endl</a:t>
            </a:r>
            <a:r>
              <a:rPr lang="en-US" sz="4900" dirty="0"/>
              <a:t>;</a:t>
            </a:r>
          </a:p>
          <a:p>
            <a:pPr marL="0" indent="0">
              <a:buNone/>
            </a:pPr>
            <a:r>
              <a:rPr lang="en-US" sz="4900" dirty="0"/>
              <a:t>   }</a:t>
            </a:r>
          </a:p>
          <a:p>
            <a:pPr marL="0" indent="0">
              <a:buNone/>
            </a:pPr>
            <a:r>
              <a:rPr lang="en-US" sz="4900" dirty="0"/>
              <a:t>   return 0;</a:t>
            </a:r>
          </a:p>
          <a:p>
            <a:pPr marL="0" indent="0">
              <a:buNone/>
            </a:pPr>
            <a:r>
              <a:rPr lang="en-US" sz="4900" dirty="0"/>
              <a:t>}</a:t>
            </a:r>
            <a:endParaRPr lang="en-US" dirty="0"/>
          </a:p>
        </p:txBody>
      </p:sp>
      <p:sp>
        <p:nvSpPr>
          <p:cNvPr id="4" name="TextBox 3">
            <a:extLst>
              <a:ext uri="{FF2B5EF4-FFF2-40B4-BE49-F238E27FC236}">
                <a16:creationId xmlns:a16="http://schemas.microsoft.com/office/drawing/2014/main" id="{E53BAB13-F06A-4D41-B7C4-64D141C711A4}"/>
              </a:ext>
            </a:extLst>
          </p:cNvPr>
          <p:cNvSpPr txBox="1"/>
          <p:nvPr/>
        </p:nvSpPr>
        <p:spPr>
          <a:xfrm>
            <a:off x="5795158" y="902526"/>
            <a:ext cx="5558642" cy="3000821"/>
          </a:xfrm>
          <a:prstGeom prst="rect">
            <a:avLst/>
          </a:prstGeom>
          <a:noFill/>
        </p:spPr>
        <p:txBody>
          <a:bodyPr wrap="square" rtlCol="0">
            <a:spAutoFit/>
          </a:bodyPr>
          <a:lstStyle/>
          <a:p>
            <a:r>
              <a:rPr lang="en-US" sz="2700" dirty="0"/>
              <a:t>double division(int a, int b) {</a:t>
            </a:r>
          </a:p>
          <a:p>
            <a:r>
              <a:rPr lang="en-US" sz="2700" dirty="0"/>
              <a:t>   if( b == 0 ) {</a:t>
            </a:r>
          </a:p>
          <a:p>
            <a:r>
              <a:rPr lang="en-US" sz="2700" dirty="0"/>
              <a:t>      throw "Division by zero condition!";</a:t>
            </a:r>
          </a:p>
          <a:p>
            <a:r>
              <a:rPr lang="en-US" sz="2700" dirty="0"/>
              <a:t>   }</a:t>
            </a:r>
          </a:p>
          <a:p>
            <a:r>
              <a:rPr lang="en-US" sz="2700" dirty="0"/>
              <a:t>   return (a/b);</a:t>
            </a:r>
          </a:p>
          <a:p>
            <a:r>
              <a:rPr lang="en-US" sz="2700" dirty="0"/>
              <a:t>}</a:t>
            </a:r>
          </a:p>
        </p:txBody>
      </p:sp>
    </p:spTree>
    <p:extLst>
      <p:ext uri="{BB962C8B-B14F-4D97-AF65-F5344CB8AC3E}">
        <p14:creationId xmlns:p14="http://schemas.microsoft.com/office/powerpoint/2010/main" val="61411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1BD4-1941-0139-C668-424018D2EF5B}"/>
              </a:ext>
            </a:extLst>
          </p:cNvPr>
          <p:cNvSpPr>
            <a:spLocks noGrp="1"/>
          </p:cNvSpPr>
          <p:nvPr>
            <p:ph type="title"/>
          </p:nvPr>
        </p:nvSpPr>
        <p:spPr>
          <a:xfrm>
            <a:off x="402772" y="132896"/>
            <a:ext cx="10515600" cy="650875"/>
          </a:xfrm>
        </p:spPr>
        <p:txBody>
          <a:bodyPr>
            <a:normAutofit fontScale="90000"/>
          </a:bodyPr>
          <a:lstStyle/>
          <a:p>
            <a:r>
              <a:rPr lang="en-US" dirty="0"/>
              <a:t>Exception Handling in C++</a:t>
            </a:r>
          </a:p>
        </p:txBody>
      </p:sp>
      <p:sp>
        <p:nvSpPr>
          <p:cNvPr id="3" name="Content Placeholder 2">
            <a:extLst>
              <a:ext uri="{FF2B5EF4-FFF2-40B4-BE49-F238E27FC236}">
                <a16:creationId xmlns:a16="http://schemas.microsoft.com/office/drawing/2014/main" id="{B406FD1A-2F2E-04FD-03F3-118E75F6BD8C}"/>
              </a:ext>
            </a:extLst>
          </p:cNvPr>
          <p:cNvSpPr>
            <a:spLocks noGrp="1"/>
          </p:cNvSpPr>
          <p:nvPr>
            <p:ph idx="1"/>
          </p:nvPr>
        </p:nvSpPr>
        <p:spPr>
          <a:xfrm>
            <a:off x="0" y="783770"/>
            <a:ext cx="7532914" cy="5941333"/>
          </a:xfrm>
        </p:spPr>
        <p:txBody>
          <a:bodyPr>
            <a:normAutofit fontScale="47500" lnSpcReduction="20000"/>
          </a:bodyPr>
          <a:lstStyle/>
          <a:p>
            <a:pPr marL="0" indent="0">
              <a:buNone/>
            </a:pPr>
            <a:r>
              <a:rPr lang="en-US" sz="4000" dirty="0"/>
              <a:t>int main()</a:t>
            </a:r>
          </a:p>
          <a:p>
            <a:pPr marL="0" indent="0">
              <a:buNone/>
            </a:pPr>
            <a:r>
              <a:rPr lang="en-US" sz="4000" dirty="0"/>
              <a:t>{</a:t>
            </a:r>
          </a:p>
          <a:p>
            <a:pPr marL="0" indent="0">
              <a:buNone/>
            </a:pPr>
            <a:r>
              <a:rPr lang="en-US" sz="4000" dirty="0"/>
              <a:t>int x = -1;</a:t>
            </a:r>
          </a:p>
          <a:p>
            <a:pPr marL="0" indent="0">
              <a:buNone/>
            </a:pPr>
            <a:r>
              <a:rPr lang="en-US" sz="4000" dirty="0"/>
              <a:t>// Some code</a:t>
            </a:r>
          </a:p>
          <a:p>
            <a:pPr marL="0" indent="0">
              <a:buNone/>
            </a:pPr>
            <a:r>
              <a:rPr lang="en-US" sz="4000" dirty="0" err="1"/>
              <a:t>cout</a:t>
            </a:r>
            <a:r>
              <a:rPr lang="en-US" sz="4000" dirty="0"/>
              <a:t> &lt;&lt; "Before try \n";</a:t>
            </a:r>
          </a:p>
          <a:p>
            <a:pPr marL="0" indent="0">
              <a:buNone/>
            </a:pPr>
            <a:r>
              <a:rPr lang="en-US" sz="4000" dirty="0"/>
              <a:t>try {	</a:t>
            </a:r>
            <a:r>
              <a:rPr lang="en-US" sz="4000" dirty="0" err="1"/>
              <a:t>cout</a:t>
            </a:r>
            <a:r>
              <a:rPr lang="en-US" sz="4000" dirty="0"/>
              <a:t> &lt;&lt; "Inside try \n";</a:t>
            </a:r>
          </a:p>
          <a:p>
            <a:pPr marL="0" indent="0">
              <a:buNone/>
            </a:pPr>
            <a:r>
              <a:rPr lang="en-US" sz="4000" dirty="0"/>
              <a:t>	if (x &lt; 0)</a:t>
            </a:r>
          </a:p>
          <a:p>
            <a:pPr marL="0" indent="0">
              <a:buNone/>
            </a:pPr>
            <a:r>
              <a:rPr lang="en-US" sz="4000" dirty="0"/>
              <a:t>	{</a:t>
            </a:r>
          </a:p>
          <a:p>
            <a:pPr marL="0" indent="0">
              <a:buNone/>
            </a:pPr>
            <a:r>
              <a:rPr lang="en-US" sz="4000" dirty="0"/>
              <a:t>		throw x;	      </a:t>
            </a:r>
            <a:r>
              <a:rPr lang="en-US" sz="4000" dirty="0" err="1"/>
              <a:t>cout</a:t>
            </a:r>
            <a:r>
              <a:rPr lang="en-US" sz="4000" dirty="0"/>
              <a:t> &lt;&lt; "After throw (Never executed) \n";</a:t>
            </a:r>
          </a:p>
          <a:p>
            <a:pPr marL="0" indent="0">
              <a:buNone/>
            </a:pPr>
            <a:r>
              <a:rPr lang="en-US" sz="4000" dirty="0"/>
              <a:t>	}</a:t>
            </a:r>
          </a:p>
          <a:p>
            <a:pPr marL="0" indent="0">
              <a:buNone/>
            </a:pPr>
            <a:r>
              <a:rPr lang="en-US" sz="4000" dirty="0"/>
              <a:t>}</a:t>
            </a:r>
          </a:p>
          <a:p>
            <a:pPr marL="0" indent="0">
              <a:buNone/>
            </a:pPr>
            <a:r>
              <a:rPr lang="en-US" sz="4000" dirty="0"/>
              <a:t>catch (int x ) {</a:t>
            </a:r>
          </a:p>
          <a:p>
            <a:pPr marL="0" indent="0">
              <a:buNone/>
            </a:pPr>
            <a:r>
              <a:rPr lang="en-US" sz="4000" dirty="0"/>
              <a:t>	</a:t>
            </a:r>
            <a:r>
              <a:rPr lang="en-US" sz="4000" dirty="0" err="1"/>
              <a:t>cout</a:t>
            </a:r>
            <a:r>
              <a:rPr lang="en-US" sz="4000" dirty="0"/>
              <a:t> &lt;&lt; "Exception Caught \n";</a:t>
            </a:r>
          </a:p>
          <a:p>
            <a:pPr marL="0" indent="0">
              <a:buNone/>
            </a:pPr>
            <a:r>
              <a:rPr lang="en-US" sz="4000" dirty="0"/>
              <a:t>}</a:t>
            </a:r>
          </a:p>
          <a:p>
            <a:pPr marL="0" indent="0">
              <a:buNone/>
            </a:pPr>
            <a:endParaRPr lang="en-US" sz="4000" dirty="0"/>
          </a:p>
          <a:p>
            <a:pPr marL="0" indent="0">
              <a:buNone/>
            </a:pPr>
            <a:r>
              <a:rPr lang="en-US" sz="4000" dirty="0" err="1"/>
              <a:t>cout</a:t>
            </a:r>
            <a:r>
              <a:rPr lang="en-US" sz="4000" dirty="0"/>
              <a:t> &lt;&lt; "After catch (Will be executed) \n";</a:t>
            </a:r>
          </a:p>
          <a:p>
            <a:pPr marL="0" indent="0">
              <a:buNone/>
            </a:pPr>
            <a:r>
              <a:rPr lang="en-US" sz="4000" dirty="0"/>
              <a:t>return 0;</a:t>
            </a:r>
          </a:p>
          <a:p>
            <a:pPr marL="0" indent="0">
              <a:buNone/>
            </a:pPr>
            <a:r>
              <a:rPr lang="en-US" sz="4000" dirty="0"/>
              <a:t>}</a:t>
            </a:r>
          </a:p>
          <a:p>
            <a:pPr marL="0" indent="0">
              <a:buNone/>
            </a:pPr>
            <a:endParaRPr lang="en-US" dirty="0"/>
          </a:p>
        </p:txBody>
      </p:sp>
      <p:sp>
        <p:nvSpPr>
          <p:cNvPr id="4" name="TextBox 3">
            <a:extLst>
              <a:ext uri="{FF2B5EF4-FFF2-40B4-BE49-F238E27FC236}">
                <a16:creationId xmlns:a16="http://schemas.microsoft.com/office/drawing/2014/main" id="{D398B134-A0D6-9A21-B56D-25C94F5C72F2}"/>
              </a:ext>
            </a:extLst>
          </p:cNvPr>
          <p:cNvSpPr txBox="1"/>
          <p:nvPr/>
        </p:nvSpPr>
        <p:spPr>
          <a:xfrm>
            <a:off x="6662058" y="4586514"/>
            <a:ext cx="4876800" cy="1754326"/>
          </a:xfrm>
          <a:prstGeom prst="rect">
            <a:avLst/>
          </a:prstGeom>
          <a:noFill/>
        </p:spPr>
        <p:txBody>
          <a:bodyPr wrap="square" rtlCol="0">
            <a:spAutoFit/>
          </a:bodyPr>
          <a:lstStyle/>
          <a:p>
            <a:r>
              <a:rPr lang="en-US" sz="2800" dirty="0">
                <a:solidFill>
                  <a:srgbClr val="FF0000"/>
                </a:solidFill>
              </a:rPr>
              <a:t>Output</a:t>
            </a:r>
          </a:p>
          <a:p>
            <a:r>
              <a:rPr lang="en-US" sz="2000" dirty="0"/>
              <a:t>Before try</a:t>
            </a:r>
          </a:p>
          <a:p>
            <a:r>
              <a:rPr lang="en-US" sz="2000" dirty="0"/>
              <a:t>Inside try</a:t>
            </a:r>
          </a:p>
          <a:p>
            <a:r>
              <a:rPr lang="en-US" sz="2000" dirty="0"/>
              <a:t>Exception Caught</a:t>
            </a:r>
          </a:p>
          <a:p>
            <a:r>
              <a:rPr lang="en-US" sz="2000" dirty="0"/>
              <a:t>After catch (Will be executed)</a:t>
            </a:r>
          </a:p>
        </p:txBody>
      </p:sp>
    </p:spTree>
    <p:extLst>
      <p:ext uri="{BB962C8B-B14F-4D97-AF65-F5344CB8AC3E}">
        <p14:creationId xmlns:p14="http://schemas.microsoft.com/office/powerpoint/2010/main" val="271893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CBDA1-7707-2BEE-C966-E8169447061C}"/>
              </a:ext>
            </a:extLst>
          </p:cNvPr>
          <p:cNvSpPr>
            <a:spLocks noGrp="1"/>
          </p:cNvSpPr>
          <p:nvPr>
            <p:ph idx="1"/>
          </p:nvPr>
        </p:nvSpPr>
        <p:spPr>
          <a:xfrm>
            <a:off x="130629" y="333830"/>
            <a:ext cx="11223171" cy="6313713"/>
          </a:xfrm>
        </p:spPr>
        <p:txBody>
          <a:bodyPr>
            <a:normAutofit fontScale="85000" lnSpcReduction="20000"/>
          </a:bodyPr>
          <a:lstStyle/>
          <a:p>
            <a:r>
              <a:rPr lang="en-US" dirty="0"/>
              <a:t>There is a special catch block called the ‘catch all’ block, written as catch(…), that can be used to catch all types of exceptions</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try {</a:t>
            </a:r>
          </a:p>
          <a:p>
            <a:pPr marL="0" indent="0">
              <a:buNone/>
            </a:pPr>
            <a:r>
              <a:rPr lang="en-US" dirty="0"/>
              <a:t>	throw 10;</a:t>
            </a:r>
          </a:p>
          <a:p>
            <a:pPr marL="0" indent="0">
              <a:buNone/>
            </a:pPr>
            <a:r>
              <a:rPr lang="en-US" dirty="0"/>
              <a:t>	}</a:t>
            </a:r>
          </a:p>
          <a:p>
            <a:pPr marL="0" indent="0">
              <a:buNone/>
            </a:pPr>
            <a:r>
              <a:rPr lang="en-US" dirty="0"/>
              <a:t>	catch (char *</a:t>
            </a:r>
            <a:r>
              <a:rPr lang="en-US" dirty="0" err="1"/>
              <a:t>excp</a:t>
            </a:r>
            <a:r>
              <a:rPr lang="en-US" dirty="0"/>
              <a:t>) {</a:t>
            </a:r>
          </a:p>
          <a:p>
            <a:pPr marL="0" indent="0">
              <a:buNone/>
            </a:pPr>
            <a:r>
              <a:rPr lang="en-US" dirty="0"/>
              <a:t>		</a:t>
            </a:r>
            <a:r>
              <a:rPr lang="en-US" dirty="0" err="1"/>
              <a:t>cout</a:t>
            </a:r>
            <a:r>
              <a:rPr lang="en-US" dirty="0"/>
              <a:t> &lt;&lt; "Caught " &lt;&lt; </a:t>
            </a:r>
            <a:r>
              <a:rPr lang="en-US" dirty="0" err="1"/>
              <a:t>excp</a:t>
            </a:r>
            <a:r>
              <a:rPr lang="en-US" dirty="0"/>
              <a:t>;</a:t>
            </a:r>
          </a:p>
          <a:p>
            <a:pPr marL="0" indent="0">
              <a:buNone/>
            </a:pPr>
            <a:r>
              <a:rPr lang="en-US" dirty="0"/>
              <a:t>	}</a:t>
            </a:r>
          </a:p>
          <a:p>
            <a:pPr marL="0" indent="0">
              <a:buNone/>
            </a:pPr>
            <a:r>
              <a:rPr lang="en-US" dirty="0"/>
              <a:t>	catch (...) {</a:t>
            </a:r>
          </a:p>
          <a:p>
            <a:pPr marL="0" indent="0">
              <a:buNone/>
            </a:pPr>
            <a:r>
              <a:rPr lang="en-US" dirty="0"/>
              <a:t>		</a:t>
            </a:r>
            <a:r>
              <a:rPr lang="en-US" dirty="0" err="1"/>
              <a:t>cout</a:t>
            </a:r>
            <a:r>
              <a:rPr lang="en-US" dirty="0"/>
              <a:t> &lt;&lt; "Default Exception\n";</a:t>
            </a:r>
          </a:p>
          <a:p>
            <a:pPr marL="0" indent="0">
              <a:buNone/>
            </a:pPr>
            <a:r>
              <a:rPr lang="en-US" dirty="0"/>
              <a:t>	}</a:t>
            </a:r>
          </a:p>
          <a:p>
            <a:pPr marL="0" indent="0">
              <a:buNone/>
            </a:pPr>
            <a:r>
              <a:rPr lang="en-US" dirty="0"/>
              <a:t>	return 0;</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8E6B3F69-2B6F-9C27-B80C-A28972896385}"/>
              </a:ext>
            </a:extLst>
          </p:cNvPr>
          <p:cNvSpPr txBox="1"/>
          <p:nvPr/>
        </p:nvSpPr>
        <p:spPr>
          <a:xfrm>
            <a:off x="8723086" y="5785506"/>
            <a:ext cx="3338285" cy="738664"/>
          </a:xfrm>
          <a:prstGeom prst="rect">
            <a:avLst/>
          </a:prstGeom>
          <a:noFill/>
        </p:spPr>
        <p:txBody>
          <a:bodyPr wrap="square" rtlCol="0">
            <a:spAutoFit/>
          </a:bodyPr>
          <a:lstStyle/>
          <a:p>
            <a:r>
              <a:rPr lang="en-US" sz="2400" b="1" dirty="0">
                <a:solidFill>
                  <a:srgbClr val="FF0000"/>
                </a:solidFill>
              </a:rPr>
              <a:t>Output:</a:t>
            </a:r>
          </a:p>
          <a:p>
            <a:r>
              <a:rPr lang="en-US" dirty="0"/>
              <a:t>Default Exception</a:t>
            </a:r>
          </a:p>
        </p:txBody>
      </p:sp>
    </p:spTree>
    <p:extLst>
      <p:ext uri="{BB962C8B-B14F-4D97-AF65-F5344CB8AC3E}">
        <p14:creationId xmlns:p14="http://schemas.microsoft.com/office/powerpoint/2010/main" val="733085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A53F0-C5FB-01A2-13A1-E971ADC98E5A}"/>
              </a:ext>
            </a:extLst>
          </p:cNvPr>
          <p:cNvSpPr>
            <a:spLocks noGrp="1"/>
          </p:cNvSpPr>
          <p:nvPr>
            <p:ph idx="1"/>
          </p:nvPr>
        </p:nvSpPr>
        <p:spPr>
          <a:xfrm>
            <a:off x="116114" y="145143"/>
            <a:ext cx="11237686" cy="6031820"/>
          </a:xfrm>
        </p:spPr>
        <p:txBody>
          <a:bodyPr>
            <a:normAutofit fontScale="85000" lnSpcReduction="20000"/>
          </a:bodyPr>
          <a:lstStyle/>
          <a:p>
            <a:pPr marL="0" indent="0">
              <a:buNone/>
            </a:pPr>
            <a:r>
              <a:rPr lang="en-US" dirty="0"/>
              <a:t>Implicit type conversion doesn’t happen for primitive types. For example, in the following program, ‘a’ is not implicitly converted to int. </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try {</a:t>
            </a:r>
          </a:p>
          <a:p>
            <a:pPr marL="0" indent="0">
              <a:buNone/>
            </a:pPr>
            <a:r>
              <a:rPr lang="en-US" dirty="0"/>
              <a:t>	throw 'a';</a:t>
            </a:r>
          </a:p>
          <a:p>
            <a:pPr marL="0" indent="0">
              <a:buNone/>
            </a:pPr>
            <a:r>
              <a:rPr lang="en-US" dirty="0"/>
              <a:t>	}</a:t>
            </a:r>
          </a:p>
          <a:p>
            <a:pPr marL="0" indent="0">
              <a:buNone/>
            </a:pPr>
            <a:r>
              <a:rPr lang="en-US" dirty="0"/>
              <a:t>	catch (int x) {</a:t>
            </a:r>
          </a:p>
          <a:p>
            <a:pPr marL="0" indent="0">
              <a:buNone/>
            </a:pPr>
            <a:r>
              <a:rPr lang="en-US" dirty="0"/>
              <a:t>		</a:t>
            </a:r>
            <a:r>
              <a:rPr lang="en-US" dirty="0" err="1"/>
              <a:t>cout</a:t>
            </a:r>
            <a:r>
              <a:rPr lang="en-US" dirty="0"/>
              <a:t> &lt;&lt; "Caught " &lt;&lt; x;</a:t>
            </a:r>
          </a:p>
          <a:p>
            <a:pPr marL="0" indent="0">
              <a:buNone/>
            </a:pPr>
            <a:r>
              <a:rPr lang="en-US" dirty="0"/>
              <a:t>	}</a:t>
            </a:r>
          </a:p>
          <a:p>
            <a:pPr marL="0" indent="0">
              <a:buNone/>
            </a:pPr>
            <a:r>
              <a:rPr lang="en-US" dirty="0"/>
              <a:t>	catch (...) {</a:t>
            </a:r>
          </a:p>
          <a:p>
            <a:pPr marL="0" indent="0">
              <a:buNone/>
            </a:pPr>
            <a:r>
              <a:rPr lang="en-US" dirty="0"/>
              <a:t>		</a:t>
            </a:r>
            <a:r>
              <a:rPr lang="en-US" dirty="0" err="1"/>
              <a:t>cout</a:t>
            </a:r>
            <a:r>
              <a:rPr lang="en-US" dirty="0"/>
              <a:t> &lt;&lt; "Default Exception\n";</a:t>
            </a:r>
          </a:p>
          <a:p>
            <a:pPr marL="0" indent="0">
              <a:buNone/>
            </a:pPr>
            <a:r>
              <a:rPr lang="en-US" dirty="0"/>
              <a:t>	}</a:t>
            </a:r>
          </a:p>
          <a:p>
            <a:pPr marL="0" indent="0">
              <a:buNone/>
            </a:pPr>
            <a:r>
              <a:rPr lang="en-US" dirty="0"/>
              <a:t>	return 0;</a:t>
            </a:r>
          </a:p>
          <a:p>
            <a:pPr marL="0" indent="0">
              <a:buNone/>
            </a:pPr>
            <a:r>
              <a:rPr lang="en-US" dirty="0"/>
              <a:t>}</a:t>
            </a:r>
          </a:p>
          <a:p>
            <a:pPr marL="0" indent="0">
              <a:buNone/>
            </a:pPr>
            <a:endParaRPr lang="en-US" dirty="0"/>
          </a:p>
        </p:txBody>
      </p:sp>
      <p:pic>
        <p:nvPicPr>
          <p:cNvPr id="4" name="Picture 3">
            <a:extLst>
              <a:ext uri="{FF2B5EF4-FFF2-40B4-BE49-F238E27FC236}">
                <a16:creationId xmlns:a16="http://schemas.microsoft.com/office/drawing/2014/main" id="{F0A8694F-BD63-5778-4BEA-9A153809E83A}"/>
              </a:ext>
            </a:extLst>
          </p:cNvPr>
          <p:cNvPicPr>
            <a:picLocks noChangeAspect="1"/>
          </p:cNvPicPr>
          <p:nvPr/>
        </p:nvPicPr>
        <p:blipFill>
          <a:blip r:embed="rId2"/>
          <a:stretch>
            <a:fillRect/>
          </a:stretch>
        </p:blipFill>
        <p:spPr>
          <a:xfrm>
            <a:off x="8281122" y="5631650"/>
            <a:ext cx="3438442" cy="877900"/>
          </a:xfrm>
          <a:prstGeom prst="rect">
            <a:avLst/>
          </a:prstGeom>
        </p:spPr>
      </p:pic>
    </p:spTree>
    <p:extLst>
      <p:ext uri="{BB962C8B-B14F-4D97-AF65-F5344CB8AC3E}">
        <p14:creationId xmlns:p14="http://schemas.microsoft.com/office/powerpoint/2010/main" val="99566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1C28-8E87-43CB-BA9A-5491599C30B0}"/>
              </a:ext>
            </a:extLst>
          </p:cNvPr>
          <p:cNvSpPr>
            <a:spLocks noGrp="1"/>
          </p:cNvSpPr>
          <p:nvPr>
            <p:ph type="title"/>
          </p:nvPr>
        </p:nvSpPr>
        <p:spPr>
          <a:xfrm>
            <a:off x="174171" y="203201"/>
            <a:ext cx="11872686" cy="1487488"/>
          </a:xfrm>
        </p:spPr>
        <p:txBody>
          <a:bodyPr>
            <a:normAutofit/>
          </a:bodyPr>
          <a:lstStyle/>
          <a:p>
            <a:r>
              <a:rPr lang="en-US" sz="3200" dirty="0"/>
              <a:t> If an exception is thrown and not caught anywhere, the program terminates abnormally. For example, in the following program, a char is thrown, but there is no catch block to catch the char.</a:t>
            </a:r>
          </a:p>
        </p:txBody>
      </p:sp>
      <p:sp>
        <p:nvSpPr>
          <p:cNvPr id="3" name="Content Placeholder 2">
            <a:extLst>
              <a:ext uri="{FF2B5EF4-FFF2-40B4-BE49-F238E27FC236}">
                <a16:creationId xmlns:a16="http://schemas.microsoft.com/office/drawing/2014/main" id="{4E444338-44A6-41F3-9A6C-433996F67DFE}"/>
              </a:ext>
            </a:extLst>
          </p:cNvPr>
          <p:cNvSpPr>
            <a:spLocks noGrp="1"/>
          </p:cNvSpPr>
          <p:nvPr>
            <p:ph idx="1"/>
          </p:nvPr>
        </p:nvSpPr>
        <p:spPr>
          <a:xfrm>
            <a:off x="174171" y="1690689"/>
            <a:ext cx="11179629" cy="4486274"/>
          </a:xfrm>
        </p:spPr>
        <p:txBody>
          <a:bodyPr>
            <a:normAutofit fontScale="70000" lnSpcReduction="20000"/>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try {</a:t>
            </a:r>
          </a:p>
          <a:p>
            <a:pPr marL="0" indent="0">
              <a:buNone/>
            </a:pPr>
            <a:r>
              <a:rPr lang="en-US" dirty="0"/>
              <a:t>	throw 'a';</a:t>
            </a:r>
          </a:p>
          <a:p>
            <a:pPr marL="0" indent="0">
              <a:buNone/>
            </a:pPr>
            <a:r>
              <a:rPr lang="en-US" dirty="0"/>
              <a:t>	}</a:t>
            </a:r>
          </a:p>
          <a:p>
            <a:pPr marL="0" indent="0">
              <a:buNone/>
            </a:pPr>
            <a:r>
              <a:rPr lang="en-US" dirty="0"/>
              <a:t>	catch (int x) {</a:t>
            </a:r>
          </a:p>
          <a:p>
            <a:pPr marL="0" indent="0">
              <a:buNone/>
            </a:pPr>
            <a:r>
              <a:rPr lang="en-US" dirty="0"/>
              <a:t>		</a:t>
            </a:r>
            <a:r>
              <a:rPr lang="en-US" dirty="0" err="1"/>
              <a:t>cout</a:t>
            </a:r>
            <a:r>
              <a:rPr lang="en-US" dirty="0"/>
              <a:t> &lt;&lt; "Caught ";</a:t>
            </a:r>
          </a:p>
          <a:p>
            <a:pPr marL="0" indent="0">
              <a:buNone/>
            </a:pPr>
            <a:r>
              <a:rPr lang="en-US" dirty="0"/>
              <a:t>	}</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4236527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8085D-A825-0AA1-3F9C-BC8497EC758B}"/>
              </a:ext>
            </a:extLst>
          </p:cNvPr>
          <p:cNvSpPr>
            <a:spLocks noGrp="1"/>
          </p:cNvSpPr>
          <p:nvPr>
            <p:ph idx="1"/>
          </p:nvPr>
        </p:nvSpPr>
        <p:spPr>
          <a:xfrm>
            <a:off x="130629" y="101600"/>
            <a:ext cx="11858171" cy="6589486"/>
          </a:xfrm>
        </p:spPr>
        <p:txBody>
          <a:bodyPr>
            <a:normAutofit fontScale="62500" lnSpcReduction="20000"/>
          </a:bodyPr>
          <a:lstStyle/>
          <a:p>
            <a:pPr marL="0" indent="0">
              <a:buNone/>
            </a:pPr>
            <a:r>
              <a:rPr lang="en-US" dirty="0"/>
              <a:t>//If we put the base class first then the derived class catch block will never be reached</a:t>
            </a:r>
          </a:p>
          <a:p>
            <a:pPr marL="0" indent="0">
              <a:buNone/>
            </a:pPr>
            <a:r>
              <a:rPr lang="en-US" dirty="0"/>
              <a:t>class Base { };</a:t>
            </a:r>
          </a:p>
          <a:p>
            <a:pPr marL="0" indent="0">
              <a:buNone/>
            </a:pPr>
            <a:r>
              <a:rPr lang="en-US" dirty="0"/>
              <a:t>class Derived : public Base { };</a:t>
            </a:r>
          </a:p>
          <a:p>
            <a:pPr marL="0" indent="0">
              <a:buNone/>
            </a:pPr>
            <a:r>
              <a:rPr lang="en-US" dirty="0"/>
              <a:t>int main()</a:t>
            </a:r>
          </a:p>
          <a:p>
            <a:pPr marL="0" indent="0">
              <a:buNone/>
            </a:pPr>
            <a:r>
              <a:rPr lang="en-US" dirty="0"/>
              <a:t>{</a:t>
            </a:r>
          </a:p>
          <a:p>
            <a:pPr marL="0" indent="0">
              <a:buNone/>
            </a:pPr>
            <a:r>
              <a:rPr lang="en-US" dirty="0"/>
              <a:t>	Derived d;</a:t>
            </a:r>
          </a:p>
          <a:p>
            <a:pPr marL="0" indent="0">
              <a:buNone/>
            </a:pPr>
            <a:r>
              <a:rPr lang="en-US" dirty="0"/>
              <a:t>	try {</a:t>
            </a:r>
          </a:p>
          <a:p>
            <a:pPr marL="0" indent="0">
              <a:buNone/>
            </a:pPr>
            <a:r>
              <a:rPr lang="en-US" dirty="0"/>
              <a:t>		// Monitored code</a:t>
            </a:r>
          </a:p>
          <a:p>
            <a:pPr marL="0" indent="0">
              <a:buNone/>
            </a:pPr>
            <a:r>
              <a:rPr lang="en-US" dirty="0"/>
              <a:t>		throw d;</a:t>
            </a:r>
          </a:p>
          <a:p>
            <a:pPr marL="0" indent="0">
              <a:buNone/>
            </a:pPr>
            <a:r>
              <a:rPr lang="en-US" dirty="0"/>
              <a:t>	}</a:t>
            </a:r>
          </a:p>
          <a:p>
            <a:pPr marL="0" indent="0">
              <a:buNone/>
            </a:pPr>
            <a:r>
              <a:rPr lang="en-US" dirty="0"/>
              <a:t>	catch (Base b) {</a:t>
            </a:r>
          </a:p>
          <a:p>
            <a:pPr marL="0" indent="0">
              <a:buNone/>
            </a:pPr>
            <a:r>
              <a:rPr lang="en-US" dirty="0"/>
              <a:t>		</a:t>
            </a:r>
            <a:r>
              <a:rPr lang="en-US" dirty="0" err="1"/>
              <a:t>cout</a:t>
            </a:r>
            <a:r>
              <a:rPr lang="en-US" dirty="0"/>
              <a:t> &lt;&lt; "Caught Base Exception";</a:t>
            </a:r>
          </a:p>
          <a:p>
            <a:pPr marL="0" indent="0">
              <a:buNone/>
            </a:pPr>
            <a:r>
              <a:rPr lang="en-US" dirty="0"/>
              <a:t>	}</a:t>
            </a:r>
          </a:p>
          <a:p>
            <a:pPr marL="0" indent="0">
              <a:buNone/>
            </a:pPr>
            <a:r>
              <a:rPr lang="en-US" dirty="0"/>
              <a:t>	catch (Derived d) {</a:t>
            </a:r>
          </a:p>
          <a:p>
            <a:pPr marL="0" indent="0">
              <a:buNone/>
            </a:pPr>
            <a:r>
              <a:rPr lang="en-US" dirty="0"/>
              <a:t>		// This 'catch' block is NEVER executed</a:t>
            </a:r>
          </a:p>
          <a:p>
            <a:pPr marL="0" indent="0">
              <a:buNone/>
            </a:pPr>
            <a:r>
              <a:rPr lang="en-US" dirty="0"/>
              <a:t>		</a:t>
            </a:r>
            <a:r>
              <a:rPr lang="en-US" dirty="0" err="1"/>
              <a:t>cout</a:t>
            </a:r>
            <a:r>
              <a:rPr lang="en-US" dirty="0"/>
              <a:t> &lt;&lt; "Caught Derived Exception";</a:t>
            </a:r>
          </a:p>
          <a:p>
            <a:pPr marL="0" indent="0">
              <a:buNone/>
            </a:pPr>
            <a:r>
              <a:rPr lang="en-US" dirty="0"/>
              <a:t>	}</a:t>
            </a:r>
          </a:p>
          <a:p>
            <a:pPr marL="0" indent="0">
              <a:buNone/>
            </a:pPr>
            <a:r>
              <a:rPr lang="en-US" dirty="0"/>
              <a:t>	</a:t>
            </a:r>
            <a:r>
              <a:rPr lang="en-US" dirty="0" err="1"/>
              <a:t>getchar</a:t>
            </a:r>
            <a:r>
              <a:rPr lang="en-US" dirty="0"/>
              <a:t>();</a:t>
            </a:r>
          </a:p>
          <a:p>
            <a:pPr marL="0" indent="0">
              <a:buNone/>
            </a:pPr>
            <a:r>
              <a:rPr lang="en-US" dirty="0"/>
              <a:t>	return 0;</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9F0B1CCF-5270-2546-F4A0-F850E4D4A901}"/>
              </a:ext>
            </a:extLst>
          </p:cNvPr>
          <p:cNvSpPr txBox="1"/>
          <p:nvPr/>
        </p:nvSpPr>
        <p:spPr>
          <a:xfrm>
            <a:off x="8418287" y="5123543"/>
            <a:ext cx="3087588" cy="738664"/>
          </a:xfrm>
          <a:prstGeom prst="rect">
            <a:avLst/>
          </a:prstGeom>
          <a:noFill/>
        </p:spPr>
        <p:txBody>
          <a:bodyPr wrap="square" rtlCol="0">
            <a:spAutoFit/>
          </a:bodyPr>
          <a:lstStyle/>
          <a:p>
            <a:r>
              <a:rPr lang="en-US" sz="2400" dirty="0">
                <a:solidFill>
                  <a:srgbClr val="FF0000"/>
                </a:solidFill>
              </a:rPr>
              <a:t>Output:</a:t>
            </a:r>
          </a:p>
          <a:p>
            <a:r>
              <a:rPr lang="en-US" dirty="0"/>
              <a:t>Caught Base Exception</a:t>
            </a:r>
          </a:p>
        </p:txBody>
      </p:sp>
    </p:spTree>
    <p:extLst>
      <p:ext uri="{BB962C8B-B14F-4D97-AF65-F5344CB8AC3E}">
        <p14:creationId xmlns:p14="http://schemas.microsoft.com/office/powerpoint/2010/main" val="390430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6AE6-EEE8-0048-F845-78CD0BA2C492}"/>
              </a:ext>
            </a:extLst>
          </p:cNvPr>
          <p:cNvSpPr>
            <a:spLocks noGrp="1"/>
          </p:cNvSpPr>
          <p:nvPr>
            <p:ph type="title"/>
          </p:nvPr>
        </p:nvSpPr>
        <p:spPr>
          <a:xfrm>
            <a:off x="145142" y="204333"/>
            <a:ext cx="11640457" cy="476704"/>
          </a:xfrm>
        </p:spPr>
        <p:txBody>
          <a:bodyPr>
            <a:noAutofit/>
          </a:bodyPr>
          <a:lstStyle/>
          <a:p>
            <a:r>
              <a:rPr lang="en-US" sz="2800" dirty="0"/>
              <a:t>A derived class exception should be caught before a base class exception</a:t>
            </a:r>
          </a:p>
        </p:txBody>
      </p:sp>
      <p:sp>
        <p:nvSpPr>
          <p:cNvPr id="3" name="Content Placeholder 2">
            <a:extLst>
              <a:ext uri="{FF2B5EF4-FFF2-40B4-BE49-F238E27FC236}">
                <a16:creationId xmlns:a16="http://schemas.microsoft.com/office/drawing/2014/main" id="{9D03A753-BC42-0D13-D05A-3954598CBBE2}"/>
              </a:ext>
            </a:extLst>
          </p:cNvPr>
          <p:cNvSpPr>
            <a:spLocks noGrp="1"/>
          </p:cNvSpPr>
          <p:nvPr>
            <p:ph idx="1"/>
          </p:nvPr>
        </p:nvSpPr>
        <p:spPr>
          <a:xfrm>
            <a:off x="145142" y="681037"/>
            <a:ext cx="11208658" cy="5972630"/>
          </a:xfrm>
        </p:spPr>
        <p:txBody>
          <a:bodyPr>
            <a:normAutofit fontScale="70000" lnSpcReduction="20000"/>
          </a:bodyPr>
          <a:lstStyle/>
          <a:p>
            <a:pPr marL="0" indent="0">
              <a:buNone/>
            </a:pPr>
            <a:r>
              <a:rPr lang="en-US" dirty="0"/>
              <a:t>class Base { };</a:t>
            </a:r>
          </a:p>
          <a:p>
            <a:pPr marL="0" indent="0">
              <a:buNone/>
            </a:pPr>
            <a:r>
              <a:rPr lang="en-US" dirty="0"/>
              <a:t>class Derived : public Base { };</a:t>
            </a:r>
          </a:p>
          <a:p>
            <a:pPr marL="0" indent="0">
              <a:buNone/>
            </a:pPr>
            <a:r>
              <a:rPr lang="en-US" dirty="0"/>
              <a:t>int main()</a:t>
            </a:r>
          </a:p>
          <a:p>
            <a:pPr marL="0" indent="0">
              <a:buNone/>
            </a:pPr>
            <a:r>
              <a:rPr lang="en-US" dirty="0"/>
              <a:t>{</a:t>
            </a:r>
          </a:p>
          <a:p>
            <a:pPr marL="0" indent="0">
              <a:buNone/>
            </a:pPr>
            <a:r>
              <a:rPr lang="en-US" dirty="0"/>
              <a:t>	Derived   d;</a:t>
            </a:r>
          </a:p>
          <a:p>
            <a:pPr marL="0" indent="0">
              <a:buNone/>
            </a:pPr>
            <a:r>
              <a:rPr lang="en-US" dirty="0"/>
              <a:t>	try {</a:t>
            </a:r>
          </a:p>
          <a:p>
            <a:pPr marL="0" indent="0">
              <a:buNone/>
            </a:pPr>
            <a:r>
              <a:rPr lang="en-US" dirty="0"/>
              <a:t>		throw   d;</a:t>
            </a:r>
          </a:p>
          <a:p>
            <a:pPr marL="0" indent="0">
              <a:buNone/>
            </a:pPr>
            <a:r>
              <a:rPr lang="en-US" dirty="0"/>
              <a:t>	}</a:t>
            </a:r>
          </a:p>
          <a:p>
            <a:pPr marL="0" indent="0">
              <a:buNone/>
            </a:pPr>
            <a:r>
              <a:rPr lang="en-US" dirty="0"/>
              <a:t>	catch (Derived d) {</a:t>
            </a:r>
          </a:p>
          <a:p>
            <a:pPr marL="0" indent="0">
              <a:buNone/>
            </a:pPr>
            <a:r>
              <a:rPr lang="en-US" dirty="0"/>
              <a:t>		</a:t>
            </a:r>
            <a:r>
              <a:rPr lang="en-US" dirty="0" err="1"/>
              <a:t>cout</a:t>
            </a:r>
            <a:r>
              <a:rPr lang="en-US" dirty="0"/>
              <a:t> &lt;&lt; "Caught Derived Exception";</a:t>
            </a:r>
          </a:p>
          <a:p>
            <a:pPr marL="0" indent="0">
              <a:buNone/>
            </a:pPr>
            <a:r>
              <a:rPr lang="en-US" dirty="0"/>
              <a:t>	}</a:t>
            </a:r>
          </a:p>
          <a:p>
            <a:pPr marL="0" indent="0">
              <a:buNone/>
            </a:pPr>
            <a:r>
              <a:rPr lang="en-US" dirty="0"/>
              <a:t>	catch (Base b) {</a:t>
            </a:r>
          </a:p>
          <a:p>
            <a:pPr marL="0" indent="0">
              <a:buNone/>
            </a:pPr>
            <a:r>
              <a:rPr lang="en-US" dirty="0"/>
              <a:t>		</a:t>
            </a:r>
            <a:r>
              <a:rPr lang="en-US" dirty="0" err="1"/>
              <a:t>cout</a:t>
            </a:r>
            <a:r>
              <a:rPr lang="en-US" dirty="0"/>
              <a:t> &lt;&lt; "Caught Base Exception";</a:t>
            </a:r>
          </a:p>
          <a:p>
            <a:pPr marL="0" indent="0">
              <a:buNone/>
            </a:pPr>
            <a:r>
              <a:rPr lang="en-US" dirty="0"/>
              <a:t>	}</a:t>
            </a:r>
          </a:p>
          <a:p>
            <a:pPr marL="0" indent="0">
              <a:buNone/>
            </a:pPr>
            <a:r>
              <a:rPr lang="en-US" dirty="0"/>
              <a:t>	</a:t>
            </a:r>
            <a:r>
              <a:rPr lang="en-US" dirty="0" err="1"/>
              <a:t>getchar</a:t>
            </a:r>
            <a:r>
              <a:rPr lang="en-US" dirty="0"/>
              <a:t>(); // To read the next character</a:t>
            </a:r>
          </a:p>
          <a:p>
            <a:pPr marL="0" indent="0">
              <a:buNone/>
            </a:pPr>
            <a:r>
              <a:rPr lang="en-US" dirty="0"/>
              <a:t>	return 0;</a:t>
            </a:r>
          </a:p>
          <a:p>
            <a:pPr marL="0" indent="0">
              <a:buNone/>
            </a:pPr>
            <a:r>
              <a:rPr lang="en-US" dirty="0"/>
              <a:t>}</a:t>
            </a:r>
          </a:p>
          <a:p>
            <a:pPr marL="0" indent="0">
              <a:buNone/>
            </a:pPr>
            <a:endParaRPr lang="en-US" dirty="0"/>
          </a:p>
        </p:txBody>
      </p:sp>
      <p:sp>
        <p:nvSpPr>
          <p:cNvPr id="5" name="TextBox 4">
            <a:extLst>
              <a:ext uri="{FF2B5EF4-FFF2-40B4-BE49-F238E27FC236}">
                <a16:creationId xmlns:a16="http://schemas.microsoft.com/office/drawing/2014/main" id="{7C772505-B872-7741-E1AA-E8B04FC8C53E}"/>
              </a:ext>
            </a:extLst>
          </p:cNvPr>
          <p:cNvSpPr txBox="1"/>
          <p:nvPr/>
        </p:nvSpPr>
        <p:spPr>
          <a:xfrm>
            <a:off x="8868228" y="5442857"/>
            <a:ext cx="2786743" cy="738664"/>
          </a:xfrm>
          <a:prstGeom prst="rect">
            <a:avLst/>
          </a:prstGeom>
          <a:noFill/>
        </p:spPr>
        <p:txBody>
          <a:bodyPr wrap="square" rtlCol="0">
            <a:spAutoFit/>
          </a:bodyPr>
          <a:lstStyle/>
          <a:p>
            <a:r>
              <a:rPr lang="en-US" sz="2400" dirty="0">
                <a:solidFill>
                  <a:srgbClr val="FF0000"/>
                </a:solidFill>
              </a:rPr>
              <a:t>Output:</a:t>
            </a:r>
          </a:p>
          <a:p>
            <a:r>
              <a:rPr lang="en-US" dirty="0"/>
              <a:t>Caught Derived Exception</a:t>
            </a:r>
          </a:p>
        </p:txBody>
      </p:sp>
    </p:spTree>
    <p:extLst>
      <p:ext uri="{BB962C8B-B14F-4D97-AF65-F5344CB8AC3E}">
        <p14:creationId xmlns:p14="http://schemas.microsoft.com/office/powerpoint/2010/main" val="2383354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DEF4-AF80-ACD8-F883-9D449E04C9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193E6D-598A-0400-73B7-8F57E92D935A}"/>
              </a:ext>
            </a:extLst>
          </p:cNvPr>
          <p:cNvSpPr>
            <a:spLocks noGrp="1"/>
          </p:cNvSpPr>
          <p:nvPr>
            <p:ph idx="1"/>
          </p:nvPr>
        </p:nvSpPr>
        <p:spPr>
          <a:xfrm>
            <a:off x="420914" y="1825625"/>
            <a:ext cx="10932886" cy="4351338"/>
          </a:xfrm>
        </p:spPr>
        <p:txBody>
          <a:bodyPr/>
          <a:lstStyle/>
          <a:p>
            <a:r>
              <a:rPr lang="en-US" dirty="0"/>
              <a:t> the C++ library has a standard exception class which is the base class for all standard exceptions. All objects thrown by the components of the standard library are derived from this class. Therefore, all standard exceptions can be caught by catching this type</a:t>
            </a:r>
          </a:p>
          <a:p>
            <a:r>
              <a:rPr lang="en-US" dirty="0"/>
              <a:t> in C++, all exceptions are unchecked, i.e., the compiler doesn’t check whether an exception is caught or not. So, it is not necessary to specify all uncaught exceptions in a function declaration. Although it’s a recommended practice to do so</a:t>
            </a:r>
          </a:p>
        </p:txBody>
      </p:sp>
    </p:spTree>
    <p:extLst>
      <p:ext uri="{BB962C8B-B14F-4D97-AF65-F5344CB8AC3E}">
        <p14:creationId xmlns:p14="http://schemas.microsoft.com/office/powerpoint/2010/main" val="4201879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A2C34-1023-C8C1-6751-412F9A237F3C}"/>
              </a:ext>
            </a:extLst>
          </p:cNvPr>
          <p:cNvSpPr>
            <a:spLocks noGrp="1"/>
          </p:cNvSpPr>
          <p:nvPr>
            <p:ph idx="1"/>
          </p:nvPr>
        </p:nvSpPr>
        <p:spPr>
          <a:xfrm>
            <a:off x="145143" y="174170"/>
            <a:ext cx="11208657" cy="6545943"/>
          </a:xfrm>
        </p:spPr>
        <p:txBody>
          <a:bodyPr>
            <a:normAutofit fontScale="70000" lnSpcReduction="20000"/>
          </a:bodyPr>
          <a:lstStyle/>
          <a:p>
            <a:pPr marL="0" indent="0">
              <a:buNone/>
            </a:pPr>
            <a:r>
              <a:rPr lang="en-US" dirty="0"/>
              <a:t>// This function signature is fine by the compiler, but not recommended. Ideally, the function should specify all uncaught exceptions and function   signature should be "void fun(int *</a:t>
            </a:r>
            <a:r>
              <a:rPr lang="en-US" dirty="0" err="1"/>
              <a:t>ptr</a:t>
            </a:r>
            <a:r>
              <a:rPr lang="en-US" dirty="0"/>
              <a:t>, int x) throw (int *, int)"</a:t>
            </a:r>
          </a:p>
          <a:p>
            <a:pPr marL="0" indent="0">
              <a:buNone/>
            </a:pPr>
            <a:r>
              <a:rPr lang="en-US" dirty="0"/>
              <a:t>void fun(int *</a:t>
            </a:r>
            <a:r>
              <a:rPr lang="en-US" dirty="0" err="1"/>
              <a:t>ptr</a:t>
            </a:r>
            <a:r>
              <a:rPr lang="en-US" dirty="0"/>
              <a:t>, int x)</a:t>
            </a:r>
          </a:p>
          <a:p>
            <a:pPr marL="0" indent="0">
              <a:buNone/>
            </a:pPr>
            <a:r>
              <a:rPr lang="en-US" dirty="0"/>
              <a:t>{	if (</a:t>
            </a:r>
            <a:r>
              <a:rPr lang="en-US" dirty="0" err="1"/>
              <a:t>ptr</a:t>
            </a:r>
            <a:r>
              <a:rPr lang="en-US" dirty="0"/>
              <a:t> == NULL)</a:t>
            </a:r>
          </a:p>
          <a:p>
            <a:pPr marL="0" indent="0">
              <a:buNone/>
            </a:pPr>
            <a:r>
              <a:rPr lang="en-US" dirty="0"/>
              <a:t>		throw </a:t>
            </a:r>
            <a:r>
              <a:rPr lang="en-US" dirty="0" err="1"/>
              <a:t>ptr</a:t>
            </a:r>
            <a:r>
              <a:rPr lang="en-US" dirty="0"/>
              <a:t>;</a:t>
            </a:r>
          </a:p>
          <a:p>
            <a:pPr marL="0" indent="0">
              <a:buNone/>
            </a:pPr>
            <a:r>
              <a:rPr lang="en-US" dirty="0"/>
              <a:t>	if (x == 0)</a:t>
            </a:r>
          </a:p>
          <a:p>
            <a:pPr marL="0" indent="0">
              <a:buNone/>
            </a:pPr>
            <a:r>
              <a:rPr lang="en-US" dirty="0"/>
              <a:t>		throw x;</a:t>
            </a:r>
          </a:p>
          <a:p>
            <a:pPr marL="0" indent="0">
              <a:buNone/>
            </a:pPr>
            <a:r>
              <a:rPr lang="en-US" dirty="0"/>
              <a:t>	/* Some functionality */</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	try {</a:t>
            </a:r>
          </a:p>
          <a:p>
            <a:pPr marL="0" indent="0">
              <a:buNone/>
            </a:pPr>
            <a:r>
              <a:rPr lang="en-US" dirty="0"/>
              <a:t>	fun(NULL, 0);</a:t>
            </a:r>
          </a:p>
          <a:p>
            <a:pPr marL="0" indent="0">
              <a:buNone/>
            </a:pPr>
            <a:r>
              <a:rPr lang="en-US" dirty="0"/>
              <a:t>	}</a:t>
            </a:r>
          </a:p>
          <a:p>
            <a:pPr marL="0" indent="0">
              <a:buNone/>
            </a:pPr>
            <a:r>
              <a:rPr lang="en-US" dirty="0"/>
              <a:t>	catch(...) {</a:t>
            </a:r>
          </a:p>
          <a:p>
            <a:pPr marL="0" indent="0">
              <a:buNone/>
            </a:pPr>
            <a:r>
              <a:rPr lang="en-US" dirty="0"/>
              <a:t>		</a:t>
            </a:r>
            <a:r>
              <a:rPr lang="en-US" dirty="0" err="1"/>
              <a:t>cout</a:t>
            </a:r>
            <a:r>
              <a:rPr lang="en-US" dirty="0"/>
              <a:t> &lt;&lt; "Caught exception from fun()";</a:t>
            </a:r>
          </a:p>
          <a:p>
            <a:pPr marL="0" indent="0">
              <a:buNone/>
            </a:pPr>
            <a:r>
              <a:rPr lang="en-US" dirty="0"/>
              <a:t>	}</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819534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CB655-83D4-38C2-CCFB-9A18CEA2E6E6}"/>
              </a:ext>
            </a:extLst>
          </p:cNvPr>
          <p:cNvSpPr>
            <a:spLocks noGrp="1"/>
          </p:cNvSpPr>
          <p:nvPr>
            <p:ph idx="1"/>
          </p:nvPr>
        </p:nvSpPr>
        <p:spPr>
          <a:xfrm>
            <a:off x="203200" y="145142"/>
            <a:ext cx="11150600" cy="6712857"/>
          </a:xfrm>
        </p:spPr>
        <p:txBody>
          <a:bodyPr>
            <a:normAutofit fontScale="70000" lnSpcReduction="20000"/>
          </a:bodyPr>
          <a:lstStyle/>
          <a:p>
            <a:pPr marL="0" indent="0">
              <a:buNone/>
            </a:pPr>
            <a:r>
              <a:rPr lang="en-US" dirty="0"/>
              <a:t>// Here we specify the exceptions that this function throws.</a:t>
            </a:r>
          </a:p>
          <a:p>
            <a:pPr marL="0" indent="0">
              <a:buNone/>
            </a:pPr>
            <a:r>
              <a:rPr lang="en-US" dirty="0"/>
              <a:t>void fun(int *</a:t>
            </a:r>
            <a:r>
              <a:rPr lang="en-US" dirty="0" err="1"/>
              <a:t>ptr</a:t>
            </a:r>
            <a:r>
              <a:rPr lang="en-US" dirty="0"/>
              <a:t>, int x)     throw (int *, int)                           // Dynamic Exception specification</a:t>
            </a:r>
          </a:p>
          <a:p>
            <a:pPr marL="0" indent="0">
              <a:buNone/>
            </a:pPr>
            <a:r>
              <a:rPr lang="en-US" dirty="0"/>
              <a:t>{</a:t>
            </a:r>
          </a:p>
          <a:p>
            <a:pPr marL="0" indent="0">
              <a:buNone/>
            </a:pPr>
            <a:r>
              <a:rPr lang="en-US" dirty="0"/>
              <a:t>	if (</a:t>
            </a:r>
            <a:r>
              <a:rPr lang="en-US" dirty="0" err="1"/>
              <a:t>ptr</a:t>
            </a:r>
            <a:r>
              <a:rPr lang="en-US" dirty="0"/>
              <a:t> == NULL)</a:t>
            </a:r>
          </a:p>
          <a:p>
            <a:pPr marL="0" indent="0">
              <a:buNone/>
            </a:pPr>
            <a:r>
              <a:rPr lang="en-US" dirty="0"/>
              <a:t>		throw </a:t>
            </a:r>
            <a:r>
              <a:rPr lang="en-US" dirty="0" err="1"/>
              <a:t>ptr</a:t>
            </a:r>
            <a:r>
              <a:rPr lang="en-US" dirty="0"/>
              <a:t>;</a:t>
            </a:r>
          </a:p>
          <a:p>
            <a:pPr marL="0" indent="0">
              <a:buNone/>
            </a:pPr>
            <a:r>
              <a:rPr lang="en-US" dirty="0"/>
              <a:t>	if (x == 0)</a:t>
            </a:r>
          </a:p>
          <a:p>
            <a:pPr marL="0" indent="0">
              <a:buNone/>
            </a:pPr>
            <a:r>
              <a:rPr lang="en-US" dirty="0"/>
              <a:t>		throw x;</a:t>
            </a:r>
          </a:p>
          <a:p>
            <a:pPr marL="0" indent="0">
              <a:buNone/>
            </a:pPr>
            <a:r>
              <a:rPr lang="en-US" dirty="0"/>
              <a:t>	/* Some functionality */</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	try {</a:t>
            </a:r>
          </a:p>
          <a:p>
            <a:pPr marL="0" indent="0">
              <a:buNone/>
            </a:pPr>
            <a:r>
              <a:rPr lang="en-US" dirty="0"/>
              <a:t>	fun(NULL, 0);</a:t>
            </a:r>
          </a:p>
          <a:p>
            <a:pPr marL="0" indent="0">
              <a:buNone/>
            </a:pPr>
            <a:r>
              <a:rPr lang="en-US" dirty="0"/>
              <a:t>	}</a:t>
            </a:r>
          </a:p>
          <a:p>
            <a:pPr marL="0" indent="0">
              <a:buNone/>
            </a:pPr>
            <a:r>
              <a:rPr lang="en-US" dirty="0"/>
              <a:t>	catch(...) {</a:t>
            </a:r>
          </a:p>
          <a:p>
            <a:pPr marL="0" indent="0">
              <a:buNone/>
            </a:pPr>
            <a:r>
              <a:rPr lang="en-US" dirty="0"/>
              <a:t>		</a:t>
            </a:r>
            <a:r>
              <a:rPr lang="en-US" dirty="0" err="1"/>
              <a:t>cout</a:t>
            </a:r>
            <a:r>
              <a:rPr lang="en-US" dirty="0"/>
              <a:t> &lt;&lt; "Caught exception from fun()";</a:t>
            </a:r>
          </a:p>
          <a:p>
            <a:pPr marL="0" indent="0">
              <a:buNone/>
            </a:pPr>
            <a:r>
              <a:rPr lang="en-US" dirty="0"/>
              <a:t>	}</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94770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B711-0CA4-4E34-BDFE-A0DA36DD77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96E9ED-4191-405E-9A86-6B686C77C575}"/>
              </a:ext>
            </a:extLst>
          </p:cNvPr>
          <p:cNvSpPr>
            <a:spLocks noGrp="1"/>
          </p:cNvSpPr>
          <p:nvPr>
            <p:ph idx="1"/>
          </p:nvPr>
        </p:nvSpPr>
        <p:spPr/>
        <p:txBody>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int main() {</a:t>
            </a:r>
          </a:p>
          <a:p>
            <a:pPr marL="0" indent="0">
              <a:buNone/>
            </a:pPr>
            <a:r>
              <a:rPr lang="en-US" dirty="0"/>
              <a:t>   </a:t>
            </a:r>
            <a:r>
              <a:rPr lang="en-US" dirty="0" err="1"/>
              <a:t>cout</a:t>
            </a:r>
            <a:r>
              <a:rPr lang="en-US" dirty="0"/>
              <a:t> &lt;&lt; "Hello C++" &lt;&lt;</a:t>
            </a:r>
            <a:r>
              <a:rPr lang="en-US" dirty="0" err="1"/>
              <a:t>endl</a:t>
            </a:r>
            <a:r>
              <a:rPr lang="en-US" dirty="0"/>
              <a:t>;</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1126929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2B609-B831-147D-DCB6-9AE0495964DF}"/>
              </a:ext>
            </a:extLst>
          </p:cNvPr>
          <p:cNvSpPr>
            <a:spLocks noGrp="1"/>
          </p:cNvSpPr>
          <p:nvPr>
            <p:ph idx="1"/>
          </p:nvPr>
        </p:nvSpPr>
        <p:spPr>
          <a:xfrm>
            <a:off x="159658" y="159657"/>
            <a:ext cx="10958286" cy="6473372"/>
          </a:xfrm>
        </p:spPr>
        <p:txBody>
          <a:bodyPr>
            <a:normAutofit fontScale="77500" lnSpcReduction="20000"/>
          </a:bodyPr>
          <a:lstStyle/>
          <a:p>
            <a:pPr marL="0" indent="0">
              <a:buNone/>
            </a:pPr>
            <a:r>
              <a:rPr lang="en-US" dirty="0"/>
              <a:t>In C++, try/catch blocks can be nested. Also, an exception can be re-thrown using “throw; “. </a:t>
            </a:r>
          </a:p>
          <a:p>
            <a:pPr marL="0" indent="0">
              <a:buNone/>
            </a:pPr>
            <a:r>
              <a:rPr lang="en-US" dirty="0"/>
              <a:t>int main()</a:t>
            </a:r>
          </a:p>
          <a:p>
            <a:pPr marL="0" indent="0">
              <a:buNone/>
            </a:pPr>
            <a:r>
              <a:rPr lang="en-US" dirty="0"/>
              <a:t>{</a:t>
            </a:r>
          </a:p>
          <a:p>
            <a:pPr marL="0" indent="0">
              <a:buNone/>
            </a:pPr>
            <a:r>
              <a:rPr lang="en-US" dirty="0"/>
              <a:t>	try {</a:t>
            </a:r>
          </a:p>
          <a:p>
            <a:pPr marL="0" indent="0">
              <a:buNone/>
            </a:pPr>
            <a:r>
              <a:rPr lang="en-US" dirty="0"/>
              <a:t>		try {</a:t>
            </a:r>
          </a:p>
          <a:p>
            <a:pPr marL="0" indent="0">
              <a:buNone/>
            </a:pPr>
            <a:r>
              <a:rPr lang="en-US" dirty="0"/>
              <a:t>			throw 20;</a:t>
            </a:r>
          </a:p>
          <a:p>
            <a:pPr marL="0" indent="0">
              <a:buNone/>
            </a:pPr>
            <a:r>
              <a:rPr lang="en-US" dirty="0"/>
              <a:t>		}</a:t>
            </a:r>
          </a:p>
          <a:p>
            <a:pPr marL="0" indent="0">
              <a:buNone/>
            </a:pPr>
            <a:r>
              <a:rPr lang="en-US" dirty="0"/>
              <a:t>		catch (int n) {</a:t>
            </a:r>
          </a:p>
          <a:p>
            <a:pPr marL="0" indent="0">
              <a:buNone/>
            </a:pPr>
            <a:r>
              <a:rPr lang="en-US" dirty="0"/>
              <a:t>			</a:t>
            </a:r>
            <a:r>
              <a:rPr lang="en-US" dirty="0" err="1"/>
              <a:t>cout</a:t>
            </a:r>
            <a:r>
              <a:rPr lang="en-US" dirty="0"/>
              <a:t> &lt;&lt; "Handle Partially ";</a:t>
            </a:r>
          </a:p>
          <a:p>
            <a:pPr marL="0" indent="0">
              <a:buNone/>
            </a:pPr>
            <a:r>
              <a:rPr lang="en-US" dirty="0"/>
              <a:t>			throw; // Re-throwing an exception</a:t>
            </a:r>
          </a:p>
          <a:p>
            <a:pPr marL="0" indent="0">
              <a:buNone/>
            </a:pPr>
            <a:r>
              <a:rPr lang="en-US" dirty="0"/>
              <a:t>		}</a:t>
            </a:r>
          </a:p>
          <a:p>
            <a:pPr marL="0" indent="0">
              <a:buNone/>
            </a:pPr>
            <a:r>
              <a:rPr lang="en-US" dirty="0"/>
              <a:t>	}</a:t>
            </a:r>
          </a:p>
          <a:p>
            <a:pPr marL="0" indent="0">
              <a:buNone/>
            </a:pPr>
            <a:r>
              <a:rPr lang="en-US" dirty="0"/>
              <a:t>	catch (int n) {</a:t>
            </a:r>
          </a:p>
          <a:p>
            <a:pPr marL="0" indent="0">
              <a:buNone/>
            </a:pPr>
            <a:r>
              <a:rPr lang="en-US" dirty="0"/>
              <a:t>		</a:t>
            </a:r>
            <a:r>
              <a:rPr lang="en-US" dirty="0" err="1"/>
              <a:t>cout</a:t>
            </a:r>
            <a:r>
              <a:rPr lang="en-US" dirty="0"/>
              <a:t> &lt;&lt; "Handle remaining ";</a:t>
            </a:r>
          </a:p>
          <a:p>
            <a:pPr marL="0" indent="0">
              <a:buNone/>
            </a:pPr>
            <a:r>
              <a:rPr lang="en-US" dirty="0"/>
              <a:t>	}</a:t>
            </a:r>
          </a:p>
          <a:p>
            <a:pPr marL="0" indent="0">
              <a:buNone/>
            </a:pPr>
            <a:r>
              <a:rPr lang="en-US" dirty="0"/>
              <a:t>	return 0;</a:t>
            </a:r>
          </a:p>
          <a:p>
            <a:pPr marL="0" indent="0">
              <a:buNone/>
            </a:pPr>
            <a:r>
              <a:rPr lang="en-US" dirty="0"/>
              <a:t>}</a:t>
            </a:r>
          </a:p>
          <a:p>
            <a:pPr marL="0" indent="0">
              <a:buNone/>
            </a:pPr>
            <a:endParaRPr lang="en-US" dirty="0"/>
          </a:p>
        </p:txBody>
      </p:sp>
      <p:sp>
        <p:nvSpPr>
          <p:cNvPr id="6" name="TextBox 5">
            <a:extLst>
              <a:ext uri="{FF2B5EF4-FFF2-40B4-BE49-F238E27FC236}">
                <a16:creationId xmlns:a16="http://schemas.microsoft.com/office/drawing/2014/main" id="{E55225AB-ED80-73FD-3594-98A2525A1280}"/>
              </a:ext>
            </a:extLst>
          </p:cNvPr>
          <p:cNvSpPr txBox="1"/>
          <p:nvPr/>
        </p:nvSpPr>
        <p:spPr>
          <a:xfrm>
            <a:off x="8940800" y="5558972"/>
            <a:ext cx="2594103" cy="646331"/>
          </a:xfrm>
          <a:prstGeom prst="rect">
            <a:avLst/>
          </a:prstGeom>
          <a:noFill/>
        </p:spPr>
        <p:txBody>
          <a:bodyPr wrap="square" rtlCol="0">
            <a:spAutoFit/>
          </a:bodyPr>
          <a:lstStyle/>
          <a:p>
            <a:r>
              <a:rPr lang="en-US" dirty="0"/>
              <a:t>Handle Partially </a:t>
            </a:r>
          </a:p>
          <a:p>
            <a:r>
              <a:rPr lang="en-US" dirty="0"/>
              <a:t>Handle remaining</a:t>
            </a:r>
          </a:p>
        </p:txBody>
      </p:sp>
    </p:spTree>
    <p:extLst>
      <p:ext uri="{BB962C8B-B14F-4D97-AF65-F5344CB8AC3E}">
        <p14:creationId xmlns:p14="http://schemas.microsoft.com/office/powerpoint/2010/main" val="2748023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20706-FC8F-DD85-E7AE-B52D6B751630}"/>
              </a:ext>
            </a:extLst>
          </p:cNvPr>
          <p:cNvSpPr>
            <a:spLocks noGrp="1"/>
          </p:cNvSpPr>
          <p:nvPr>
            <p:ph idx="1"/>
          </p:nvPr>
        </p:nvSpPr>
        <p:spPr>
          <a:xfrm>
            <a:off x="246744" y="188686"/>
            <a:ext cx="9768114" cy="6502400"/>
          </a:xfrm>
        </p:spPr>
        <p:txBody>
          <a:bodyPr>
            <a:normAutofit fontScale="77500" lnSpcReduction="20000"/>
          </a:bodyPr>
          <a:lstStyle/>
          <a:p>
            <a:pPr marL="0" indent="0">
              <a:buNone/>
            </a:pPr>
            <a:r>
              <a:rPr lang="en-US" b="1" dirty="0"/>
              <a:t>When an exception is thrown, all objects created inside the enclosing try block are destroyed before the control is transferred to the catch block.</a:t>
            </a:r>
          </a:p>
          <a:p>
            <a:pPr marL="0" indent="0">
              <a:buNone/>
            </a:pPr>
            <a:r>
              <a:rPr lang="en-US" dirty="0"/>
              <a:t>class Test {</a:t>
            </a:r>
          </a:p>
          <a:p>
            <a:pPr marL="0" indent="0">
              <a:buNone/>
            </a:pPr>
            <a:r>
              <a:rPr lang="en-US" dirty="0"/>
              <a:t>public:</a:t>
            </a:r>
          </a:p>
          <a:p>
            <a:pPr marL="0" indent="0">
              <a:buNone/>
            </a:pPr>
            <a:r>
              <a:rPr lang="en-US" dirty="0"/>
              <a:t>	Test() { </a:t>
            </a:r>
            <a:r>
              <a:rPr lang="en-US" dirty="0" err="1"/>
              <a:t>cout</a:t>
            </a:r>
            <a:r>
              <a:rPr lang="en-US" dirty="0"/>
              <a:t> &lt;&lt; "Constructor of Test " &lt;&lt; </a:t>
            </a:r>
            <a:r>
              <a:rPr lang="en-US" dirty="0" err="1"/>
              <a:t>endl</a:t>
            </a:r>
            <a:r>
              <a:rPr lang="en-US" dirty="0"/>
              <a:t>; }</a:t>
            </a:r>
          </a:p>
          <a:p>
            <a:pPr marL="0" indent="0">
              <a:buNone/>
            </a:pPr>
            <a:r>
              <a:rPr lang="en-US" dirty="0"/>
              <a:t>	~Test() { </a:t>
            </a:r>
            <a:r>
              <a:rPr lang="en-US" dirty="0" err="1"/>
              <a:t>cout</a:t>
            </a:r>
            <a:r>
              <a:rPr lang="en-US" dirty="0"/>
              <a:t> &lt;&lt; "Destructor of Test " &lt;&lt; </a:t>
            </a:r>
            <a:r>
              <a:rPr lang="en-US" dirty="0" err="1"/>
              <a:t>endl</a:t>
            </a:r>
            <a:r>
              <a:rPr lang="en-US" dirty="0"/>
              <a:t>; }</a:t>
            </a:r>
          </a:p>
          <a:p>
            <a:pPr marL="0" indent="0">
              <a:buNone/>
            </a:pPr>
            <a:r>
              <a:rPr lang="en-US" dirty="0"/>
              <a:t>};</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try {</a:t>
            </a:r>
          </a:p>
          <a:p>
            <a:pPr marL="0" indent="0">
              <a:buNone/>
            </a:pPr>
            <a:r>
              <a:rPr lang="en-US" dirty="0"/>
              <a:t>		Test t1;</a:t>
            </a:r>
          </a:p>
          <a:p>
            <a:pPr marL="0" indent="0">
              <a:buNone/>
            </a:pPr>
            <a:r>
              <a:rPr lang="en-US" dirty="0"/>
              <a:t>		throw 10;</a:t>
            </a:r>
          </a:p>
          <a:p>
            <a:pPr marL="0" indent="0">
              <a:buNone/>
            </a:pPr>
            <a:r>
              <a:rPr lang="en-US" dirty="0"/>
              <a:t>	}</a:t>
            </a:r>
          </a:p>
          <a:p>
            <a:pPr marL="0" indent="0">
              <a:buNone/>
            </a:pPr>
            <a:r>
              <a:rPr lang="en-US" dirty="0"/>
              <a:t>	catch (int </a:t>
            </a:r>
            <a:r>
              <a:rPr lang="en-US" dirty="0" err="1"/>
              <a:t>i</a:t>
            </a:r>
            <a:r>
              <a:rPr lang="en-US" dirty="0"/>
              <a:t>) {</a:t>
            </a:r>
          </a:p>
          <a:p>
            <a:pPr marL="0" indent="0">
              <a:buNone/>
            </a:pPr>
            <a:r>
              <a:rPr lang="en-US" dirty="0"/>
              <a:t>		</a:t>
            </a:r>
            <a:r>
              <a:rPr lang="en-US" dirty="0" err="1"/>
              <a:t>cout</a:t>
            </a:r>
            <a:r>
              <a:rPr lang="en-US" dirty="0"/>
              <a:t> &lt;&lt; "Caught " &lt;&lt; </a:t>
            </a:r>
            <a:r>
              <a:rPr lang="en-US" dirty="0" err="1"/>
              <a:t>i</a:t>
            </a:r>
            <a:r>
              <a:rPr lang="en-US" dirty="0"/>
              <a:t>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308F21D3-7FF0-0553-9C82-957FB1609859}"/>
              </a:ext>
            </a:extLst>
          </p:cNvPr>
          <p:cNvSpPr txBox="1"/>
          <p:nvPr/>
        </p:nvSpPr>
        <p:spPr>
          <a:xfrm>
            <a:off x="8679544" y="5399314"/>
            <a:ext cx="3000502" cy="923330"/>
          </a:xfrm>
          <a:prstGeom prst="rect">
            <a:avLst/>
          </a:prstGeom>
          <a:noFill/>
        </p:spPr>
        <p:txBody>
          <a:bodyPr wrap="square" rtlCol="0">
            <a:spAutoFit/>
          </a:bodyPr>
          <a:lstStyle/>
          <a:p>
            <a:r>
              <a:rPr lang="en-US"/>
              <a:t>Constructor of Test</a:t>
            </a:r>
          </a:p>
          <a:p>
            <a:r>
              <a:rPr lang="en-US"/>
              <a:t>Destructor of Test</a:t>
            </a:r>
          </a:p>
          <a:p>
            <a:r>
              <a:rPr lang="en-US"/>
              <a:t>Caught 10</a:t>
            </a:r>
            <a:endParaRPr lang="en-US" dirty="0"/>
          </a:p>
        </p:txBody>
      </p:sp>
    </p:spTree>
    <p:extLst>
      <p:ext uri="{BB962C8B-B14F-4D97-AF65-F5344CB8AC3E}">
        <p14:creationId xmlns:p14="http://schemas.microsoft.com/office/powerpoint/2010/main" val="1813976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7999-85AA-4376-A90A-4466E1CF0DCD}"/>
              </a:ext>
            </a:extLst>
          </p:cNvPr>
          <p:cNvSpPr>
            <a:spLocks noGrp="1"/>
          </p:cNvSpPr>
          <p:nvPr>
            <p:ph type="title"/>
          </p:nvPr>
        </p:nvSpPr>
        <p:spPr>
          <a:xfrm>
            <a:off x="838200" y="365126"/>
            <a:ext cx="10515600" cy="774906"/>
          </a:xfrm>
        </p:spPr>
        <p:txBody>
          <a:bodyPr>
            <a:normAutofit fontScale="90000"/>
          </a:bodyPr>
          <a:lstStyle/>
          <a:p>
            <a:r>
              <a:rPr lang="en-US" b="1" dirty="0"/>
              <a:t>Define New Exceptions</a:t>
            </a:r>
            <a:endParaRPr lang="en-US" dirty="0"/>
          </a:p>
        </p:txBody>
      </p:sp>
      <p:sp>
        <p:nvSpPr>
          <p:cNvPr id="3" name="Content Placeholder 2">
            <a:extLst>
              <a:ext uri="{FF2B5EF4-FFF2-40B4-BE49-F238E27FC236}">
                <a16:creationId xmlns:a16="http://schemas.microsoft.com/office/drawing/2014/main" id="{DF53F132-65CF-4689-A481-3B1738276BC0}"/>
              </a:ext>
            </a:extLst>
          </p:cNvPr>
          <p:cNvSpPr>
            <a:spLocks noGrp="1"/>
          </p:cNvSpPr>
          <p:nvPr>
            <p:ph idx="1"/>
          </p:nvPr>
        </p:nvSpPr>
        <p:spPr>
          <a:xfrm>
            <a:off x="261257" y="1021278"/>
            <a:ext cx="11092543" cy="5155685"/>
          </a:xfrm>
        </p:spPr>
        <p:txBody>
          <a:bodyPr/>
          <a:lstStyle/>
          <a:p>
            <a:pPr marL="0" indent="0">
              <a:buNone/>
            </a:pPr>
            <a:r>
              <a:rPr lang="en-US" dirty="0"/>
              <a:t>You can define your own exceptions by inheriting and overriding exception class functionality. Following is the example, which shows how you can use std::exception class to implement your own exception in standard way −</a:t>
            </a:r>
          </a:p>
        </p:txBody>
      </p:sp>
    </p:spTree>
    <p:extLst>
      <p:ext uri="{BB962C8B-B14F-4D97-AF65-F5344CB8AC3E}">
        <p14:creationId xmlns:p14="http://schemas.microsoft.com/office/powerpoint/2010/main" val="816684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71EAD-A587-1827-924F-A33A8073EA12}"/>
              </a:ext>
            </a:extLst>
          </p:cNvPr>
          <p:cNvSpPr>
            <a:spLocks noGrp="1"/>
          </p:cNvSpPr>
          <p:nvPr>
            <p:ph idx="1"/>
          </p:nvPr>
        </p:nvSpPr>
        <p:spPr>
          <a:xfrm>
            <a:off x="116113" y="145142"/>
            <a:ext cx="11814629" cy="6560457"/>
          </a:xfrm>
        </p:spPr>
        <p:txBody>
          <a:bodyPr>
            <a:normAutofit fontScale="77500" lnSpcReduction="20000"/>
          </a:bodyPr>
          <a:lstStyle/>
          <a:p>
            <a:pPr marL="0" indent="0">
              <a:buNone/>
            </a:pPr>
            <a:r>
              <a:rPr lang="en-US" dirty="0"/>
              <a:t>struct </a:t>
            </a:r>
            <a:r>
              <a:rPr lang="en-US" dirty="0" err="1"/>
              <a:t>MyException</a:t>
            </a:r>
            <a:r>
              <a:rPr lang="en-US" dirty="0"/>
              <a:t> : public exception {</a:t>
            </a:r>
          </a:p>
          <a:p>
            <a:pPr marL="0" indent="0">
              <a:buNone/>
            </a:pPr>
            <a:r>
              <a:rPr lang="en-US" dirty="0"/>
              <a:t>   const char * what () const throw () {</a:t>
            </a:r>
          </a:p>
          <a:p>
            <a:pPr marL="0" indent="0">
              <a:buNone/>
            </a:pPr>
            <a:r>
              <a:rPr lang="en-US" dirty="0"/>
              <a:t>      return "C++ Exception";</a:t>
            </a:r>
          </a:p>
          <a:p>
            <a:pPr marL="0" indent="0">
              <a:buNone/>
            </a:pPr>
            <a:r>
              <a:rPr lang="en-US" dirty="0"/>
              <a:t>   }</a:t>
            </a:r>
          </a:p>
          <a:p>
            <a:pPr marL="0" indent="0">
              <a:buNone/>
            </a:pPr>
            <a:r>
              <a:rPr lang="en-US" dirty="0"/>
              <a:t>};</a:t>
            </a:r>
          </a:p>
          <a:p>
            <a:pPr marL="0" indent="0">
              <a:buNone/>
            </a:pPr>
            <a:r>
              <a:rPr lang="en-US" dirty="0"/>
              <a:t> </a:t>
            </a:r>
          </a:p>
          <a:p>
            <a:pPr marL="0" indent="0">
              <a:buNone/>
            </a:pPr>
            <a:r>
              <a:rPr lang="en-US" dirty="0"/>
              <a:t>int main() {</a:t>
            </a:r>
          </a:p>
          <a:p>
            <a:pPr marL="0" indent="0">
              <a:buNone/>
            </a:pPr>
            <a:r>
              <a:rPr lang="en-US" dirty="0"/>
              <a:t>   try {</a:t>
            </a:r>
          </a:p>
          <a:p>
            <a:pPr marL="0" indent="0">
              <a:buNone/>
            </a:pPr>
            <a:r>
              <a:rPr lang="en-US" dirty="0"/>
              <a:t>      throw </a:t>
            </a:r>
            <a:r>
              <a:rPr lang="en-US" dirty="0" err="1"/>
              <a:t>MyException</a:t>
            </a:r>
            <a:r>
              <a:rPr lang="en-US" dirty="0"/>
              <a:t>();</a:t>
            </a:r>
          </a:p>
          <a:p>
            <a:pPr marL="0" indent="0">
              <a:buNone/>
            </a:pPr>
            <a:r>
              <a:rPr lang="en-US" dirty="0"/>
              <a:t>   } catch(</a:t>
            </a:r>
            <a:r>
              <a:rPr lang="en-US" dirty="0" err="1"/>
              <a:t>MyException</a:t>
            </a:r>
            <a:r>
              <a:rPr lang="en-US" dirty="0"/>
              <a:t>&amp; e) {</a:t>
            </a:r>
          </a:p>
          <a:p>
            <a:pPr marL="0" indent="0">
              <a:buNone/>
            </a:pPr>
            <a:r>
              <a:rPr lang="en-US" dirty="0"/>
              <a:t>      </a:t>
            </a:r>
            <a:r>
              <a:rPr lang="en-US" dirty="0" err="1"/>
              <a:t>cout</a:t>
            </a:r>
            <a:r>
              <a:rPr lang="en-US" dirty="0"/>
              <a:t> &lt;&lt; "</a:t>
            </a:r>
            <a:r>
              <a:rPr lang="en-US" dirty="0" err="1"/>
              <a:t>MyException</a:t>
            </a:r>
            <a:r>
              <a:rPr lang="en-US" dirty="0"/>
              <a:t> caught" &lt;&lt;</a:t>
            </a:r>
            <a:r>
              <a:rPr lang="en-US" dirty="0" err="1"/>
              <a:t>endl</a:t>
            </a:r>
            <a:r>
              <a:rPr lang="en-US" dirty="0"/>
              <a:t>;</a:t>
            </a:r>
          </a:p>
          <a:p>
            <a:pPr marL="0" indent="0">
              <a:buNone/>
            </a:pPr>
            <a:r>
              <a:rPr lang="en-US" dirty="0"/>
              <a:t>      </a:t>
            </a:r>
            <a:r>
              <a:rPr lang="en-US" dirty="0" err="1"/>
              <a:t>cout</a:t>
            </a:r>
            <a:r>
              <a:rPr lang="en-US" dirty="0"/>
              <a:t> &lt;&lt; </a:t>
            </a:r>
            <a:r>
              <a:rPr lang="en-US" dirty="0" err="1"/>
              <a:t>e.what</a:t>
            </a:r>
            <a:r>
              <a:rPr lang="en-US" dirty="0"/>
              <a:t>() &lt;&lt;</a:t>
            </a:r>
            <a:r>
              <a:rPr lang="en-US" dirty="0" err="1"/>
              <a:t>endl</a:t>
            </a:r>
            <a:r>
              <a:rPr lang="en-US" dirty="0"/>
              <a:t>;	//what() is a public method provided by exception class and it </a:t>
            </a:r>
          </a:p>
          <a:p>
            <a:pPr marL="0" indent="0">
              <a:buNone/>
            </a:pPr>
            <a:r>
              <a:rPr lang="en-US" dirty="0"/>
              <a:t>	  			//has been overridden by all the child exception classes. </a:t>
            </a:r>
          </a:p>
          <a:p>
            <a:pPr marL="0" indent="0">
              <a:buNone/>
            </a:pPr>
            <a:r>
              <a:rPr lang="en-US" dirty="0"/>
              <a:t>				//This returns the cause of an exception.</a:t>
            </a:r>
          </a:p>
          <a:p>
            <a:pPr marL="0" indent="0">
              <a:buNone/>
            </a:pPr>
            <a:r>
              <a:rPr lang="en-US" dirty="0"/>
              <a:t>   } catch(exception&amp; e) {</a:t>
            </a:r>
          </a:p>
          <a:p>
            <a:pPr marL="0" indent="0">
              <a:buNone/>
            </a:pPr>
            <a:r>
              <a:rPr lang="en-US" dirty="0"/>
              <a:t>      //Other errors</a:t>
            </a:r>
          </a:p>
          <a:p>
            <a:pPr marL="0" indent="0">
              <a:buNone/>
            </a:pPr>
            <a:r>
              <a:rPr lang="en-US" dirty="0"/>
              <a:t>   }</a:t>
            </a:r>
          </a:p>
          <a:p>
            <a:pPr marL="0" indent="0">
              <a:buNone/>
            </a:pPr>
            <a:r>
              <a:rPr lang="en-US" dirty="0"/>
              <a:t>}</a:t>
            </a:r>
          </a:p>
        </p:txBody>
      </p:sp>
      <p:sp>
        <p:nvSpPr>
          <p:cNvPr id="4" name="TextBox 3">
            <a:extLst>
              <a:ext uri="{FF2B5EF4-FFF2-40B4-BE49-F238E27FC236}">
                <a16:creationId xmlns:a16="http://schemas.microsoft.com/office/drawing/2014/main" id="{67D314F1-2A95-797F-048B-877EE4654917}"/>
              </a:ext>
            </a:extLst>
          </p:cNvPr>
          <p:cNvSpPr txBox="1"/>
          <p:nvPr/>
        </p:nvSpPr>
        <p:spPr>
          <a:xfrm>
            <a:off x="8752115" y="5471886"/>
            <a:ext cx="3464960" cy="923330"/>
          </a:xfrm>
          <a:prstGeom prst="rect">
            <a:avLst/>
          </a:prstGeom>
          <a:noFill/>
        </p:spPr>
        <p:txBody>
          <a:bodyPr wrap="square" rtlCol="0">
            <a:spAutoFit/>
          </a:bodyPr>
          <a:lstStyle/>
          <a:p>
            <a:r>
              <a:rPr lang="en-US" b="1" dirty="0">
                <a:solidFill>
                  <a:srgbClr val="FF0000"/>
                </a:solidFill>
              </a:rPr>
              <a:t>Output</a:t>
            </a:r>
          </a:p>
          <a:p>
            <a:r>
              <a:rPr lang="en-US" dirty="0" err="1"/>
              <a:t>MyException</a:t>
            </a:r>
            <a:r>
              <a:rPr lang="en-US" dirty="0"/>
              <a:t>  caught</a:t>
            </a:r>
          </a:p>
          <a:p>
            <a:r>
              <a:rPr lang="en-US" dirty="0"/>
              <a:t>C++ Exception</a:t>
            </a:r>
          </a:p>
        </p:txBody>
      </p:sp>
    </p:spTree>
    <p:extLst>
      <p:ext uri="{BB962C8B-B14F-4D97-AF65-F5344CB8AC3E}">
        <p14:creationId xmlns:p14="http://schemas.microsoft.com/office/powerpoint/2010/main" val="2059250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3F132-65CF-4689-A481-3B1738276BC0}"/>
              </a:ext>
            </a:extLst>
          </p:cNvPr>
          <p:cNvSpPr>
            <a:spLocks noGrp="1"/>
          </p:cNvSpPr>
          <p:nvPr>
            <p:ph idx="1"/>
          </p:nvPr>
        </p:nvSpPr>
        <p:spPr>
          <a:xfrm>
            <a:off x="159657" y="130628"/>
            <a:ext cx="11379200" cy="6589486"/>
          </a:xfrm>
        </p:spPr>
        <p:txBody>
          <a:bodyPr>
            <a:normAutofit fontScale="92500" lnSpcReduction="20000"/>
          </a:bodyPr>
          <a:lstStyle/>
          <a:p>
            <a:pPr marL="0" indent="0">
              <a:buNone/>
            </a:pPr>
            <a:r>
              <a:rPr lang="en-US" sz="2400" dirty="0"/>
              <a:t>int main()  </a:t>
            </a:r>
          </a:p>
          <a:p>
            <a:pPr marL="0" indent="0">
              <a:buNone/>
            </a:pPr>
            <a:r>
              <a:rPr lang="en-US" sz="2400" dirty="0"/>
              <a:t>{  </a:t>
            </a:r>
          </a:p>
          <a:p>
            <a:pPr marL="0" indent="0">
              <a:buNone/>
            </a:pPr>
            <a:r>
              <a:rPr lang="en-US" sz="2400" dirty="0"/>
              <a:t>    try  </a:t>
            </a:r>
          </a:p>
          <a:p>
            <a:pPr marL="0" indent="0">
              <a:buNone/>
            </a:pPr>
            <a:r>
              <a:rPr lang="en-US" sz="2400" dirty="0"/>
              <a:t>    {  </a:t>
            </a:r>
          </a:p>
          <a:p>
            <a:pPr marL="0" indent="0">
              <a:buNone/>
            </a:pPr>
            <a:r>
              <a:rPr lang="en-US" sz="2400" dirty="0"/>
              <a:t>        int x, y;  </a:t>
            </a:r>
          </a:p>
          <a:p>
            <a:pPr marL="0" indent="0">
              <a:buNone/>
            </a:pPr>
            <a:r>
              <a:rPr lang="en-US" sz="2400" dirty="0"/>
              <a:t>        </a:t>
            </a:r>
            <a:r>
              <a:rPr lang="en-US" sz="2400" dirty="0" err="1"/>
              <a:t>cout</a:t>
            </a:r>
            <a:r>
              <a:rPr lang="en-US" sz="2400" dirty="0"/>
              <a:t> &lt;&lt; "Enter the two numbers : \n";  </a:t>
            </a:r>
          </a:p>
          <a:p>
            <a:pPr marL="0" indent="0">
              <a:buNone/>
            </a:pPr>
            <a:r>
              <a:rPr lang="en-US" sz="2400" dirty="0"/>
              <a:t>        </a:t>
            </a:r>
            <a:r>
              <a:rPr lang="en-US" sz="2400" dirty="0" err="1"/>
              <a:t>cin</a:t>
            </a:r>
            <a:r>
              <a:rPr lang="en-US" sz="2400" dirty="0"/>
              <a:t> &gt;&gt; x &gt;&gt; y;  </a:t>
            </a:r>
          </a:p>
          <a:p>
            <a:pPr marL="0" indent="0">
              <a:buNone/>
            </a:pPr>
            <a:r>
              <a:rPr lang="en-US" sz="2400" dirty="0"/>
              <a:t>        if (y == 0)  </a:t>
            </a:r>
          </a:p>
          <a:p>
            <a:pPr marL="0" indent="0">
              <a:buNone/>
            </a:pPr>
            <a:r>
              <a:rPr lang="en-US" sz="2400" dirty="0"/>
              <a:t>        {    </a:t>
            </a:r>
            <a:r>
              <a:rPr lang="en-US" sz="2400" dirty="0" err="1"/>
              <a:t>MyException</a:t>
            </a:r>
            <a:r>
              <a:rPr lang="en-US" sz="2400" dirty="0"/>
              <a:t> z;  	 throw z;   }  </a:t>
            </a:r>
          </a:p>
          <a:p>
            <a:pPr marL="0" indent="0">
              <a:buNone/>
            </a:pPr>
            <a:r>
              <a:rPr lang="en-US" sz="2400" dirty="0"/>
              <a:t>        else  </a:t>
            </a:r>
          </a:p>
          <a:p>
            <a:pPr marL="0" indent="0">
              <a:buNone/>
            </a:pPr>
            <a:r>
              <a:rPr lang="en-US" sz="2400" dirty="0"/>
              <a:t>        {       </a:t>
            </a:r>
            <a:r>
              <a:rPr lang="en-US" sz="2400" dirty="0" err="1"/>
              <a:t>cout</a:t>
            </a:r>
            <a:r>
              <a:rPr lang="en-US" sz="2400" dirty="0"/>
              <a:t> &lt;&lt; "x / y = " &lt;&lt; x/y &lt;&lt; </a:t>
            </a:r>
            <a:r>
              <a:rPr lang="en-US" sz="2400" dirty="0" err="1"/>
              <a:t>endl</a:t>
            </a:r>
            <a:r>
              <a:rPr lang="en-US" sz="2400" dirty="0"/>
              <a:t>;  }  </a:t>
            </a:r>
          </a:p>
          <a:p>
            <a:pPr marL="0" indent="0">
              <a:buNone/>
            </a:pPr>
            <a:r>
              <a:rPr lang="en-US" sz="2400" dirty="0"/>
              <a:t>    }  </a:t>
            </a:r>
          </a:p>
          <a:p>
            <a:pPr marL="0" indent="0">
              <a:buNone/>
            </a:pPr>
            <a:r>
              <a:rPr lang="en-US" sz="2400" dirty="0"/>
              <a:t>    catch(exception&amp; e)  </a:t>
            </a:r>
          </a:p>
          <a:p>
            <a:pPr marL="0" indent="0">
              <a:buNone/>
            </a:pPr>
            <a:r>
              <a:rPr lang="en-US" sz="2400" dirty="0"/>
              <a:t>    {  </a:t>
            </a:r>
          </a:p>
          <a:p>
            <a:pPr marL="0" indent="0">
              <a:buNone/>
            </a:pPr>
            <a:r>
              <a:rPr lang="en-US" sz="2400" dirty="0"/>
              <a:t>        </a:t>
            </a:r>
            <a:r>
              <a:rPr lang="en-US" sz="2400" dirty="0" err="1"/>
              <a:t>cout</a:t>
            </a:r>
            <a:r>
              <a:rPr lang="en-US" sz="2400" dirty="0"/>
              <a:t> &lt;&lt; </a:t>
            </a:r>
            <a:r>
              <a:rPr lang="en-US" sz="2400" dirty="0" err="1"/>
              <a:t>e.what</a:t>
            </a:r>
            <a:r>
              <a:rPr lang="en-US" sz="2400" dirty="0"/>
              <a:t>();  </a:t>
            </a:r>
          </a:p>
          <a:p>
            <a:pPr marL="0" indent="0">
              <a:buNone/>
            </a:pPr>
            <a:r>
              <a:rPr lang="en-US" sz="2400" dirty="0"/>
              <a:t>    }  </a:t>
            </a:r>
          </a:p>
          <a:p>
            <a:pPr marL="0" indent="0">
              <a:buNone/>
            </a:pPr>
            <a:r>
              <a:rPr lang="en-US" sz="2400" dirty="0"/>
              <a:t>} </a:t>
            </a:r>
          </a:p>
        </p:txBody>
      </p:sp>
      <p:sp>
        <p:nvSpPr>
          <p:cNvPr id="6" name="TextBox 5">
            <a:extLst>
              <a:ext uri="{FF2B5EF4-FFF2-40B4-BE49-F238E27FC236}">
                <a16:creationId xmlns:a16="http://schemas.microsoft.com/office/drawing/2014/main" id="{F2299131-2AEF-492B-D53E-36A17904E0DE}"/>
              </a:ext>
            </a:extLst>
          </p:cNvPr>
          <p:cNvSpPr txBox="1"/>
          <p:nvPr/>
        </p:nvSpPr>
        <p:spPr>
          <a:xfrm>
            <a:off x="6545943" y="239487"/>
            <a:ext cx="4524503" cy="2800767"/>
          </a:xfrm>
          <a:prstGeom prst="rect">
            <a:avLst/>
          </a:prstGeom>
          <a:noFill/>
        </p:spPr>
        <p:txBody>
          <a:bodyPr wrap="square" rtlCol="0">
            <a:spAutoFit/>
          </a:bodyPr>
          <a:lstStyle/>
          <a:p>
            <a:r>
              <a:rPr lang="en-US" sz="2200" dirty="0"/>
              <a:t>class </a:t>
            </a:r>
            <a:r>
              <a:rPr lang="en-US" sz="2200" dirty="0" err="1"/>
              <a:t>MyException</a:t>
            </a:r>
            <a:r>
              <a:rPr lang="en-US" sz="2200" dirty="0"/>
              <a:t> : public exception{  </a:t>
            </a:r>
          </a:p>
          <a:p>
            <a:r>
              <a:rPr lang="en-US" sz="2200" dirty="0"/>
              <a:t>    public:  </a:t>
            </a:r>
          </a:p>
          <a:p>
            <a:r>
              <a:rPr lang="en-US" sz="2200" dirty="0"/>
              <a:t>        const char * what() const throw()  </a:t>
            </a:r>
          </a:p>
          <a:p>
            <a:r>
              <a:rPr lang="en-US" sz="2200" dirty="0"/>
              <a:t>        {  </a:t>
            </a:r>
          </a:p>
          <a:p>
            <a:r>
              <a:rPr lang="en-US" sz="2200" dirty="0"/>
              <a:t>            return "Attempted to divide by zero!\n";  </a:t>
            </a:r>
          </a:p>
          <a:p>
            <a:r>
              <a:rPr lang="en-US" sz="2200" dirty="0"/>
              <a:t>        }  </a:t>
            </a:r>
          </a:p>
          <a:p>
            <a:r>
              <a:rPr lang="en-US" sz="2200" dirty="0"/>
              <a:t>}; </a:t>
            </a:r>
          </a:p>
        </p:txBody>
      </p:sp>
    </p:spTree>
    <p:extLst>
      <p:ext uri="{BB962C8B-B14F-4D97-AF65-F5344CB8AC3E}">
        <p14:creationId xmlns:p14="http://schemas.microsoft.com/office/powerpoint/2010/main" val="3932508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B711-0CA4-4E34-BDFE-A0DA36DD77C6}"/>
              </a:ext>
            </a:extLst>
          </p:cNvPr>
          <p:cNvSpPr>
            <a:spLocks noGrp="1"/>
          </p:cNvSpPr>
          <p:nvPr>
            <p:ph type="title"/>
          </p:nvPr>
        </p:nvSpPr>
        <p:spPr>
          <a:xfrm>
            <a:off x="213757" y="365125"/>
            <a:ext cx="11578440" cy="1325563"/>
          </a:xfrm>
        </p:spPr>
        <p:txBody>
          <a:bodyPr>
            <a:normAutofit fontScale="90000"/>
          </a:bodyPr>
          <a:lstStyle/>
          <a:p>
            <a:r>
              <a:rPr lang="en-US" sz="3600" dirty="0"/>
              <a:t>When an exception is thrown, all objects created inside the enclosing </a:t>
            </a:r>
            <a:r>
              <a:rPr lang="en-US" sz="3600" dirty="0">
                <a:solidFill>
                  <a:srgbClr val="FF0000"/>
                </a:solidFill>
              </a:rPr>
              <a:t>try</a:t>
            </a:r>
            <a:r>
              <a:rPr lang="en-US" sz="3600" dirty="0"/>
              <a:t> block are destroyed before the control is transferred to the </a:t>
            </a:r>
            <a:r>
              <a:rPr lang="en-US" sz="3600" dirty="0">
                <a:solidFill>
                  <a:srgbClr val="FF0000"/>
                </a:solidFill>
              </a:rPr>
              <a:t>catch</a:t>
            </a:r>
            <a:r>
              <a:rPr lang="en-US" sz="3600" dirty="0"/>
              <a:t> block.</a:t>
            </a:r>
            <a:endParaRPr lang="en-US" dirty="0"/>
          </a:p>
        </p:txBody>
      </p:sp>
      <p:sp>
        <p:nvSpPr>
          <p:cNvPr id="3" name="Content Placeholder 2">
            <a:extLst>
              <a:ext uri="{FF2B5EF4-FFF2-40B4-BE49-F238E27FC236}">
                <a16:creationId xmlns:a16="http://schemas.microsoft.com/office/drawing/2014/main" id="{2496E9ED-4191-405E-9A86-6B686C77C575}"/>
              </a:ext>
            </a:extLst>
          </p:cNvPr>
          <p:cNvSpPr>
            <a:spLocks noGrp="1"/>
          </p:cNvSpPr>
          <p:nvPr>
            <p:ph idx="1"/>
          </p:nvPr>
        </p:nvSpPr>
        <p:spPr>
          <a:xfrm>
            <a:off x="213757" y="1690688"/>
            <a:ext cx="11140043" cy="5006995"/>
          </a:xfrm>
        </p:spPr>
        <p:txBody>
          <a:bodyPr>
            <a:normAutofit fontScale="70000" lnSpcReduction="20000"/>
          </a:bodyPr>
          <a:lstStyle/>
          <a:p>
            <a:pPr marL="0" indent="0">
              <a:buNone/>
            </a:pPr>
            <a:r>
              <a:rPr lang="en-US" dirty="0"/>
              <a:t>class Test {</a:t>
            </a:r>
          </a:p>
          <a:p>
            <a:pPr marL="0" indent="0">
              <a:buNone/>
            </a:pPr>
            <a:r>
              <a:rPr lang="en-US" dirty="0"/>
              <a:t>public:</a:t>
            </a:r>
          </a:p>
          <a:p>
            <a:pPr marL="0" indent="0">
              <a:buNone/>
            </a:pPr>
            <a:r>
              <a:rPr lang="en-US" dirty="0"/>
              <a:t>	Test() { </a:t>
            </a:r>
            <a:r>
              <a:rPr lang="en-US" dirty="0" err="1"/>
              <a:t>cout</a:t>
            </a:r>
            <a:r>
              <a:rPr lang="en-US" dirty="0"/>
              <a:t> &lt;&lt; "Constructor of Test " &lt;&lt; </a:t>
            </a:r>
            <a:r>
              <a:rPr lang="en-US" dirty="0" err="1"/>
              <a:t>endl</a:t>
            </a:r>
            <a:r>
              <a:rPr lang="en-US" dirty="0"/>
              <a:t>; }</a:t>
            </a:r>
          </a:p>
          <a:p>
            <a:pPr marL="0" indent="0">
              <a:buNone/>
            </a:pPr>
            <a:r>
              <a:rPr lang="en-US" dirty="0"/>
              <a:t>	~Test() { </a:t>
            </a:r>
            <a:r>
              <a:rPr lang="en-US" dirty="0" err="1"/>
              <a:t>cout</a:t>
            </a:r>
            <a:r>
              <a:rPr lang="en-US" dirty="0"/>
              <a:t> &lt;&lt; "Destructor of Test " &lt;&lt; </a:t>
            </a:r>
            <a:r>
              <a:rPr lang="en-US" dirty="0" err="1"/>
              <a:t>endl</a:t>
            </a:r>
            <a:r>
              <a:rPr lang="en-US" dirty="0"/>
              <a:t>; }</a:t>
            </a:r>
          </a:p>
          <a:p>
            <a:pPr marL="0" indent="0">
              <a:buNone/>
            </a:pPr>
            <a:r>
              <a:rPr lang="en-US" dirty="0"/>
              <a:t>};</a:t>
            </a:r>
          </a:p>
          <a:p>
            <a:pPr marL="0" indent="0">
              <a:buNone/>
            </a:pPr>
            <a:r>
              <a:rPr lang="en-US" dirty="0"/>
              <a:t>int main()</a:t>
            </a:r>
          </a:p>
          <a:p>
            <a:pPr marL="0" indent="0">
              <a:buNone/>
            </a:pPr>
            <a:r>
              <a:rPr lang="en-US" dirty="0"/>
              <a:t>{	try {</a:t>
            </a:r>
          </a:p>
          <a:p>
            <a:pPr marL="0" indent="0">
              <a:buNone/>
            </a:pPr>
            <a:r>
              <a:rPr lang="en-US" dirty="0"/>
              <a:t>		Test t1;</a:t>
            </a:r>
          </a:p>
          <a:p>
            <a:pPr marL="0" indent="0">
              <a:buNone/>
            </a:pPr>
            <a:r>
              <a:rPr lang="en-US" dirty="0"/>
              <a:t>		throw 10;</a:t>
            </a:r>
          </a:p>
          <a:p>
            <a:pPr marL="0" indent="0">
              <a:buNone/>
            </a:pPr>
            <a:r>
              <a:rPr lang="en-US" dirty="0"/>
              <a:t>	}</a:t>
            </a:r>
          </a:p>
          <a:p>
            <a:pPr marL="0" indent="0">
              <a:buNone/>
            </a:pPr>
            <a:r>
              <a:rPr lang="en-US" dirty="0"/>
              <a:t>	catch (int </a:t>
            </a:r>
            <a:r>
              <a:rPr lang="en-US" dirty="0" err="1"/>
              <a:t>i</a:t>
            </a:r>
            <a:r>
              <a:rPr lang="en-US" dirty="0"/>
              <a:t>) {</a:t>
            </a:r>
          </a:p>
          <a:p>
            <a:pPr marL="0" indent="0">
              <a:buNone/>
            </a:pPr>
            <a:r>
              <a:rPr lang="en-US" dirty="0"/>
              <a:t>		</a:t>
            </a:r>
            <a:r>
              <a:rPr lang="en-US" dirty="0" err="1"/>
              <a:t>cout</a:t>
            </a:r>
            <a:r>
              <a:rPr lang="en-US" dirty="0"/>
              <a:t> &lt;&lt; "Caught " &lt;&lt; </a:t>
            </a:r>
            <a:r>
              <a:rPr lang="en-US" dirty="0" err="1"/>
              <a:t>i</a:t>
            </a:r>
            <a:r>
              <a:rPr lang="en-US" dirty="0"/>
              <a:t>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57083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7999-85AA-4376-A90A-4466E1CF0DCD}"/>
              </a:ext>
            </a:extLst>
          </p:cNvPr>
          <p:cNvSpPr>
            <a:spLocks noGrp="1"/>
          </p:cNvSpPr>
          <p:nvPr>
            <p:ph type="title"/>
          </p:nvPr>
        </p:nvSpPr>
        <p:spPr>
          <a:xfrm>
            <a:off x="838200" y="365125"/>
            <a:ext cx="10515600" cy="810532"/>
          </a:xfrm>
        </p:spPr>
        <p:txBody>
          <a:bodyPr>
            <a:normAutofit fontScale="90000"/>
          </a:bodyPr>
          <a:lstStyle/>
          <a:p>
            <a:r>
              <a:rPr lang="en-US" b="1" dirty="0"/>
              <a:t>Benefits of Data Abstraction</a:t>
            </a:r>
            <a:endParaRPr lang="en-US" dirty="0"/>
          </a:p>
        </p:txBody>
      </p:sp>
      <p:sp>
        <p:nvSpPr>
          <p:cNvPr id="3" name="Content Placeholder 2">
            <a:extLst>
              <a:ext uri="{FF2B5EF4-FFF2-40B4-BE49-F238E27FC236}">
                <a16:creationId xmlns:a16="http://schemas.microsoft.com/office/drawing/2014/main" id="{DF53F132-65CF-4689-A481-3B1738276BC0}"/>
              </a:ext>
            </a:extLst>
          </p:cNvPr>
          <p:cNvSpPr>
            <a:spLocks noGrp="1"/>
          </p:cNvSpPr>
          <p:nvPr>
            <p:ph idx="1"/>
          </p:nvPr>
        </p:nvSpPr>
        <p:spPr>
          <a:xfrm>
            <a:off x="510639" y="1175657"/>
            <a:ext cx="10843161" cy="5001306"/>
          </a:xfrm>
        </p:spPr>
        <p:txBody>
          <a:bodyPr/>
          <a:lstStyle/>
          <a:p>
            <a:pPr marL="0" indent="0">
              <a:buNone/>
            </a:pPr>
            <a:r>
              <a:rPr lang="en-US" dirty="0"/>
              <a:t>Data abstraction provides two important advantages −</a:t>
            </a:r>
          </a:p>
          <a:p>
            <a:endParaRPr lang="en-US" dirty="0"/>
          </a:p>
          <a:p>
            <a:r>
              <a:rPr lang="en-US" dirty="0"/>
              <a:t>Class internals are protected from inadvertent user-level errors, which might corrupt the state of the object.</a:t>
            </a:r>
          </a:p>
          <a:p>
            <a:endParaRPr lang="en-US" dirty="0"/>
          </a:p>
          <a:p>
            <a:r>
              <a:rPr lang="en-US" dirty="0"/>
              <a:t>The class implementation may evolve over time in response to changing requirements or bug reports without requiring change in user-level code.</a:t>
            </a:r>
          </a:p>
        </p:txBody>
      </p:sp>
    </p:spTree>
    <p:extLst>
      <p:ext uri="{BB962C8B-B14F-4D97-AF65-F5344CB8AC3E}">
        <p14:creationId xmlns:p14="http://schemas.microsoft.com/office/powerpoint/2010/main" val="135044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96E9ED-4191-405E-9A86-6B686C77C575}"/>
              </a:ext>
            </a:extLst>
          </p:cNvPr>
          <p:cNvSpPr>
            <a:spLocks noGrp="1"/>
          </p:cNvSpPr>
          <p:nvPr>
            <p:ph idx="1"/>
          </p:nvPr>
        </p:nvSpPr>
        <p:spPr>
          <a:xfrm>
            <a:off x="237506" y="142504"/>
            <a:ext cx="11116294" cy="6572992"/>
          </a:xfrm>
        </p:spPr>
        <p:txBody>
          <a:bodyPr>
            <a:normAutofit fontScale="85000" lnSpcReduction="20000"/>
          </a:bodyPr>
          <a:lstStyle/>
          <a:p>
            <a:pPr marL="0" indent="0">
              <a:buNone/>
            </a:pPr>
            <a:r>
              <a:rPr lang="en-US" dirty="0"/>
              <a:t>class Adder {</a:t>
            </a:r>
          </a:p>
          <a:p>
            <a:pPr marL="0" indent="0">
              <a:buNone/>
            </a:pPr>
            <a:r>
              <a:rPr lang="en-US" dirty="0"/>
              <a:t>   public:</a:t>
            </a:r>
          </a:p>
          <a:p>
            <a:pPr marL="0" indent="0">
              <a:buNone/>
            </a:pPr>
            <a:r>
              <a:rPr lang="en-US" dirty="0"/>
              <a:t>   Adder(int </a:t>
            </a:r>
            <a:r>
              <a:rPr lang="en-US" dirty="0" err="1"/>
              <a:t>i</a:t>
            </a:r>
            <a:r>
              <a:rPr lang="en-US" dirty="0"/>
              <a:t> = 0) {</a:t>
            </a:r>
          </a:p>
          <a:p>
            <a:pPr marL="0" indent="0">
              <a:buNone/>
            </a:pPr>
            <a:r>
              <a:rPr lang="en-US" dirty="0"/>
              <a:t>         total = </a:t>
            </a:r>
            <a:r>
              <a:rPr lang="en-US" dirty="0" err="1"/>
              <a:t>i</a:t>
            </a:r>
            <a:r>
              <a:rPr lang="en-US" dirty="0"/>
              <a:t>;</a:t>
            </a:r>
          </a:p>
          <a:p>
            <a:pPr marL="0" indent="0">
              <a:buNone/>
            </a:pPr>
            <a:r>
              <a:rPr lang="en-US" dirty="0"/>
              <a:t>      }</a:t>
            </a:r>
          </a:p>
          <a:p>
            <a:pPr marL="0" indent="0">
              <a:buNone/>
            </a:pPr>
            <a:r>
              <a:rPr lang="en-US" dirty="0"/>
              <a:t>      // interface to outside world</a:t>
            </a:r>
          </a:p>
          <a:p>
            <a:pPr marL="0" indent="0">
              <a:buNone/>
            </a:pPr>
            <a:r>
              <a:rPr lang="en-US" dirty="0"/>
              <a:t>      void </a:t>
            </a:r>
            <a:r>
              <a:rPr lang="en-US" dirty="0" err="1"/>
              <a:t>addNum</a:t>
            </a:r>
            <a:r>
              <a:rPr lang="en-US" dirty="0"/>
              <a:t>(int number) {</a:t>
            </a:r>
          </a:p>
          <a:p>
            <a:pPr marL="0" indent="0">
              <a:buNone/>
            </a:pPr>
            <a:r>
              <a:rPr lang="en-US" dirty="0"/>
              <a:t>         total += number;</a:t>
            </a:r>
          </a:p>
          <a:p>
            <a:pPr marL="0" indent="0">
              <a:buNone/>
            </a:pPr>
            <a:r>
              <a:rPr lang="en-US" dirty="0"/>
              <a:t>      }</a:t>
            </a:r>
          </a:p>
          <a:p>
            <a:pPr marL="0" indent="0">
              <a:buNone/>
            </a:pPr>
            <a:r>
              <a:rPr lang="en-US" dirty="0"/>
              <a:t>      // interface to outside world</a:t>
            </a:r>
          </a:p>
          <a:p>
            <a:pPr marL="0" indent="0">
              <a:buNone/>
            </a:pPr>
            <a:r>
              <a:rPr lang="en-US" dirty="0"/>
              <a:t>      int </a:t>
            </a:r>
            <a:r>
              <a:rPr lang="en-US" dirty="0" err="1"/>
              <a:t>getTotal</a:t>
            </a:r>
            <a:r>
              <a:rPr lang="en-US" dirty="0"/>
              <a:t>() {</a:t>
            </a:r>
          </a:p>
          <a:p>
            <a:pPr marL="0" indent="0">
              <a:buNone/>
            </a:pPr>
            <a:r>
              <a:rPr lang="en-US" dirty="0"/>
              <a:t>         return total;</a:t>
            </a:r>
          </a:p>
          <a:p>
            <a:pPr marL="0" indent="0">
              <a:buNone/>
            </a:pPr>
            <a:r>
              <a:rPr lang="en-US" dirty="0"/>
              <a:t>      };</a:t>
            </a:r>
          </a:p>
          <a:p>
            <a:pPr marL="0" indent="0">
              <a:buNone/>
            </a:pPr>
            <a:r>
              <a:rPr lang="en-US" dirty="0"/>
              <a:t>   private:</a:t>
            </a:r>
          </a:p>
          <a:p>
            <a:pPr marL="0" indent="0">
              <a:buNone/>
            </a:pPr>
            <a:r>
              <a:rPr lang="en-US" dirty="0"/>
              <a:t>      // hidden data from outside world</a:t>
            </a:r>
          </a:p>
          <a:p>
            <a:pPr marL="0" indent="0">
              <a:buNone/>
            </a:pPr>
            <a:r>
              <a:rPr lang="en-US" dirty="0"/>
              <a:t>      int total;</a:t>
            </a:r>
          </a:p>
          <a:p>
            <a:pPr marL="0" indent="0">
              <a:buNone/>
            </a:pPr>
            <a:r>
              <a:rPr lang="en-US"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2CC4872E-9D4A-4BD4-AA03-C023396E00B1}"/>
              </a:ext>
            </a:extLst>
          </p:cNvPr>
          <p:cNvSpPr txBox="1"/>
          <p:nvPr/>
        </p:nvSpPr>
        <p:spPr>
          <a:xfrm>
            <a:off x="5866410" y="142504"/>
            <a:ext cx="5474525" cy="3785652"/>
          </a:xfrm>
          <a:prstGeom prst="rect">
            <a:avLst/>
          </a:prstGeom>
          <a:noFill/>
        </p:spPr>
        <p:txBody>
          <a:bodyPr wrap="square" rtlCol="0">
            <a:spAutoFit/>
          </a:bodyPr>
          <a:lstStyle/>
          <a:p>
            <a:r>
              <a:rPr lang="en-US" sz="2400" dirty="0"/>
              <a:t>int main() {</a:t>
            </a:r>
          </a:p>
          <a:p>
            <a:r>
              <a:rPr lang="en-US" sz="2400" dirty="0"/>
              <a:t>   Adder a;</a:t>
            </a:r>
          </a:p>
          <a:p>
            <a:r>
              <a:rPr lang="en-US" sz="2400" dirty="0"/>
              <a:t>   </a:t>
            </a:r>
          </a:p>
          <a:p>
            <a:r>
              <a:rPr lang="en-US" sz="2400" dirty="0"/>
              <a:t>   </a:t>
            </a:r>
            <a:r>
              <a:rPr lang="en-US" sz="2400" dirty="0" err="1"/>
              <a:t>a.addNum</a:t>
            </a:r>
            <a:r>
              <a:rPr lang="en-US" sz="2400" dirty="0"/>
              <a:t>(10);</a:t>
            </a:r>
          </a:p>
          <a:p>
            <a:r>
              <a:rPr lang="en-US" sz="2400" dirty="0"/>
              <a:t>   </a:t>
            </a:r>
            <a:r>
              <a:rPr lang="en-US" sz="2400" dirty="0" err="1"/>
              <a:t>a.addNum</a:t>
            </a:r>
            <a:r>
              <a:rPr lang="en-US" sz="2400" dirty="0"/>
              <a:t>(20);</a:t>
            </a:r>
          </a:p>
          <a:p>
            <a:r>
              <a:rPr lang="en-US" sz="2400" dirty="0"/>
              <a:t>   </a:t>
            </a:r>
            <a:r>
              <a:rPr lang="en-US" sz="2400" dirty="0" err="1"/>
              <a:t>a.addNum</a:t>
            </a:r>
            <a:r>
              <a:rPr lang="en-US" sz="2400" dirty="0"/>
              <a:t>(30);</a:t>
            </a:r>
          </a:p>
          <a:p>
            <a:endParaRPr lang="en-US" sz="2400" dirty="0"/>
          </a:p>
          <a:p>
            <a:r>
              <a:rPr lang="en-US" sz="2400" dirty="0"/>
              <a:t>   </a:t>
            </a:r>
            <a:r>
              <a:rPr lang="en-US" sz="2400" dirty="0" err="1"/>
              <a:t>cout</a:t>
            </a:r>
            <a:r>
              <a:rPr lang="en-US" sz="2400" dirty="0"/>
              <a:t> &lt;&lt; "Total " &lt;&lt; </a:t>
            </a:r>
            <a:r>
              <a:rPr lang="en-US" sz="2400" dirty="0" err="1"/>
              <a:t>a.getTotal</a:t>
            </a:r>
            <a:r>
              <a:rPr lang="en-US" sz="2400" dirty="0"/>
              <a:t>() &lt;&lt;</a:t>
            </a:r>
            <a:r>
              <a:rPr lang="en-US" sz="2400" dirty="0" err="1"/>
              <a:t>endl</a:t>
            </a:r>
            <a:r>
              <a:rPr lang="en-US" sz="2400" dirty="0"/>
              <a:t>;</a:t>
            </a:r>
          </a:p>
          <a:p>
            <a:r>
              <a:rPr lang="en-US" sz="2400" dirty="0"/>
              <a:t>   return 0;</a:t>
            </a:r>
          </a:p>
          <a:p>
            <a:r>
              <a:rPr lang="en-US" sz="2400" dirty="0"/>
              <a:t>}</a:t>
            </a:r>
          </a:p>
        </p:txBody>
      </p:sp>
    </p:spTree>
    <p:extLst>
      <p:ext uri="{BB962C8B-B14F-4D97-AF65-F5344CB8AC3E}">
        <p14:creationId xmlns:p14="http://schemas.microsoft.com/office/powerpoint/2010/main" val="362783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7999-85AA-4376-A90A-4466E1CF0DCD}"/>
              </a:ext>
            </a:extLst>
          </p:cNvPr>
          <p:cNvSpPr>
            <a:spLocks noGrp="1"/>
          </p:cNvSpPr>
          <p:nvPr>
            <p:ph type="title"/>
          </p:nvPr>
        </p:nvSpPr>
        <p:spPr>
          <a:xfrm>
            <a:off x="838200" y="365126"/>
            <a:ext cx="10515600" cy="608652"/>
          </a:xfrm>
        </p:spPr>
        <p:txBody>
          <a:bodyPr>
            <a:normAutofit fontScale="90000"/>
          </a:bodyPr>
          <a:lstStyle/>
          <a:p>
            <a:r>
              <a:rPr lang="en-US" b="1" dirty="0"/>
              <a:t>Data Encapsulation in C++</a:t>
            </a:r>
          </a:p>
        </p:txBody>
      </p:sp>
      <p:sp>
        <p:nvSpPr>
          <p:cNvPr id="3" name="Content Placeholder 2">
            <a:extLst>
              <a:ext uri="{FF2B5EF4-FFF2-40B4-BE49-F238E27FC236}">
                <a16:creationId xmlns:a16="http://schemas.microsoft.com/office/drawing/2014/main" id="{DF53F132-65CF-4689-A481-3B1738276BC0}"/>
              </a:ext>
            </a:extLst>
          </p:cNvPr>
          <p:cNvSpPr>
            <a:spLocks noGrp="1"/>
          </p:cNvSpPr>
          <p:nvPr>
            <p:ph idx="1"/>
          </p:nvPr>
        </p:nvSpPr>
        <p:spPr>
          <a:xfrm>
            <a:off x="225631" y="973778"/>
            <a:ext cx="11602192" cy="5203185"/>
          </a:xfrm>
        </p:spPr>
        <p:txBody>
          <a:bodyPr/>
          <a:lstStyle/>
          <a:p>
            <a:pPr marL="0" indent="0">
              <a:buNone/>
            </a:pPr>
            <a:r>
              <a:rPr lang="en-US" dirty="0"/>
              <a:t>All C++ programs are composed of the following two fundamental elements −</a:t>
            </a:r>
          </a:p>
          <a:p>
            <a:r>
              <a:rPr lang="en-US" b="1" dirty="0"/>
              <a:t>Program statements (code) </a:t>
            </a:r>
            <a:r>
              <a:rPr lang="en-US" dirty="0"/>
              <a:t>− This is the part of a program that performs actions and they are called functions.</a:t>
            </a:r>
          </a:p>
          <a:p>
            <a:r>
              <a:rPr lang="en-US" b="1" dirty="0"/>
              <a:t>Program data </a:t>
            </a:r>
            <a:r>
              <a:rPr lang="en-US" dirty="0"/>
              <a:t>− The data is the information of the program which gets affected by the program functions.</a:t>
            </a:r>
          </a:p>
          <a:p>
            <a:r>
              <a:rPr lang="en-US" dirty="0"/>
              <a:t>Encapsulation binds together the data and functions that manipulate the data, and that keeps both safe from outside interference and misuse. </a:t>
            </a:r>
          </a:p>
          <a:p>
            <a:r>
              <a:rPr lang="en-US" dirty="0"/>
              <a:t>Data encapsulation led to the important OOP concept of data hiding.</a:t>
            </a:r>
          </a:p>
          <a:p>
            <a:r>
              <a:rPr lang="en-US" b="1" dirty="0"/>
              <a:t>Data encapsulation </a:t>
            </a:r>
            <a:r>
              <a:rPr lang="en-US" dirty="0"/>
              <a:t>is a mechanism of bundling the data, and the functions that use them and </a:t>
            </a:r>
            <a:r>
              <a:rPr lang="en-US" b="1" dirty="0"/>
              <a:t>data abstraction </a:t>
            </a:r>
            <a:r>
              <a:rPr lang="en-US" dirty="0"/>
              <a:t>is a mechanism of exposing only the interfaces and hiding the implementation details from the user.</a:t>
            </a:r>
          </a:p>
        </p:txBody>
      </p:sp>
    </p:spTree>
    <p:extLst>
      <p:ext uri="{BB962C8B-B14F-4D97-AF65-F5344CB8AC3E}">
        <p14:creationId xmlns:p14="http://schemas.microsoft.com/office/powerpoint/2010/main" val="364190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96E9ED-4191-405E-9A86-6B686C77C575}"/>
              </a:ext>
            </a:extLst>
          </p:cNvPr>
          <p:cNvSpPr>
            <a:spLocks noGrp="1"/>
          </p:cNvSpPr>
          <p:nvPr>
            <p:ph idx="1"/>
          </p:nvPr>
        </p:nvSpPr>
        <p:spPr>
          <a:xfrm>
            <a:off x="118753" y="106878"/>
            <a:ext cx="11732821" cy="6531428"/>
          </a:xfrm>
        </p:spPr>
        <p:txBody>
          <a:bodyPr>
            <a:normAutofit fontScale="77500" lnSpcReduction="20000"/>
          </a:bodyPr>
          <a:lstStyle/>
          <a:p>
            <a:pPr marL="0" indent="0">
              <a:buNone/>
            </a:pPr>
            <a:r>
              <a:rPr lang="en-US" dirty="0"/>
              <a:t>class Adder {</a:t>
            </a:r>
          </a:p>
          <a:p>
            <a:pPr marL="0" indent="0">
              <a:buNone/>
            </a:pPr>
            <a:r>
              <a:rPr lang="en-US" dirty="0"/>
              <a:t>   public:</a:t>
            </a:r>
          </a:p>
          <a:p>
            <a:pPr marL="0" indent="0">
              <a:buNone/>
            </a:pPr>
            <a:r>
              <a:rPr lang="en-US" dirty="0"/>
              <a:t>      // constructor</a:t>
            </a:r>
          </a:p>
          <a:p>
            <a:pPr marL="0" indent="0">
              <a:buNone/>
            </a:pPr>
            <a:r>
              <a:rPr lang="en-US" dirty="0"/>
              <a:t>      Adder(int </a:t>
            </a:r>
            <a:r>
              <a:rPr lang="en-US" dirty="0" err="1"/>
              <a:t>i</a:t>
            </a:r>
            <a:r>
              <a:rPr lang="en-US" dirty="0"/>
              <a:t> = 0) {</a:t>
            </a:r>
          </a:p>
          <a:p>
            <a:pPr marL="0" indent="0">
              <a:buNone/>
            </a:pPr>
            <a:r>
              <a:rPr lang="en-US" dirty="0"/>
              <a:t>         total = </a:t>
            </a:r>
            <a:r>
              <a:rPr lang="en-US" dirty="0" err="1"/>
              <a:t>i</a:t>
            </a:r>
            <a:r>
              <a:rPr lang="en-US" dirty="0"/>
              <a:t>;</a:t>
            </a:r>
          </a:p>
          <a:p>
            <a:pPr marL="0" indent="0">
              <a:buNone/>
            </a:pPr>
            <a:r>
              <a:rPr lang="en-US" dirty="0"/>
              <a:t>      }</a:t>
            </a:r>
          </a:p>
          <a:p>
            <a:pPr marL="0" indent="0">
              <a:buNone/>
            </a:pPr>
            <a:r>
              <a:rPr lang="en-US" dirty="0"/>
              <a:t>      // interface to outside world</a:t>
            </a:r>
          </a:p>
          <a:p>
            <a:pPr marL="0" indent="0">
              <a:buNone/>
            </a:pPr>
            <a:r>
              <a:rPr lang="en-US" dirty="0"/>
              <a:t>      void </a:t>
            </a:r>
            <a:r>
              <a:rPr lang="en-US" dirty="0" err="1"/>
              <a:t>addNum</a:t>
            </a:r>
            <a:r>
              <a:rPr lang="en-US" dirty="0"/>
              <a:t>(int number) {</a:t>
            </a:r>
          </a:p>
          <a:p>
            <a:pPr marL="0" indent="0">
              <a:buNone/>
            </a:pPr>
            <a:r>
              <a:rPr lang="en-US" dirty="0"/>
              <a:t>         total += number;</a:t>
            </a:r>
          </a:p>
          <a:p>
            <a:pPr marL="0" indent="0">
              <a:buNone/>
            </a:pPr>
            <a:r>
              <a:rPr lang="en-US" dirty="0"/>
              <a:t>      }</a:t>
            </a:r>
          </a:p>
          <a:p>
            <a:pPr marL="0" indent="0">
              <a:buNone/>
            </a:pPr>
            <a:r>
              <a:rPr lang="en-US" dirty="0"/>
              <a:t>      // interface to outside world</a:t>
            </a:r>
          </a:p>
          <a:p>
            <a:pPr marL="0" indent="0">
              <a:buNone/>
            </a:pPr>
            <a:r>
              <a:rPr lang="en-US" dirty="0"/>
              <a:t>      int </a:t>
            </a:r>
            <a:r>
              <a:rPr lang="en-US" dirty="0" err="1"/>
              <a:t>getTotal</a:t>
            </a:r>
            <a:r>
              <a:rPr lang="en-US" dirty="0"/>
              <a:t>() {</a:t>
            </a:r>
          </a:p>
          <a:p>
            <a:pPr marL="0" indent="0">
              <a:buNone/>
            </a:pPr>
            <a:r>
              <a:rPr lang="en-US" dirty="0"/>
              <a:t>         return total;</a:t>
            </a:r>
          </a:p>
          <a:p>
            <a:pPr marL="0" indent="0">
              <a:buNone/>
            </a:pPr>
            <a:r>
              <a:rPr lang="en-US" dirty="0"/>
              <a:t>      };</a:t>
            </a:r>
          </a:p>
          <a:p>
            <a:pPr marL="0" indent="0">
              <a:buNone/>
            </a:pPr>
            <a:r>
              <a:rPr lang="en-US" dirty="0"/>
              <a:t>   private:</a:t>
            </a:r>
          </a:p>
          <a:p>
            <a:pPr marL="0" indent="0">
              <a:buNone/>
            </a:pPr>
            <a:r>
              <a:rPr lang="en-US" dirty="0"/>
              <a:t>      // hidden data from outside world</a:t>
            </a:r>
          </a:p>
          <a:p>
            <a:pPr marL="0" indent="0">
              <a:buNone/>
            </a:pPr>
            <a:r>
              <a:rPr lang="en-US" dirty="0"/>
              <a:t>      int total;</a:t>
            </a:r>
          </a:p>
          <a:p>
            <a:pPr marL="0" indent="0">
              <a:buNone/>
            </a:pPr>
            <a:r>
              <a:rPr lang="en-US" dirty="0"/>
              <a:t>};</a:t>
            </a:r>
          </a:p>
        </p:txBody>
      </p:sp>
      <p:sp>
        <p:nvSpPr>
          <p:cNvPr id="4" name="TextBox 3">
            <a:extLst>
              <a:ext uri="{FF2B5EF4-FFF2-40B4-BE49-F238E27FC236}">
                <a16:creationId xmlns:a16="http://schemas.microsoft.com/office/drawing/2014/main" id="{D59F19F3-2AA5-4351-8DD7-1D2EFA8635B0}"/>
              </a:ext>
            </a:extLst>
          </p:cNvPr>
          <p:cNvSpPr txBox="1"/>
          <p:nvPr/>
        </p:nvSpPr>
        <p:spPr>
          <a:xfrm>
            <a:off x="5997039" y="118753"/>
            <a:ext cx="5795158" cy="3785652"/>
          </a:xfrm>
          <a:prstGeom prst="rect">
            <a:avLst/>
          </a:prstGeom>
          <a:noFill/>
        </p:spPr>
        <p:txBody>
          <a:bodyPr wrap="square" rtlCol="0">
            <a:spAutoFit/>
          </a:bodyPr>
          <a:lstStyle/>
          <a:p>
            <a:r>
              <a:rPr lang="en-US" sz="2400" dirty="0"/>
              <a:t>int main() {</a:t>
            </a:r>
          </a:p>
          <a:p>
            <a:r>
              <a:rPr lang="en-US" sz="2400" dirty="0"/>
              <a:t>   Adder a;</a:t>
            </a:r>
          </a:p>
          <a:p>
            <a:r>
              <a:rPr lang="en-US" sz="2400" dirty="0"/>
              <a:t>   </a:t>
            </a:r>
          </a:p>
          <a:p>
            <a:r>
              <a:rPr lang="en-US" sz="2400" dirty="0"/>
              <a:t>   </a:t>
            </a:r>
            <a:r>
              <a:rPr lang="en-US" sz="2400" dirty="0" err="1"/>
              <a:t>a.addNum</a:t>
            </a:r>
            <a:r>
              <a:rPr lang="en-US" sz="2400" dirty="0"/>
              <a:t>(10);</a:t>
            </a:r>
          </a:p>
          <a:p>
            <a:r>
              <a:rPr lang="en-US" sz="2400" dirty="0"/>
              <a:t>   </a:t>
            </a:r>
            <a:r>
              <a:rPr lang="en-US" sz="2400" dirty="0" err="1"/>
              <a:t>a.addNum</a:t>
            </a:r>
            <a:r>
              <a:rPr lang="en-US" sz="2400" dirty="0"/>
              <a:t>(20);</a:t>
            </a:r>
          </a:p>
          <a:p>
            <a:r>
              <a:rPr lang="en-US" sz="2400" dirty="0"/>
              <a:t>   </a:t>
            </a:r>
            <a:r>
              <a:rPr lang="en-US" sz="2400" dirty="0" err="1"/>
              <a:t>a.addNum</a:t>
            </a:r>
            <a:r>
              <a:rPr lang="en-US" sz="2400" dirty="0"/>
              <a:t>(30);</a:t>
            </a:r>
          </a:p>
          <a:p>
            <a:endParaRPr lang="en-US" sz="2400" dirty="0"/>
          </a:p>
          <a:p>
            <a:r>
              <a:rPr lang="en-US" sz="2400" dirty="0"/>
              <a:t>   </a:t>
            </a:r>
            <a:r>
              <a:rPr lang="en-US" sz="2400" dirty="0" err="1"/>
              <a:t>cout</a:t>
            </a:r>
            <a:r>
              <a:rPr lang="en-US" sz="2400" dirty="0"/>
              <a:t> &lt;&lt; "Total " &lt;&lt; </a:t>
            </a:r>
            <a:r>
              <a:rPr lang="en-US" sz="2400" dirty="0" err="1"/>
              <a:t>a.getTotal</a:t>
            </a:r>
            <a:r>
              <a:rPr lang="en-US" sz="2400" dirty="0"/>
              <a:t>() &lt;&lt;</a:t>
            </a:r>
            <a:r>
              <a:rPr lang="en-US" sz="2400" dirty="0" err="1"/>
              <a:t>endl</a:t>
            </a:r>
            <a:r>
              <a:rPr lang="en-US" sz="2400" dirty="0"/>
              <a:t>;</a:t>
            </a:r>
          </a:p>
          <a:p>
            <a:r>
              <a:rPr lang="en-US" sz="2400" dirty="0"/>
              <a:t>   return 0;</a:t>
            </a:r>
          </a:p>
          <a:p>
            <a:r>
              <a:rPr lang="en-US" sz="2400" dirty="0"/>
              <a:t>}</a:t>
            </a:r>
          </a:p>
        </p:txBody>
      </p:sp>
    </p:spTree>
    <p:extLst>
      <p:ext uri="{BB962C8B-B14F-4D97-AF65-F5344CB8AC3E}">
        <p14:creationId xmlns:p14="http://schemas.microsoft.com/office/powerpoint/2010/main" val="180900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7999-85AA-4376-A90A-4466E1CF0DCD}"/>
              </a:ext>
            </a:extLst>
          </p:cNvPr>
          <p:cNvSpPr>
            <a:spLocks noGrp="1"/>
          </p:cNvSpPr>
          <p:nvPr>
            <p:ph type="title"/>
          </p:nvPr>
        </p:nvSpPr>
        <p:spPr/>
        <p:txBody>
          <a:bodyPr/>
          <a:lstStyle/>
          <a:p>
            <a:r>
              <a:rPr lang="en-US" b="1" dirty="0"/>
              <a:t>Interfaces in C++ (Abstract Classes)</a:t>
            </a:r>
          </a:p>
        </p:txBody>
      </p:sp>
      <p:sp>
        <p:nvSpPr>
          <p:cNvPr id="3" name="Content Placeholder 2">
            <a:extLst>
              <a:ext uri="{FF2B5EF4-FFF2-40B4-BE49-F238E27FC236}">
                <a16:creationId xmlns:a16="http://schemas.microsoft.com/office/drawing/2014/main" id="{DF53F132-65CF-4689-A481-3B1738276BC0}"/>
              </a:ext>
            </a:extLst>
          </p:cNvPr>
          <p:cNvSpPr>
            <a:spLocks noGrp="1"/>
          </p:cNvSpPr>
          <p:nvPr>
            <p:ph idx="1"/>
          </p:nvPr>
        </p:nvSpPr>
        <p:spPr>
          <a:xfrm>
            <a:off x="463137" y="1401288"/>
            <a:ext cx="11305309" cy="5091587"/>
          </a:xfrm>
        </p:spPr>
        <p:txBody>
          <a:bodyPr/>
          <a:lstStyle/>
          <a:p>
            <a:r>
              <a:rPr lang="en-US" dirty="0"/>
              <a:t>An interface describes the behavior or capabilities of a C++ class without committing to a particular implementation of that class.</a:t>
            </a:r>
          </a:p>
          <a:p>
            <a:r>
              <a:rPr lang="en-US" dirty="0"/>
              <a:t>The C++ interfaces are implemented using </a:t>
            </a:r>
            <a:r>
              <a:rPr lang="en-US" b="1" dirty="0"/>
              <a:t>abstract classes </a:t>
            </a:r>
            <a:r>
              <a:rPr lang="en-US" dirty="0"/>
              <a:t>and these abstract classes should not be confused with data abstraction which is a concept of keeping implementation details separate from associated data.</a:t>
            </a:r>
          </a:p>
          <a:p>
            <a:r>
              <a:rPr lang="en-US" dirty="0"/>
              <a:t>Abstract classes cannot be used to instantiate objects and serves only as an interface. Attempting to instantiate an object of an abstract class causes a compilation error.</a:t>
            </a:r>
          </a:p>
          <a:p>
            <a:endParaRPr lang="en-US" dirty="0"/>
          </a:p>
        </p:txBody>
      </p:sp>
    </p:spTree>
    <p:extLst>
      <p:ext uri="{BB962C8B-B14F-4D97-AF65-F5344CB8AC3E}">
        <p14:creationId xmlns:p14="http://schemas.microsoft.com/office/powerpoint/2010/main" val="339323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96E9ED-4191-405E-9A86-6B686C77C575}"/>
              </a:ext>
            </a:extLst>
          </p:cNvPr>
          <p:cNvSpPr>
            <a:spLocks noGrp="1"/>
          </p:cNvSpPr>
          <p:nvPr>
            <p:ph idx="1"/>
          </p:nvPr>
        </p:nvSpPr>
        <p:spPr>
          <a:xfrm>
            <a:off x="178129" y="83126"/>
            <a:ext cx="11863449" cy="6673933"/>
          </a:xfrm>
        </p:spPr>
        <p:txBody>
          <a:bodyPr>
            <a:normAutofit fontScale="62500" lnSpcReduction="20000"/>
          </a:bodyPr>
          <a:lstStyle/>
          <a:p>
            <a:pPr marL="0" indent="0">
              <a:buNone/>
            </a:pPr>
            <a:r>
              <a:rPr lang="en-US" dirty="0"/>
              <a:t>class Shape {</a:t>
            </a:r>
          </a:p>
          <a:p>
            <a:pPr marL="0" indent="0">
              <a:buNone/>
            </a:pPr>
            <a:r>
              <a:rPr lang="en-US" dirty="0"/>
              <a:t>   public:</a:t>
            </a:r>
          </a:p>
          <a:p>
            <a:pPr marL="0" indent="0">
              <a:buNone/>
            </a:pPr>
            <a:r>
              <a:rPr lang="en-US" dirty="0"/>
              <a:t>       virtual int </a:t>
            </a:r>
            <a:r>
              <a:rPr lang="en-US" dirty="0" err="1"/>
              <a:t>getArea</a:t>
            </a:r>
            <a:r>
              <a:rPr lang="en-US" dirty="0"/>
              <a:t>() = 0;</a:t>
            </a:r>
          </a:p>
          <a:p>
            <a:pPr marL="0" indent="0">
              <a:buNone/>
            </a:pPr>
            <a:r>
              <a:rPr lang="en-US" dirty="0"/>
              <a:t>      void </a:t>
            </a:r>
            <a:r>
              <a:rPr lang="en-US" dirty="0" err="1"/>
              <a:t>setWidth</a:t>
            </a:r>
            <a:r>
              <a:rPr lang="en-US" dirty="0"/>
              <a:t>(int w) {</a:t>
            </a:r>
          </a:p>
          <a:p>
            <a:pPr marL="0" indent="0">
              <a:buNone/>
            </a:pPr>
            <a:r>
              <a:rPr lang="en-US" dirty="0"/>
              <a:t>         width = w;     }</a:t>
            </a:r>
          </a:p>
          <a:p>
            <a:pPr marL="0" indent="0">
              <a:buNone/>
            </a:pPr>
            <a:r>
              <a:rPr lang="en-US" dirty="0"/>
              <a:t>void </a:t>
            </a:r>
            <a:r>
              <a:rPr lang="en-US" dirty="0" err="1"/>
              <a:t>setHeight</a:t>
            </a:r>
            <a:r>
              <a:rPr lang="en-US" dirty="0"/>
              <a:t>(int h) {</a:t>
            </a:r>
          </a:p>
          <a:p>
            <a:pPr marL="0" indent="0">
              <a:buNone/>
            </a:pPr>
            <a:r>
              <a:rPr lang="en-US" dirty="0"/>
              <a:t>         height = h;   }</a:t>
            </a:r>
          </a:p>
          <a:p>
            <a:pPr marL="0" indent="0">
              <a:buNone/>
            </a:pPr>
            <a:r>
              <a:rPr lang="en-US" dirty="0"/>
              <a:t>protected:</a:t>
            </a:r>
          </a:p>
          <a:p>
            <a:pPr marL="0" indent="0">
              <a:buNone/>
            </a:pPr>
            <a:r>
              <a:rPr lang="en-US" dirty="0"/>
              <a:t>      int width;</a:t>
            </a:r>
          </a:p>
          <a:p>
            <a:pPr marL="0" indent="0">
              <a:buNone/>
            </a:pPr>
            <a:r>
              <a:rPr lang="en-US" dirty="0"/>
              <a:t>      int height;</a:t>
            </a:r>
          </a:p>
          <a:p>
            <a:pPr marL="0" indent="0">
              <a:buNone/>
            </a:pPr>
            <a:r>
              <a:rPr lang="en-US" dirty="0"/>
              <a:t>};</a:t>
            </a:r>
          </a:p>
          <a:p>
            <a:pPr marL="0" indent="0">
              <a:buNone/>
            </a:pPr>
            <a:r>
              <a:rPr lang="en-US" dirty="0"/>
              <a:t>class Rectangle: public Shape {</a:t>
            </a:r>
          </a:p>
          <a:p>
            <a:pPr marL="0" indent="0">
              <a:buNone/>
            </a:pPr>
            <a:r>
              <a:rPr lang="en-US" dirty="0"/>
              <a:t>   public:</a:t>
            </a:r>
          </a:p>
          <a:p>
            <a:pPr marL="0" indent="0">
              <a:buNone/>
            </a:pPr>
            <a:r>
              <a:rPr lang="en-US" dirty="0"/>
              <a:t>      int </a:t>
            </a:r>
            <a:r>
              <a:rPr lang="en-US" dirty="0" err="1"/>
              <a:t>getArea</a:t>
            </a:r>
            <a:r>
              <a:rPr lang="en-US" dirty="0"/>
              <a:t>() { </a:t>
            </a:r>
          </a:p>
          <a:p>
            <a:pPr marL="0" indent="0">
              <a:buNone/>
            </a:pPr>
            <a:r>
              <a:rPr lang="en-US" dirty="0"/>
              <a:t>         return (width * height); }</a:t>
            </a:r>
          </a:p>
          <a:p>
            <a:pPr marL="0" indent="0">
              <a:buNone/>
            </a:pPr>
            <a:r>
              <a:rPr lang="en-US" dirty="0"/>
              <a:t>};</a:t>
            </a:r>
          </a:p>
          <a:p>
            <a:pPr marL="0" indent="0">
              <a:buNone/>
            </a:pPr>
            <a:r>
              <a:rPr lang="en-US" dirty="0"/>
              <a:t>class Triangle: public Shape {</a:t>
            </a:r>
          </a:p>
          <a:p>
            <a:pPr marL="0" indent="0">
              <a:buNone/>
            </a:pPr>
            <a:r>
              <a:rPr lang="en-US" dirty="0"/>
              <a:t>   public:</a:t>
            </a:r>
          </a:p>
          <a:p>
            <a:pPr marL="0" indent="0">
              <a:buNone/>
            </a:pPr>
            <a:r>
              <a:rPr lang="en-US" dirty="0"/>
              <a:t>      int </a:t>
            </a:r>
            <a:r>
              <a:rPr lang="en-US" dirty="0" err="1"/>
              <a:t>getArea</a:t>
            </a:r>
            <a:r>
              <a:rPr lang="en-US" dirty="0"/>
              <a:t>() { </a:t>
            </a:r>
          </a:p>
          <a:p>
            <a:pPr marL="0" indent="0">
              <a:buNone/>
            </a:pPr>
            <a:r>
              <a:rPr lang="en-US" dirty="0"/>
              <a:t>         return (width * height)/2;  }</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EA3886CB-3798-4F46-820B-D98140EE364A}"/>
              </a:ext>
            </a:extLst>
          </p:cNvPr>
          <p:cNvSpPr txBox="1"/>
          <p:nvPr/>
        </p:nvSpPr>
        <p:spPr>
          <a:xfrm>
            <a:off x="6096000" y="95003"/>
            <a:ext cx="5898078" cy="5078313"/>
          </a:xfrm>
          <a:prstGeom prst="rect">
            <a:avLst/>
          </a:prstGeom>
          <a:noFill/>
        </p:spPr>
        <p:txBody>
          <a:bodyPr wrap="square" rtlCol="0">
            <a:spAutoFit/>
          </a:bodyPr>
          <a:lstStyle/>
          <a:p>
            <a:r>
              <a:rPr lang="en-US" dirty="0"/>
              <a:t>int main(void) {</a:t>
            </a:r>
          </a:p>
          <a:p>
            <a:r>
              <a:rPr lang="en-US" dirty="0"/>
              <a:t>   Rectangle </a:t>
            </a:r>
            <a:r>
              <a:rPr lang="en-US" dirty="0" err="1"/>
              <a:t>Rect</a:t>
            </a:r>
            <a:r>
              <a:rPr lang="en-US" dirty="0"/>
              <a:t>;</a:t>
            </a:r>
          </a:p>
          <a:p>
            <a:r>
              <a:rPr lang="en-US" dirty="0"/>
              <a:t>   Triangle  Tri;</a:t>
            </a:r>
          </a:p>
          <a:p>
            <a:r>
              <a:rPr lang="en-US" dirty="0"/>
              <a:t> </a:t>
            </a:r>
          </a:p>
          <a:p>
            <a:r>
              <a:rPr lang="en-US" dirty="0"/>
              <a:t>   </a:t>
            </a:r>
            <a:r>
              <a:rPr lang="en-US" dirty="0" err="1"/>
              <a:t>Rect.setWidth</a:t>
            </a:r>
            <a:r>
              <a:rPr lang="en-US" dirty="0"/>
              <a:t>(5);</a:t>
            </a:r>
          </a:p>
          <a:p>
            <a:r>
              <a:rPr lang="en-US" dirty="0"/>
              <a:t>   </a:t>
            </a:r>
            <a:r>
              <a:rPr lang="en-US" dirty="0" err="1"/>
              <a:t>Rect.setHeight</a:t>
            </a:r>
            <a:r>
              <a:rPr lang="en-US" dirty="0"/>
              <a:t>(7);</a:t>
            </a:r>
          </a:p>
          <a:p>
            <a:r>
              <a:rPr lang="en-US" dirty="0"/>
              <a:t>   </a:t>
            </a:r>
          </a:p>
          <a:p>
            <a:r>
              <a:rPr lang="en-US" dirty="0"/>
              <a:t>   // Print the area of the object.</a:t>
            </a:r>
          </a:p>
          <a:p>
            <a:r>
              <a:rPr lang="en-US" dirty="0"/>
              <a:t>   </a:t>
            </a:r>
            <a:r>
              <a:rPr lang="en-US" dirty="0" err="1"/>
              <a:t>cout</a:t>
            </a:r>
            <a:r>
              <a:rPr lang="en-US" dirty="0"/>
              <a:t> &lt;&lt; "Total Rectangle area: " &lt;&lt; </a:t>
            </a:r>
            <a:r>
              <a:rPr lang="en-US" dirty="0" err="1"/>
              <a:t>Rect.getArea</a:t>
            </a:r>
            <a:r>
              <a:rPr lang="en-US" dirty="0"/>
              <a:t>() &lt;&lt; </a:t>
            </a:r>
            <a:r>
              <a:rPr lang="en-US" dirty="0" err="1"/>
              <a:t>endl</a:t>
            </a:r>
            <a:r>
              <a:rPr lang="en-US" dirty="0"/>
              <a:t>;</a:t>
            </a:r>
          </a:p>
          <a:p>
            <a:endParaRPr lang="en-US" dirty="0"/>
          </a:p>
          <a:p>
            <a:r>
              <a:rPr lang="en-US" dirty="0"/>
              <a:t>   </a:t>
            </a:r>
            <a:r>
              <a:rPr lang="en-US" dirty="0" err="1"/>
              <a:t>Tri.setWidth</a:t>
            </a:r>
            <a:r>
              <a:rPr lang="en-US" dirty="0"/>
              <a:t>(5);</a:t>
            </a:r>
          </a:p>
          <a:p>
            <a:r>
              <a:rPr lang="en-US" dirty="0"/>
              <a:t>   </a:t>
            </a:r>
            <a:r>
              <a:rPr lang="en-US" dirty="0" err="1"/>
              <a:t>Tri.setHeight</a:t>
            </a:r>
            <a:r>
              <a:rPr lang="en-US" dirty="0"/>
              <a:t>(7);</a:t>
            </a:r>
          </a:p>
          <a:p>
            <a:r>
              <a:rPr lang="en-US" dirty="0"/>
              <a:t>   </a:t>
            </a:r>
          </a:p>
          <a:p>
            <a:r>
              <a:rPr lang="en-US" dirty="0"/>
              <a:t>   // Print the area of the object.</a:t>
            </a:r>
          </a:p>
          <a:p>
            <a:r>
              <a:rPr lang="en-US" dirty="0"/>
              <a:t>   </a:t>
            </a:r>
            <a:r>
              <a:rPr lang="en-US" dirty="0" err="1"/>
              <a:t>cout</a:t>
            </a:r>
            <a:r>
              <a:rPr lang="en-US" dirty="0"/>
              <a:t> &lt;&lt; "Total Triangle area: " &lt;&lt; </a:t>
            </a:r>
            <a:r>
              <a:rPr lang="en-US" dirty="0" err="1"/>
              <a:t>Tri.getArea</a:t>
            </a:r>
            <a:r>
              <a:rPr lang="en-US" dirty="0"/>
              <a:t>() &lt;&lt; </a:t>
            </a:r>
            <a:r>
              <a:rPr lang="en-US" dirty="0" err="1"/>
              <a:t>endl</a:t>
            </a:r>
            <a:r>
              <a:rPr lang="en-US" dirty="0"/>
              <a:t>; </a:t>
            </a:r>
          </a:p>
          <a:p>
            <a:endParaRPr lang="en-US" dirty="0"/>
          </a:p>
          <a:p>
            <a:r>
              <a:rPr lang="en-US" dirty="0"/>
              <a:t>   return 0;</a:t>
            </a:r>
          </a:p>
          <a:p>
            <a:r>
              <a:rPr lang="en-US" dirty="0"/>
              <a:t>}</a:t>
            </a:r>
          </a:p>
        </p:txBody>
      </p:sp>
    </p:spTree>
    <p:extLst>
      <p:ext uri="{BB962C8B-B14F-4D97-AF65-F5344CB8AC3E}">
        <p14:creationId xmlns:p14="http://schemas.microsoft.com/office/powerpoint/2010/main" val="246002309"/>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497</TotalTime>
  <Words>3365</Words>
  <Application>Microsoft Office PowerPoint</Application>
  <PresentationFormat>Widescreen</PresentationFormat>
  <Paragraphs>502</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Corbel</vt:lpstr>
      <vt:lpstr>Depth</vt:lpstr>
      <vt:lpstr>PowerPoint Presentation</vt:lpstr>
      <vt:lpstr>Data Abstraction in C++</vt:lpstr>
      <vt:lpstr>PowerPoint Presentation</vt:lpstr>
      <vt:lpstr>Benefits of Data Abstraction</vt:lpstr>
      <vt:lpstr>PowerPoint Presentation</vt:lpstr>
      <vt:lpstr>Data Encapsulation in C++</vt:lpstr>
      <vt:lpstr>PowerPoint Presentation</vt:lpstr>
      <vt:lpstr>Interfaces in C++ (Abstract Classes)</vt:lpstr>
      <vt:lpstr>PowerPoint Presentation</vt:lpstr>
      <vt:lpstr>C++ Exception Handling</vt:lpstr>
      <vt:lpstr>C++ Exception Handling</vt:lpstr>
      <vt:lpstr>advantages of exception handling</vt:lpstr>
      <vt:lpstr>C++ Exception Handling</vt:lpstr>
      <vt:lpstr>Throwing Exceptions</vt:lpstr>
      <vt:lpstr>Catching Exceptions</vt:lpstr>
      <vt:lpstr>Catching Exceptions</vt:lpstr>
      <vt:lpstr>PowerPoint Presentation</vt:lpstr>
      <vt:lpstr>PowerPoint Presentation</vt:lpstr>
      <vt:lpstr>PowerPoint Presentation</vt:lpstr>
      <vt:lpstr>Exception Handling</vt:lpstr>
      <vt:lpstr>Exception Handling in C++</vt:lpstr>
      <vt:lpstr>PowerPoint Presentation</vt:lpstr>
      <vt:lpstr>PowerPoint Presentation</vt:lpstr>
      <vt:lpstr> If an exception is thrown and not caught anywhere, the program terminates abnormally. For example, in the following program, a char is thrown, but there is no catch block to catch the char.</vt:lpstr>
      <vt:lpstr>PowerPoint Presentation</vt:lpstr>
      <vt:lpstr>A derived class exception should be caught before a base class exception</vt:lpstr>
      <vt:lpstr>PowerPoint Presentation</vt:lpstr>
      <vt:lpstr>PowerPoint Presentation</vt:lpstr>
      <vt:lpstr>PowerPoint Presentation</vt:lpstr>
      <vt:lpstr>PowerPoint Presentation</vt:lpstr>
      <vt:lpstr>PowerPoint Presentation</vt:lpstr>
      <vt:lpstr>Define New Exceptions</vt:lpstr>
      <vt:lpstr>PowerPoint Presentation</vt:lpstr>
      <vt:lpstr>PowerPoint Presentation</vt:lpstr>
      <vt:lpstr>When an exception is thrown, all objects created inside the enclosing try block are destroyed before the control is transferred to the catch block.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Ghazanfar Farooq</dc:creator>
  <cp:lastModifiedBy>Ghazanfar Farooq</cp:lastModifiedBy>
  <cp:revision>17</cp:revision>
  <dcterms:created xsi:type="dcterms:W3CDTF">2022-12-16T05:56:02Z</dcterms:created>
  <dcterms:modified xsi:type="dcterms:W3CDTF">2022-12-22T08:12:45Z</dcterms:modified>
</cp:coreProperties>
</file>