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82" r:id="rId5"/>
    <p:sldId id="283" r:id="rId6"/>
    <p:sldId id="284" r:id="rId7"/>
    <p:sldId id="303" r:id="rId8"/>
    <p:sldId id="256" r:id="rId9"/>
    <p:sldId id="257" r:id="rId10"/>
    <p:sldId id="286" r:id="rId11"/>
    <p:sldId id="258" r:id="rId12"/>
    <p:sldId id="285" r:id="rId13"/>
    <p:sldId id="290" r:id="rId14"/>
    <p:sldId id="291" r:id="rId15"/>
    <p:sldId id="292" r:id="rId16"/>
    <p:sldId id="293" r:id="rId17"/>
    <p:sldId id="295" r:id="rId18"/>
    <p:sldId id="294" r:id="rId19"/>
    <p:sldId id="297" r:id="rId20"/>
    <p:sldId id="296" r:id="rId21"/>
    <p:sldId id="259" r:id="rId22"/>
    <p:sldId id="260" r:id="rId23"/>
    <p:sldId id="261" r:id="rId24"/>
    <p:sldId id="298" r:id="rId25"/>
    <p:sldId id="299" r:id="rId26"/>
    <p:sldId id="300" r:id="rId27"/>
    <p:sldId id="301" r:id="rId28"/>
    <p:sldId id="262" r:id="rId29"/>
    <p:sldId id="263" r:id="rId30"/>
    <p:sldId id="268" r:id="rId31"/>
    <p:sldId id="269" r:id="rId32"/>
    <p:sldId id="304" r:id="rId33"/>
    <p:sldId id="264" r:id="rId34"/>
    <p:sldId id="265" r:id="rId35"/>
    <p:sldId id="287" r:id="rId36"/>
    <p:sldId id="288" r:id="rId37"/>
    <p:sldId id="289" r:id="rId38"/>
    <p:sldId id="266" r:id="rId39"/>
    <p:sldId id="272" r:id="rId40"/>
    <p:sldId id="271" r:id="rId41"/>
    <p:sldId id="273" r:id="rId42"/>
    <p:sldId id="274" r:id="rId43"/>
    <p:sldId id="275" r:id="rId44"/>
    <p:sldId id="276" r:id="rId45"/>
    <p:sldId id="277" r:id="rId46"/>
    <p:sldId id="279"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0000" autoAdjust="0"/>
    <p:restoredTop sz="94660"/>
  </p:normalViewPr>
  <p:slideViewPr>
    <p:cSldViewPr snapToGrid="0">
      <p:cViewPr varScale="1">
        <p:scale>
          <a:sx n="66" d="100"/>
          <a:sy n="66" d="100"/>
        </p:scale>
        <p:origin x="1020" y="66"/>
      </p:cViewPr>
      <p:guideLst/>
    </p:cSldViewPr>
  </p:slideViewPr>
  <p:notesTextViewPr>
    <p:cViewPr>
      <p:scale>
        <a:sx n="1" d="1"/>
        <a:sy n="1" d="1"/>
      </p:scale>
      <p:origin x="0" y="0"/>
    </p:cViewPr>
  </p:notesTextViewPr>
  <p:sorterViewPr>
    <p:cViewPr varScale="1">
      <p:scale>
        <a:sx n="1" d="1"/>
        <a:sy n="1" d="1"/>
      </p:scale>
      <p:origin x="0" y="-179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705561-6B26-4082-A58B-143CE7D2A776}" type="datetimeFigureOut">
              <a:rPr lang="en-US" smtClean="0"/>
              <a:t>27-Sep-22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253DC7D-17B9-4FAD-B0CD-0A693FF55329}" type="slidenum">
              <a:rPr lang="en-US" smtClean="0"/>
              <a:t>‹#›</a:t>
            </a:fld>
            <a:endParaRPr lang="en-US"/>
          </a:p>
        </p:txBody>
      </p:sp>
    </p:spTree>
    <p:extLst>
      <p:ext uri="{BB962C8B-B14F-4D97-AF65-F5344CB8AC3E}">
        <p14:creationId xmlns:p14="http://schemas.microsoft.com/office/powerpoint/2010/main" val="3258713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705561-6B26-4082-A58B-143CE7D2A776}" type="datetimeFigureOut">
              <a:rPr lang="en-US" smtClean="0"/>
              <a:t>27-Sep-22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53DC7D-17B9-4FAD-B0CD-0A693FF55329}" type="slidenum">
              <a:rPr lang="en-US" smtClean="0"/>
              <a:t>‹#›</a:t>
            </a:fld>
            <a:endParaRPr lang="en-US"/>
          </a:p>
        </p:txBody>
      </p:sp>
    </p:spTree>
    <p:extLst>
      <p:ext uri="{BB962C8B-B14F-4D97-AF65-F5344CB8AC3E}">
        <p14:creationId xmlns:p14="http://schemas.microsoft.com/office/powerpoint/2010/main" val="2412645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705561-6B26-4082-A58B-143CE7D2A776}" type="datetimeFigureOut">
              <a:rPr lang="en-US" smtClean="0"/>
              <a:t>27-Sep-22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53DC7D-17B9-4FAD-B0CD-0A693FF5532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25298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3705561-6B26-4082-A58B-143CE7D2A776}" type="datetimeFigureOut">
              <a:rPr lang="en-US" smtClean="0"/>
              <a:t>27-Sep-22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53DC7D-17B9-4FAD-B0CD-0A693FF55329}" type="slidenum">
              <a:rPr lang="en-US" smtClean="0"/>
              <a:t>‹#›</a:t>
            </a:fld>
            <a:endParaRPr lang="en-US"/>
          </a:p>
        </p:txBody>
      </p:sp>
    </p:spTree>
    <p:extLst>
      <p:ext uri="{BB962C8B-B14F-4D97-AF65-F5344CB8AC3E}">
        <p14:creationId xmlns:p14="http://schemas.microsoft.com/office/powerpoint/2010/main" val="273551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3705561-6B26-4082-A58B-143CE7D2A776}" type="datetimeFigureOut">
              <a:rPr lang="en-US" smtClean="0"/>
              <a:t>27-Sep-22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53DC7D-17B9-4FAD-B0CD-0A693FF5532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81694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3705561-6B26-4082-A58B-143CE7D2A776}" type="datetimeFigureOut">
              <a:rPr lang="en-US" smtClean="0"/>
              <a:t>27-Sep-22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53DC7D-17B9-4FAD-B0CD-0A693FF55329}" type="slidenum">
              <a:rPr lang="en-US" smtClean="0"/>
              <a:t>‹#›</a:t>
            </a:fld>
            <a:endParaRPr lang="en-US"/>
          </a:p>
        </p:txBody>
      </p:sp>
    </p:spTree>
    <p:extLst>
      <p:ext uri="{BB962C8B-B14F-4D97-AF65-F5344CB8AC3E}">
        <p14:creationId xmlns:p14="http://schemas.microsoft.com/office/powerpoint/2010/main" val="2422042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05561-6B26-4082-A58B-143CE7D2A776}" type="datetimeFigureOut">
              <a:rPr lang="en-US" smtClean="0"/>
              <a:t>27-Sep-22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53DC7D-17B9-4FAD-B0CD-0A693FF55329}" type="slidenum">
              <a:rPr lang="en-US" smtClean="0"/>
              <a:t>‹#›</a:t>
            </a:fld>
            <a:endParaRPr lang="en-US"/>
          </a:p>
        </p:txBody>
      </p:sp>
    </p:spTree>
    <p:extLst>
      <p:ext uri="{BB962C8B-B14F-4D97-AF65-F5344CB8AC3E}">
        <p14:creationId xmlns:p14="http://schemas.microsoft.com/office/powerpoint/2010/main" val="3653716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05561-6B26-4082-A58B-143CE7D2A776}" type="datetimeFigureOut">
              <a:rPr lang="en-US" smtClean="0"/>
              <a:t>27-Sep-22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53DC7D-17B9-4FAD-B0CD-0A693FF55329}" type="slidenum">
              <a:rPr lang="en-US" smtClean="0"/>
              <a:t>‹#›</a:t>
            </a:fld>
            <a:endParaRPr lang="en-US"/>
          </a:p>
        </p:txBody>
      </p:sp>
    </p:spTree>
    <p:extLst>
      <p:ext uri="{BB962C8B-B14F-4D97-AF65-F5344CB8AC3E}">
        <p14:creationId xmlns:p14="http://schemas.microsoft.com/office/powerpoint/2010/main" val="445801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05561-6B26-4082-A58B-143CE7D2A776}" type="datetimeFigureOut">
              <a:rPr lang="en-US" smtClean="0"/>
              <a:t>27-Sep-22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53DC7D-17B9-4FAD-B0CD-0A693FF55329}" type="slidenum">
              <a:rPr lang="en-US" smtClean="0"/>
              <a:t>‹#›</a:t>
            </a:fld>
            <a:endParaRPr lang="en-US"/>
          </a:p>
        </p:txBody>
      </p:sp>
    </p:spTree>
    <p:extLst>
      <p:ext uri="{BB962C8B-B14F-4D97-AF65-F5344CB8AC3E}">
        <p14:creationId xmlns:p14="http://schemas.microsoft.com/office/powerpoint/2010/main" val="1760172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705561-6B26-4082-A58B-143CE7D2A776}" type="datetimeFigureOut">
              <a:rPr lang="en-US" smtClean="0"/>
              <a:t>27-Sep-22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53DC7D-17B9-4FAD-B0CD-0A693FF55329}" type="slidenum">
              <a:rPr lang="en-US" smtClean="0"/>
              <a:t>‹#›</a:t>
            </a:fld>
            <a:endParaRPr lang="en-US"/>
          </a:p>
        </p:txBody>
      </p:sp>
    </p:spTree>
    <p:extLst>
      <p:ext uri="{BB962C8B-B14F-4D97-AF65-F5344CB8AC3E}">
        <p14:creationId xmlns:p14="http://schemas.microsoft.com/office/powerpoint/2010/main" val="3062021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705561-6B26-4082-A58B-143CE7D2A776}" type="datetimeFigureOut">
              <a:rPr lang="en-US" smtClean="0"/>
              <a:t>27-Sep-22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253DC7D-17B9-4FAD-B0CD-0A693FF55329}" type="slidenum">
              <a:rPr lang="en-US" smtClean="0"/>
              <a:t>‹#›</a:t>
            </a:fld>
            <a:endParaRPr lang="en-US"/>
          </a:p>
        </p:txBody>
      </p:sp>
    </p:spTree>
    <p:extLst>
      <p:ext uri="{BB962C8B-B14F-4D97-AF65-F5344CB8AC3E}">
        <p14:creationId xmlns:p14="http://schemas.microsoft.com/office/powerpoint/2010/main" val="3764952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705561-6B26-4082-A58B-143CE7D2A776}" type="datetimeFigureOut">
              <a:rPr lang="en-US" smtClean="0"/>
              <a:t>27-Sep-22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253DC7D-17B9-4FAD-B0CD-0A693FF55329}" type="slidenum">
              <a:rPr lang="en-US" smtClean="0"/>
              <a:t>‹#›</a:t>
            </a:fld>
            <a:endParaRPr lang="en-US"/>
          </a:p>
        </p:txBody>
      </p:sp>
    </p:spTree>
    <p:extLst>
      <p:ext uri="{BB962C8B-B14F-4D97-AF65-F5344CB8AC3E}">
        <p14:creationId xmlns:p14="http://schemas.microsoft.com/office/powerpoint/2010/main" val="3999770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705561-6B26-4082-A58B-143CE7D2A776}" type="datetimeFigureOut">
              <a:rPr lang="en-US" smtClean="0"/>
              <a:t>27-Sep-22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253DC7D-17B9-4FAD-B0CD-0A693FF55329}" type="slidenum">
              <a:rPr lang="en-US" smtClean="0"/>
              <a:t>‹#›</a:t>
            </a:fld>
            <a:endParaRPr lang="en-US"/>
          </a:p>
        </p:txBody>
      </p:sp>
    </p:spTree>
    <p:extLst>
      <p:ext uri="{BB962C8B-B14F-4D97-AF65-F5344CB8AC3E}">
        <p14:creationId xmlns:p14="http://schemas.microsoft.com/office/powerpoint/2010/main" val="424633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705561-6B26-4082-A58B-143CE7D2A776}" type="datetimeFigureOut">
              <a:rPr lang="en-US" smtClean="0"/>
              <a:t>27-Sep-22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253DC7D-17B9-4FAD-B0CD-0A693FF55329}" type="slidenum">
              <a:rPr lang="en-US" smtClean="0"/>
              <a:t>‹#›</a:t>
            </a:fld>
            <a:endParaRPr lang="en-US"/>
          </a:p>
        </p:txBody>
      </p:sp>
    </p:spTree>
    <p:extLst>
      <p:ext uri="{BB962C8B-B14F-4D97-AF65-F5344CB8AC3E}">
        <p14:creationId xmlns:p14="http://schemas.microsoft.com/office/powerpoint/2010/main" val="19149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705561-6B26-4082-A58B-143CE7D2A776}" type="datetimeFigureOut">
              <a:rPr lang="en-US" smtClean="0"/>
              <a:t>27-Sep-22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253DC7D-17B9-4FAD-B0CD-0A693FF55329}" type="slidenum">
              <a:rPr lang="en-US" smtClean="0"/>
              <a:t>‹#›</a:t>
            </a:fld>
            <a:endParaRPr lang="en-US"/>
          </a:p>
        </p:txBody>
      </p:sp>
    </p:spTree>
    <p:extLst>
      <p:ext uri="{BB962C8B-B14F-4D97-AF65-F5344CB8AC3E}">
        <p14:creationId xmlns:p14="http://schemas.microsoft.com/office/powerpoint/2010/main" val="1402038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705561-6B26-4082-A58B-143CE7D2A776}" type="datetimeFigureOut">
              <a:rPr lang="en-US" smtClean="0"/>
              <a:t>27-Sep-22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53DC7D-17B9-4FAD-B0CD-0A693FF55329}" type="slidenum">
              <a:rPr lang="en-US" smtClean="0"/>
              <a:t>‹#›</a:t>
            </a:fld>
            <a:endParaRPr lang="en-US"/>
          </a:p>
        </p:txBody>
      </p:sp>
    </p:spTree>
    <p:extLst>
      <p:ext uri="{BB962C8B-B14F-4D97-AF65-F5344CB8AC3E}">
        <p14:creationId xmlns:p14="http://schemas.microsoft.com/office/powerpoint/2010/main" val="2214479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3705561-6B26-4082-A58B-143CE7D2A776}" type="datetimeFigureOut">
              <a:rPr lang="en-US" smtClean="0"/>
              <a:t>27-Sep-22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253DC7D-17B9-4FAD-B0CD-0A693FF55329}" type="slidenum">
              <a:rPr lang="en-US" smtClean="0"/>
              <a:t>‹#›</a:t>
            </a:fld>
            <a:endParaRPr lang="en-US"/>
          </a:p>
        </p:txBody>
      </p:sp>
    </p:spTree>
    <p:extLst>
      <p:ext uri="{BB962C8B-B14F-4D97-AF65-F5344CB8AC3E}">
        <p14:creationId xmlns:p14="http://schemas.microsoft.com/office/powerpoint/2010/main" val="26681002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520CD-0C71-44E8-9B2B-EAB457CF6EED}"/>
              </a:ext>
            </a:extLst>
          </p:cNvPr>
          <p:cNvSpPr>
            <a:spLocks noGrp="1"/>
          </p:cNvSpPr>
          <p:nvPr>
            <p:ph type="title"/>
          </p:nvPr>
        </p:nvSpPr>
        <p:spPr>
          <a:xfrm>
            <a:off x="1696279" y="624110"/>
            <a:ext cx="9808334" cy="701107"/>
          </a:xfrm>
        </p:spPr>
        <p:txBody>
          <a:bodyPr/>
          <a:lstStyle/>
          <a:p>
            <a:r>
              <a:rPr lang="en-US" dirty="0"/>
              <a:t>Function returning more than one value</a:t>
            </a:r>
          </a:p>
        </p:txBody>
      </p:sp>
      <p:sp>
        <p:nvSpPr>
          <p:cNvPr id="3" name="Content Placeholder 2">
            <a:extLst>
              <a:ext uri="{FF2B5EF4-FFF2-40B4-BE49-F238E27FC236}">
                <a16:creationId xmlns:a16="http://schemas.microsoft.com/office/drawing/2014/main" id="{E1346E66-833B-4FD9-B757-4E7030C37942}"/>
              </a:ext>
            </a:extLst>
          </p:cNvPr>
          <p:cNvSpPr>
            <a:spLocks noGrp="1"/>
          </p:cNvSpPr>
          <p:nvPr>
            <p:ph idx="1"/>
          </p:nvPr>
        </p:nvSpPr>
        <p:spPr>
          <a:xfrm>
            <a:off x="397565" y="1325217"/>
            <a:ext cx="11555896" cy="4586005"/>
          </a:xfrm>
        </p:spPr>
        <p:txBody>
          <a:bodyPr>
            <a:normAutofit/>
          </a:bodyPr>
          <a:lstStyle/>
          <a:p>
            <a:r>
              <a:rPr lang="en-US" sz="2800" b="1" dirty="0"/>
              <a:t>Reference parameter (syntax)</a:t>
            </a:r>
          </a:p>
          <a:p>
            <a:r>
              <a:rPr lang="en-US" sz="2800" dirty="0" err="1"/>
              <a:t>dataType</a:t>
            </a:r>
            <a:r>
              <a:rPr lang="en-US" sz="2800" dirty="0"/>
              <a:t>&amp;  </a:t>
            </a:r>
            <a:r>
              <a:rPr lang="en-US" sz="2800" dirty="0" err="1"/>
              <a:t>referenceName</a:t>
            </a:r>
            <a:endParaRPr lang="en-US" sz="2800" dirty="0"/>
          </a:p>
          <a:p>
            <a:r>
              <a:rPr lang="en-US" sz="2800" dirty="0"/>
              <a:t>double&amp; num1; </a:t>
            </a:r>
            <a:r>
              <a:rPr lang="en-US" sz="2800" dirty="0">
                <a:sym typeface="Wingdings" panose="05000000000000000000" pitchFamily="2" charset="2"/>
              </a:rPr>
              <a:t></a:t>
            </a:r>
            <a:r>
              <a:rPr lang="en-US" sz="2800" dirty="0"/>
              <a:t>declares that num1 is a reference parameter used to store the address of a double. Similarly,</a:t>
            </a:r>
          </a:p>
          <a:p>
            <a:r>
              <a:rPr lang="en-US" sz="2800" dirty="0"/>
              <a:t>int&amp; </a:t>
            </a:r>
            <a:r>
              <a:rPr lang="en-US" sz="2800" dirty="0" err="1"/>
              <a:t>secnum</a:t>
            </a:r>
            <a:r>
              <a:rPr lang="en-US" sz="2800" dirty="0"/>
              <a:t>; declares that </a:t>
            </a:r>
            <a:r>
              <a:rPr lang="en-US" sz="2800" dirty="0" err="1"/>
              <a:t>secnum</a:t>
            </a:r>
            <a:r>
              <a:rPr lang="en-US" sz="2800" dirty="0"/>
              <a:t> is a reference to an integer</a:t>
            </a:r>
          </a:p>
          <a:p>
            <a:r>
              <a:rPr lang="en-US" sz="2800" dirty="0"/>
              <a:t>The ampersand, &amp;, in C++ means “the address of.”</a:t>
            </a:r>
          </a:p>
          <a:p>
            <a:pPr marL="0" indent="0">
              <a:buNone/>
            </a:pPr>
            <a:endParaRPr lang="en-US" sz="2800" dirty="0"/>
          </a:p>
        </p:txBody>
      </p:sp>
    </p:spTree>
    <p:extLst>
      <p:ext uri="{BB962C8B-B14F-4D97-AF65-F5344CB8AC3E}">
        <p14:creationId xmlns:p14="http://schemas.microsoft.com/office/powerpoint/2010/main" val="4276195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5A0F-7267-6813-9F8B-AD79AB300FDC}"/>
              </a:ext>
            </a:extLst>
          </p:cNvPr>
          <p:cNvSpPr>
            <a:spLocks noGrp="1"/>
          </p:cNvSpPr>
          <p:nvPr>
            <p:ph type="title"/>
          </p:nvPr>
        </p:nvSpPr>
        <p:spPr>
          <a:xfrm>
            <a:off x="145143" y="0"/>
            <a:ext cx="12046857" cy="1103086"/>
          </a:xfrm>
        </p:spPr>
        <p:txBody>
          <a:bodyPr>
            <a:normAutofit fontScale="90000"/>
          </a:bodyPr>
          <a:lstStyle/>
          <a:p>
            <a:pPr algn="ctr"/>
            <a:r>
              <a:rPr lang="en-US" b="1" dirty="0"/>
              <a:t>Advantages of Default Arguments:</a:t>
            </a:r>
            <a:br>
              <a:rPr lang="en-US" dirty="0"/>
            </a:br>
            <a:endParaRPr lang="en-US" dirty="0"/>
          </a:p>
        </p:txBody>
      </p:sp>
      <p:sp>
        <p:nvSpPr>
          <p:cNvPr id="3" name="Content Placeholder 2">
            <a:extLst>
              <a:ext uri="{FF2B5EF4-FFF2-40B4-BE49-F238E27FC236}">
                <a16:creationId xmlns:a16="http://schemas.microsoft.com/office/drawing/2014/main" id="{FE7A349A-E4E6-BA26-994E-ADAE507AB358}"/>
              </a:ext>
            </a:extLst>
          </p:cNvPr>
          <p:cNvSpPr>
            <a:spLocks noGrp="1"/>
          </p:cNvSpPr>
          <p:nvPr>
            <p:ph idx="1"/>
          </p:nvPr>
        </p:nvSpPr>
        <p:spPr>
          <a:xfrm>
            <a:off x="261257" y="1103086"/>
            <a:ext cx="11785600" cy="5283200"/>
          </a:xfrm>
        </p:spPr>
        <p:txBody>
          <a:bodyPr/>
          <a:lstStyle/>
          <a:p>
            <a:endParaRPr lang="en-US" dirty="0"/>
          </a:p>
          <a:p>
            <a:r>
              <a:rPr lang="en-US" sz="3200" dirty="0"/>
              <a:t>Default arguments are useful when we want to increase the capabilities of an existing function as we can do it just by adding another default argument to the function.</a:t>
            </a:r>
          </a:p>
          <a:p>
            <a:r>
              <a:rPr lang="en-US" sz="3200" dirty="0"/>
              <a:t>It helps in reducing the size of a program.</a:t>
            </a:r>
          </a:p>
          <a:p>
            <a:r>
              <a:rPr lang="en-US" sz="3200" dirty="0"/>
              <a:t>Default arguments improve the consistency of a program.</a:t>
            </a:r>
          </a:p>
        </p:txBody>
      </p:sp>
    </p:spTree>
    <p:extLst>
      <p:ext uri="{BB962C8B-B14F-4D97-AF65-F5344CB8AC3E}">
        <p14:creationId xmlns:p14="http://schemas.microsoft.com/office/powerpoint/2010/main" val="3031921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70F36-04BD-FF36-69BC-1FEB2F1D96D7}"/>
              </a:ext>
            </a:extLst>
          </p:cNvPr>
          <p:cNvSpPr>
            <a:spLocks noGrp="1"/>
          </p:cNvSpPr>
          <p:nvPr>
            <p:ph type="title"/>
          </p:nvPr>
        </p:nvSpPr>
        <p:spPr>
          <a:xfrm>
            <a:off x="851211" y="145139"/>
            <a:ext cx="8911687" cy="1280890"/>
          </a:xfrm>
        </p:spPr>
        <p:txBody>
          <a:bodyPr/>
          <a:lstStyle/>
          <a:p>
            <a:r>
              <a:rPr lang="en-US" b="1" dirty="0"/>
              <a:t>Disadvantages of Default Arguments:</a:t>
            </a:r>
            <a:br>
              <a:rPr lang="en-US" dirty="0"/>
            </a:br>
            <a:endParaRPr lang="en-US" dirty="0"/>
          </a:p>
        </p:txBody>
      </p:sp>
      <p:sp>
        <p:nvSpPr>
          <p:cNvPr id="3" name="Content Placeholder 2">
            <a:extLst>
              <a:ext uri="{FF2B5EF4-FFF2-40B4-BE49-F238E27FC236}">
                <a16:creationId xmlns:a16="http://schemas.microsoft.com/office/drawing/2014/main" id="{D2EB6CA7-B657-7598-9F25-A0D15706DC39}"/>
              </a:ext>
            </a:extLst>
          </p:cNvPr>
          <p:cNvSpPr>
            <a:spLocks noGrp="1"/>
          </p:cNvSpPr>
          <p:nvPr>
            <p:ph idx="1"/>
          </p:nvPr>
        </p:nvSpPr>
        <p:spPr>
          <a:xfrm>
            <a:off x="333829" y="1320800"/>
            <a:ext cx="11170783" cy="4590422"/>
          </a:xfrm>
        </p:spPr>
        <p:txBody>
          <a:bodyPr/>
          <a:lstStyle/>
          <a:p>
            <a:endParaRPr lang="en-US" dirty="0"/>
          </a:p>
          <a:p>
            <a:r>
              <a:rPr lang="en-US" sz="2800" b="1" dirty="0"/>
              <a:t>It increases the execution time as the compiler needs to replace the omitted arguments by their default values in the function call.</a:t>
            </a:r>
          </a:p>
        </p:txBody>
      </p:sp>
    </p:spTree>
    <p:extLst>
      <p:ext uri="{BB962C8B-B14F-4D97-AF65-F5344CB8AC3E}">
        <p14:creationId xmlns:p14="http://schemas.microsoft.com/office/powerpoint/2010/main" val="645155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9B141-5C9A-2E6C-0E4A-4E118C760B06}"/>
              </a:ext>
            </a:extLst>
          </p:cNvPr>
          <p:cNvSpPr>
            <a:spLocks noGrp="1"/>
          </p:cNvSpPr>
          <p:nvPr>
            <p:ph type="title"/>
          </p:nvPr>
        </p:nvSpPr>
        <p:spPr>
          <a:xfrm>
            <a:off x="183554" y="0"/>
            <a:ext cx="11906846" cy="754743"/>
          </a:xfrm>
        </p:spPr>
        <p:txBody>
          <a:bodyPr/>
          <a:lstStyle/>
          <a:p>
            <a:pPr algn="ctr"/>
            <a:r>
              <a:rPr lang="en-US" b="1" dirty="0"/>
              <a:t>Function overloading </a:t>
            </a:r>
          </a:p>
        </p:txBody>
      </p:sp>
      <p:sp>
        <p:nvSpPr>
          <p:cNvPr id="3" name="Content Placeholder 2">
            <a:extLst>
              <a:ext uri="{FF2B5EF4-FFF2-40B4-BE49-F238E27FC236}">
                <a16:creationId xmlns:a16="http://schemas.microsoft.com/office/drawing/2014/main" id="{A8E00FB1-102C-E8FE-7930-89E972EA9C8B}"/>
              </a:ext>
            </a:extLst>
          </p:cNvPr>
          <p:cNvSpPr>
            <a:spLocks noGrp="1"/>
          </p:cNvSpPr>
          <p:nvPr>
            <p:ph idx="1"/>
          </p:nvPr>
        </p:nvSpPr>
        <p:spPr>
          <a:xfrm>
            <a:off x="493485" y="1306285"/>
            <a:ext cx="11437257" cy="5065485"/>
          </a:xfrm>
        </p:spPr>
        <p:txBody>
          <a:bodyPr>
            <a:normAutofit/>
          </a:bodyPr>
          <a:lstStyle/>
          <a:p>
            <a:pPr marL="0" indent="0" algn="just">
              <a:buNone/>
            </a:pPr>
            <a:r>
              <a:rPr lang="en-US" sz="3200" b="1" dirty="0"/>
              <a:t>Function overloading </a:t>
            </a:r>
            <a:r>
              <a:rPr lang="en-US" sz="3200" dirty="0"/>
              <a:t>is a feature of object-oriented programming where two or more functions can have the same name but different parameters. When a function name is overloaded with different jobs it is called Function Overloading.</a:t>
            </a:r>
          </a:p>
          <a:p>
            <a:pPr marL="0" indent="0" algn="just">
              <a:buNone/>
            </a:pPr>
            <a:r>
              <a:rPr lang="en-US" sz="3200" dirty="0"/>
              <a:t>Function overloading can be considered as an example of a </a:t>
            </a:r>
            <a:r>
              <a:rPr lang="en-US" sz="3200" b="1" dirty="0"/>
              <a:t>polymorphism</a:t>
            </a:r>
            <a:r>
              <a:rPr lang="en-US" sz="3200" dirty="0"/>
              <a:t> feature in C++.</a:t>
            </a:r>
          </a:p>
        </p:txBody>
      </p:sp>
    </p:spTree>
    <p:extLst>
      <p:ext uri="{BB962C8B-B14F-4D97-AF65-F5344CB8AC3E}">
        <p14:creationId xmlns:p14="http://schemas.microsoft.com/office/powerpoint/2010/main" val="2041302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31DB1-C5BD-CDC9-6726-B4560D981A75}"/>
              </a:ext>
            </a:extLst>
          </p:cNvPr>
          <p:cNvSpPr>
            <a:spLocks noGrp="1"/>
          </p:cNvSpPr>
          <p:nvPr>
            <p:ph type="title"/>
          </p:nvPr>
        </p:nvSpPr>
        <p:spPr>
          <a:xfrm>
            <a:off x="357725" y="0"/>
            <a:ext cx="11834275" cy="1280890"/>
          </a:xfrm>
        </p:spPr>
        <p:txBody>
          <a:bodyPr>
            <a:normAutofit fontScale="90000"/>
          </a:bodyPr>
          <a:lstStyle/>
          <a:p>
            <a:r>
              <a:rPr lang="en-US" b="1" dirty="0"/>
              <a:t>The parameters should follow any one or more than one of the following conditions for Function overloading:</a:t>
            </a:r>
          </a:p>
        </p:txBody>
      </p:sp>
      <p:sp>
        <p:nvSpPr>
          <p:cNvPr id="3" name="Content Placeholder 2">
            <a:extLst>
              <a:ext uri="{FF2B5EF4-FFF2-40B4-BE49-F238E27FC236}">
                <a16:creationId xmlns:a16="http://schemas.microsoft.com/office/drawing/2014/main" id="{C153A1AF-AA47-6053-221A-C278A93F1129}"/>
              </a:ext>
            </a:extLst>
          </p:cNvPr>
          <p:cNvSpPr>
            <a:spLocks noGrp="1"/>
          </p:cNvSpPr>
          <p:nvPr>
            <p:ph idx="1"/>
          </p:nvPr>
        </p:nvSpPr>
        <p:spPr>
          <a:xfrm>
            <a:off x="357725" y="1280890"/>
            <a:ext cx="11146887" cy="5439224"/>
          </a:xfrm>
        </p:spPr>
        <p:txBody>
          <a:bodyPr>
            <a:normAutofit fontScale="92500" lnSpcReduction="10000"/>
          </a:bodyPr>
          <a:lstStyle/>
          <a:p>
            <a:r>
              <a:rPr lang="en-US" sz="3200" dirty="0"/>
              <a:t>Parameters should have a different type</a:t>
            </a:r>
          </a:p>
          <a:p>
            <a:pPr marL="0" indent="0">
              <a:buNone/>
            </a:pPr>
            <a:r>
              <a:rPr lang="en-US" sz="3200" dirty="0"/>
              <a:t>add(int a, int b)</a:t>
            </a:r>
          </a:p>
          <a:p>
            <a:pPr marL="0" indent="0">
              <a:buNone/>
            </a:pPr>
            <a:r>
              <a:rPr lang="en-US" sz="3200" dirty="0"/>
              <a:t>add(double a, double b)</a:t>
            </a:r>
          </a:p>
          <a:p>
            <a:pPr marL="0" indent="0">
              <a:buNone/>
            </a:pPr>
            <a:endParaRPr lang="en-US" sz="3200" dirty="0"/>
          </a:p>
          <a:p>
            <a:pPr marL="0" indent="0">
              <a:buNone/>
            </a:pPr>
            <a:r>
              <a:rPr lang="en-US" sz="3200" dirty="0"/>
              <a:t>void add(int a, int b){</a:t>
            </a:r>
          </a:p>
          <a:p>
            <a:pPr marL="0" indent="0">
              <a:buNone/>
            </a:pPr>
            <a:r>
              <a:rPr lang="en-US" sz="3200" dirty="0"/>
              <a:t>  </a:t>
            </a:r>
            <a:r>
              <a:rPr lang="en-US" sz="3200" dirty="0" err="1"/>
              <a:t>cout</a:t>
            </a:r>
            <a:r>
              <a:rPr lang="en-US" sz="3200" dirty="0"/>
              <a:t> &lt;&lt; "sum = " &lt;&lt; (a + b);</a:t>
            </a:r>
          </a:p>
          <a:p>
            <a:pPr marL="0" indent="0">
              <a:buNone/>
            </a:pPr>
            <a:r>
              <a:rPr lang="en-US" sz="3200" dirty="0"/>
              <a:t>}</a:t>
            </a:r>
          </a:p>
          <a:p>
            <a:pPr marL="0" indent="0">
              <a:buNone/>
            </a:pPr>
            <a:r>
              <a:rPr lang="en-US" sz="3200" dirty="0"/>
              <a:t>void add(double a, double b){</a:t>
            </a:r>
          </a:p>
          <a:p>
            <a:pPr marL="0" indent="0">
              <a:buNone/>
            </a:pPr>
            <a:r>
              <a:rPr lang="en-US" sz="3200" dirty="0"/>
              <a:t>    </a:t>
            </a:r>
            <a:r>
              <a:rPr lang="en-US" sz="3200" dirty="0" err="1"/>
              <a:t>cout</a:t>
            </a:r>
            <a:r>
              <a:rPr lang="en-US" sz="3200" dirty="0"/>
              <a:t> &lt;&lt; </a:t>
            </a:r>
            <a:r>
              <a:rPr lang="en-US" sz="3200" dirty="0" err="1"/>
              <a:t>endl</a:t>
            </a:r>
            <a:r>
              <a:rPr lang="en-US" sz="3200" dirty="0"/>
              <a:t> &lt;&lt; "sum = " &lt;&lt; (a + b);</a:t>
            </a:r>
          </a:p>
          <a:p>
            <a:pPr marL="0" indent="0">
              <a:buNone/>
            </a:pPr>
            <a:r>
              <a:rPr lang="en-US" sz="3200" dirty="0"/>
              <a:t>}</a:t>
            </a:r>
          </a:p>
        </p:txBody>
      </p:sp>
    </p:spTree>
    <p:extLst>
      <p:ext uri="{BB962C8B-B14F-4D97-AF65-F5344CB8AC3E}">
        <p14:creationId xmlns:p14="http://schemas.microsoft.com/office/powerpoint/2010/main" val="4133065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043AB-1D25-B885-66C5-42C90301D0C0}"/>
              </a:ext>
            </a:extLst>
          </p:cNvPr>
          <p:cNvSpPr>
            <a:spLocks noGrp="1"/>
          </p:cNvSpPr>
          <p:nvPr>
            <p:ph type="title"/>
          </p:nvPr>
        </p:nvSpPr>
        <p:spPr>
          <a:xfrm>
            <a:off x="212582" y="0"/>
            <a:ext cx="11979418" cy="1280890"/>
          </a:xfrm>
        </p:spPr>
        <p:txBody>
          <a:bodyPr/>
          <a:lstStyle/>
          <a:p>
            <a:endParaRPr lang="en-US" dirty="0"/>
          </a:p>
        </p:txBody>
      </p:sp>
      <p:sp>
        <p:nvSpPr>
          <p:cNvPr id="3" name="Content Placeholder 2">
            <a:extLst>
              <a:ext uri="{FF2B5EF4-FFF2-40B4-BE49-F238E27FC236}">
                <a16:creationId xmlns:a16="http://schemas.microsoft.com/office/drawing/2014/main" id="{6B359918-E29D-9EB0-F5D8-D583DFA94D31}"/>
              </a:ext>
            </a:extLst>
          </p:cNvPr>
          <p:cNvSpPr>
            <a:spLocks noGrp="1"/>
          </p:cNvSpPr>
          <p:nvPr>
            <p:ph idx="1"/>
          </p:nvPr>
        </p:nvSpPr>
        <p:spPr>
          <a:xfrm>
            <a:off x="212582" y="1280890"/>
            <a:ext cx="11979418" cy="5577110"/>
          </a:xfrm>
        </p:spPr>
        <p:txBody>
          <a:bodyPr>
            <a:normAutofit lnSpcReduction="10000"/>
          </a:bodyPr>
          <a:lstStyle/>
          <a:p>
            <a:r>
              <a:rPr lang="en-US" sz="2800" dirty="0"/>
              <a:t>Parameters should have a different number </a:t>
            </a:r>
          </a:p>
          <a:p>
            <a:pPr marL="0" indent="0">
              <a:buNone/>
            </a:pPr>
            <a:r>
              <a:rPr lang="en-US" sz="2400" b="1" dirty="0"/>
              <a:t>add(int a, int b);</a:t>
            </a:r>
          </a:p>
          <a:p>
            <a:pPr marL="0" indent="0">
              <a:buNone/>
            </a:pPr>
            <a:r>
              <a:rPr lang="en-US" sz="2400" b="1" dirty="0"/>
              <a:t>add(int a, int b, int c);</a:t>
            </a:r>
          </a:p>
          <a:p>
            <a:pPr marL="0" indent="0">
              <a:buNone/>
            </a:pPr>
            <a:endParaRPr lang="en-US" sz="2400" dirty="0"/>
          </a:p>
          <a:p>
            <a:pPr marL="400050" lvl="1" indent="0">
              <a:buNone/>
            </a:pPr>
            <a:r>
              <a:rPr lang="en-US" sz="2600" dirty="0"/>
              <a:t>void add(int a, int b){</a:t>
            </a:r>
          </a:p>
          <a:p>
            <a:pPr marL="400050" lvl="1" indent="0">
              <a:buNone/>
            </a:pPr>
            <a:r>
              <a:rPr lang="en-US" sz="2600" dirty="0"/>
              <a:t>  </a:t>
            </a:r>
            <a:r>
              <a:rPr lang="en-US" sz="2600" dirty="0" err="1"/>
              <a:t>cout</a:t>
            </a:r>
            <a:r>
              <a:rPr lang="en-US" sz="2600" dirty="0"/>
              <a:t> &lt;&lt; "sum = " &lt;&lt; (a + b);</a:t>
            </a:r>
          </a:p>
          <a:p>
            <a:pPr marL="400050" lvl="1" indent="0">
              <a:buNone/>
            </a:pPr>
            <a:r>
              <a:rPr lang="en-US" sz="2600" dirty="0"/>
              <a:t>}</a:t>
            </a:r>
          </a:p>
          <a:p>
            <a:pPr marL="0" indent="0">
              <a:buNone/>
            </a:pPr>
            <a:r>
              <a:rPr lang="en-US" sz="2800" dirty="0"/>
              <a:t> </a:t>
            </a:r>
          </a:p>
          <a:p>
            <a:pPr marL="400050" lvl="1" indent="0">
              <a:buNone/>
            </a:pPr>
            <a:r>
              <a:rPr lang="en-US" sz="2600" dirty="0"/>
              <a:t>void add(int a, int b, int c){</a:t>
            </a:r>
          </a:p>
          <a:p>
            <a:pPr marL="400050" lvl="1" indent="0">
              <a:buNone/>
            </a:pPr>
            <a:r>
              <a:rPr lang="en-US" sz="2600" dirty="0"/>
              <a:t>    </a:t>
            </a:r>
            <a:r>
              <a:rPr lang="en-US" sz="2600" dirty="0" err="1"/>
              <a:t>cout</a:t>
            </a:r>
            <a:r>
              <a:rPr lang="en-US" sz="2600" dirty="0"/>
              <a:t> &lt;&lt; </a:t>
            </a:r>
            <a:r>
              <a:rPr lang="en-US" sz="2600" dirty="0" err="1"/>
              <a:t>endl</a:t>
            </a:r>
            <a:r>
              <a:rPr lang="en-US" sz="2600" dirty="0"/>
              <a:t> &lt;&lt; "sum = " &lt;&lt; (a + b + c);</a:t>
            </a:r>
          </a:p>
          <a:p>
            <a:pPr marL="400050" lvl="1" indent="0">
              <a:buNone/>
            </a:pPr>
            <a:r>
              <a:rPr lang="en-US" sz="2600" dirty="0"/>
              <a:t>}</a:t>
            </a:r>
          </a:p>
        </p:txBody>
      </p:sp>
    </p:spTree>
    <p:extLst>
      <p:ext uri="{BB962C8B-B14F-4D97-AF65-F5344CB8AC3E}">
        <p14:creationId xmlns:p14="http://schemas.microsoft.com/office/powerpoint/2010/main" val="1300559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D1D08-FBE8-9254-EA9D-3B4D4E99F657}"/>
              </a:ext>
            </a:extLst>
          </p:cNvPr>
          <p:cNvSpPr>
            <a:spLocks noGrp="1"/>
          </p:cNvSpPr>
          <p:nvPr>
            <p:ph type="title"/>
          </p:nvPr>
        </p:nvSpPr>
        <p:spPr>
          <a:xfrm>
            <a:off x="183554" y="0"/>
            <a:ext cx="12008446" cy="946778"/>
          </a:xfrm>
        </p:spPr>
        <p:txBody>
          <a:bodyPr/>
          <a:lstStyle/>
          <a:p>
            <a:endParaRPr lang="en-US" dirty="0"/>
          </a:p>
        </p:txBody>
      </p:sp>
      <p:sp>
        <p:nvSpPr>
          <p:cNvPr id="3" name="Content Placeholder 2">
            <a:extLst>
              <a:ext uri="{FF2B5EF4-FFF2-40B4-BE49-F238E27FC236}">
                <a16:creationId xmlns:a16="http://schemas.microsoft.com/office/drawing/2014/main" id="{6C41AEC1-2E01-8343-D22A-1C47D3CB8806}"/>
              </a:ext>
            </a:extLst>
          </p:cNvPr>
          <p:cNvSpPr>
            <a:spLocks noGrp="1"/>
          </p:cNvSpPr>
          <p:nvPr>
            <p:ph idx="1"/>
          </p:nvPr>
        </p:nvSpPr>
        <p:spPr>
          <a:xfrm>
            <a:off x="183554" y="1117599"/>
            <a:ext cx="11819760" cy="5515429"/>
          </a:xfrm>
        </p:spPr>
        <p:txBody>
          <a:bodyPr>
            <a:normAutofit lnSpcReduction="10000"/>
          </a:bodyPr>
          <a:lstStyle/>
          <a:p>
            <a:r>
              <a:rPr lang="en-US" sz="2400" b="1" dirty="0"/>
              <a:t>Parameters should have a different sequence of parameters.</a:t>
            </a:r>
          </a:p>
          <a:p>
            <a:pPr marL="0" indent="0">
              <a:buNone/>
            </a:pPr>
            <a:r>
              <a:rPr lang="en-US" sz="2400" b="1" dirty="0"/>
              <a:t>add(int a, double b);</a:t>
            </a:r>
          </a:p>
          <a:p>
            <a:pPr marL="0" indent="0">
              <a:buNone/>
            </a:pPr>
            <a:r>
              <a:rPr lang="en-US" sz="2400" b="1" dirty="0"/>
              <a:t>add(double a, int b);</a:t>
            </a:r>
          </a:p>
          <a:p>
            <a:pPr marL="0" indent="0">
              <a:buNone/>
            </a:pPr>
            <a:r>
              <a:rPr lang="en-US" sz="2400" dirty="0"/>
              <a:t>void add(int a, double b)</a:t>
            </a:r>
          </a:p>
          <a:p>
            <a:pPr marL="0" indent="0">
              <a:buNone/>
            </a:pPr>
            <a:r>
              <a:rPr lang="en-US" sz="2400" dirty="0"/>
              <a:t>{</a:t>
            </a:r>
          </a:p>
          <a:p>
            <a:pPr marL="0" indent="0">
              <a:buNone/>
            </a:pPr>
            <a:r>
              <a:rPr lang="en-US" sz="2400" dirty="0"/>
              <a:t>    </a:t>
            </a:r>
            <a:r>
              <a:rPr lang="en-US" sz="2400" dirty="0" err="1"/>
              <a:t>cout</a:t>
            </a:r>
            <a:r>
              <a:rPr lang="en-US" sz="2400" dirty="0"/>
              <a:t>&lt;&lt;"sum = "&lt;&lt;(</a:t>
            </a:r>
            <a:r>
              <a:rPr lang="en-US" sz="2400" dirty="0" err="1"/>
              <a:t>a+b</a:t>
            </a:r>
            <a:r>
              <a:rPr lang="en-US" sz="2400" dirty="0"/>
              <a:t>);</a:t>
            </a:r>
          </a:p>
          <a:p>
            <a:pPr marL="0" indent="0">
              <a:buNone/>
            </a:pPr>
            <a:r>
              <a:rPr lang="en-US" sz="2400" dirty="0"/>
              <a:t>} </a:t>
            </a:r>
          </a:p>
          <a:p>
            <a:pPr marL="0" indent="0">
              <a:buNone/>
            </a:pPr>
            <a:r>
              <a:rPr lang="en-US" sz="2400" dirty="0"/>
              <a:t> </a:t>
            </a:r>
          </a:p>
          <a:p>
            <a:pPr marL="0" indent="0">
              <a:buNone/>
            </a:pPr>
            <a:r>
              <a:rPr lang="en-US" sz="2400" dirty="0"/>
              <a:t>void  add(double a, int b)</a:t>
            </a:r>
          </a:p>
          <a:p>
            <a:pPr marL="0" indent="0">
              <a:buNone/>
            </a:pPr>
            <a:r>
              <a:rPr lang="en-US" sz="2400" dirty="0"/>
              <a:t>{</a:t>
            </a:r>
          </a:p>
          <a:p>
            <a:pPr marL="0" indent="0">
              <a:buNone/>
            </a:pPr>
            <a:r>
              <a:rPr lang="en-US" sz="2400" dirty="0"/>
              <a:t>    </a:t>
            </a:r>
            <a:r>
              <a:rPr lang="en-US" sz="2400" dirty="0" err="1"/>
              <a:t>cout</a:t>
            </a:r>
            <a:r>
              <a:rPr lang="en-US" sz="2400" dirty="0"/>
              <a:t>&lt;&lt;</a:t>
            </a:r>
            <a:r>
              <a:rPr lang="en-US" sz="2400" dirty="0" err="1"/>
              <a:t>endl</a:t>
            </a:r>
            <a:r>
              <a:rPr lang="en-US" sz="2400" dirty="0"/>
              <a:t>&lt;&lt;"sum = "&lt;&lt;(</a:t>
            </a:r>
            <a:r>
              <a:rPr lang="en-US" sz="2400" dirty="0" err="1"/>
              <a:t>a+b</a:t>
            </a:r>
            <a:r>
              <a:rPr lang="en-US" sz="2400" dirty="0"/>
              <a:t>);</a:t>
            </a:r>
          </a:p>
          <a:p>
            <a:pPr marL="0" indent="0">
              <a:buNone/>
            </a:pPr>
            <a:r>
              <a:rPr lang="en-US" sz="2400" dirty="0"/>
              <a:t>} </a:t>
            </a:r>
          </a:p>
        </p:txBody>
      </p:sp>
    </p:spTree>
    <p:extLst>
      <p:ext uri="{BB962C8B-B14F-4D97-AF65-F5344CB8AC3E}">
        <p14:creationId xmlns:p14="http://schemas.microsoft.com/office/powerpoint/2010/main" val="3045374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E0FED-578E-668A-B317-2A864D33F444}"/>
              </a:ext>
            </a:extLst>
          </p:cNvPr>
          <p:cNvSpPr>
            <a:spLocks noGrp="1"/>
          </p:cNvSpPr>
          <p:nvPr>
            <p:ph type="title"/>
          </p:nvPr>
        </p:nvSpPr>
        <p:spPr>
          <a:xfrm>
            <a:off x="256125" y="0"/>
            <a:ext cx="11674618" cy="740229"/>
          </a:xfrm>
        </p:spPr>
        <p:txBody>
          <a:bodyPr>
            <a:normAutofit fontScale="90000"/>
          </a:bodyPr>
          <a:lstStyle/>
          <a:p>
            <a:r>
              <a:rPr lang="en-US" b="1" dirty="0"/>
              <a:t>How does Function Overloading work?</a:t>
            </a:r>
            <a:br>
              <a:rPr lang="en-US" dirty="0"/>
            </a:br>
            <a:endParaRPr lang="en-US" dirty="0"/>
          </a:p>
        </p:txBody>
      </p:sp>
      <p:sp>
        <p:nvSpPr>
          <p:cNvPr id="3" name="Content Placeholder 2">
            <a:extLst>
              <a:ext uri="{FF2B5EF4-FFF2-40B4-BE49-F238E27FC236}">
                <a16:creationId xmlns:a16="http://schemas.microsoft.com/office/drawing/2014/main" id="{AD3EC394-2497-326F-1ABC-97C5C761D7A4}"/>
              </a:ext>
            </a:extLst>
          </p:cNvPr>
          <p:cNvSpPr>
            <a:spLocks noGrp="1"/>
          </p:cNvSpPr>
          <p:nvPr>
            <p:ph idx="1"/>
          </p:nvPr>
        </p:nvSpPr>
        <p:spPr>
          <a:xfrm>
            <a:off x="256125" y="1219200"/>
            <a:ext cx="11776218" cy="5638800"/>
          </a:xfrm>
        </p:spPr>
        <p:txBody>
          <a:bodyPr>
            <a:normAutofit/>
          </a:bodyPr>
          <a:lstStyle/>
          <a:p>
            <a:r>
              <a:rPr lang="en-US" sz="2800" dirty="0"/>
              <a:t>Exact match:- (Function name and Parameter)</a:t>
            </a:r>
          </a:p>
          <a:p>
            <a:r>
              <a:rPr lang="en-US" sz="2800" dirty="0"/>
              <a:t>If not, an exact match is found:–</a:t>
            </a:r>
          </a:p>
          <a:p>
            <a:pPr marL="0" indent="0">
              <a:buNone/>
            </a:pPr>
            <a:r>
              <a:rPr lang="en-US" sz="2800" dirty="0"/>
              <a:t>     	-&gt;Char, Unsigned char, and short are promoted to an int.</a:t>
            </a:r>
          </a:p>
          <a:p>
            <a:pPr marL="0" indent="0">
              <a:buNone/>
            </a:pPr>
            <a:r>
              <a:rPr lang="en-US" sz="2800" dirty="0"/>
              <a:t>		-&gt;Float is promoted to double</a:t>
            </a:r>
          </a:p>
          <a:p>
            <a:r>
              <a:rPr lang="en-US" sz="2800" dirty="0"/>
              <a:t>If no match is found:-</a:t>
            </a:r>
          </a:p>
          <a:p>
            <a:pPr marL="0" indent="0">
              <a:buNone/>
            </a:pPr>
            <a:r>
              <a:rPr lang="en-US" sz="2800" dirty="0"/>
              <a:t>		-&gt;C++ tries to find a match through the standard conversion.</a:t>
            </a:r>
          </a:p>
          <a:p>
            <a:endParaRPr lang="en-US" sz="2800" dirty="0"/>
          </a:p>
          <a:p>
            <a:r>
              <a:rPr lang="en-US" sz="2800" dirty="0"/>
              <a:t>ELSE ERROR </a:t>
            </a:r>
          </a:p>
        </p:txBody>
      </p:sp>
    </p:spTree>
    <p:extLst>
      <p:ext uri="{BB962C8B-B14F-4D97-AF65-F5344CB8AC3E}">
        <p14:creationId xmlns:p14="http://schemas.microsoft.com/office/powerpoint/2010/main" val="1093106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05C4A-1082-8C5F-1A26-444D578CC19D}"/>
              </a:ext>
            </a:extLst>
          </p:cNvPr>
          <p:cNvSpPr>
            <a:spLocks noGrp="1"/>
          </p:cNvSpPr>
          <p:nvPr>
            <p:ph type="title"/>
          </p:nvPr>
        </p:nvSpPr>
        <p:spPr>
          <a:xfrm>
            <a:off x="169039" y="0"/>
            <a:ext cx="12022961" cy="1088571"/>
          </a:xfrm>
        </p:spPr>
        <p:txBody>
          <a:bodyPr>
            <a:normAutofit/>
          </a:bodyPr>
          <a:lstStyle/>
          <a:p>
            <a:pPr algn="ctr"/>
            <a:r>
              <a:rPr lang="en-US" b="1" dirty="0"/>
              <a:t>Function Overloading and Return Type in C++</a:t>
            </a:r>
          </a:p>
        </p:txBody>
      </p:sp>
      <p:sp>
        <p:nvSpPr>
          <p:cNvPr id="3" name="Content Placeholder 2">
            <a:extLst>
              <a:ext uri="{FF2B5EF4-FFF2-40B4-BE49-F238E27FC236}">
                <a16:creationId xmlns:a16="http://schemas.microsoft.com/office/drawing/2014/main" id="{1CE454A6-E463-2FCD-3705-9E17CC94FB73}"/>
              </a:ext>
            </a:extLst>
          </p:cNvPr>
          <p:cNvSpPr>
            <a:spLocks noGrp="1"/>
          </p:cNvSpPr>
          <p:nvPr>
            <p:ph idx="1"/>
          </p:nvPr>
        </p:nvSpPr>
        <p:spPr>
          <a:xfrm>
            <a:off x="420913" y="638629"/>
            <a:ext cx="11602047" cy="6066971"/>
          </a:xfrm>
        </p:spPr>
        <p:txBody>
          <a:bodyPr>
            <a:normAutofit lnSpcReduction="10000"/>
          </a:bodyPr>
          <a:lstStyle/>
          <a:p>
            <a:r>
              <a:rPr lang="en-US" sz="3000" dirty="0"/>
              <a:t>Function overloading is possible in C++ and but only if the functions must differ from each other by the data types and the number of arguments in the argument list. However, functions can not be overloaded if they differ only in the return type. </a:t>
            </a:r>
          </a:p>
          <a:p>
            <a:pPr marL="0" indent="0">
              <a:buNone/>
            </a:pPr>
            <a:r>
              <a:rPr lang="en-US" sz="3000" dirty="0"/>
              <a:t>int fun() { return 10; }</a:t>
            </a:r>
          </a:p>
          <a:p>
            <a:pPr marL="0" indent="0">
              <a:buNone/>
            </a:pPr>
            <a:r>
              <a:rPr lang="en-US" sz="3000" dirty="0"/>
              <a:t>char fun() { return 'a'; }</a:t>
            </a:r>
          </a:p>
          <a:p>
            <a:pPr marL="0" indent="0">
              <a:buNone/>
            </a:pPr>
            <a:r>
              <a:rPr lang="en-US" sz="3000" dirty="0"/>
              <a:t>int main()</a:t>
            </a:r>
          </a:p>
          <a:p>
            <a:pPr marL="0" indent="0">
              <a:buNone/>
            </a:pPr>
            <a:r>
              <a:rPr lang="en-US" sz="3000" dirty="0"/>
              <a:t>{</a:t>
            </a:r>
          </a:p>
          <a:p>
            <a:pPr marL="0" indent="0">
              <a:buNone/>
            </a:pPr>
            <a:r>
              <a:rPr lang="en-US" sz="3000" dirty="0"/>
              <a:t>    char x = fun();</a:t>
            </a:r>
          </a:p>
          <a:p>
            <a:pPr marL="0" indent="0">
              <a:buNone/>
            </a:pPr>
            <a:r>
              <a:rPr lang="en-US" sz="3000" dirty="0"/>
              <a:t>return 0; //compile time error</a:t>
            </a:r>
          </a:p>
          <a:p>
            <a:pPr marL="0" indent="0">
              <a:buNone/>
            </a:pPr>
            <a:r>
              <a:rPr lang="en-US" sz="3000" dirty="0"/>
              <a:t>}</a:t>
            </a:r>
            <a:endParaRPr lang="en-US" sz="2400" dirty="0"/>
          </a:p>
        </p:txBody>
      </p:sp>
    </p:spTree>
    <p:extLst>
      <p:ext uri="{BB962C8B-B14F-4D97-AF65-F5344CB8AC3E}">
        <p14:creationId xmlns:p14="http://schemas.microsoft.com/office/powerpoint/2010/main" val="419360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B918-8DC2-4B46-B536-CC1FD2333C67}"/>
              </a:ext>
            </a:extLst>
          </p:cNvPr>
          <p:cNvSpPr>
            <a:spLocks noGrp="1"/>
          </p:cNvSpPr>
          <p:nvPr>
            <p:ph type="title"/>
          </p:nvPr>
        </p:nvSpPr>
        <p:spPr>
          <a:xfrm>
            <a:off x="1640156" y="0"/>
            <a:ext cx="8911687" cy="1280890"/>
          </a:xfrm>
        </p:spPr>
        <p:txBody>
          <a:bodyPr>
            <a:normAutofit/>
          </a:bodyPr>
          <a:lstStyle/>
          <a:p>
            <a:r>
              <a:rPr lang="en-US" sz="4000" b="1" dirty="0"/>
              <a:t>function overloading</a:t>
            </a:r>
          </a:p>
        </p:txBody>
      </p:sp>
      <p:sp>
        <p:nvSpPr>
          <p:cNvPr id="3" name="Content Placeholder 2">
            <a:extLst>
              <a:ext uri="{FF2B5EF4-FFF2-40B4-BE49-F238E27FC236}">
                <a16:creationId xmlns:a16="http://schemas.microsoft.com/office/drawing/2014/main" id="{D55D536D-CFB0-4EBD-AD77-2D0922F52CCA}"/>
              </a:ext>
            </a:extLst>
          </p:cNvPr>
          <p:cNvSpPr>
            <a:spLocks noGrp="1"/>
          </p:cNvSpPr>
          <p:nvPr>
            <p:ph idx="1"/>
          </p:nvPr>
        </p:nvSpPr>
        <p:spPr>
          <a:xfrm>
            <a:off x="556591" y="1333899"/>
            <a:ext cx="11463131" cy="4868118"/>
          </a:xfrm>
        </p:spPr>
        <p:txBody>
          <a:bodyPr>
            <a:normAutofit/>
          </a:bodyPr>
          <a:lstStyle/>
          <a:p>
            <a:pPr marL="0" indent="0">
              <a:buNone/>
            </a:pPr>
            <a:endParaRPr lang="en-US" sz="2800" dirty="0"/>
          </a:p>
          <a:p>
            <a:endParaRPr lang="en-US" sz="2400" dirty="0"/>
          </a:p>
        </p:txBody>
      </p:sp>
      <p:pic>
        <p:nvPicPr>
          <p:cNvPr id="4" name="Picture 3">
            <a:extLst>
              <a:ext uri="{FF2B5EF4-FFF2-40B4-BE49-F238E27FC236}">
                <a16:creationId xmlns:a16="http://schemas.microsoft.com/office/drawing/2014/main" id="{586EF780-7322-4456-8B1A-F87E95B17ACA}"/>
              </a:ext>
            </a:extLst>
          </p:cNvPr>
          <p:cNvPicPr>
            <a:picLocks noChangeAspect="1"/>
          </p:cNvPicPr>
          <p:nvPr/>
        </p:nvPicPr>
        <p:blipFill>
          <a:blip r:embed="rId2"/>
          <a:stretch>
            <a:fillRect/>
          </a:stretch>
        </p:blipFill>
        <p:spPr>
          <a:xfrm>
            <a:off x="448852" y="1484084"/>
            <a:ext cx="11570870" cy="2662311"/>
          </a:xfrm>
          <a:prstGeom prst="rect">
            <a:avLst/>
          </a:prstGeom>
        </p:spPr>
      </p:pic>
    </p:spTree>
    <p:extLst>
      <p:ext uri="{BB962C8B-B14F-4D97-AF65-F5344CB8AC3E}">
        <p14:creationId xmlns:p14="http://schemas.microsoft.com/office/powerpoint/2010/main" val="996309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3DECA-B4D7-4C5B-AD96-2568220E2CD0}"/>
              </a:ext>
            </a:extLst>
          </p:cNvPr>
          <p:cNvSpPr>
            <a:spLocks noGrp="1"/>
          </p:cNvSpPr>
          <p:nvPr>
            <p:ph type="title"/>
          </p:nvPr>
        </p:nvSpPr>
        <p:spPr>
          <a:xfrm>
            <a:off x="1640156" y="103605"/>
            <a:ext cx="8911687" cy="656050"/>
          </a:xfrm>
        </p:spPr>
        <p:txBody>
          <a:bodyPr/>
          <a:lstStyle/>
          <a:p>
            <a:r>
              <a:rPr lang="en-US" b="1" dirty="0"/>
              <a:t>function overloading</a:t>
            </a:r>
          </a:p>
        </p:txBody>
      </p:sp>
      <p:pic>
        <p:nvPicPr>
          <p:cNvPr id="4" name="Content Placeholder 3">
            <a:extLst>
              <a:ext uri="{FF2B5EF4-FFF2-40B4-BE49-F238E27FC236}">
                <a16:creationId xmlns:a16="http://schemas.microsoft.com/office/drawing/2014/main" id="{B39A1A95-E86B-4812-AF5E-968C1C782928}"/>
              </a:ext>
            </a:extLst>
          </p:cNvPr>
          <p:cNvPicPr>
            <a:picLocks noGrp="1" noChangeAspect="1"/>
          </p:cNvPicPr>
          <p:nvPr>
            <p:ph idx="1"/>
          </p:nvPr>
        </p:nvPicPr>
        <p:blipFill>
          <a:blip r:embed="rId2"/>
          <a:stretch>
            <a:fillRect/>
          </a:stretch>
        </p:blipFill>
        <p:spPr>
          <a:xfrm>
            <a:off x="345546" y="1308295"/>
            <a:ext cx="11740642" cy="5331656"/>
          </a:xfrm>
          <a:prstGeom prst="rect">
            <a:avLst/>
          </a:prstGeom>
        </p:spPr>
      </p:pic>
    </p:spTree>
    <p:extLst>
      <p:ext uri="{BB962C8B-B14F-4D97-AF65-F5344CB8AC3E}">
        <p14:creationId xmlns:p14="http://schemas.microsoft.com/office/powerpoint/2010/main" val="194379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2CE97-F0B5-4AE8-B150-70B3C793782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788CC972-15FA-4422-A37E-3058AB422574}"/>
              </a:ext>
            </a:extLst>
          </p:cNvPr>
          <p:cNvPicPr>
            <a:picLocks noGrp="1" noChangeAspect="1"/>
          </p:cNvPicPr>
          <p:nvPr>
            <p:ph idx="1"/>
          </p:nvPr>
        </p:nvPicPr>
        <p:blipFill>
          <a:blip r:embed="rId2"/>
          <a:stretch>
            <a:fillRect/>
          </a:stretch>
        </p:blipFill>
        <p:spPr>
          <a:xfrm>
            <a:off x="687388" y="96305"/>
            <a:ext cx="10709482" cy="6612117"/>
          </a:xfrm>
          <a:prstGeom prst="rect">
            <a:avLst/>
          </a:prstGeom>
        </p:spPr>
      </p:pic>
    </p:spTree>
    <p:extLst>
      <p:ext uri="{BB962C8B-B14F-4D97-AF65-F5344CB8AC3E}">
        <p14:creationId xmlns:p14="http://schemas.microsoft.com/office/powerpoint/2010/main" val="3713363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AB95-6F45-4330-AFA4-781D72998107}"/>
              </a:ext>
            </a:extLst>
          </p:cNvPr>
          <p:cNvSpPr>
            <a:spLocks noGrp="1"/>
          </p:cNvSpPr>
          <p:nvPr>
            <p:ph type="title"/>
          </p:nvPr>
        </p:nvSpPr>
        <p:spPr>
          <a:xfrm>
            <a:off x="1417983" y="133780"/>
            <a:ext cx="10774016" cy="1280890"/>
          </a:xfrm>
        </p:spPr>
        <p:txBody>
          <a:bodyPr>
            <a:normAutofit fontScale="90000"/>
          </a:bodyPr>
          <a:lstStyle/>
          <a:p>
            <a:r>
              <a:rPr lang="en-US" dirty="0"/>
              <a:t>Overloading is also convenient when there are similar functions that use a different number of parameters.</a:t>
            </a:r>
          </a:p>
        </p:txBody>
      </p:sp>
      <p:pic>
        <p:nvPicPr>
          <p:cNvPr id="4" name="Content Placeholder 3">
            <a:extLst>
              <a:ext uri="{FF2B5EF4-FFF2-40B4-BE49-F238E27FC236}">
                <a16:creationId xmlns:a16="http://schemas.microsoft.com/office/drawing/2014/main" id="{C77E6A09-B60A-4933-9CE6-50AF3CA08D14}"/>
              </a:ext>
            </a:extLst>
          </p:cNvPr>
          <p:cNvPicPr>
            <a:picLocks noGrp="1" noChangeAspect="1"/>
          </p:cNvPicPr>
          <p:nvPr>
            <p:ph idx="1"/>
          </p:nvPr>
        </p:nvPicPr>
        <p:blipFill>
          <a:blip r:embed="rId2"/>
          <a:stretch>
            <a:fillRect/>
          </a:stretch>
        </p:blipFill>
        <p:spPr>
          <a:xfrm>
            <a:off x="358290" y="1475569"/>
            <a:ext cx="11005080" cy="1788136"/>
          </a:xfrm>
          <a:prstGeom prst="rect">
            <a:avLst/>
          </a:prstGeom>
        </p:spPr>
      </p:pic>
    </p:spTree>
    <p:extLst>
      <p:ext uri="{BB962C8B-B14F-4D97-AF65-F5344CB8AC3E}">
        <p14:creationId xmlns:p14="http://schemas.microsoft.com/office/powerpoint/2010/main" val="1655338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628AA-A388-697C-1FB6-A490C7825751}"/>
              </a:ext>
            </a:extLst>
          </p:cNvPr>
          <p:cNvSpPr>
            <a:spLocks noGrp="1"/>
          </p:cNvSpPr>
          <p:nvPr>
            <p:ph type="title"/>
          </p:nvPr>
        </p:nvSpPr>
        <p:spPr>
          <a:xfrm>
            <a:off x="101601" y="0"/>
            <a:ext cx="11959770" cy="1074057"/>
          </a:xfrm>
        </p:spPr>
        <p:txBody>
          <a:bodyPr/>
          <a:lstStyle/>
          <a:p>
            <a:pPr algn="ctr"/>
            <a:r>
              <a:rPr lang="en-US" b="1" dirty="0"/>
              <a:t>function template</a:t>
            </a:r>
          </a:p>
        </p:txBody>
      </p:sp>
      <p:sp>
        <p:nvSpPr>
          <p:cNvPr id="3" name="Content Placeholder 2">
            <a:extLst>
              <a:ext uri="{FF2B5EF4-FFF2-40B4-BE49-F238E27FC236}">
                <a16:creationId xmlns:a16="http://schemas.microsoft.com/office/drawing/2014/main" id="{177D93F3-DEEE-AA21-B202-C8B87DBFE454}"/>
              </a:ext>
            </a:extLst>
          </p:cNvPr>
          <p:cNvSpPr>
            <a:spLocks noGrp="1"/>
          </p:cNvSpPr>
          <p:nvPr>
            <p:ph idx="1"/>
          </p:nvPr>
        </p:nvSpPr>
        <p:spPr>
          <a:xfrm>
            <a:off x="522514" y="1291771"/>
            <a:ext cx="10982098" cy="4619451"/>
          </a:xfrm>
        </p:spPr>
        <p:txBody>
          <a:bodyPr>
            <a:normAutofit/>
          </a:bodyPr>
          <a:lstStyle/>
          <a:p>
            <a:pPr marL="0" indent="0" algn="just">
              <a:buNone/>
            </a:pPr>
            <a:r>
              <a:rPr lang="en-US" sz="3200" dirty="0"/>
              <a:t>The simple idea is to pass data type as a parameter so that we don’t need to write the same code for different data types.</a:t>
            </a:r>
          </a:p>
          <a:p>
            <a:pPr marL="0" indent="0" algn="just">
              <a:buNone/>
            </a:pPr>
            <a:r>
              <a:rPr lang="en-US" sz="3200" dirty="0"/>
              <a:t>a function template, which is a single, complete function that serves as a model for a family of functions.</a:t>
            </a:r>
          </a:p>
          <a:p>
            <a:pPr marL="0" indent="0" algn="just">
              <a:buNone/>
            </a:pPr>
            <a:endParaRPr lang="en-US" sz="3200" dirty="0"/>
          </a:p>
        </p:txBody>
      </p:sp>
    </p:spTree>
    <p:extLst>
      <p:ext uri="{BB962C8B-B14F-4D97-AF65-F5344CB8AC3E}">
        <p14:creationId xmlns:p14="http://schemas.microsoft.com/office/powerpoint/2010/main" val="3636613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7BD01-6B5F-8D0F-4E53-4A0DF34330AB}"/>
              </a:ext>
            </a:extLst>
          </p:cNvPr>
          <p:cNvSpPr>
            <a:spLocks noGrp="1"/>
          </p:cNvSpPr>
          <p:nvPr>
            <p:ph type="title"/>
          </p:nvPr>
        </p:nvSpPr>
        <p:spPr>
          <a:xfrm>
            <a:off x="227096" y="0"/>
            <a:ext cx="8911687" cy="537033"/>
          </a:xfrm>
        </p:spPr>
        <p:txBody>
          <a:bodyPr>
            <a:normAutofit fontScale="90000"/>
          </a:bodyPr>
          <a:lstStyle/>
          <a:p>
            <a:endParaRPr lang="en-US" dirty="0"/>
          </a:p>
        </p:txBody>
      </p:sp>
      <p:pic>
        <p:nvPicPr>
          <p:cNvPr id="4" name="Content Placeholder 3">
            <a:extLst>
              <a:ext uri="{FF2B5EF4-FFF2-40B4-BE49-F238E27FC236}">
                <a16:creationId xmlns:a16="http://schemas.microsoft.com/office/drawing/2014/main" id="{ABA59DEA-45EB-1867-DA44-2BFF57569C2C}"/>
              </a:ext>
            </a:extLst>
          </p:cNvPr>
          <p:cNvPicPr>
            <a:picLocks noGrp="1" noChangeAspect="1"/>
          </p:cNvPicPr>
          <p:nvPr>
            <p:ph idx="1"/>
          </p:nvPr>
        </p:nvPicPr>
        <p:blipFill>
          <a:blip r:embed="rId2"/>
          <a:stretch>
            <a:fillRect/>
          </a:stretch>
        </p:blipFill>
        <p:spPr>
          <a:xfrm>
            <a:off x="420913" y="125828"/>
            <a:ext cx="11543991" cy="6783010"/>
          </a:xfrm>
          <a:prstGeom prst="rect">
            <a:avLst/>
          </a:prstGeom>
        </p:spPr>
      </p:pic>
    </p:spTree>
    <p:extLst>
      <p:ext uri="{BB962C8B-B14F-4D97-AF65-F5344CB8AC3E}">
        <p14:creationId xmlns:p14="http://schemas.microsoft.com/office/powerpoint/2010/main" val="2560156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530C35-A6D5-9188-6DA8-8DC1C7D5A97C}"/>
              </a:ext>
            </a:extLst>
          </p:cNvPr>
          <p:cNvSpPr>
            <a:spLocks noGrp="1"/>
          </p:cNvSpPr>
          <p:nvPr>
            <p:ph idx="1"/>
          </p:nvPr>
        </p:nvSpPr>
        <p:spPr>
          <a:xfrm>
            <a:off x="551543" y="-1"/>
            <a:ext cx="11408228" cy="6560457"/>
          </a:xfrm>
        </p:spPr>
        <p:txBody>
          <a:bodyPr>
            <a:normAutofit/>
          </a:bodyPr>
          <a:lstStyle/>
          <a:p>
            <a:pPr marL="1257300" lvl="3" indent="0">
              <a:buNone/>
            </a:pPr>
            <a:r>
              <a:rPr lang="en-US" sz="2000" b="1" dirty="0"/>
              <a:t>template &lt;</a:t>
            </a:r>
            <a:r>
              <a:rPr lang="en-US" sz="2000" b="1" dirty="0" err="1"/>
              <a:t>typename</a:t>
            </a:r>
            <a:r>
              <a:rPr lang="en-US" sz="2000" b="1" dirty="0"/>
              <a:t> T&gt; </a:t>
            </a:r>
          </a:p>
          <a:p>
            <a:pPr marL="1257300" lvl="3" indent="0">
              <a:buNone/>
            </a:pPr>
            <a:r>
              <a:rPr lang="en-US" sz="2000" b="1" dirty="0"/>
              <a:t>T </a:t>
            </a:r>
            <a:r>
              <a:rPr lang="en-US" sz="2000" b="1" dirty="0" err="1"/>
              <a:t>myMax</a:t>
            </a:r>
            <a:r>
              <a:rPr lang="en-US" sz="2000" b="1" dirty="0"/>
              <a:t>(T x, T y)</a:t>
            </a:r>
          </a:p>
          <a:p>
            <a:pPr marL="1257300" lvl="3" indent="0">
              <a:buNone/>
            </a:pPr>
            <a:r>
              <a:rPr lang="en-US" sz="2000" b="1" dirty="0"/>
              <a:t>{</a:t>
            </a:r>
          </a:p>
          <a:p>
            <a:pPr marL="1257300" lvl="3" indent="0">
              <a:buNone/>
            </a:pPr>
            <a:r>
              <a:rPr lang="en-US" sz="2000" b="1" dirty="0"/>
              <a:t>    return (x &gt; y) ? x : y;</a:t>
            </a:r>
          </a:p>
          <a:p>
            <a:pPr marL="1257300" lvl="3" indent="0">
              <a:buNone/>
            </a:pPr>
            <a:r>
              <a:rPr lang="en-US" sz="2000" b="1" dirty="0"/>
              <a:t>}</a:t>
            </a:r>
          </a:p>
          <a:p>
            <a:pPr marL="1257300" lvl="3" indent="0">
              <a:buNone/>
            </a:pPr>
            <a:r>
              <a:rPr lang="en-US" sz="2000" b="1" dirty="0"/>
              <a:t>  </a:t>
            </a:r>
          </a:p>
          <a:p>
            <a:pPr marL="1257300" lvl="3" indent="0">
              <a:buNone/>
            </a:pPr>
            <a:r>
              <a:rPr lang="en-US" sz="2000" b="1" dirty="0"/>
              <a:t>int main()</a:t>
            </a:r>
          </a:p>
          <a:p>
            <a:pPr marL="1257300" lvl="3" indent="0">
              <a:buNone/>
            </a:pPr>
            <a:r>
              <a:rPr lang="en-US" sz="2000" b="1" dirty="0"/>
              <a:t>{</a:t>
            </a:r>
          </a:p>
          <a:p>
            <a:pPr marL="1257300" lvl="3" indent="0">
              <a:buNone/>
            </a:pPr>
            <a:r>
              <a:rPr lang="en-US" sz="2000" b="1" dirty="0"/>
              <a:t>    </a:t>
            </a:r>
            <a:r>
              <a:rPr lang="en-US" sz="2000" b="1" dirty="0" err="1"/>
              <a:t>cout</a:t>
            </a:r>
            <a:r>
              <a:rPr lang="en-US" sz="2000" b="1" dirty="0"/>
              <a:t> &lt;&lt; </a:t>
            </a:r>
            <a:r>
              <a:rPr lang="en-US" sz="2000" b="1" dirty="0" err="1"/>
              <a:t>myMax</a:t>
            </a:r>
            <a:r>
              <a:rPr lang="en-US" sz="2000" b="1" dirty="0"/>
              <a:t>&lt;int&gt;(3, 7)&lt;&lt; </a:t>
            </a:r>
            <a:r>
              <a:rPr lang="en-US" sz="2000" b="1" dirty="0" err="1"/>
              <a:t>endl</a:t>
            </a:r>
            <a:r>
              <a:rPr lang="en-US" sz="2000" b="1" dirty="0"/>
              <a:t>; 				// Call </a:t>
            </a:r>
            <a:r>
              <a:rPr lang="en-US" sz="2000" b="1" dirty="0" err="1"/>
              <a:t>myMax</a:t>
            </a:r>
            <a:r>
              <a:rPr lang="en-US" sz="2000" b="1" dirty="0"/>
              <a:t> for int</a:t>
            </a:r>
          </a:p>
          <a:p>
            <a:pPr marL="1257300" lvl="3" indent="0">
              <a:buNone/>
            </a:pPr>
            <a:r>
              <a:rPr lang="en-US" sz="2000" b="1" dirty="0"/>
              <a:t>    </a:t>
            </a:r>
            <a:r>
              <a:rPr lang="en-US" sz="2000" b="1" dirty="0" err="1"/>
              <a:t>cout</a:t>
            </a:r>
            <a:r>
              <a:rPr lang="en-US" sz="2000" b="1" dirty="0"/>
              <a:t> &lt;&lt; </a:t>
            </a:r>
            <a:r>
              <a:rPr lang="en-US" sz="2000" b="1" dirty="0" err="1"/>
              <a:t>myMax</a:t>
            </a:r>
            <a:r>
              <a:rPr lang="en-US" sz="2000" b="1" dirty="0"/>
              <a:t>&lt;double&gt;(3.0, 7.0)&lt;&lt; </a:t>
            </a:r>
            <a:r>
              <a:rPr lang="en-US" sz="2000" b="1" dirty="0" err="1"/>
              <a:t>endl</a:t>
            </a:r>
            <a:r>
              <a:rPr lang="en-US" sz="2000" b="1" dirty="0"/>
              <a:t>; 		// call </a:t>
            </a:r>
            <a:r>
              <a:rPr lang="en-US" sz="2000" b="1" dirty="0" err="1"/>
              <a:t>myMax</a:t>
            </a:r>
            <a:r>
              <a:rPr lang="en-US" sz="2000" b="1" dirty="0"/>
              <a:t> for double</a:t>
            </a:r>
          </a:p>
          <a:p>
            <a:pPr marL="1257300" lvl="3" indent="0">
              <a:buNone/>
            </a:pPr>
            <a:r>
              <a:rPr lang="en-US" sz="2000" b="1" dirty="0"/>
              <a:t>    </a:t>
            </a:r>
            <a:r>
              <a:rPr lang="en-US" sz="2000" b="1" dirty="0" err="1"/>
              <a:t>cout</a:t>
            </a:r>
            <a:r>
              <a:rPr lang="en-US" sz="2000" b="1" dirty="0"/>
              <a:t> &lt;&lt; </a:t>
            </a:r>
            <a:r>
              <a:rPr lang="en-US" sz="2000" b="1" dirty="0" err="1"/>
              <a:t>myMax</a:t>
            </a:r>
            <a:r>
              <a:rPr lang="en-US" sz="2000" b="1" dirty="0"/>
              <a:t>&lt;char&gt;('g', ‘e’)&lt;&lt; </a:t>
            </a:r>
            <a:r>
              <a:rPr lang="en-US" sz="2000" b="1" dirty="0" err="1"/>
              <a:t>endl</a:t>
            </a:r>
            <a:r>
              <a:rPr lang="en-US" sz="2000" b="1" dirty="0"/>
              <a:t>; 			// call </a:t>
            </a:r>
            <a:r>
              <a:rPr lang="en-US" sz="2000" b="1" dirty="0" err="1"/>
              <a:t>myMax</a:t>
            </a:r>
            <a:r>
              <a:rPr lang="en-US" sz="2000" b="1" dirty="0"/>
              <a:t> for char</a:t>
            </a:r>
          </a:p>
          <a:p>
            <a:pPr marL="1257300" lvl="3" indent="0">
              <a:buNone/>
            </a:pPr>
            <a:r>
              <a:rPr lang="en-US" sz="2000" b="1" dirty="0"/>
              <a:t>  </a:t>
            </a:r>
          </a:p>
          <a:p>
            <a:pPr marL="1257300" lvl="3" indent="0">
              <a:buNone/>
            </a:pPr>
            <a:r>
              <a:rPr lang="en-US" sz="2000" b="1" dirty="0"/>
              <a:t>    return 0;</a:t>
            </a:r>
          </a:p>
          <a:p>
            <a:pPr marL="1257300" lvl="3" indent="0">
              <a:buNone/>
            </a:pPr>
            <a:r>
              <a:rPr lang="en-US" sz="2000" b="1" dirty="0"/>
              <a:t>}</a:t>
            </a:r>
          </a:p>
        </p:txBody>
      </p:sp>
    </p:spTree>
    <p:extLst>
      <p:ext uri="{BB962C8B-B14F-4D97-AF65-F5344CB8AC3E}">
        <p14:creationId xmlns:p14="http://schemas.microsoft.com/office/powerpoint/2010/main" val="146073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BAA818-E78C-8753-EA12-2D74FA9E9CA2}"/>
              </a:ext>
            </a:extLst>
          </p:cNvPr>
          <p:cNvSpPr>
            <a:spLocks noGrp="1"/>
          </p:cNvSpPr>
          <p:nvPr>
            <p:ph idx="1"/>
          </p:nvPr>
        </p:nvSpPr>
        <p:spPr>
          <a:xfrm>
            <a:off x="299667" y="0"/>
            <a:ext cx="11616561" cy="6618514"/>
          </a:xfrm>
        </p:spPr>
        <p:txBody>
          <a:bodyPr>
            <a:normAutofit fontScale="92500" lnSpcReduction="20000"/>
          </a:bodyPr>
          <a:lstStyle/>
          <a:p>
            <a:pPr marL="1257300" lvl="3" indent="0">
              <a:buNone/>
            </a:pPr>
            <a:r>
              <a:rPr lang="en-US" sz="2000" b="1" dirty="0"/>
              <a:t>template &lt;class T&gt;</a:t>
            </a:r>
          </a:p>
          <a:p>
            <a:pPr marL="1257300" lvl="3" indent="0">
              <a:buNone/>
            </a:pPr>
            <a:r>
              <a:rPr lang="en-US" sz="2000" b="1" dirty="0"/>
              <a:t>void </a:t>
            </a:r>
            <a:r>
              <a:rPr lang="en-US" sz="2000" b="1" dirty="0" err="1"/>
              <a:t>bubbleSort</a:t>
            </a:r>
            <a:r>
              <a:rPr lang="en-US" sz="2000" b="1" dirty="0"/>
              <a:t>(T a[], int n)</a:t>
            </a:r>
          </a:p>
          <a:p>
            <a:pPr marL="1257300" lvl="3" indent="0">
              <a:buNone/>
            </a:pPr>
            <a:r>
              <a:rPr lang="en-US" sz="2000" b="1" dirty="0"/>
              <a:t>{</a:t>
            </a:r>
          </a:p>
          <a:p>
            <a:pPr marL="1257300" lvl="3" indent="0">
              <a:buNone/>
            </a:pPr>
            <a:r>
              <a:rPr lang="en-US" sz="2000" b="1" dirty="0"/>
              <a:t>    for (int </a:t>
            </a:r>
            <a:r>
              <a:rPr lang="en-US" sz="2000" b="1" dirty="0" err="1"/>
              <a:t>i</a:t>
            </a:r>
            <a:r>
              <a:rPr lang="en-US" sz="2000" b="1" dirty="0"/>
              <a:t> = 0; </a:t>
            </a:r>
            <a:r>
              <a:rPr lang="en-US" sz="2000" b="1" dirty="0" err="1"/>
              <a:t>i</a:t>
            </a:r>
            <a:r>
              <a:rPr lang="en-US" sz="2000" b="1" dirty="0"/>
              <a:t> &lt; n - 1; </a:t>
            </a:r>
            <a:r>
              <a:rPr lang="en-US" sz="2000" b="1" dirty="0" err="1"/>
              <a:t>i</a:t>
            </a:r>
            <a:r>
              <a:rPr lang="en-US" sz="2000" b="1" dirty="0"/>
              <a:t>++)</a:t>
            </a:r>
          </a:p>
          <a:p>
            <a:pPr marL="1257300" lvl="3" indent="0">
              <a:buNone/>
            </a:pPr>
            <a:r>
              <a:rPr lang="en-US" sz="2000" b="1" dirty="0"/>
              <a:t>        for (int j = n - 1; </a:t>
            </a:r>
            <a:r>
              <a:rPr lang="en-US" sz="2000" b="1" dirty="0" err="1"/>
              <a:t>i</a:t>
            </a:r>
            <a:r>
              <a:rPr lang="en-US" sz="2000" b="1" dirty="0"/>
              <a:t> &lt; j; j--)</a:t>
            </a:r>
          </a:p>
          <a:p>
            <a:pPr marL="1257300" lvl="3" indent="0">
              <a:buNone/>
            </a:pPr>
            <a:r>
              <a:rPr lang="en-US" sz="2000" b="1" dirty="0"/>
              <a:t>            if (a[j] &lt; a[j - 1])</a:t>
            </a:r>
          </a:p>
          <a:p>
            <a:pPr marL="1257300" lvl="3" indent="0">
              <a:buNone/>
            </a:pPr>
            <a:r>
              <a:rPr lang="en-US" sz="2000" b="1" dirty="0"/>
              <a:t>                swap(a[j], a[j - 1]);</a:t>
            </a:r>
          </a:p>
          <a:p>
            <a:pPr marL="1257300" lvl="3" indent="0">
              <a:buNone/>
            </a:pPr>
            <a:r>
              <a:rPr lang="en-US" sz="2000" b="1" dirty="0"/>
              <a:t>}</a:t>
            </a:r>
          </a:p>
          <a:p>
            <a:pPr marL="1257300" lvl="3" indent="0">
              <a:buNone/>
            </a:pPr>
            <a:r>
              <a:rPr lang="en-US" sz="2000" b="1" dirty="0"/>
              <a:t>int main()</a:t>
            </a:r>
          </a:p>
          <a:p>
            <a:pPr marL="1257300" lvl="3" indent="0">
              <a:buNone/>
            </a:pPr>
            <a:r>
              <a:rPr lang="en-US" sz="2000" b="1" dirty="0"/>
              <a:t>{</a:t>
            </a:r>
          </a:p>
          <a:p>
            <a:pPr marL="1257300" lvl="3" indent="0">
              <a:buNone/>
            </a:pPr>
            <a:r>
              <a:rPr lang="en-US" sz="2000" b="1" dirty="0"/>
              <a:t>    int a[5] = { 10, 50, 30, 40, 20 };</a:t>
            </a:r>
          </a:p>
          <a:p>
            <a:pPr marL="1257300" lvl="3" indent="0">
              <a:buNone/>
            </a:pPr>
            <a:r>
              <a:rPr lang="en-US" sz="2000" b="1" dirty="0"/>
              <a:t>    int n = </a:t>
            </a:r>
            <a:r>
              <a:rPr lang="en-US" sz="2000" b="1" dirty="0" err="1"/>
              <a:t>sizeof</a:t>
            </a:r>
            <a:r>
              <a:rPr lang="en-US" sz="2000" b="1" dirty="0"/>
              <a:t>(a) / </a:t>
            </a:r>
            <a:r>
              <a:rPr lang="en-US" sz="2000" b="1" dirty="0" err="1"/>
              <a:t>sizeof</a:t>
            </a:r>
            <a:r>
              <a:rPr lang="en-US" sz="2000" b="1" dirty="0"/>
              <a:t>(a[0]);</a:t>
            </a:r>
          </a:p>
          <a:p>
            <a:pPr marL="1257300" lvl="3" indent="0">
              <a:buNone/>
            </a:pPr>
            <a:r>
              <a:rPr lang="en-US" sz="2000" b="1" dirty="0"/>
              <a:t>    </a:t>
            </a:r>
            <a:r>
              <a:rPr lang="en-US" sz="2000" b="1" dirty="0" err="1"/>
              <a:t>bubbleSort</a:t>
            </a:r>
            <a:r>
              <a:rPr lang="en-US" sz="2000" b="1" dirty="0"/>
              <a:t>&lt;int&gt;(a, n);</a:t>
            </a:r>
          </a:p>
          <a:p>
            <a:pPr marL="1257300" lvl="3" indent="0">
              <a:buNone/>
            </a:pPr>
            <a:r>
              <a:rPr lang="en-US" sz="2000" b="1" dirty="0"/>
              <a:t>    </a:t>
            </a:r>
            <a:r>
              <a:rPr lang="en-US" sz="2000" b="1" dirty="0" err="1"/>
              <a:t>cout</a:t>
            </a:r>
            <a:r>
              <a:rPr lang="en-US" sz="2000" b="1" dirty="0"/>
              <a:t> &lt;&lt; " Sorted array : ";</a:t>
            </a:r>
          </a:p>
          <a:p>
            <a:pPr marL="1257300" lvl="3" indent="0">
              <a:buNone/>
            </a:pPr>
            <a:r>
              <a:rPr lang="en-US" sz="2000" b="1" dirty="0"/>
              <a:t>    for (int </a:t>
            </a:r>
            <a:r>
              <a:rPr lang="en-US" sz="2000" b="1" dirty="0" err="1"/>
              <a:t>i</a:t>
            </a:r>
            <a:r>
              <a:rPr lang="en-US" sz="2000" b="1" dirty="0"/>
              <a:t> = 0; </a:t>
            </a:r>
            <a:r>
              <a:rPr lang="en-US" sz="2000" b="1" dirty="0" err="1"/>
              <a:t>i</a:t>
            </a:r>
            <a:r>
              <a:rPr lang="en-US" sz="2000" b="1" dirty="0"/>
              <a:t> &lt; n; </a:t>
            </a:r>
            <a:r>
              <a:rPr lang="en-US" sz="2000" b="1" dirty="0" err="1"/>
              <a:t>i</a:t>
            </a:r>
            <a:r>
              <a:rPr lang="en-US" sz="2000" b="1" dirty="0"/>
              <a:t>++)</a:t>
            </a:r>
          </a:p>
          <a:p>
            <a:pPr marL="1257300" lvl="3" indent="0">
              <a:buNone/>
            </a:pPr>
            <a:r>
              <a:rPr lang="en-US" sz="2000" b="1" dirty="0"/>
              <a:t>        </a:t>
            </a:r>
            <a:r>
              <a:rPr lang="en-US" sz="2000" b="1" dirty="0" err="1"/>
              <a:t>cout</a:t>
            </a:r>
            <a:r>
              <a:rPr lang="en-US" sz="2000" b="1" dirty="0"/>
              <a:t> &lt;&lt; a[</a:t>
            </a:r>
            <a:r>
              <a:rPr lang="en-US" sz="2000" b="1" dirty="0" err="1"/>
              <a:t>i</a:t>
            </a:r>
            <a:r>
              <a:rPr lang="en-US" sz="2000" b="1" dirty="0"/>
              <a:t>] &lt;&lt; " “;</a:t>
            </a:r>
          </a:p>
          <a:p>
            <a:pPr marL="1257300" lvl="3" indent="0">
              <a:buNone/>
            </a:pPr>
            <a:r>
              <a:rPr lang="en-US" sz="2000" b="1" dirty="0"/>
              <a:t>    return 0;</a:t>
            </a:r>
          </a:p>
          <a:p>
            <a:pPr marL="1257300" lvl="3" indent="0">
              <a:buNone/>
            </a:pPr>
            <a:r>
              <a:rPr lang="en-US" sz="2000" b="1" dirty="0"/>
              <a:t>}</a:t>
            </a:r>
          </a:p>
        </p:txBody>
      </p:sp>
    </p:spTree>
    <p:extLst>
      <p:ext uri="{BB962C8B-B14F-4D97-AF65-F5344CB8AC3E}">
        <p14:creationId xmlns:p14="http://schemas.microsoft.com/office/powerpoint/2010/main" val="2189787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3A084-E614-41F8-9920-ED21A4DB782B}"/>
              </a:ext>
            </a:extLst>
          </p:cNvPr>
          <p:cNvSpPr>
            <a:spLocks noGrp="1"/>
          </p:cNvSpPr>
          <p:nvPr>
            <p:ph type="title"/>
          </p:nvPr>
        </p:nvSpPr>
        <p:spPr>
          <a:xfrm>
            <a:off x="961072" y="0"/>
            <a:ext cx="8911687" cy="838930"/>
          </a:xfrm>
        </p:spPr>
        <p:txBody>
          <a:bodyPr>
            <a:normAutofit/>
          </a:bodyPr>
          <a:lstStyle/>
          <a:p>
            <a:r>
              <a:rPr lang="en-US" sz="4400" b="1" dirty="0"/>
              <a:t>function template</a:t>
            </a:r>
          </a:p>
        </p:txBody>
      </p:sp>
      <p:sp>
        <p:nvSpPr>
          <p:cNvPr id="3" name="Content Placeholder 2">
            <a:extLst>
              <a:ext uri="{FF2B5EF4-FFF2-40B4-BE49-F238E27FC236}">
                <a16:creationId xmlns:a16="http://schemas.microsoft.com/office/drawing/2014/main" id="{E4FD3BE7-AB00-4C48-9C26-905395424B26}"/>
              </a:ext>
            </a:extLst>
          </p:cNvPr>
          <p:cNvSpPr>
            <a:spLocks noGrp="1"/>
          </p:cNvSpPr>
          <p:nvPr>
            <p:ph idx="1"/>
          </p:nvPr>
        </p:nvSpPr>
        <p:spPr>
          <a:xfrm>
            <a:off x="549397" y="1233267"/>
            <a:ext cx="11380006" cy="5378548"/>
          </a:xfrm>
        </p:spPr>
        <p:txBody>
          <a:bodyPr>
            <a:normAutofit/>
          </a:bodyPr>
          <a:lstStyle/>
          <a:p>
            <a:endParaRPr lang="en-US" sz="2800" dirty="0"/>
          </a:p>
        </p:txBody>
      </p:sp>
      <p:pic>
        <p:nvPicPr>
          <p:cNvPr id="4" name="Picture 3">
            <a:extLst>
              <a:ext uri="{FF2B5EF4-FFF2-40B4-BE49-F238E27FC236}">
                <a16:creationId xmlns:a16="http://schemas.microsoft.com/office/drawing/2014/main" id="{E2D4A1AA-5624-46DF-9120-A5A24E0C4CE9}"/>
              </a:ext>
            </a:extLst>
          </p:cNvPr>
          <p:cNvPicPr>
            <a:picLocks noChangeAspect="1"/>
          </p:cNvPicPr>
          <p:nvPr/>
        </p:nvPicPr>
        <p:blipFill>
          <a:blip r:embed="rId2"/>
          <a:stretch>
            <a:fillRect/>
          </a:stretch>
        </p:blipFill>
        <p:spPr>
          <a:xfrm>
            <a:off x="549397" y="2324192"/>
            <a:ext cx="9411674" cy="4287623"/>
          </a:xfrm>
          <a:prstGeom prst="rect">
            <a:avLst/>
          </a:prstGeom>
        </p:spPr>
      </p:pic>
    </p:spTree>
    <p:extLst>
      <p:ext uri="{BB962C8B-B14F-4D97-AF65-F5344CB8AC3E}">
        <p14:creationId xmlns:p14="http://schemas.microsoft.com/office/powerpoint/2010/main" val="4100856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B4AAA-41B3-4DA7-9807-ED149E544880}"/>
              </a:ext>
            </a:extLst>
          </p:cNvPr>
          <p:cNvSpPr>
            <a:spLocks noGrp="1"/>
          </p:cNvSpPr>
          <p:nvPr>
            <p:ph type="title"/>
          </p:nvPr>
        </p:nvSpPr>
        <p:spPr>
          <a:xfrm>
            <a:off x="1270561" y="150051"/>
            <a:ext cx="8911687" cy="796727"/>
          </a:xfrm>
        </p:spPr>
        <p:txBody>
          <a:bodyPr/>
          <a:lstStyle/>
          <a:p>
            <a:r>
              <a:rPr lang="en-US" b="1" dirty="0"/>
              <a:t>function template</a:t>
            </a:r>
            <a:endParaRPr lang="en-US" dirty="0"/>
          </a:p>
        </p:txBody>
      </p:sp>
      <p:pic>
        <p:nvPicPr>
          <p:cNvPr id="5" name="Content Placeholder 4">
            <a:extLst>
              <a:ext uri="{FF2B5EF4-FFF2-40B4-BE49-F238E27FC236}">
                <a16:creationId xmlns:a16="http://schemas.microsoft.com/office/drawing/2014/main" id="{DC7860EB-AA5E-4731-BD93-5F94AE237EEE}"/>
              </a:ext>
            </a:extLst>
          </p:cNvPr>
          <p:cNvPicPr>
            <a:picLocks noGrp="1" noChangeAspect="1"/>
          </p:cNvPicPr>
          <p:nvPr>
            <p:ph idx="1"/>
          </p:nvPr>
        </p:nvPicPr>
        <p:blipFill>
          <a:blip r:embed="rId2"/>
          <a:stretch>
            <a:fillRect/>
          </a:stretch>
        </p:blipFill>
        <p:spPr>
          <a:xfrm>
            <a:off x="538643" y="1313820"/>
            <a:ext cx="5557357" cy="5439346"/>
          </a:xfrm>
          <a:prstGeom prst="rect">
            <a:avLst/>
          </a:prstGeom>
        </p:spPr>
      </p:pic>
      <p:pic>
        <p:nvPicPr>
          <p:cNvPr id="6" name="Picture 5">
            <a:extLst>
              <a:ext uri="{FF2B5EF4-FFF2-40B4-BE49-F238E27FC236}">
                <a16:creationId xmlns:a16="http://schemas.microsoft.com/office/drawing/2014/main" id="{E1993AA8-3C5B-4898-978A-5B45A5294C12}"/>
              </a:ext>
            </a:extLst>
          </p:cNvPr>
          <p:cNvPicPr>
            <a:picLocks noChangeAspect="1"/>
          </p:cNvPicPr>
          <p:nvPr/>
        </p:nvPicPr>
        <p:blipFill>
          <a:blip r:embed="rId3"/>
          <a:stretch>
            <a:fillRect/>
          </a:stretch>
        </p:blipFill>
        <p:spPr>
          <a:xfrm>
            <a:off x="4069980" y="5469071"/>
            <a:ext cx="8122020" cy="1284095"/>
          </a:xfrm>
          <a:prstGeom prst="rect">
            <a:avLst/>
          </a:prstGeom>
        </p:spPr>
      </p:pic>
    </p:spTree>
    <p:extLst>
      <p:ext uri="{BB962C8B-B14F-4D97-AF65-F5344CB8AC3E}">
        <p14:creationId xmlns:p14="http://schemas.microsoft.com/office/powerpoint/2010/main" val="2801703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24DE6-4B67-4B9B-A297-33EF1D2A17CD}"/>
              </a:ext>
            </a:extLst>
          </p:cNvPr>
          <p:cNvSpPr>
            <a:spLocks noGrp="1"/>
          </p:cNvSpPr>
          <p:nvPr>
            <p:ph type="title"/>
          </p:nvPr>
        </p:nvSpPr>
        <p:spPr>
          <a:xfrm>
            <a:off x="596348" y="0"/>
            <a:ext cx="8911687" cy="740864"/>
          </a:xfrm>
        </p:spPr>
        <p:txBody>
          <a:bodyPr>
            <a:normAutofit/>
          </a:bodyPr>
          <a:lstStyle/>
          <a:p>
            <a:r>
              <a:rPr lang="en-US" sz="4000" b="1" dirty="0"/>
              <a:t>Templates with a Return Value</a:t>
            </a:r>
          </a:p>
        </p:txBody>
      </p:sp>
      <p:pic>
        <p:nvPicPr>
          <p:cNvPr id="4" name="Content Placeholder 3">
            <a:extLst>
              <a:ext uri="{FF2B5EF4-FFF2-40B4-BE49-F238E27FC236}">
                <a16:creationId xmlns:a16="http://schemas.microsoft.com/office/drawing/2014/main" id="{D860A247-497A-429B-86B5-A34484EE4AAD}"/>
              </a:ext>
            </a:extLst>
          </p:cNvPr>
          <p:cNvPicPr>
            <a:picLocks noGrp="1" noChangeAspect="1"/>
          </p:cNvPicPr>
          <p:nvPr>
            <p:ph idx="1"/>
          </p:nvPr>
        </p:nvPicPr>
        <p:blipFill>
          <a:blip r:embed="rId2"/>
          <a:stretch>
            <a:fillRect/>
          </a:stretch>
        </p:blipFill>
        <p:spPr>
          <a:xfrm>
            <a:off x="596348" y="1257986"/>
            <a:ext cx="8748960" cy="5241288"/>
          </a:xfrm>
          <a:prstGeom prst="rect">
            <a:avLst/>
          </a:prstGeom>
        </p:spPr>
      </p:pic>
    </p:spTree>
    <p:extLst>
      <p:ext uri="{BB962C8B-B14F-4D97-AF65-F5344CB8AC3E}">
        <p14:creationId xmlns:p14="http://schemas.microsoft.com/office/powerpoint/2010/main" val="1732095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3D594-1DEE-47E7-B778-2E12748D18F5}"/>
              </a:ext>
            </a:extLst>
          </p:cNvPr>
          <p:cNvSpPr>
            <a:spLocks noGrp="1"/>
          </p:cNvSpPr>
          <p:nvPr>
            <p:ph type="title"/>
          </p:nvPr>
        </p:nvSpPr>
        <p:spPr>
          <a:xfrm>
            <a:off x="406316" y="0"/>
            <a:ext cx="8911687" cy="833629"/>
          </a:xfrm>
        </p:spPr>
        <p:txBody>
          <a:bodyPr>
            <a:normAutofit/>
          </a:bodyPr>
          <a:lstStyle/>
          <a:p>
            <a:r>
              <a:rPr lang="en-US" sz="4000" b="1" dirty="0"/>
              <a:t>Templates with a Return Value</a:t>
            </a:r>
          </a:p>
        </p:txBody>
      </p:sp>
      <p:pic>
        <p:nvPicPr>
          <p:cNvPr id="7" name="Content Placeholder 6">
            <a:extLst>
              <a:ext uri="{FF2B5EF4-FFF2-40B4-BE49-F238E27FC236}">
                <a16:creationId xmlns:a16="http://schemas.microsoft.com/office/drawing/2014/main" id="{13A429AA-91BD-40BC-8B6D-BDE1A31BD892}"/>
              </a:ext>
            </a:extLst>
          </p:cNvPr>
          <p:cNvPicPr>
            <a:picLocks noGrp="1" noChangeAspect="1"/>
          </p:cNvPicPr>
          <p:nvPr>
            <p:ph idx="1"/>
          </p:nvPr>
        </p:nvPicPr>
        <p:blipFill>
          <a:blip r:embed="rId2"/>
          <a:stretch>
            <a:fillRect/>
          </a:stretch>
        </p:blipFill>
        <p:spPr>
          <a:xfrm>
            <a:off x="1700653" y="597606"/>
            <a:ext cx="8790693" cy="4808432"/>
          </a:xfrm>
          <a:prstGeom prst="rect">
            <a:avLst/>
          </a:prstGeom>
        </p:spPr>
      </p:pic>
      <p:pic>
        <p:nvPicPr>
          <p:cNvPr id="8" name="Picture 7">
            <a:extLst>
              <a:ext uri="{FF2B5EF4-FFF2-40B4-BE49-F238E27FC236}">
                <a16:creationId xmlns:a16="http://schemas.microsoft.com/office/drawing/2014/main" id="{48762A03-CB16-493E-8A26-4A47014C35AA}"/>
              </a:ext>
            </a:extLst>
          </p:cNvPr>
          <p:cNvPicPr>
            <a:picLocks noChangeAspect="1"/>
          </p:cNvPicPr>
          <p:nvPr/>
        </p:nvPicPr>
        <p:blipFill>
          <a:blip r:embed="rId3"/>
          <a:stretch>
            <a:fillRect/>
          </a:stretch>
        </p:blipFill>
        <p:spPr>
          <a:xfrm>
            <a:off x="1700653" y="5406038"/>
            <a:ext cx="8790693" cy="1451962"/>
          </a:xfrm>
          <a:prstGeom prst="rect">
            <a:avLst/>
          </a:prstGeom>
        </p:spPr>
      </p:pic>
    </p:spTree>
    <p:extLst>
      <p:ext uri="{BB962C8B-B14F-4D97-AF65-F5344CB8AC3E}">
        <p14:creationId xmlns:p14="http://schemas.microsoft.com/office/powerpoint/2010/main" val="1165570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25A5-150B-A44C-9EA4-4B88A02572C7}"/>
              </a:ext>
            </a:extLst>
          </p:cNvPr>
          <p:cNvSpPr>
            <a:spLocks noGrp="1"/>
          </p:cNvSpPr>
          <p:nvPr>
            <p:ph type="title"/>
          </p:nvPr>
        </p:nvSpPr>
        <p:spPr>
          <a:xfrm>
            <a:off x="841829" y="0"/>
            <a:ext cx="10662783" cy="1280890"/>
          </a:xfrm>
        </p:spPr>
        <p:txBody>
          <a:bodyPr/>
          <a:lstStyle/>
          <a:p>
            <a:r>
              <a:rPr lang="en-US" b="1" dirty="0"/>
              <a:t>Function overloading VS Function templates</a:t>
            </a:r>
          </a:p>
        </p:txBody>
      </p:sp>
      <p:sp>
        <p:nvSpPr>
          <p:cNvPr id="3" name="Content Placeholder 2">
            <a:extLst>
              <a:ext uri="{FF2B5EF4-FFF2-40B4-BE49-F238E27FC236}">
                <a16:creationId xmlns:a16="http://schemas.microsoft.com/office/drawing/2014/main" id="{3B22DA69-77B8-91FC-1DC9-315A1BF3862A}"/>
              </a:ext>
            </a:extLst>
          </p:cNvPr>
          <p:cNvSpPr>
            <a:spLocks noGrp="1"/>
          </p:cNvSpPr>
          <p:nvPr>
            <p:ph idx="1"/>
          </p:nvPr>
        </p:nvSpPr>
        <p:spPr>
          <a:xfrm>
            <a:off x="377371" y="1280890"/>
            <a:ext cx="11127241" cy="4630332"/>
          </a:xfrm>
        </p:spPr>
        <p:txBody>
          <a:bodyPr/>
          <a:lstStyle/>
          <a:p>
            <a:pPr marL="0" indent="0">
              <a:buNone/>
            </a:pPr>
            <a:endParaRPr lang="en-US" dirty="0"/>
          </a:p>
          <a:p>
            <a:pPr algn="just"/>
            <a:r>
              <a:rPr lang="en-US" sz="3200" dirty="0"/>
              <a:t>Both function overloading and templates are examples of polymorphism features of OOP. </a:t>
            </a:r>
          </a:p>
          <a:p>
            <a:pPr algn="just"/>
            <a:r>
              <a:rPr lang="en-US" sz="3200" dirty="0"/>
              <a:t>Function overloading is used when multiple functions do quite similar (not identical) operations, templates are used when multiple functions do identical operations.</a:t>
            </a:r>
          </a:p>
        </p:txBody>
      </p:sp>
    </p:spTree>
    <p:extLst>
      <p:ext uri="{BB962C8B-B14F-4D97-AF65-F5344CB8AC3E}">
        <p14:creationId xmlns:p14="http://schemas.microsoft.com/office/powerpoint/2010/main" val="2442919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520CD-0C71-44E8-9B2B-EAB457CF6EED}"/>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7CE1A6B-0578-47BB-904A-E738667CC381}"/>
              </a:ext>
            </a:extLst>
          </p:cNvPr>
          <p:cNvPicPr>
            <a:picLocks noGrp="1" noChangeAspect="1"/>
          </p:cNvPicPr>
          <p:nvPr>
            <p:ph idx="1"/>
          </p:nvPr>
        </p:nvPicPr>
        <p:blipFill>
          <a:blip r:embed="rId2"/>
          <a:stretch>
            <a:fillRect/>
          </a:stretch>
        </p:blipFill>
        <p:spPr>
          <a:xfrm>
            <a:off x="474804" y="225287"/>
            <a:ext cx="9540120" cy="4133734"/>
          </a:xfrm>
          <a:prstGeom prst="rect">
            <a:avLst/>
          </a:prstGeom>
        </p:spPr>
      </p:pic>
      <p:pic>
        <p:nvPicPr>
          <p:cNvPr id="5" name="Picture 4">
            <a:extLst>
              <a:ext uri="{FF2B5EF4-FFF2-40B4-BE49-F238E27FC236}">
                <a16:creationId xmlns:a16="http://schemas.microsoft.com/office/drawing/2014/main" id="{A06EF282-55B0-4CCB-8F9E-7259FFF7EBFC}"/>
              </a:ext>
            </a:extLst>
          </p:cNvPr>
          <p:cNvPicPr>
            <a:picLocks noChangeAspect="1"/>
          </p:cNvPicPr>
          <p:nvPr/>
        </p:nvPicPr>
        <p:blipFill>
          <a:blip r:embed="rId3"/>
          <a:stretch>
            <a:fillRect/>
          </a:stretch>
        </p:blipFill>
        <p:spPr>
          <a:xfrm>
            <a:off x="474803" y="4359020"/>
            <a:ext cx="8722205" cy="2405227"/>
          </a:xfrm>
          <a:prstGeom prst="rect">
            <a:avLst/>
          </a:prstGeom>
        </p:spPr>
      </p:pic>
    </p:spTree>
    <p:extLst>
      <p:ext uri="{BB962C8B-B14F-4D97-AF65-F5344CB8AC3E}">
        <p14:creationId xmlns:p14="http://schemas.microsoft.com/office/powerpoint/2010/main" val="2630868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AA691-A4B1-4131-8AEC-B4540B0AD13A}"/>
              </a:ext>
            </a:extLst>
          </p:cNvPr>
          <p:cNvSpPr>
            <a:spLocks noGrp="1"/>
          </p:cNvSpPr>
          <p:nvPr>
            <p:ph type="title"/>
          </p:nvPr>
        </p:nvSpPr>
        <p:spPr>
          <a:xfrm>
            <a:off x="679719" y="0"/>
            <a:ext cx="8911687" cy="641982"/>
          </a:xfrm>
        </p:spPr>
        <p:txBody>
          <a:bodyPr>
            <a:normAutofit fontScale="90000"/>
          </a:bodyPr>
          <a:lstStyle/>
          <a:p>
            <a:r>
              <a:rPr lang="en-US" sz="4000" b="1" dirty="0"/>
              <a:t>Inline Functions</a:t>
            </a:r>
          </a:p>
        </p:txBody>
      </p:sp>
      <p:sp>
        <p:nvSpPr>
          <p:cNvPr id="3" name="Content Placeholder 2">
            <a:extLst>
              <a:ext uri="{FF2B5EF4-FFF2-40B4-BE49-F238E27FC236}">
                <a16:creationId xmlns:a16="http://schemas.microsoft.com/office/drawing/2014/main" id="{2A6EDB63-D1C0-49B1-B7F8-F3CE38B591F0}"/>
              </a:ext>
            </a:extLst>
          </p:cNvPr>
          <p:cNvSpPr>
            <a:spLocks noGrp="1"/>
          </p:cNvSpPr>
          <p:nvPr>
            <p:ph idx="1"/>
          </p:nvPr>
        </p:nvSpPr>
        <p:spPr>
          <a:xfrm>
            <a:off x="478301" y="1364565"/>
            <a:ext cx="11366695" cy="5261317"/>
          </a:xfrm>
        </p:spPr>
        <p:txBody>
          <a:bodyPr>
            <a:noAutofit/>
          </a:bodyPr>
          <a:lstStyle/>
          <a:p>
            <a:pPr marL="0" indent="0">
              <a:buNone/>
            </a:pPr>
            <a:r>
              <a:rPr lang="en-US" sz="2800" dirty="0"/>
              <a:t>Calling a function places a certain amount of overhead on a computer. This overhead consists of the following steps:</a:t>
            </a:r>
          </a:p>
          <a:p>
            <a:pPr marL="0" indent="0">
              <a:buNone/>
            </a:pPr>
            <a:r>
              <a:rPr lang="en-US" sz="2800" dirty="0"/>
              <a:t>1. Placing argument values in a reserved memory region (called 	the stack) that the function has access to</a:t>
            </a:r>
          </a:p>
          <a:p>
            <a:pPr marL="0" indent="0">
              <a:buNone/>
            </a:pPr>
            <a:r>
              <a:rPr lang="en-US" sz="2800" dirty="0"/>
              <a:t>2. Passing control to the function Providing a reserved memory 	location for any return value (again, using the stack for this 	purpose)</a:t>
            </a:r>
          </a:p>
          <a:p>
            <a:pPr marL="0" indent="0">
              <a:buNone/>
            </a:pPr>
            <a:r>
              <a:rPr lang="en-US" sz="2800" dirty="0"/>
              <a:t>4. Returning to the correct point in the calling program</a:t>
            </a:r>
          </a:p>
        </p:txBody>
      </p:sp>
    </p:spTree>
    <p:extLst>
      <p:ext uri="{BB962C8B-B14F-4D97-AF65-F5344CB8AC3E}">
        <p14:creationId xmlns:p14="http://schemas.microsoft.com/office/powerpoint/2010/main" val="3406371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632FD64-645F-4C32-969E-008D3E168FB4}"/>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2396C0E6-9A2B-49DB-AA54-3EF40E7D36A5}"/>
              </a:ext>
            </a:extLst>
          </p:cNvPr>
          <p:cNvPicPr>
            <a:picLocks noChangeAspect="1"/>
          </p:cNvPicPr>
          <p:nvPr/>
        </p:nvPicPr>
        <p:blipFill>
          <a:blip r:embed="rId2"/>
          <a:stretch>
            <a:fillRect/>
          </a:stretch>
        </p:blipFill>
        <p:spPr>
          <a:xfrm>
            <a:off x="351357" y="16364"/>
            <a:ext cx="10537037" cy="1587354"/>
          </a:xfrm>
          <a:prstGeom prst="rect">
            <a:avLst/>
          </a:prstGeom>
        </p:spPr>
      </p:pic>
      <p:pic>
        <p:nvPicPr>
          <p:cNvPr id="8" name="Picture 7">
            <a:extLst>
              <a:ext uri="{FF2B5EF4-FFF2-40B4-BE49-F238E27FC236}">
                <a16:creationId xmlns:a16="http://schemas.microsoft.com/office/drawing/2014/main" id="{0A2005F9-1D81-44EA-B95B-E8DE48184895}"/>
              </a:ext>
            </a:extLst>
          </p:cNvPr>
          <p:cNvPicPr>
            <a:picLocks noChangeAspect="1"/>
          </p:cNvPicPr>
          <p:nvPr/>
        </p:nvPicPr>
        <p:blipFill>
          <a:blip r:embed="rId3"/>
          <a:stretch>
            <a:fillRect/>
          </a:stretch>
        </p:blipFill>
        <p:spPr>
          <a:xfrm>
            <a:off x="351355" y="1463041"/>
            <a:ext cx="10748053" cy="5360184"/>
          </a:xfrm>
          <a:prstGeom prst="rect">
            <a:avLst/>
          </a:prstGeom>
        </p:spPr>
      </p:pic>
    </p:spTree>
    <p:extLst>
      <p:ext uri="{BB962C8B-B14F-4D97-AF65-F5344CB8AC3E}">
        <p14:creationId xmlns:p14="http://schemas.microsoft.com/office/powerpoint/2010/main" val="832274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FBD3-99FD-A27C-34DF-897EF0470BCB}"/>
              </a:ext>
            </a:extLst>
          </p:cNvPr>
          <p:cNvSpPr>
            <a:spLocks noGrp="1"/>
          </p:cNvSpPr>
          <p:nvPr>
            <p:ph type="title"/>
          </p:nvPr>
        </p:nvSpPr>
        <p:spPr>
          <a:xfrm>
            <a:off x="-106732" y="0"/>
            <a:ext cx="12095532" cy="1280890"/>
          </a:xfrm>
        </p:spPr>
        <p:txBody>
          <a:bodyPr>
            <a:normAutofit fontScale="90000"/>
          </a:bodyPr>
          <a:lstStyle/>
          <a:p>
            <a:pPr algn="ctr"/>
            <a:r>
              <a:rPr kumimoji="0" lang="en-US" sz="4000" b="1" i="0" u="none" strike="noStrike" kern="1200" cap="none" spc="0" normalizeH="0" baseline="0" noProof="0" dirty="0">
                <a:ln>
                  <a:noFill/>
                </a:ln>
                <a:solidFill>
                  <a:srgbClr val="273239"/>
                </a:solidFill>
                <a:effectLst/>
                <a:uLnTx/>
                <a:uFillTx/>
                <a:latin typeface="urw-din"/>
                <a:ea typeface="+mn-ea"/>
                <a:cs typeface="+mn-cs"/>
              </a:rPr>
              <a:t>Remember, </a:t>
            </a:r>
            <a:r>
              <a:rPr kumimoji="0" lang="en-US" sz="4000" b="1" i="0" u="none" strike="noStrike" kern="1200" cap="none" spc="0" normalizeH="0" baseline="0" noProof="0" dirty="0" err="1">
                <a:ln>
                  <a:noFill/>
                </a:ln>
                <a:solidFill>
                  <a:srgbClr val="273239"/>
                </a:solidFill>
                <a:effectLst/>
                <a:uLnTx/>
                <a:uFillTx/>
                <a:latin typeface="urw-din"/>
                <a:ea typeface="+mn-ea"/>
                <a:cs typeface="+mn-cs"/>
              </a:rPr>
              <a:t>inlining</a:t>
            </a:r>
            <a:r>
              <a:rPr kumimoji="0" lang="en-US" sz="4000" b="1" i="0" u="none" strike="noStrike" kern="1200" cap="none" spc="0" normalizeH="0" baseline="0" noProof="0" dirty="0">
                <a:ln>
                  <a:noFill/>
                </a:ln>
                <a:solidFill>
                  <a:srgbClr val="273239"/>
                </a:solidFill>
                <a:effectLst/>
                <a:uLnTx/>
                <a:uFillTx/>
                <a:latin typeface="urw-din"/>
                <a:ea typeface="+mn-ea"/>
                <a:cs typeface="+mn-cs"/>
              </a:rPr>
              <a:t> is only a request to the compiler, not a command.</a:t>
            </a:r>
            <a:endParaRPr lang="en-US" sz="6000" b="1" dirty="0"/>
          </a:p>
        </p:txBody>
      </p:sp>
      <p:sp>
        <p:nvSpPr>
          <p:cNvPr id="3" name="Content Placeholder 2">
            <a:extLst>
              <a:ext uri="{FF2B5EF4-FFF2-40B4-BE49-F238E27FC236}">
                <a16:creationId xmlns:a16="http://schemas.microsoft.com/office/drawing/2014/main" id="{9A9A9470-5AFF-B27E-D403-D554B31547E5}"/>
              </a:ext>
            </a:extLst>
          </p:cNvPr>
          <p:cNvSpPr>
            <a:spLocks noGrp="1"/>
          </p:cNvSpPr>
          <p:nvPr>
            <p:ph idx="1"/>
          </p:nvPr>
        </p:nvSpPr>
        <p:spPr>
          <a:xfrm>
            <a:off x="174171" y="1451429"/>
            <a:ext cx="11713029" cy="5297714"/>
          </a:xfrm>
        </p:spPr>
        <p:txBody>
          <a:bodyPr>
            <a:normAutofit/>
          </a:bodyPr>
          <a:lstStyle/>
          <a:p>
            <a:r>
              <a:rPr lang="en-US" sz="4000" b="0" i="0" dirty="0">
                <a:solidFill>
                  <a:srgbClr val="273239"/>
                </a:solidFill>
                <a:effectLst/>
                <a:latin typeface="urw-din"/>
              </a:rPr>
              <a:t>Compiler can ignore the request for </a:t>
            </a:r>
            <a:r>
              <a:rPr lang="en-US" sz="4000" b="0" i="0" dirty="0" err="1">
                <a:solidFill>
                  <a:srgbClr val="273239"/>
                </a:solidFill>
                <a:effectLst/>
                <a:latin typeface="urw-din"/>
              </a:rPr>
              <a:t>inlining</a:t>
            </a:r>
            <a:r>
              <a:rPr lang="en-US" sz="4000" b="0" i="0" dirty="0">
                <a:solidFill>
                  <a:srgbClr val="273239"/>
                </a:solidFill>
                <a:effectLst/>
                <a:latin typeface="urw-din"/>
              </a:rPr>
              <a:t>. Compiler may not perform </a:t>
            </a:r>
            <a:r>
              <a:rPr lang="en-US" sz="4000" b="0" i="0" dirty="0" err="1">
                <a:solidFill>
                  <a:srgbClr val="273239"/>
                </a:solidFill>
                <a:effectLst/>
                <a:latin typeface="urw-din"/>
              </a:rPr>
              <a:t>inlining</a:t>
            </a:r>
            <a:r>
              <a:rPr lang="en-US" sz="4000" b="0" i="0" dirty="0">
                <a:solidFill>
                  <a:srgbClr val="273239"/>
                </a:solidFill>
                <a:effectLst/>
                <a:latin typeface="urw-din"/>
              </a:rPr>
              <a:t> in such circumstances like:</a:t>
            </a:r>
            <a:br>
              <a:rPr lang="en-US" sz="4000" dirty="0"/>
            </a:br>
            <a:r>
              <a:rPr lang="en-US" sz="4000" b="0" i="0" dirty="0">
                <a:solidFill>
                  <a:srgbClr val="273239"/>
                </a:solidFill>
                <a:effectLst/>
                <a:latin typeface="urw-din"/>
              </a:rPr>
              <a:t>1) If a function contains a loop. (for, while, do-while)</a:t>
            </a:r>
            <a:br>
              <a:rPr lang="en-US" sz="4000" dirty="0"/>
            </a:br>
            <a:r>
              <a:rPr lang="en-US" sz="4000" b="0" i="0" dirty="0">
                <a:solidFill>
                  <a:srgbClr val="273239"/>
                </a:solidFill>
                <a:effectLst/>
                <a:latin typeface="urw-din"/>
              </a:rPr>
              <a:t>2) If a function contains static variables.</a:t>
            </a:r>
            <a:br>
              <a:rPr lang="en-US" sz="4000" dirty="0"/>
            </a:br>
            <a:r>
              <a:rPr lang="en-US" sz="4000" b="0" i="0" dirty="0">
                <a:solidFill>
                  <a:srgbClr val="273239"/>
                </a:solidFill>
                <a:effectLst/>
                <a:latin typeface="urw-din"/>
              </a:rPr>
              <a:t>3) If a function is recursive.</a:t>
            </a:r>
            <a:br>
              <a:rPr lang="en-US" sz="4000" dirty="0"/>
            </a:br>
            <a:r>
              <a:rPr lang="en-US" sz="4000" b="0" i="0" dirty="0">
                <a:solidFill>
                  <a:srgbClr val="273239"/>
                </a:solidFill>
                <a:effectLst/>
                <a:latin typeface="urw-din"/>
              </a:rPr>
              <a:t>4) If a function return type is other than void, and the return statement doesn’t exist in function body.</a:t>
            </a:r>
            <a:br>
              <a:rPr lang="en-US" sz="4000" dirty="0"/>
            </a:br>
            <a:r>
              <a:rPr lang="en-US" sz="4000" b="0" i="0" dirty="0">
                <a:solidFill>
                  <a:srgbClr val="273239"/>
                </a:solidFill>
                <a:effectLst/>
                <a:latin typeface="urw-din"/>
              </a:rPr>
              <a:t>5) If a function contains switch or </a:t>
            </a:r>
            <a:r>
              <a:rPr lang="en-US" sz="4000" b="0" i="0" dirty="0" err="1">
                <a:solidFill>
                  <a:srgbClr val="273239"/>
                </a:solidFill>
                <a:effectLst/>
                <a:latin typeface="urw-din"/>
              </a:rPr>
              <a:t>goto</a:t>
            </a:r>
            <a:r>
              <a:rPr lang="en-US" sz="4000" b="0" i="0" dirty="0">
                <a:solidFill>
                  <a:srgbClr val="273239"/>
                </a:solidFill>
                <a:effectLst/>
                <a:latin typeface="urw-din"/>
              </a:rPr>
              <a:t> statement.</a:t>
            </a:r>
            <a:endParaRPr lang="en-US" sz="4000" dirty="0"/>
          </a:p>
        </p:txBody>
      </p:sp>
    </p:spTree>
    <p:extLst>
      <p:ext uri="{BB962C8B-B14F-4D97-AF65-F5344CB8AC3E}">
        <p14:creationId xmlns:p14="http://schemas.microsoft.com/office/powerpoint/2010/main" val="572913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BB5CE-22E1-FF2C-66B6-661A2A65DA0A}"/>
              </a:ext>
            </a:extLst>
          </p:cNvPr>
          <p:cNvSpPr>
            <a:spLocks noGrp="1"/>
          </p:cNvSpPr>
          <p:nvPr>
            <p:ph type="title"/>
          </p:nvPr>
        </p:nvSpPr>
        <p:spPr>
          <a:xfrm>
            <a:off x="212582" y="0"/>
            <a:ext cx="11848789" cy="638629"/>
          </a:xfrm>
        </p:spPr>
        <p:txBody>
          <a:bodyPr>
            <a:normAutofit fontScale="90000"/>
          </a:bodyPr>
          <a:lstStyle/>
          <a:p>
            <a:r>
              <a:rPr lang="en-US" b="1" dirty="0"/>
              <a:t>Inline functions advantages:</a:t>
            </a:r>
          </a:p>
        </p:txBody>
      </p:sp>
      <p:sp>
        <p:nvSpPr>
          <p:cNvPr id="3" name="Content Placeholder 2">
            <a:extLst>
              <a:ext uri="{FF2B5EF4-FFF2-40B4-BE49-F238E27FC236}">
                <a16:creationId xmlns:a16="http://schemas.microsoft.com/office/drawing/2014/main" id="{CA2B288F-F92A-B55C-647D-016ADA95FC79}"/>
              </a:ext>
            </a:extLst>
          </p:cNvPr>
          <p:cNvSpPr>
            <a:spLocks noGrp="1"/>
          </p:cNvSpPr>
          <p:nvPr>
            <p:ph idx="1"/>
          </p:nvPr>
        </p:nvSpPr>
        <p:spPr>
          <a:xfrm>
            <a:off x="212581" y="1262743"/>
            <a:ext cx="11616561" cy="5399314"/>
          </a:xfrm>
        </p:spPr>
        <p:txBody>
          <a:bodyPr>
            <a:normAutofit lnSpcReduction="10000"/>
          </a:bodyPr>
          <a:lstStyle/>
          <a:p>
            <a:r>
              <a:rPr lang="en-US" sz="2800" dirty="0"/>
              <a:t>1) Function call overhead doesn’t occur.</a:t>
            </a:r>
          </a:p>
          <a:p>
            <a:r>
              <a:rPr lang="en-US" sz="2800" dirty="0"/>
              <a:t>2) It also saves the overhead of push/pop variables on the stack when function is called.</a:t>
            </a:r>
          </a:p>
          <a:p>
            <a:r>
              <a:rPr lang="en-US" sz="2800" dirty="0"/>
              <a:t>3) It also saves overhead of a return call from a function.</a:t>
            </a:r>
          </a:p>
          <a:p>
            <a:r>
              <a:rPr lang="en-US" sz="2800" dirty="0"/>
              <a:t>4) When you inline a function, you may enable compiler to perform context specific optimization on the body of function. Such optimizations are not possible for normal function calls. Other optimizations can be obtained by considering the flows of calling context and the called context.</a:t>
            </a:r>
          </a:p>
          <a:p>
            <a:r>
              <a:rPr lang="en-US" sz="2800" dirty="0"/>
              <a:t>5) Inline function may be useful (if it is small) for embedded systems because inline can yield less code than the function call and return.</a:t>
            </a:r>
          </a:p>
        </p:txBody>
      </p:sp>
    </p:spTree>
    <p:extLst>
      <p:ext uri="{BB962C8B-B14F-4D97-AF65-F5344CB8AC3E}">
        <p14:creationId xmlns:p14="http://schemas.microsoft.com/office/powerpoint/2010/main" val="688517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B4E6E-31E8-40D9-F28E-EF35CC59EEE4}"/>
              </a:ext>
            </a:extLst>
          </p:cNvPr>
          <p:cNvSpPr>
            <a:spLocks noGrp="1"/>
          </p:cNvSpPr>
          <p:nvPr>
            <p:ph type="title"/>
          </p:nvPr>
        </p:nvSpPr>
        <p:spPr>
          <a:xfrm>
            <a:off x="0" y="0"/>
            <a:ext cx="12003314" cy="1280890"/>
          </a:xfrm>
        </p:spPr>
        <p:txBody>
          <a:bodyPr/>
          <a:lstStyle/>
          <a:p>
            <a:r>
              <a:rPr lang="en-US" dirty="0"/>
              <a:t>Inline function disadvantages:</a:t>
            </a:r>
          </a:p>
        </p:txBody>
      </p:sp>
      <p:sp>
        <p:nvSpPr>
          <p:cNvPr id="3" name="Content Placeholder 2">
            <a:extLst>
              <a:ext uri="{FF2B5EF4-FFF2-40B4-BE49-F238E27FC236}">
                <a16:creationId xmlns:a16="http://schemas.microsoft.com/office/drawing/2014/main" id="{BA8FAE2E-5240-91AC-87C7-D9A8C3CCCACE}"/>
              </a:ext>
            </a:extLst>
          </p:cNvPr>
          <p:cNvSpPr>
            <a:spLocks noGrp="1"/>
          </p:cNvSpPr>
          <p:nvPr>
            <p:ph idx="1"/>
          </p:nvPr>
        </p:nvSpPr>
        <p:spPr>
          <a:xfrm>
            <a:off x="188686" y="914400"/>
            <a:ext cx="11814628" cy="5762171"/>
          </a:xfrm>
        </p:spPr>
        <p:txBody>
          <a:bodyPr>
            <a:normAutofit fontScale="92500" lnSpcReduction="10000"/>
          </a:bodyPr>
          <a:lstStyle/>
          <a:p>
            <a:r>
              <a:rPr lang="en-US" sz="2400" dirty="0"/>
              <a:t>1) The added variables from the </a:t>
            </a:r>
            <a:r>
              <a:rPr lang="en-US" sz="2400" dirty="0" err="1"/>
              <a:t>inlined</a:t>
            </a:r>
            <a:r>
              <a:rPr lang="en-US" sz="2400" dirty="0"/>
              <a:t> function consumes additional registers, After in-lining function if variables number which are going to use register increases than they may create overhead on register variable resource utilization. This means that when inline function body is substituted at the point of function call, total number of variables used by the function also gets inserted. So the number of register going to be used for the variables will also get increased. </a:t>
            </a:r>
          </a:p>
          <a:p>
            <a:r>
              <a:rPr lang="en-US" sz="2400" dirty="0"/>
              <a:t>2) If you use too many inline functions then the size of the binary executable file will be large, because of the duplication of same code.</a:t>
            </a:r>
          </a:p>
          <a:p>
            <a:r>
              <a:rPr lang="en-US" sz="2400" dirty="0"/>
              <a:t>3) Too much </a:t>
            </a:r>
            <a:r>
              <a:rPr lang="en-US" sz="2400" dirty="0" err="1"/>
              <a:t>inlining</a:t>
            </a:r>
            <a:r>
              <a:rPr lang="en-US" sz="2400" dirty="0"/>
              <a:t> can also reduce your instruction cache hit rate, thus reducing the speed of instruction fetch from that of cache memory to that of primary memory.</a:t>
            </a:r>
          </a:p>
          <a:p>
            <a:r>
              <a:rPr lang="en-US" sz="2400" dirty="0"/>
              <a:t>4) Inline function may increase compile time overhead if someone changes the code inside the inline function </a:t>
            </a:r>
          </a:p>
          <a:p>
            <a:r>
              <a:rPr lang="en-US" sz="2400" dirty="0"/>
              <a:t>6) Inline functions might cause thrashing because </a:t>
            </a:r>
            <a:r>
              <a:rPr lang="en-US" sz="2400" dirty="0" err="1"/>
              <a:t>inlining</a:t>
            </a:r>
            <a:r>
              <a:rPr lang="en-US" sz="2400" dirty="0"/>
              <a:t> might increase size of the binary executable file. Thrashing in memory causes performance of computer to degrade.</a:t>
            </a:r>
          </a:p>
        </p:txBody>
      </p:sp>
    </p:spTree>
    <p:extLst>
      <p:ext uri="{BB962C8B-B14F-4D97-AF65-F5344CB8AC3E}">
        <p14:creationId xmlns:p14="http://schemas.microsoft.com/office/powerpoint/2010/main" val="939813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CB062-D49E-4447-A482-79576D715FE2}"/>
              </a:ext>
            </a:extLst>
          </p:cNvPr>
          <p:cNvSpPr>
            <a:spLocks noGrp="1"/>
          </p:cNvSpPr>
          <p:nvPr>
            <p:ph type="title"/>
          </p:nvPr>
        </p:nvSpPr>
        <p:spPr>
          <a:xfrm>
            <a:off x="366559" y="0"/>
            <a:ext cx="8911687" cy="727612"/>
          </a:xfrm>
        </p:spPr>
        <p:txBody>
          <a:bodyPr>
            <a:normAutofit/>
          </a:bodyPr>
          <a:lstStyle/>
          <a:p>
            <a:r>
              <a:rPr lang="en-US" sz="4000" b="1" dirty="0"/>
              <a:t>Variable Scope</a:t>
            </a:r>
          </a:p>
        </p:txBody>
      </p:sp>
      <p:sp>
        <p:nvSpPr>
          <p:cNvPr id="3" name="Content Placeholder 2">
            <a:extLst>
              <a:ext uri="{FF2B5EF4-FFF2-40B4-BE49-F238E27FC236}">
                <a16:creationId xmlns:a16="http://schemas.microsoft.com/office/drawing/2014/main" id="{980C5977-D144-4F3D-892C-A75D41580900}"/>
              </a:ext>
            </a:extLst>
          </p:cNvPr>
          <p:cNvSpPr>
            <a:spLocks noGrp="1"/>
          </p:cNvSpPr>
          <p:nvPr>
            <p:ph idx="1"/>
          </p:nvPr>
        </p:nvSpPr>
        <p:spPr>
          <a:xfrm>
            <a:off x="366559" y="1338470"/>
            <a:ext cx="11138053" cy="4572752"/>
          </a:xfrm>
        </p:spPr>
        <p:txBody>
          <a:bodyPr>
            <a:normAutofit/>
          </a:bodyPr>
          <a:lstStyle/>
          <a:p>
            <a:r>
              <a:rPr lang="en-US" sz="2800" dirty="0"/>
              <a:t>A </a:t>
            </a:r>
            <a:r>
              <a:rPr lang="en-US" sz="2800" b="1" dirty="0"/>
              <a:t>variable with a local scope </a:t>
            </a:r>
            <a:r>
              <a:rPr lang="en-US" sz="2800" dirty="0"/>
              <a:t>is simply one with storage locations set aside for it by a declaration statement in a function body</a:t>
            </a:r>
          </a:p>
          <a:p>
            <a:r>
              <a:rPr lang="en-US" sz="2800" b="1" dirty="0"/>
              <a:t>variable with global scope</a:t>
            </a:r>
            <a:r>
              <a:rPr lang="en-US" sz="2800" dirty="0"/>
              <a:t>, more commonly termed a global variable, has storage created for it by a declaration statement located outside any function</a:t>
            </a:r>
          </a:p>
        </p:txBody>
      </p:sp>
    </p:spTree>
    <p:extLst>
      <p:ext uri="{BB962C8B-B14F-4D97-AF65-F5344CB8AC3E}">
        <p14:creationId xmlns:p14="http://schemas.microsoft.com/office/powerpoint/2010/main" val="4283173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FC520-BF7A-4408-8B83-8A6783C363FD}"/>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E01FB1E3-8B0C-4A08-A2B8-C9CF9231BC85}"/>
              </a:ext>
            </a:extLst>
          </p:cNvPr>
          <p:cNvPicPr>
            <a:picLocks noGrp="1" noChangeAspect="1"/>
          </p:cNvPicPr>
          <p:nvPr>
            <p:ph idx="1"/>
          </p:nvPr>
        </p:nvPicPr>
        <p:blipFill>
          <a:blip r:embed="rId2"/>
          <a:stretch>
            <a:fillRect/>
          </a:stretch>
        </p:blipFill>
        <p:spPr>
          <a:xfrm>
            <a:off x="1566394" y="132384"/>
            <a:ext cx="9008841" cy="6706789"/>
          </a:xfrm>
          <a:prstGeom prst="rect">
            <a:avLst/>
          </a:prstGeom>
        </p:spPr>
      </p:pic>
    </p:spTree>
    <p:extLst>
      <p:ext uri="{BB962C8B-B14F-4D97-AF65-F5344CB8AC3E}">
        <p14:creationId xmlns:p14="http://schemas.microsoft.com/office/powerpoint/2010/main" val="17473113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1F8F9-E690-40B1-A121-21D633139AB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4447976-D708-40B5-A43C-6BE52EBE7EE2}"/>
              </a:ext>
            </a:extLst>
          </p:cNvPr>
          <p:cNvPicPr>
            <a:picLocks noGrp="1" noChangeAspect="1"/>
          </p:cNvPicPr>
          <p:nvPr>
            <p:ph idx="1"/>
          </p:nvPr>
        </p:nvPicPr>
        <p:blipFill>
          <a:blip r:embed="rId2"/>
          <a:stretch>
            <a:fillRect/>
          </a:stretch>
        </p:blipFill>
        <p:spPr>
          <a:xfrm>
            <a:off x="1604957" y="0"/>
            <a:ext cx="10252900" cy="4465639"/>
          </a:xfrm>
          <a:prstGeom prst="rect">
            <a:avLst/>
          </a:prstGeom>
        </p:spPr>
      </p:pic>
      <p:pic>
        <p:nvPicPr>
          <p:cNvPr id="5" name="Picture 4">
            <a:extLst>
              <a:ext uri="{FF2B5EF4-FFF2-40B4-BE49-F238E27FC236}">
                <a16:creationId xmlns:a16="http://schemas.microsoft.com/office/drawing/2014/main" id="{89B12F35-1B97-4E33-AAD9-96FBC029F8C0}"/>
              </a:ext>
            </a:extLst>
          </p:cNvPr>
          <p:cNvPicPr>
            <a:picLocks noChangeAspect="1"/>
          </p:cNvPicPr>
          <p:nvPr/>
        </p:nvPicPr>
        <p:blipFill>
          <a:blip r:embed="rId3"/>
          <a:stretch>
            <a:fillRect/>
          </a:stretch>
        </p:blipFill>
        <p:spPr>
          <a:xfrm>
            <a:off x="5345075" y="3788227"/>
            <a:ext cx="5750429" cy="3034426"/>
          </a:xfrm>
          <a:prstGeom prst="rect">
            <a:avLst/>
          </a:prstGeom>
        </p:spPr>
      </p:pic>
    </p:spTree>
    <p:extLst>
      <p:ext uri="{BB962C8B-B14F-4D97-AF65-F5344CB8AC3E}">
        <p14:creationId xmlns:p14="http://schemas.microsoft.com/office/powerpoint/2010/main" val="1595844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CB062-D49E-4447-A482-79576D715FE2}"/>
              </a:ext>
            </a:extLst>
          </p:cNvPr>
          <p:cNvSpPr>
            <a:spLocks noGrp="1"/>
          </p:cNvSpPr>
          <p:nvPr>
            <p:ph type="title"/>
          </p:nvPr>
        </p:nvSpPr>
        <p:spPr>
          <a:xfrm>
            <a:off x="777377" y="0"/>
            <a:ext cx="8911687" cy="740864"/>
          </a:xfrm>
        </p:spPr>
        <p:txBody>
          <a:bodyPr>
            <a:normAutofit/>
          </a:bodyPr>
          <a:lstStyle/>
          <a:p>
            <a:r>
              <a:rPr lang="en-US" sz="4000" b="1" dirty="0"/>
              <a:t>Scope Resolution Operator</a:t>
            </a:r>
          </a:p>
        </p:txBody>
      </p:sp>
      <p:pic>
        <p:nvPicPr>
          <p:cNvPr id="4" name="Content Placeholder 3">
            <a:extLst>
              <a:ext uri="{FF2B5EF4-FFF2-40B4-BE49-F238E27FC236}">
                <a16:creationId xmlns:a16="http://schemas.microsoft.com/office/drawing/2014/main" id="{7AE344FE-2B5E-40AE-8C18-2D690D7EF1C1}"/>
              </a:ext>
            </a:extLst>
          </p:cNvPr>
          <p:cNvPicPr>
            <a:picLocks noGrp="1" noChangeAspect="1"/>
          </p:cNvPicPr>
          <p:nvPr>
            <p:ph idx="1"/>
          </p:nvPr>
        </p:nvPicPr>
        <p:blipFill>
          <a:blip r:embed="rId2"/>
          <a:stretch>
            <a:fillRect/>
          </a:stretch>
        </p:blipFill>
        <p:spPr>
          <a:xfrm>
            <a:off x="248169" y="1203950"/>
            <a:ext cx="11019365" cy="4918554"/>
          </a:xfrm>
          <a:prstGeom prst="rect">
            <a:avLst/>
          </a:prstGeom>
        </p:spPr>
      </p:pic>
      <p:pic>
        <p:nvPicPr>
          <p:cNvPr id="5" name="Picture 4">
            <a:extLst>
              <a:ext uri="{FF2B5EF4-FFF2-40B4-BE49-F238E27FC236}">
                <a16:creationId xmlns:a16="http://schemas.microsoft.com/office/drawing/2014/main" id="{ABCEB5DA-80ED-4BBC-8B4D-CD9F57A3941F}"/>
              </a:ext>
            </a:extLst>
          </p:cNvPr>
          <p:cNvPicPr>
            <a:picLocks noChangeAspect="1"/>
          </p:cNvPicPr>
          <p:nvPr/>
        </p:nvPicPr>
        <p:blipFill>
          <a:blip r:embed="rId3"/>
          <a:stretch>
            <a:fillRect/>
          </a:stretch>
        </p:blipFill>
        <p:spPr>
          <a:xfrm>
            <a:off x="354187" y="6255026"/>
            <a:ext cx="5932546" cy="602974"/>
          </a:xfrm>
          <a:prstGeom prst="rect">
            <a:avLst/>
          </a:prstGeom>
        </p:spPr>
      </p:pic>
    </p:spTree>
    <p:extLst>
      <p:ext uri="{BB962C8B-B14F-4D97-AF65-F5344CB8AC3E}">
        <p14:creationId xmlns:p14="http://schemas.microsoft.com/office/powerpoint/2010/main" val="694476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FC520-BF7A-4408-8B83-8A6783C363FD}"/>
              </a:ext>
            </a:extLst>
          </p:cNvPr>
          <p:cNvSpPr>
            <a:spLocks noGrp="1"/>
          </p:cNvSpPr>
          <p:nvPr>
            <p:ph type="title"/>
          </p:nvPr>
        </p:nvSpPr>
        <p:spPr>
          <a:xfrm>
            <a:off x="605099" y="0"/>
            <a:ext cx="8911687" cy="767368"/>
          </a:xfrm>
        </p:spPr>
        <p:txBody>
          <a:bodyPr>
            <a:normAutofit/>
          </a:bodyPr>
          <a:lstStyle/>
          <a:p>
            <a:r>
              <a:rPr lang="en-US" sz="4000" b="1" dirty="0"/>
              <a:t>Scope Resolution Operator</a:t>
            </a:r>
          </a:p>
        </p:txBody>
      </p:sp>
      <p:pic>
        <p:nvPicPr>
          <p:cNvPr id="4" name="Content Placeholder 3">
            <a:extLst>
              <a:ext uri="{FF2B5EF4-FFF2-40B4-BE49-F238E27FC236}">
                <a16:creationId xmlns:a16="http://schemas.microsoft.com/office/drawing/2014/main" id="{1672D78B-4D47-40AC-84FD-9E58290823C3}"/>
              </a:ext>
            </a:extLst>
          </p:cNvPr>
          <p:cNvPicPr>
            <a:picLocks noGrp="1" noChangeAspect="1"/>
          </p:cNvPicPr>
          <p:nvPr>
            <p:ph idx="1"/>
          </p:nvPr>
        </p:nvPicPr>
        <p:blipFill>
          <a:blip r:embed="rId2"/>
          <a:stretch>
            <a:fillRect/>
          </a:stretch>
        </p:blipFill>
        <p:spPr>
          <a:xfrm>
            <a:off x="141301" y="1220015"/>
            <a:ext cx="11683021" cy="4519603"/>
          </a:xfrm>
          <a:prstGeom prst="rect">
            <a:avLst/>
          </a:prstGeom>
        </p:spPr>
      </p:pic>
      <p:sp>
        <p:nvSpPr>
          <p:cNvPr id="5" name="Rectangle 4">
            <a:extLst>
              <a:ext uri="{FF2B5EF4-FFF2-40B4-BE49-F238E27FC236}">
                <a16:creationId xmlns:a16="http://schemas.microsoft.com/office/drawing/2014/main" id="{00CF8FCF-C944-4BBB-B6A4-B87A2B6F34DD}"/>
              </a:ext>
            </a:extLst>
          </p:cNvPr>
          <p:cNvSpPr/>
          <p:nvPr/>
        </p:nvSpPr>
        <p:spPr>
          <a:xfrm>
            <a:off x="2191445" y="6126470"/>
            <a:ext cx="5738994" cy="461665"/>
          </a:xfrm>
          <a:prstGeom prst="rect">
            <a:avLst/>
          </a:prstGeom>
        </p:spPr>
        <p:txBody>
          <a:bodyPr wrap="square">
            <a:spAutoFit/>
          </a:bodyPr>
          <a:lstStyle/>
          <a:p>
            <a:r>
              <a:rPr lang="en-US" sz="2400" b="1" dirty="0"/>
              <a:t>The value of number is 42.5</a:t>
            </a:r>
          </a:p>
        </p:txBody>
      </p:sp>
    </p:spTree>
    <p:extLst>
      <p:ext uri="{BB962C8B-B14F-4D97-AF65-F5344CB8AC3E}">
        <p14:creationId xmlns:p14="http://schemas.microsoft.com/office/powerpoint/2010/main" val="3988197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5E2D9-3146-08E0-B4A9-57E887E991EA}"/>
              </a:ext>
            </a:extLst>
          </p:cNvPr>
          <p:cNvSpPr>
            <a:spLocks noGrp="1"/>
          </p:cNvSpPr>
          <p:nvPr>
            <p:ph type="title"/>
          </p:nvPr>
        </p:nvSpPr>
        <p:spPr>
          <a:xfrm>
            <a:off x="241610" y="0"/>
            <a:ext cx="11819761" cy="711200"/>
          </a:xfrm>
        </p:spPr>
        <p:txBody>
          <a:bodyPr/>
          <a:lstStyle/>
          <a:p>
            <a:pPr algn="ctr"/>
            <a:r>
              <a:rPr lang="en-US" b="1" dirty="0"/>
              <a:t>Default Arguments in C++</a:t>
            </a:r>
          </a:p>
        </p:txBody>
      </p:sp>
      <p:sp>
        <p:nvSpPr>
          <p:cNvPr id="3" name="Content Placeholder 2">
            <a:extLst>
              <a:ext uri="{FF2B5EF4-FFF2-40B4-BE49-F238E27FC236}">
                <a16:creationId xmlns:a16="http://schemas.microsoft.com/office/drawing/2014/main" id="{51322DEB-8D0F-7A7A-D7E1-FFD207F2425A}"/>
              </a:ext>
            </a:extLst>
          </p:cNvPr>
          <p:cNvSpPr>
            <a:spLocks noGrp="1"/>
          </p:cNvSpPr>
          <p:nvPr>
            <p:ph idx="1"/>
          </p:nvPr>
        </p:nvSpPr>
        <p:spPr>
          <a:xfrm>
            <a:off x="377371" y="1190171"/>
            <a:ext cx="11393715" cy="5457372"/>
          </a:xfrm>
        </p:spPr>
        <p:txBody>
          <a:bodyPr>
            <a:normAutofit/>
          </a:bodyPr>
          <a:lstStyle/>
          <a:p>
            <a:pPr marL="0" indent="0" algn="just">
              <a:buNone/>
            </a:pPr>
            <a:r>
              <a:rPr lang="en-US" sz="3200" dirty="0"/>
              <a:t>A </a:t>
            </a:r>
            <a:r>
              <a:rPr lang="en-US" sz="3200" b="1" dirty="0"/>
              <a:t>default argument </a:t>
            </a:r>
            <a:r>
              <a:rPr lang="en-US" sz="3200" dirty="0"/>
              <a:t>is a value provided in a function declaration that is automatically assigned by the compiler if the calling function doesn’t provide a value for the argument. In case any value is passed, the default value is overridden. </a:t>
            </a:r>
          </a:p>
        </p:txBody>
      </p:sp>
    </p:spTree>
    <p:extLst>
      <p:ext uri="{BB962C8B-B14F-4D97-AF65-F5344CB8AC3E}">
        <p14:creationId xmlns:p14="http://schemas.microsoft.com/office/powerpoint/2010/main" val="27390303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1F8F9-E690-40B1-A121-21D633139ABC}"/>
              </a:ext>
            </a:extLst>
          </p:cNvPr>
          <p:cNvSpPr>
            <a:spLocks noGrp="1"/>
          </p:cNvSpPr>
          <p:nvPr>
            <p:ph type="title"/>
          </p:nvPr>
        </p:nvSpPr>
        <p:spPr>
          <a:xfrm>
            <a:off x="1467510" y="178186"/>
            <a:ext cx="8911687" cy="768592"/>
          </a:xfrm>
        </p:spPr>
        <p:txBody>
          <a:bodyPr>
            <a:normAutofit/>
          </a:bodyPr>
          <a:lstStyle/>
          <a:p>
            <a:r>
              <a:rPr lang="en-US" sz="4000" b="1" dirty="0"/>
              <a:t>Variable Storage Category</a:t>
            </a:r>
          </a:p>
        </p:txBody>
      </p:sp>
      <p:sp>
        <p:nvSpPr>
          <p:cNvPr id="3" name="Content Placeholder 2">
            <a:extLst>
              <a:ext uri="{FF2B5EF4-FFF2-40B4-BE49-F238E27FC236}">
                <a16:creationId xmlns:a16="http://schemas.microsoft.com/office/drawing/2014/main" id="{AD435D23-B538-478C-9B4F-DB69D62E4674}"/>
              </a:ext>
            </a:extLst>
          </p:cNvPr>
          <p:cNvSpPr>
            <a:spLocks noGrp="1"/>
          </p:cNvSpPr>
          <p:nvPr>
            <p:ph idx="1"/>
          </p:nvPr>
        </p:nvSpPr>
        <p:spPr>
          <a:xfrm>
            <a:off x="253975" y="1303606"/>
            <a:ext cx="11394074" cy="5167532"/>
          </a:xfrm>
        </p:spPr>
        <p:txBody>
          <a:bodyPr>
            <a:normAutofit/>
          </a:bodyPr>
          <a:lstStyle/>
          <a:p>
            <a:r>
              <a:rPr lang="en-US" sz="2400" b="1" dirty="0"/>
              <a:t>The four available storage categories are auto, static, extern, and register</a:t>
            </a:r>
          </a:p>
          <a:p>
            <a:endParaRPr lang="en-US" sz="2400" b="1" dirty="0"/>
          </a:p>
        </p:txBody>
      </p:sp>
      <p:pic>
        <p:nvPicPr>
          <p:cNvPr id="4" name="Picture 3">
            <a:extLst>
              <a:ext uri="{FF2B5EF4-FFF2-40B4-BE49-F238E27FC236}">
                <a16:creationId xmlns:a16="http://schemas.microsoft.com/office/drawing/2014/main" id="{583A9C5A-6EE4-4E53-B2A4-43EC91B142A1}"/>
              </a:ext>
            </a:extLst>
          </p:cNvPr>
          <p:cNvPicPr>
            <a:picLocks noChangeAspect="1"/>
          </p:cNvPicPr>
          <p:nvPr/>
        </p:nvPicPr>
        <p:blipFill>
          <a:blip r:embed="rId2"/>
          <a:stretch>
            <a:fillRect/>
          </a:stretch>
        </p:blipFill>
        <p:spPr>
          <a:xfrm>
            <a:off x="253974" y="1972595"/>
            <a:ext cx="11886282" cy="3907700"/>
          </a:xfrm>
          <a:prstGeom prst="rect">
            <a:avLst/>
          </a:prstGeom>
        </p:spPr>
      </p:pic>
    </p:spTree>
    <p:extLst>
      <p:ext uri="{BB962C8B-B14F-4D97-AF65-F5344CB8AC3E}">
        <p14:creationId xmlns:p14="http://schemas.microsoft.com/office/powerpoint/2010/main" val="35519960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CB062-D49E-4447-A482-79576D715FE2}"/>
              </a:ext>
            </a:extLst>
          </p:cNvPr>
          <p:cNvSpPr>
            <a:spLocks noGrp="1"/>
          </p:cNvSpPr>
          <p:nvPr>
            <p:ph type="title"/>
          </p:nvPr>
        </p:nvSpPr>
        <p:spPr>
          <a:xfrm>
            <a:off x="2435156" y="107275"/>
            <a:ext cx="8911687" cy="1280890"/>
          </a:xfrm>
        </p:spPr>
        <p:txBody>
          <a:bodyPr/>
          <a:lstStyle/>
          <a:p>
            <a:endParaRPr lang="en-US" dirty="0"/>
          </a:p>
        </p:txBody>
      </p:sp>
      <p:pic>
        <p:nvPicPr>
          <p:cNvPr id="4" name="Content Placeholder 3">
            <a:extLst>
              <a:ext uri="{FF2B5EF4-FFF2-40B4-BE49-F238E27FC236}">
                <a16:creationId xmlns:a16="http://schemas.microsoft.com/office/drawing/2014/main" id="{199AA5C2-2D2C-4661-9466-E33AAA7AB5D0}"/>
              </a:ext>
            </a:extLst>
          </p:cNvPr>
          <p:cNvPicPr>
            <a:picLocks noGrp="1" noChangeAspect="1"/>
          </p:cNvPicPr>
          <p:nvPr>
            <p:ph idx="1"/>
          </p:nvPr>
        </p:nvPicPr>
        <p:blipFill>
          <a:blip r:embed="rId2"/>
          <a:stretch>
            <a:fillRect/>
          </a:stretch>
        </p:blipFill>
        <p:spPr>
          <a:xfrm>
            <a:off x="1642077" y="107275"/>
            <a:ext cx="8740306" cy="5706350"/>
          </a:xfrm>
          <a:prstGeom prst="rect">
            <a:avLst/>
          </a:prstGeom>
        </p:spPr>
      </p:pic>
      <p:pic>
        <p:nvPicPr>
          <p:cNvPr id="5" name="Picture 4">
            <a:extLst>
              <a:ext uri="{FF2B5EF4-FFF2-40B4-BE49-F238E27FC236}">
                <a16:creationId xmlns:a16="http://schemas.microsoft.com/office/drawing/2014/main" id="{37BB0C5F-FEB0-4AA4-BDD2-9A5736D1DF77}"/>
              </a:ext>
            </a:extLst>
          </p:cNvPr>
          <p:cNvPicPr>
            <a:picLocks noChangeAspect="1"/>
          </p:cNvPicPr>
          <p:nvPr/>
        </p:nvPicPr>
        <p:blipFill>
          <a:blip r:embed="rId3"/>
          <a:stretch>
            <a:fillRect/>
          </a:stretch>
        </p:blipFill>
        <p:spPr>
          <a:xfrm>
            <a:off x="1734843" y="5813625"/>
            <a:ext cx="6667036" cy="1044375"/>
          </a:xfrm>
          <a:prstGeom prst="rect">
            <a:avLst/>
          </a:prstGeom>
        </p:spPr>
      </p:pic>
    </p:spTree>
    <p:extLst>
      <p:ext uri="{BB962C8B-B14F-4D97-AF65-F5344CB8AC3E}">
        <p14:creationId xmlns:p14="http://schemas.microsoft.com/office/powerpoint/2010/main" val="34682066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FC520-BF7A-4408-8B83-8A6783C363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200437-364C-4A44-BB72-A1420AADD25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7C5C2A3-87C0-42A0-9AEF-6F3AC3A22DCE}"/>
              </a:ext>
            </a:extLst>
          </p:cNvPr>
          <p:cNvPicPr>
            <a:picLocks noChangeAspect="1"/>
          </p:cNvPicPr>
          <p:nvPr/>
        </p:nvPicPr>
        <p:blipFill>
          <a:blip r:embed="rId2"/>
          <a:stretch>
            <a:fillRect/>
          </a:stretch>
        </p:blipFill>
        <p:spPr>
          <a:xfrm>
            <a:off x="483099" y="0"/>
            <a:ext cx="10078883" cy="6812578"/>
          </a:xfrm>
          <a:prstGeom prst="rect">
            <a:avLst/>
          </a:prstGeom>
        </p:spPr>
      </p:pic>
    </p:spTree>
    <p:extLst>
      <p:ext uri="{BB962C8B-B14F-4D97-AF65-F5344CB8AC3E}">
        <p14:creationId xmlns:p14="http://schemas.microsoft.com/office/powerpoint/2010/main" val="38774327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CB062-D49E-4447-A482-79576D715FE2}"/>
              </a:ext>
            </a:extLst>
          </p:cNvPr>
          <p:cNvSpPr>
            <a:spLocks noGrp="1"/>
          </p:cNvSpPr>
          <p:nvPr>
            <p:ph type="title"/>
          </p:nvPr>
        </p:nvSpPr>
        <p:spPr>
          <a:xfrm>
            <a:off x="1640156" y="27762"/>
            <a:ext cx="8911687" cy="1280890"/>
          </a:xfrm>
        </p:spPr>
        <p:txBody>
          <a:bodyPr/>
          <a:lstStyle/>
          <a:p>
            <a:endParaRPr lang="en-US" dirty="0"/>
          </a:p>
        </p:txBody>
      </p:sp>
      <p:sp>
        <p:nvSpPr>
          <p:cNvPr id="3" name="Content Placeholder 2">
            <a:extLst>
              <a:ext uri="{FF2B5EF4-FFF2-40B4-BE49-F238E27FC236}">
                <a16:creationId xmlns:a16="http://schemas.microsoft.com/office/drawing/2014/main" id="{980C5977-D144-4F3D-892C-A75D41580900}"/>
              </a:ext>
            </a:extLst>
          </p:cNvPr>
          <p:cNvSpPr>
            <a:spLocks noGrp="1"/>
          </p:cNvSpPr>
          <p:nvPr>
            <p:ph idx="1"/>
          </p:nvPr>
        </p:nvSpPr>
        <p:spPr>
          <a:xfrm>
            <a:off x="588133" y="1540189"/>
            <a:ext cx="10106371" cy="4595568"/>
          </a:xfrm>
        </p:spPr>
        <p:txBody>
          <a:bodyPr>
            <a:normAutofit/>
          </a:bodyPr>
          <a:lstStyle/>
          <a:p>
            <a:r>
              <a:rPr lang="en-US" sz="2800" b="1" dirty="0"/>
              <a:t>Function /module / sub program</a:t>
            </a:r>
          </a:p>
          <a:p>
            <a:pPr lvl="1"/>
            <a:r>
              <a:rPr lang="en-US" sz="2600" b="1" dirty="0"/>
              <a:t>No return type and no arguments</a:t>
            </a:r>
          </a:p>
          <a:p>
            <a:pPr lvl="1"/>
            <a:r>
              <a:rPr lang="en-US" sz="2600" b="1" dirty="0"/>
              <a:t>No return type but have arguments</a:t>
            </a:r>
          </a:p>
          <a:p>
            <a:pPr lvl="1"/>
            <a:r>
              <a:rPr lang="en-US" sz="2600" b="1" dirty="0"/>
              <a:t>return type and have arguments as well</a:t>
            </a:r>
          </a:p>
          <a:p>
            <a:pPr lvl="1"/>
            <a:endParaRPr lang="en-US" sz="2600" b="1" dirty="0"/>
          </a:p>
          <a:p>
            <a:pPr lvl="1"/>
            <a:r>
              <a:rPr lang="en-US" sz="2600" b="1" dirty="0"/>
              <a:t>Syntax:</a:t>
            </a:r>
          </a:p>
          <a:p>
            <a:pPr lvl="1"/>
            <a:r>
              <a:rPr lang="en-US" sz="2600" b="1" dirty="0"/>
              <a:t>Return type function name ( argument list   )</a:t>
            </a:r>
          </a:p>
          <a:p>
            <a:pPr lvl="1"/>
            <a:endParaRPr lang="en-US" sz="2600" b="1" dirty="0"/>
          </a:p>
        </p:txBody>
      </p:sp>
    </p:spTree>
    <p:extLst>
      <p:ext uri="{BB962C8B-B14F-4D97-AF65-F5344CB8AC3E}">
        <p14:creationId xmlns:p14="http://schemas.microsoft.com/office/powerpoint/2010/main" val="2048385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11D0F5-F237-4FD7-B8F6-60A4C02C079A}"/>
              </a:ext>
            </a:extLst>
          </p:cNvPr>
          <p:cNvSpPr>
            <a:spLocks noGrp="1"/>
          </p:cNvSpPr>
          <p:nvPr>
            <p:ph type="title"/>
          </p:nvPr>
        </p:nvSpPr>
        <p:spPr>
          <a:xfrm>
            <a:off x="1505243" y="337625"/>
            <a:ext cx="9999369" cy="1567375"/>
          </a:xfrm>
        </p:spPr>
        <p:txBody>
          <a:bodyPr>
            <a:normAutofit/>
          </a:bodyPr>
          <a:lstStyle/>
          <a:p>
            <a:r>
              <a:rPr lang="en-US" sz="4400" b="1" dirty="0"/>
              <a:t>Function with default argument</a:t>
            </a:r>
          </a:p>
        </p:txBody>
      </p:sp>
      <p:sp>
        <p:nvSpPr>
          <p:cNvPr id="5" name="Content Placeholder 4">
            <a:extLst>
              <a:ext uri="{FF2B5EF4-FFF2-40B4-BE49-F238E27FC236}">
                <a16:creationId xmlns:a16="http://schemas.microsoft.com/office/drawing/2014/main" id="{7D92C31D-4A28-40CC-BF10-D8A790D4D49E}"/>
              </a:ext>
            </a:extLst>
          </p:cNvPr>
          <p:cNvSpPr>
            <a:spLocks noGrp="1"/>
          </p:cNvSpPr>
          <p:nvPr>
            <p:ph idx="1"/>
          </p:nvPr>
        </p:nvSpPr>
        <p:spPr>
          <a:xfrm>
            <a:off x="858129" y="1392702"/>
            <a:ext cx="11057206" cy="5261316"/>
          </a:xfrm>
        </p:spPr>
        <p:txBody>
          <a:bodyPr>
            <a:normAutofit/>
          </a:bodyPr>
          <a:lstStyle/>
          <a:p>
            <a:r>
              <a:rPr lang="en-US" sz="2400" dirty="0"/>
              <a:t>Default argument s </a:t>
            </a:r>
            <a:r>
              <a:rPr lang="en-US" sz="2400"/>
              <a:t>are passed </a:t>
            </a:r>
            <a:r>
              <a:rPr lang="en-US" sz="2400" dirty="0"/>
              <a:t>to parameters automatically if no argument is provided in the function call.</a:t>
            </a:r>
          </a:p>
          <a:p>
            <a:endParaRPr lang="en-US" sz="2400" dirty="0"/>
          </a:p>
        </p:txBody>
      </p:sp>
      <p:pic>
        <p:nvPicPr>
          <p:cNvPr id="6" name="Picture 5">
            <a:extLst>
              <a:ext uri="{FF2B5EF4-FFF2-40B4-BE49-F238E27FC236}">
                <a16:creationId xmlns:a16="http://schemas.microsoft.com/office/drawing/2014/main" id="{77A9C91B-7EBF-4543-8958-5CCD34CEED1B}"/>
              </a:ext>
            </a:extLst>
          </p:cNvPr>
          <p:cNvPicPr>
            <a:picLocks noChangeAspect="1"/>
          </p:cNvPicPr>
          <p:nvPr/>
        </p:nvPicPr>
        <p:blipFill>
          <a:blip r:embed="rId2"/>
          <a:stretch>
            <a:fillRect/>
          </a:stretch>
        </p:blipFill>
        <p:spPr>
          <a:xfrm>
            <a:off x="1255439" y="2417699"/>
            <a:ext cx="8710195" cy="598914"/>
          </a:xfrm>
          <a:prstGeom prst="rect">
            <a:avLst/>
          </a:prstGeom>
        </p:spPr>
      </p:pic>
      <p:pic>
        <p:nvPicPr>
          <p:cNvPr id="7" name="Picture 6">
            <a:extLst>
              <a:ext uri="{FF2B5EF4-FFF2-40B4-BE49-F238E27FC236}">
                <a16:creationId xmlns:a16="http://schemas.microsoft.com/office/drawing/2014/main" id="{43CD9C05-95FE-412E-A68B-E21FC0432B2D}"/>
              </a:ext>
            </a:extLst>
          </p:cNvPr>
          <p:cNvPicPr>
            <a:picLocks noChangeAspect="1"/>
          </p:cNvPicPr>
          <p:nvPr/>
        </p:nvPicPr>
        <p:blipFill>
          <a:blip r:embed="rId3"/>
          <a:stretch>
            <a:fillRect/>
          </a:stretch>
        </p:blipFill>
        <p:spPr>
          <a:xfrm>
            <a:off x="1255439" y="3529312"/>
            <a:ext cx="10772415" cy="1567375"/>
          </a:xfrm>
          <a:prstGeom prst="rect">
            <a:avLst/>
          </a:prstGeom>
        </p:spPr>
      </p:pic>
    </p:spTree>
    <p:extLst>
      <p:ext uri="{BB962C8B-B14F-4D97-AF65-F5344CB8AC3E}">
        <p14:creationId xmlns:p14="http://schemas.microsoft.com/office/powerpoint/2010/main" val="2685357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894C7-C662-4D94-BEEC-13767E05D247}"/>
              </a:ext>
            </a:extLst>
          </p:cNvPr>
          <p:cNvSpPr>
            <a:spLocks noGrp="1"/>
          </p:cNvSpPr>
          <p:nvPr>
            <p:ph type="title"/>
          </p:nvPr>
        </p:nvSpPr>
        <p:spPr>
          <a:xfrm>
            <a:off x="1722783" y="624110"/>
            <a:ext cx="9781829" cy="1280890"/>
          </a:xfrm>
        </p:spPr>
        <p:txBody>
          <a:bodyPr/>
          <a:lstStyle/>
          <a:p>
            <a:r>
              <a:rPr lang="en-US" b="1" dirty="0"/>
              <a:t>Four rules must be followed when using default arguments:</a:t>
            </a:r>
          </a:p>
        </p:txBody>
      </p:sp>
      <p:sp>
        <p:nvSpPr>
          <p:cNvPr id="3" name="Content Placeholder 2">
            <a:extLst>
              <a:ext uri="{FF2B5EF4-FFF2-40B4-BE49-F238E27FC236}">
                <a16:creationId xmlns:a16="http://schemas.microsoft.com/office/drawing/2014/main" id="{EA226C31-4E63-4D1C-B0DE-6726C2180B58}"/>
              </a:ext>
            </a:extLst>
          </p:cNvPr>
          <p:cNvSpPr>
            <a:spLocks noGrp="1"/>
          </p:cNvSpPr>
          <p:nvPr>
            <p:ph idx="1"/>
          </p:nvPr>
        </p:nvSpPr>
        <p:spPr>
          <a:xfrm>
            <a:off x="954157" y="1904999"/>
            <a:ext cx="10550455" cy="4601817"/>
          </a:xfrm>
        </p:spPr>
        <p:txBody>
          <a:bodyPr>
            <a:normAutofit lnSpcReduction="10000"/>
          </a:bodyPr>
          <a:lstStyle/>
          <a:p>
            <a:r>
              <a:rPr lang="en-US" sz="2800" dirty="0"/>
              <a:t>Default values should be assigned in the function prototype.</a:t>
            </a:r>
          </a:p>
          <a:p>
            <a:r>
              <a:rPr lang="en-US" sz="2800" dirty="0"/>
              <a:t>If any parameter is given a default value in the function prototype, all parameters following it must also be supplied with default values.</a:t>
            </a:r>
          </a:p>
          <a:p>
            <a:r>
              <a:rPr lang="en-US" sz="2800" dirty="0"/>
              <a:t>If one argument is omitted in the actual function call, all arguments to its right must also be omitted. </a:t>
            </a:r>
          </a:p>
          <a:p>
            <a:r>
              <a:rPr lang="en-US" sz="2800" dirty="0"/>
              <a:t>The default value used in the function prototype can be an expression consisting of both constants and previously declared variables. </a:t>
            </a:r>
          </a:p>
        </p:txBody>
      </p:sp>
    </p:spTree>
    <p:extLst>
      <p:ext uri="{BB962C8B-B14F-4D97-AF65-F5344CB8AC3E}">
        <p14:creationId xmlns:p14="http://schemas.microsoft.com/office/powerpoint/2010/main" val="1360917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BC3F7-779D-89C3-695B-E1EF9E1F2A3D}"/>
              </a:ext>
            </a:extLst>
          </p:cNvPr>
          <p:cNvSpPr>
            <a:spLocks noGrp="1"/>
          </p:cNvSpPr>
          <p:nvPr>
            <p:ph type="title"/>
          </p:nvPr>
        </p:nvSpPr>
        <p:spPr>
          <a:xfrm>
            <a:off x="851211" y="0"/>
            <a:ext cx="8911687" cy="1280890"/>
          </a:xfrm>
        </p:spPr>
        <p:txBody>
          <a:bodyPr/>
          <a:lstStyle/>
          <a:p>
            <a:endParaRPr lang="en-US" dirty="0"/>
          </a:p>
        </p:txBody>
      </p:sp>
      <p:sp>
        <p:nvSpPr>
          <p:cNvPr id="3" name="Content Placeholder 2">
            <a:extLst>
              <a:ext uri="{FF2B5EF4-FFF2-40B4-BE49-F238E27FC236}">
                <a16:creationId xmlns:a16="http://schemas.microsoft.com/office/drawing/2014/main" id="{6FDE74E9-23AC-F3B3-2D2B-78A1FE57D132}"/>
              </a:ext>
            </a:extLst>
          </p:cNvPr>
          <p:cNvSpPr>
            <a:spLocks noGrp="1"/>
          </p:cNvSpPr>
          <p:nvPr>
            <p:ph idx="1"/>
          </p:nvPr>
        </p:nvSpPr>
        <p:spPr>
          <a:xfrm>
            <a:off x="266927" y="1280889"/>
            <a:ext cx="11286444" cy="5177967"/>
          </a:xfrm>
        </p:spPr>
        <p:txBody>
          <a:bodyPr>
            <a:normAutofit fontScale="25000" lnSpcReduction="20000"/>
          </a:bodyPr>
          <a:lstStyle/>
          <a:p>
            <a:pPr marL="0" indent="0">
              <a:buNone/>
            </a:pPr>
            <a:r>
              <a:rPr lang="en-US" sz="16000" dirty="0"/>
              <a:t>int sum(int x, int y, int z = 0, int w = 0) {</a:t>
            </a:r>
          </a:p>
          <a:p>
            <a:pPr marL="0" indent="0">
              <a:buNone/>
            </a:pPr>
            <a:r>
              <a:rPr lang="en-US" sz="16000" dirty="0"/>
              <a:t>	return (x + y + z + w);</a:t>
            </a:r>
          </a:p>
          <a:p>
            <a:pPr marL="0" indent="0">
              <a:buNone/>
            </a:pPr>
            <a:r>
              <a:rPr lang="en-US" sz="16000" dirty="0"/>
              <a:t>}</a:t>
            </a:r>
          </a:p>
          <a:p>
            <a:pPr marL="0" indent="0">
              <a:buNone/>
            </a:pPr>
            <a:r>
              <a:rPr lang="en-US" sz="16000" dirty="0"/>
              <a:t>int main(){</a:t>
            </a:r>
          </a:p>
          <a:p>
            <a:pPr marL="0" indent="0">
              <a:buNone/>
            </a:pPr>
            <a:r>
              <a:rPr lang="en-US" sz="16000" dirty="0"/>
              <a:t>	</a:t>
            </a:r>
            <a:r>
              <a:rPr lang="en-US" sz="16000" dirty="0" err="1"/>
              <a:t>cout</a:t>
            </a:r>
            <a:r>
              <a:rPr lang="en-US" sz="16000" dirty="0"/>
              <a:t> &lt;&lt; sum(10, 15) &lt;&lt; </a:t>
            </a:r>
            <a:r>
              <a:rPr lang="en-US" sz="16000" dirty="0" err="1"/>
              <a:t>endl</a:t>
            </a:r>
            <a:r>
              <a:rPr lang="en-US" sz="16000" dirty="0"/>
              <a:t>;</a:t>
            </a:r>
          </a:p>
          <a:p>
            <a:pPr marL="0" indent="0">
              <a:buNone/>
            </a:pPr>
            <a:r>
              <a:rPr lang="en-US" sz="16000" dirty="0"/>
              <a:t>	</a:t>
            </a:r>
            <a:r>
              <a:rPr lang="en-US" sz="16000" dirty="0" err="1"/>
              <a:t>cout</a:t>
            </a:r>
            <a:r>
              <a:rPr lang="en-US" sz="16000" dirty="0"/>
              <a:t> &lt;&lt; sum(10, 15, 25) &lt;&lt; </a:t>
            </a:r>
            <a:r>
              <a:rPr lang="en-US" sz="16000" dirty="0" err="1"/>
              <a:t>endl</a:t>
            </a:r>
            <a:r>
              <a:rPr lang="en-US" sz="16000" dirty="0"/>
              <a:t>;</a:t>
            </a:r>
          </a:p>
          <a:p>
            <a:pPr marL="0" indent="0">
              <a:buNone/>
            </a:pPr>
            <a:r>
              <a:rPr lang="en-US" sz="16000" dirty="0"/>
              <a:t>	</a:t>
            </a:r>
            <a:r>
              <a:rPr lang="en-US" sz="16000" dirty="0" err="1"/>
              <a:t>cout</a:t>
            </a:r>
            <a:r>
              <a:rPr lang="en-US" sz="16000" dirty="0"/>
              <a:t> &lt;&lt; sum(10, 15, 25, 30) &lt;&lt; </a:t>
            </a:r>
            <a:r>
              <a:rPr lang="en-US" sz="16000" dirty="0" err="1"/>
              <a:t>endl</a:t>
            </a:r>
            <a:r>
              <a:rPr lang="en-US" sz="16000" dirty="0"/>
              <a:t>;</a:t>
            </a:r>
          </a:p>
          <a:p>
            <a:pPr marL="0" indent="0">
              <a:buNone/>
            </a:pPr>
            <a:r>
              <a:rPr lang="en-US" sz="16000" dirty="0"/>
              <a:t>	return 0;</a:t>
            </a:r>
          </a:p>
          <a:p>
            <a:pPr marL="0" indent="0">
              <a:buNone/>
            </a:pPr>
            <a:r>
              <a:rPr lang="en-US" sz="16000" dirty="0"/>
              <a:t>}</a:t>
            </a:r>
          </a:p>
          <a:p>
            <a:endParaRPr lang="en-US" dirty="0"/>
          </a:p>
        </p:txBody>
      </p:sp>
    </p:spTree>
    <p:extLst>
      <p:ext uri="{BB962C8B-B14F-4D97-AF65-F5344CB8AC3E}">
        <p14:creationId xmlns:p14="http://schemas.microsoft.com/office/powerpoint/2010/main" val="2740714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072CC-43FC-44C4-A2CA-468C94F2F6B5}"/>
              </a:ext>
            </a:extLst>
          </p:cNvPr>
          <p:cNvSpPr>
            <a:spLocks noGrp="1"/>
          </p:cNvSpPr>
          <p:nvPr>
            <p:ph type="title"/>
          </p:nvPr>
        </p:nvSpPr>
        <p:spPr>
          <a:xfrm>
            <a:off x="1640156" y="147032"/>
            <a:ext cx="8911687" cy="1280890"/>
          </a:xfrm>
        </p:spPr>
        <p:txBody>
          <a:bodyPr/>
          <a:lstStyle/>
          <a:p>
            <a:endParaRPr lang="en-US" dirty="0"/>
          </a:p>
        </p:txBody>
      </p:sp>
      <p:pic>
        <p:nvPicPr>
          <p:cNvPr id="4" name="Content Placeholder 3">
            <a:extLst>
              <a:ext uri="{FF2B5EF4-FFF2-40B4-BE49-F238E27FC236}">
                <a16:creationId xmlns:a16="http://schemas.microsoft.com/office/drawing/2014/main" id="{A8C0DB0E-F4F8-40C1-87A1-E38EBFD8EEE4}"/>
              </a:ext>
            </a:extLst>
          </p:cNvPr>
          <p:cNvPicPr>
            <a:picLocks noGrp="1" noChangeAspect="1"/>
          </p:cNvPicPr>
          <p:nvPr>
            <p:ph idx="1"/>
          </p:nvPr>
        </p:nvPicPr>
        <p:blipFill>
          <a:blip r:embed="rId2"/>
          <a:stretch>
            <a:fillRect/>
          </a:stretch>
        </p:blipFill>
        <p:spPr>
          <a:xfrm>
            <a:off x="351691" y="1566055"/>
            <a:ext cx="11258597" cy="600370"/>
          </a:xfrm>
          <a:prstGeom prst="rect">
            <a:avLst/>
          </a:prstGeom>
        </p:spPr>
      </p:pic>
      <p:pic>
        <p:nvPicPr>
          <p:cNvPr id="5" name="Picture 4">
            <a:extLst>
              <a:ext uri="{FF2B5EF4-FFF2-40B4-BE49-F238E27FC236}">
                <a16:creationId xmlns:a16="http://schemas.microsoft.com/office/drawing/2014/main" id="{78E1E620-AB96-4B93-8E73-B3D279D0A6AD}"/>
              </a:ext>
            </a:extLst>
          </p:cNvPr>
          <p:cNvPicPr>
            <a:picLocks noChangeAspect="1"/>
          </p:cNvPicPr>
          <p:nvPr/>
        </p:nvPicPr>
        <p:blipFill>
          <a:blip r:embed="rId3"/>
          <a:stretch>
            <a:fillRect/>
          </a:stretch>
        </p:blipFill>
        <p:spPr>
          <a:xfrm>
            <a:off x="351692" y="2304558"/>
            <a:ext cx="10780134" cy="2018814"/>
          </a:xfrm>
          <a:prstGeom prst="rect">
            <a:avLst/>
          </a:prstGeom>
        </p:spPr>
      </p:pic>
      <p:pic>
        <p:nvPicPr>
          <p:cNvPr id="6" name="Picture 5">
            <a:extLst>
              <a:ext uri="{FF2B5EF4-FFF2-40B4-BE49-F238E27FC236}">
                <a16:creationId xmlns:a16="http://schemas.microsoft.com/office/drawing/2014/main" id="{2F2EAD65-FF57-42A4-8B72-B06AB998BC1E}"/>
              </a:ext>
            </a:extLst>
          </p:cNvPr>
          <p:cNvPicPr>
            <a:picLocks noChangeAspect="1"/>
          </p:cNvPicPr>
          <p:nvPr/>
        </p:nvPicPr>
        <p:blipFill>
          <a:blip r:embed="rId4"/>
          <a:stretch>
            <a:fillRect/>
          </a:stretch>
        </p:blipFill>
        <p:spPr>
          <a:xfrm>
            <a:off x="351691" y="4472056"/>
            <a:ext cx="2532186" cy="577572"/>
          </a:xfrm>
          <a:prstGeom prst="rect">
            <a:avLst/>
          </a:prstGeom>
        </p:spPr>
      </p:pic>
      <p:pic>
        <p:nvPicPr>
          <p:cNvPr id="7" name="Picture 6">
            <a:extLst>
              <a:ext uri="{FF2B5EF4-FFF2-40B4-BE49-F238E27FC236}">
                <a16:creationId xmlns:a16="http://schemas.microsoft.com/office/drawing/2014/main" id="{24F184EE-210A-487E-A2B0-5ABD36566FB5}"/>
              </a:ext>
            </a:extLst>
          </p:cNvPr>
          <p:cNvPicPr>
            <a:picLocks noChangeAspect="1"/>
          </p:cNvPicPr>
          <p:nvPr/>
        </p:nvPicPr>
        <p:blipFill>
          <a:blip r:embed="rId5"/>
          <a:stretch>
            <a:fillRect/>
          </a:stretch>
        </p:blipFill>
        <p:spPr>
          <a:xfrm>
            <a:off x="351691" y="5124578"/>
            <a:ext cx="2852195" cy="577572"/>
          </a:xfrm>
          <a:prstGeom prst="rect">
            <a:avLst/>
          </a:prstGeom>
        </p:spPr>
      </p:pic>
      <p:pic>
        <p:nvPicPr>
          <p:cNvPr id="8" name="Picture 7">
            <a:extLst>
              <a:ext uri="{FF2B5EF4-FFF2-40B4-BE49-F238E27FC236}">
                <a16:creationId xmlns:a16="http://schemas.microsoft.com/office/drawing/2014/main" id="{8344A169-B709-4AEB-93CF-86F7E0D74B7D}"/>
              </a:ext>
            </a:extLst>
          </p:cNvPr>
          <p:cNvPicPr>
            <a:picLocks noChangeAspect="1"/>
          </p:cNvPicPr>
          <p:nvPr/>
        </p:nvPicPr>
        <p:blipFill>
          <a:blip r:embed="rId6"/>
          <a:stretch>
            <a:fillRect/>
          </a:stretch>
        </p:blipFill>
        <p:spPr>
          <a:xfrm>
            <a:off x="351690" y="5850834"/>
            <a:ext cx="3919953" cy="577572"/>
          </a:xfrm>
          <a:prstGeom prst="rect">
            <a:avLst/>
          </a:prstGeom>
        </p:spPr>
      </p:pic>
    </p:spTree>
    <p:extLst>
      <p:ext uri="{BB962C8B-B14F-4D97-AF65-F5344CB8AC3E}">
        <p14:creationId xmlns:p14="http://schemas.microsoft.com/office/powerpoint/2010/main" val="1034222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5D563E-7594-8A70-CD3B-77BA86FE88B9}"/>
              </a:ext>
            </a:extLst>
          </p:cNvPr>
          <p:cNvSpPr>
            <a:spLocks noGrp="1"/>
          </p:cNvSpPr>
          <p:nvPr>
            <p:ph idx="1"/>
          </p:nvPr>
        </p:nvSpPr>
        <p:spPr>
          <a:xfrm>
            <a:off x="391886" y="217715"/>
            <a:ext cx="11112726" cy="6313714"/>
          </a:xfrm>
        </p:spPr>
        <p:txBody>
          <a:bodyPr>
            <a:normAutofit lnSpcReduction="10000"/>
          </a:bodyPr>
          <a:lstStyle/>
          <a:p>
            <a:pPr marL="0" indent="0" algn="l" fontAlgn="base">
              <a:buNone/>
            </a:pPr>
            <a:r>
              <a:rPr lang="en-US" sz="2400" b="1" i="0" dirty="0">
                <a:solidFill>
                  <a:srgbClr val="273239"/>
                </a:solidFill>
                <a:effectLst/>
                <a:latin typeface="urw-din"/>
              </a:rPr>
              <a:t>Key Points:</a:t>
            </a:r>
            <a:r>
              <a:rPr lang="en-US" sz="2400" b="0" i="0" dirty="0">
                <a:solidFill>
                  <a:srgbClr val="273239"/>
                </a:solidFill>
                <a:effectLst/>
                <a:latin typeface="urw-din"/>
              </a:rPr>
              <a:t>  </a:t>
            </a:r>
          </a:p>
          <a:p>
            <a:pPr algn="l" fontAlgn="base">
              <a:buFont typeface="Arial" panose="020B0604020202020204" pitchFamily="34" charset="0"/>
              <a:buChar char="•"/>
            </a:pPr>
            <a:r>
              <a:rPr lang="en-US" sz="2800" i="0" dirty="0">
                <a:solidFill>
                  <a:srgbClr val="273239"/>
                </a:solidFill>
                <a:effectLst/>
                <a:latin typeface="urw-din"/>
              </a:rPr>
              <a:t>Default arguments are different from constant arguments as constant arguments can’t be changed whereas default arguments can be overwritten if required.</a:t>
            </a:r>
          </a:p>
          <a:p>
            <a:pPr algn="l" fontAlgn="base">
              <a:buFont typeface="Arial" panose="020B0604020202020204" pitchFamily="34" charset="0"/>
              <a:buChar char="•"/>
            </a:pPr>
            <a:r>
              <a:rPr lang="en-US" sz="2800" i="0" dirty="0">
                <a:solidFill>
                  <a:srgbClr val="273239"/>
                </a:solidFill>
                <a:effectLst/>
                <a:latin typeface="urw-din"/>
              </a:rPr>
              <a:t>Default arguments are overwritten when the calling function provides values for them. For example, calling the function sum(10, 15, 25, 30) overwrites the values of z and w to 25 and 30 respectively.</a:t>
            </a:r>
          </a:p>
          <a:p>
            <a:pPr algn="l" fontAlgn="base">
              <a:buFont typeface="Arial" panose="020B0604020202020204" pitchFamily="34" charset="0"/>
              <a:buChar char="•"/>
            </a:pPr>
            <a:r>
              <a:rPr lang="en-US" sz="2800" i="0" dirty="0">
                <a:solidFill>
                  <a:srgbClr val="273239"/>
                </a:solidFill>
                <a:effectLst/>
                <a:latin typeface="urw-din"/>
              </a:rPr>
              <a:t>When a function is called, the arguments are copied from the calling function to the called function in the order left to right. Therefore, sum(10, 15, 25) will assign 10, 15, and 25 to x, y, and z respectively, which means that only the default value of w is used.</a:t>
            </a:r>
          </a:p>
          <a:p>
            <a:pPr algn="l" fontAlgn="base">
              <a:buFont typeface="Arial" panose="020B0604020202020204" pitchFamily="34" charset="0"/>
              <a:buChar char="•"/>
            </a:pPr>
            <a:r>
              <a:rPr lang="en-US" sz="2800" i="0" dirty="0">
                <a:solidFill>
                  <a:srgbClr val="273239"/>
                </a:solidFill>
                <a:effectLst/>
                <a:latin typeface="urw-din"/>
              </a:rPr>
              <a:t>Once a default value is used for an argument in the function definition, all subsequent arguments to it must have a default value as well. It can also be stated that the default arguments are assigned from right to left</a:t>
            </a:r>
          </a:p>
          <a:p>
            <a:endParaRPr lang="en-US" dirty="0"/>
          </a:p>
        </p:txBody>
      </p:sp>
    </p:spTree>
    <p:extLst>
      <p:ext uri="{BB962C8B-B14F-4D97-AF65-F5344CB8AC3E}">
        <p14:creationId xmlns:p14="http://schemas.microsoft.com/office/powerpoint/2010/main" val="259212546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9074052E727CA478E6D3A9CD8C6A4FB" ma:contentTypeVersion="2" ma:contentTypeDescription="Create a new document." ma:contentTypeScope="" ma:versionID="34c6a34d9b4acfa1ee0c88c0070487a2">
  <xsd:schema xmlns:xsd="http://www.w3.org/2001/XMLSchema" xmlns:xs="http://www.w3.org/2001/XMLSchema" xmlns:p="http://schemas.microsoft.com/office/2006/metadata/properties" xmlns:ns2="25b2e5a3-6ca1-47f4-a5c6-98d1863f8b63" targetNamespace="http://schemas.microsoft.com/office/2006/metadata/properties" ma:root="true" ma:fieldsID="9714e05286d4deea52a8afbe080e8716" ns2:_="">
    <xsd:import namespace="25b2e5a3-6ca1-47f4-a5c6-98d1863f8b6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2e5a3-6ca1-47f4-a5c6-98d1863f8b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3E6486-C99B-42BE-A231-91678221A0D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40B035E-67D1-4D55-9522-FA6EFCF298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2e5a3-6ca1-47f4-a5c6-98d1863f8b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D50F24-72CB-41FA-8E47-DB07D99415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523</TotalTime>
  <Words>2023</Words>
  <Application>Microsoft Office PowerPoint</Application>
  <PresentationFormat>Widescreen</PresentationFormat>
  <Paragraphs>172</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Century Gothic</vt:lpstr>
      <vt:lpstr>urw-din</vt:lpstr>
      <vt:lpstr>Wingdings 3</vt:lpstr>
      <vt:lpstr>Wisp</vt:lpstr>
      <vt:lpstr>Function returning more than one value</vt:lpstr>
      <vt:lpstr>PowerPoint Presentation</vt:lpstr>
      <vt:lpstr>PowerPoint Presentation</vt:lpstr>
      <vt:lpstr>Default Arguments in C++</vt:lpstr>
      <vt:lpstr>Function with default argument</vt:lpstr>
      <vt:lpstr>Four rules must be followed when using default arguments:</vt:lpstr>
      <vt:lpstr>PowerPoint Presentation</vt:lpstr>
      <vt:lpstr>PowerPoint Presentation</vt:lpstr>
      <vt:lpstr>PowerPoint Presentation</vt:lpstr>
      <vt:lpstr>Advantages of Default Arguments: </vt:lpstr>
      <vt:lpstr>Disadvantages of Default Arguments: </vt:lpstr>
      <vt:lpstr>Function overloading </vt:lpstr>
      <vt:lpstr>The parameters should follow any one or more than one of the following conditions for Function overloading:</vt:lpstr>
      <vt:lpstr>PowerPoint Presentation</vt:lpstr>
      <vt:lpstr>PowerPoint Presentation</vt:lpstr>
      <vt:lpstr>How does Function Overloading work? </vt:lpstr>
      <vt:lpstr>Function Overloading and Return Type in C++</vt:lpstr>
      <vt:lpstr>function overloading</vt:lpstr>
      <vt:lpstr>function overloading</vt:lpstr>
      <vt:lpstr>Overloading is also convenient when there are similar functions that use a different number of parameters.</vt:lpstr>
      <vt:lpstr>function template</vt:lpstr>
      <vt:lpstr>PowerPoint Presentation</vt:lpstr>
      <vt:lpstr>PowerPoint Presentation</vt:lpstr>
      <vt:lpstr>PowerPoint Presentation</vt:lpstr>
      <vt:lpstr>function template</vt:lpstr>
      <vt:lpstr>function template</vt:lpstr>
      <vt:lpstr>Templates with a Return Value</vt:lpstr>
      <vt:lpstr>Templates with a Return Value</vt:lpstr>
      <vt:lpstr>Function overloading VS Function templates</vt:lpstr>
      <vt:lpstr>Inline Functions</vt:lpstr>
      <vt:lpstr>PowerPoint Presentation</vt:lpstr>
      <vt:lpstr>Remember, inlining is only a request to the compiler, not a command.</vt:lpstr>
      <vt:lpstr>Inline functions advantages:</vt:lpstr>
      <vt:lpstr>Inline function disadvantages:</vt:lpstr>
      <vt:lpstr>Variable Scope</vt:lpstr>
      <vt:lpstr>PowerPoint Presentation</vt:lpstr>
      <vt:lpstr>PowerPoint Presentation</vt:lpstr>
      <vt:lpstr>Scope Resolution Operator</vt:lpstr>
      <vt:lpstr>Scope Resolution Operator</vt:lpstr>
      <vt:lpstr>Variable Storage Category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 with default argument</dc:title>
  <dc:creator>Ghazanfar Farooq</dc:creator>
  <cp:lastModifiedBy>Ghazanfar Farooq</cp:lastModifiedBy>
  <cp:revision>26</cp:revision>
  <dcterms:created xsi:type="dcterms:W3CDTF">2020-05-30T17:45:33Z</dcterms:created>
  <dcterms:modified xsi:type="dcterms:W3CDTF">2022-09-27T04:59:55Z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0x010100A9074052E727CA478E6D3A9CD8C6A4FB</vt:lpwstr>
  </property>
</Properties>
</file>