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D:\B%20COM%20CS%20B%20III%20YEAR%202022%20-%202025%20NAAN%20MUDHALVAN\salary%20and%20compensation%20analysis%20through%20excel%20data%20model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analysis through excel data modeling.xlsx]Sheet2!PivotTable2</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plotArea>
      <c:layout/>
      <c:barChart>
        <c:barDir val="col"/>
        <c:grouping val="clustered"/>
        <c:varyColors val="0"/>
        <c:ser>
          <c:idx val="0"/>
          <c:order val="0"/>
          <c:tx>
            <c:strRef>
              <c:f>Sheet2!$B$3:$B$4</c:f>
              <c:strCache>
                <c:ptCount val="1"/>
                <c:pt idx="0">
                  <c:v>Admin Offices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Sheet2!$B$5:$B$17</c:f>
              <c:numCache>
                <c:formatCode>General</c:formatCode>
                <c:ptCount val="9"/>
                <c:pt idx="0">
                  <c:v>10</c:v>
                </c:pt>
                <c:pt idx="1">
                  <c:v>9</c:v>
                </c:pt>
                <c:pt idx="2">
                  <c:v>3</c:v>
                </c:pt>
                <c:pt idx="3">
                  <c:v>14</c:v>
                </c:pt>
                <c:pt idx="4">
                  <c:v>6</c:v>
                </c:pt>
                <c:pt idx="5">
                  <c:v>11</c:v>
                </c:pt>
                <c:pt idx="6">
                  <c:v>10</c:v>
                </c:pt>
                <c:pt idx="7">
                  <c:v>9</c:v>
                </c:pt>
                <c:pt idx="8">
                  <c:v>8</c:v>
                </c:pt>
              </c:numCache>
            </c:numRef>
          </c:val>
          <c:extLst>
            <c:ext xmlns:c16="http://schemas.microsoft.com/office/drawing/2014/chart" uri="{C3380CC4-5D6E-409C-BE32-E72D297353CC}">
              <c16:uniqueId val="{00000000-C6C0-439E-AE8E-D7A9884BF910}"/>
            </c:ext>
          </c:extLst>
        </c:ser>
        <c:ser>
          <c:idx val="1"/>
          <c:order val="1"/>
          <c:tx>
            <c:strRef>
              <c:f>Sheet2!$C$3:$C$4</c:f>
              <c:strCache>
                <c:ptCount val="1"/>
                <c:pt idx="0">
                  <c:v>Executive Office</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Sheet2!$C$5:$C$17</c:f>
              <c:numCache>
                <c:formatCode>General</c:formatCode>
                <c:ptCount val="9"/>
                <c:pt idx="0">
                  <c:v>5</c:v>
                </c:pt>
                <c:pt idx="1">
                  <c:v>2</c:v>
                </c:pt>
                <c:pt idx="2">
                  <c:v>1</c:v>
                </c:pt>
                <c:pt idx="3">
                  <c:v>1</c:v>
                </c:pt>
                <c:pt idx="4">
                  <c:v>4</c:v>
                </c:pt>
                <c:pt idx="5">
                  <c:v>3</c:v>
                </c:pt>
                <c:pt idx="6">
                  <c:v>3</c:v>
                </c:pt>
                <c:pt idx="7">
                  <c:v>2</c:v>
                </c:pt>
                <c:pt idx="8">
                  <c:v>3</c:v>
                </c:pt>
              </c:numCache>
            </c:numRef>
          </c:val>
          <c:extLst>
            <c:ext xmlns:c16="http://schemas.microsoft.com/office/drawing/2014/chart" uri="{C3380CC4-5D6E-409C-BE32-E72D297353CC}">
              <c16:uniqueId val="{00000001-C6C0-439E-AE8E-D7A9884BF910}"/>
            </c:ext>
          </c:extLst>
        </c:ser>
        <c:ser>
          <c:idx val="2"/>
          <c:order val="2"/>
          <c:tx>
            <c:strRef>
              <c:f>Sheet2!$D$3:$D$4</c:f>
              <c:strCache>
                <c:ptCount val="1"/>
                <c:pt idx="0">
                  <c:v>IT/IS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Sheet2!$D$5:$D$17</c:f>
              <c:numCache>
                <c:formatCode>General</c:formatCode>
                <c:ptCount val="9"/>
                <c:pt idx="0">
                  <c:v>49</c:v>
                </c:pt>
                <c:pt idx="1">
                  <c:v>42</c:v>
                </c:pt>
                <c:pt idx="2">
                  <c:v>51</c:v>
                </c:pt>
                <c:pt idx="3">
                  <c:v>49</c:v>
                </c:pt>
                <c:pt idx="4">
                  <c:v>43</c:v>
                </c:pt>
                <c:pt idx="5">
                  <c:v>42</c:v>
                </c:pt>
                <c:pt idx="6">
                  <c:v>57</c:v>
                </c:pt>
                <c:pt idx="7">
                  <c:v>53</c:v>
                </c:pt>
                <c:pt idx="8">
                  <c:v>44</c:v>
                </c:pt>
              </c:numCache>
            </c:numRef>
          </c:val>
          <c:extLst>
            <c:ext xmlns:c16="http://schemas.microsoft.com/office/drawing/2014/chart" uri="{C3380CC4-5D6E-409C-BE32-E72D297353CC}">
              <c16:uniqueId val="{00000002-C6C0-439E-AE8E-D7A9884BF910}"/>
            </c:ext>
          </c:extLst>
        </c:ser>
        <c:ser>
          <c:idx val="3"/>
          <c:order val="3"/>
          <c:tx>
            <c:strRef>
              <c:f>Sheet2!$E$3:$E$4</c:f>
              <c:strCache>
                <c:ptCount val="1"/>
                <c:pt idx="0">
                  <c:v>Production       </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Sheet2!$E$5:$E$17</c:f>
              <c:numCache>
                <c:formatCode>General</c:formatCode>
                <c:ptCount val="9"/>
                <c:pt idx="0">
                  <c:v>259</c:v>
                </c:pt>
                <c:pt idx="1">
                  <c:v>221</c:v>
                </c:pt>
                <c:pt idx="2">
                  <c:v>212</c:v>
                </c:pt>
                <c:pt idx="3">
                  <c:v>219</c:v>
                </c:pt>
                <c:pt idx="4">
                  <c:v>209</c:v>
                </c:pt>
                <c:pt idx="5">
                  <c:v>216</c:v>
                </c:pt>
                <c:pt idx="6">
                  <c:v>229</c:v>
                </c:pt>
                <c:pt idx="7">
                  <c:v>247</c:v>
                </c:pt>
                <c:pt idx="8">
                  <c:v>208</c:v>
                </c:pt>
              </c:numCache>
            </c:numRef>
          </c:val>
          <c:extLst>
            <c:ext xmlns:c16="http://schemas.microsoft.com/office/drawing/2014/chart" uri="{C3380CC4-5D6E-409C-BE32-E72D297353CC}">
              <c16:uniqueId val="{00000003-C6C0-439E-AE8E-D7A9884BF910}"/>
            </c:ext>
          </c:extLst>
        </c:ser>
        <c:ser>
          <c:idx val="4"/>
          <c:order val="4"/>
          <c:tx>
            <c:strRef>
              <c:f>Sheet2!$F$3:$F$4</c:f>
              <c:strCache>
                <c:ptCount val="1"/>
                <c:pt idx="0">
                  <c:v>Sales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Sheet2!$F$5:$F$17</c:f>
              <c:numCache>
                <c:formatCode>General</c:formatCode>
                <c:ptCount val="9"/>
                <c:pt idx="0">
                  <c:v>44</c:v>
                </c:pt>
                <c:pt idx="1">
                  <c:v>40</c:v>
                </c:pt>
                <c:pt idx="2">
                  <c:v>33</c:v>
                </c:pt>
                <c:pt idx="3">
                  <c:v>30</c:v>
                </c:pt>
                <c:pt idx="4">
                  <c:v>30</c:v>
                </c:pt>
                <c:pt idx="5">
                  <c:v>32</c:v>
                </c:pt>
                <c:pt idx="6">
                  <c:v>46</c:v>
                </c:pt>
                <c:pt idx="7">
                  <c:v>32</c:v>
                </c:pt>
                <c:pt idx="8">
                  <c:v>44</c:v>
                </c:pt>
              </c:numCache>
            </c:numRef>
          </c:val>
          <c:extLst>
            <c:ext xmlns:c16="http://schemas.microsoft.com/office/drawing/2014/chart" uri="{C3380CC4-5D6E-409C-BE32-E72D297353CC}">
              <c16:uniqueId val="{00000004-C6C0-439E-AE8E-D7A9884BF910}"/>
            </c:ext>
          </c:extLst>
        </c:ser>
        <c:ser>
          <c:idx val="5"/>
          <c:order val="5"/>
          <c:tx>
            <c:strRef>
              <c:f>Sheet2!$G$3:$G$4</c:f>
              <c:strCache>
                <c:ptCount val="1"/>
                <c:pt idx="0">
                  <c:v>Software Engineering</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Sheet2!$G$5:$G$17</c:f>
              <c:numCache>
                <c:formatCode>General</c:formatCode>
                <c:ptCount val="9"/>
                <c:pt idx="0">
                  <c:v>9</c:v>
                </c:pt>
                <c:pt idx="1">
                  <c:v>11</c:v>
                </c:pt>
                <c:pt idx="2">
                  <c:v>12</c:v>
                </c:pt>
                <c:pt idx="3">
                  <c:v>15</c:v>
                </c:pt>
                <c:pt idx="4">
                  <c:v>14</c:v>
                </c:pt>
                <c:pt idx="5">
                  <c:v>16</c:v>
                </c:pt>
                <c:pt idx="6">
                  <c:v>13</c:v>
                </c:pt>
                <c:pt idx="7">
                  <c:v>11</c:v>
                </c:pt>
                <c:pt idx="8">
                  <c:v>14</c:v>
                </c:pt>
              </c:numCache>
            </c:numRef>
          </c:val>
          <c:extLst>
            <c:ext xmlns:c16="http://schemas.microsoft.com/office/drawing/2014/chart" uri="{C3380CC4-5D6E-409C-BE32-E72D297353CC}">
              <c16:uniqueId val="{00000005-C6C0-439E-AE8E-D7A9884BF910}"/>
            </c:ext>
          </c:extLst>
        </c:ser>
        <c:dLbls>
          <c:showLegendKey val="0"/>
          <c:showVal val="0"/>
          <c:showCatName val="0"/>
          <c:showSerName val="0"/>
          <c:showPercent val="0"/>
          <c:showBubbleSize val="0"/>
        </c:dLbls>
        <c:gapWidth val="150"/>
        <c:axId val="171566592"/>
        <c:axId val="172337984"/>
      </c:barChart>
      <c:catAx>
        <c:axId val="171566592"/>
        <c:scaling>
          <c:orientation val="minMax"/>
        </c:scaling>
        <c:delete val="0"/>
        <c:axPos val="b"/>
        <c:numFmt formatCode="General" sourceLinked="0"/>
        <c:majorTickMark val="out"/>
        <c:minorTickMark val="none"/>
        <c:tickLblPos val="nextTo"/>
        <c:crossAx val="172337984"/>
        <c:crosses val="autoZero"/>
        <c:auto val="1"/>
        <c:lblAlgn val="ctr"/>
        <c:lblOffset val="100"/>
        <c:noMultiLvlLbl val="0"/>
      </c:catAx>
      <c:valAx>
        <c:axId val="172337984"/>
        <c:scaling>
          <c:orientation val="minMax"/>
        </c:scaling>
        <c:delete val="0"/>
        <c:axPos val="l"/>
        <c:majorGridlines/>
        <c:numFmt formatCode="General" sourceLinked="1"/>
        <c:majorTickMark val="out"/>
        <c:minorTickMark val="none"/>
        <c:tickLblPos val="nextTo"/>
        <c:crossAx val="17156659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FARAN KHAN G</a:t>
            </a:r>
            <a:endParaRPr lang="en-US" sz="2400" dirty="0"/>
          </a:p>
          <a:p>
            <a:r>
              <a:rPr lang="en-US" sz="2400" dirty="0"/>
              <a:t>REGISTER NO</a:t>
            </a:r>
            <a:r>
              <a:rPr lang="en-US" sz="2400" dirty="0" smtClean="0"/>
              <a:t>: 122203380</a:t>
            </a:r>
          </a:p>
          <a:p>
            <a:r>
              <a:rPr lang="en-US" sz="2400" dirty="0"/>
              <a:t>5822393DB3E78D8BCED43D87A912242E</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3" name="Text Placeholder 2"/>
          <p:cNvSpPr>
            <a:spLocks noGrp="1"/>
          </p:cNvSpPr>
          <p:nvPr>
            <p:ph type="body" idx="1"/>
          </p:nvPr>
        </p:nvSpPr>
        <p:spPr>
          <a:xfrm>
            <a:off x="394304" y="1263805"/>
            <a:ext cx="10972800" cy="5262979"/>
          </a:xfrm>
        </p:spPr>
        <p:txBody>
          <a:bodyPr/>
          <a:lstStyle/>
          <a:p>
            <a:r>
              <a:rPr lang="en-GB" dirty="0"/>
              <a:t>In 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the modelling phase involves setting up the Excel workbook with various tools and techniques to analyse and visualize the data effectively.</a:t>
            </a:r>
          </a:p>
          <a:p>
            <a:r>
              <a:rPr lang="en-GB" dirty="0"/>
              <a:t>Here's how each component will be used:</a:t>
            </a:r>
          </a:p>
          <a:p>
            <a:endParaRPr lang="en-GB" dirty="0"/>
          </a:p>
          <a:p>
            <a:r>
              <a:rPr lang="en-GB" dirty="0"/>
              <a:t>1. Data Filtering</a:t>
            </a:r>
          </a:p>
          <a:p>
            <a:pPr marL="285750" indent="-285750">
              <a:buFont typeface="Arial" panose="020B0604020202020204" pitchFamily="34" charset="0"/>
              <a:buChar char="•"/>
            </a:pPr>
            <a:r>
              <a:rPr lang="en-GB" dirty="0"/>
              <a:t>Purpose: To sort and refine the data to focus on specific criteria, such as department, date range, or individual employee pay zone.</a:t>
            </a:r>
          </a:p>
          <a:p>
            <a:endParaRPr lang="en-GB" dirty="0"/>
          </a:p>
          <a:p>
            <a:pPr marL="285750" indent="-285750">
              <a:buFont typeface="Arial" panose="020B0604020202020204" pitchFamily="34" charset="0"/>
              <a:buChar char="•"/>
            </a:pPr>
            <a:r>
              <a:rPr lang="en-GB" dirty="0"/>
              <a:t>Implementation: Excel's filtering feature will be applied to datasets, allowing users to easily narrow down the data to view only the relevant information. For example, filtering by department or by employee types.</a:t>
            </a:r>
          </a:p>
          <a:p>
            <a:endParaRPr lang="en-GB" dirty="0"/>
          </a:p>
          <a:p>
            <a:r>
              <a:rPr lang="en-GB" dirty="0"/>
              <a:t>2. Pivot Tables</a:t>
            </a:r>
          </a:p>
          <a:p>
            <a:endParaRPr lang="en-GB" dirty="0"/>
          </a:p>
          <a:p>
            <a:pPr marL="285750" indent="-285750">
              <a:buFont typeface="Arial" panose="020B0604020202020204" pitchFamily="34" charset="0"/>
              <a:buChar char="•"/>
            </a:pPr>
            <a:r>
              <a:rPr lang="en-GB" dirty="0"/>
              <a:t>Purpose: To summarize and analyse large datasets by grouping and aggregating data based on different pay zone metrics.</a:t>
            </a:r>
          </a:p>
          <a:p>
            <a:endParaRPr lang="en-GB" dirty="0"/>
          </a:p>
          <a:p>
            <a:pPr marL="285750" indent="-285750">
              <a:buFont typeface="Arial" panose="020B0604020202020204" pitchFamily="34" charset="0"/>
              <a:buChar char="•"/>
            </a:pPr>
            <a:r>
              <a:rPr lang="en-GB" dirty="0"/>
              <a:t>Implementation: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199" y="5189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685800" y="304800"/>
            <a:ext cx="2436813"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91476487"/>
              </p:ext>
            </p:extLst>
          </p:nvPr>
        </p:nvGraphicFramePr>
        <p:xfrm>
          <a:off x="1828800" y="2019300"/>
          <a:ext cx="5867399" cy="35432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991600" cy="2492990"/>
          </a:xfrm>
        </p:spPr>
        <p:txBody>
          <a:bodyPr/>
          <a:lstStyle/>
          <a:p>
            <a:r>
              <a:rPr lang="en-GB" dirty="0"/>
              <a:t>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provides a robust and user- friendly solution for evaluating and managing employee salary and compensation. By leveraging Excel's powerful tools such as filtering, pivot tables, charts, and conditional formatting-the project transforms raw salary &amp; compensation data into actionable insights. The resulting interactive dashboards and customizable reports empower managers to make data driven decisions, optimize workforce productivity, and foster continuous improvement across the organization. This solution not only streamlines salary &amp; compensation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60373" y="192489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a:t>
            </a:r>
          </a:p>
          <a:p>
            <a:r>
              <a:rPr lang="en-US" sz="4400" b="1" dirty="0">
                <a:solidFill>
                  <a:srgbClr val="0F0F0F"/>
                </a:solidFill>
                <a:latin typeface="Times New Roman" panose="02020603050405020304" pitchFamily="18" charset="0"/>
                <a:cs typeface="Times New Roman" panose="02020603050405020304" pitchFamily="18" charset="0"/>
              </a:rPr>
              <a:t>Through excel Data modeling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1938992"/>
          </a:xfrm>
        </p:spPr>
        <p:txBody>
          <a:bodyPr/>
          <a:lstStyle/>
          <a:p>
            <a:r>
              <a:rPr lang="en-US" dirty="0">
                <a:solidFill>
                  <a:srgbClr val="0F0F0F"/>
                </a:solidFill>
                <a:latin typeface="Times New Roman" panose="02020603050405020304" pitchFamily="18" charset="0"/>
                <a:cs typeface="Times New Roman" panose="02020603050405020304" pitchFamily="18" charset="0"/>
              </a:rPr>
              <a:t>Salary and compensation analysis using excel involves evaluating and measuring an </a:t>
            </a:r>
          </a:p>
          <a:p>
            <a:r>
              <a:rPr lang="en-US" dirty="0">
                <a:solidFill>
                  <a:srgbClr val="0F0F0F"/>
                </a:solidFill>
                <a:latin typeface="Times New Roman" panose="02020603050405020304" pitchFamily="18" charset="0"/>
                <a:cs typeface="Times New Roman" panose="02020603050405020304" pitchFamily="18" charset="0"/>
              </a:rPr>
              <a:t>Employee’s salary and compensation based on their pay zone (PZ). This data then analyzed</a:t>
            </a:r>
          </a:p>
          <a:p>
            <a:r>
              <a:rPr lang="en-US" dirty="0">
                <a:solidFill>
                  <a:srgbClr val="0F0F0F"/>
                </a:solidFill>
                <a:latin typeface="Times New Roman" panose="02020603050405020304" pitchFamily="18" charset="0"/>
                <a:cs typeface="Times New Roman" panose="02020603050405020304" pitchFamily="18" charset="0"/>
              </a:rPr>
              <a:t>Using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dirty="0">
                <a:solidFill>
                  <a:srgbClr val="0F0F0F"/>
                </a:solidFill>
                <a:latin typeface="Times New Roman" panose="02020603050405020304" pitchFamily="18" charset="0"/>
                <a:cs typeface="Times New Roman" panose="02020603050405020304" pitchFamily="18" charset="0"/>
              </a:rPr>
              <a:t>The pay zone areas to be differentiated. The analysis helps in making informed decisions regarding</a:t>
            </a:r>
          </a:p>
          <a:p>
            <a:r>
              <a:rPr lang="en-US" dirty="0">
                <a:solidFill>
                  <a:srgbClr val="0F0F0F"/>
                </a:solidFill>
                <a:latin typeface="Times New Roman" panose="02020603050405020304" pitchFamily="18" charset="0"/>
                <a:cs typeface="Times New Roman" panose="02020603050405020304" pitchFamily="18" charset="0"/>
              </a:rPr>
              <a:t>Salary to be compensated to the employee’s in accordance to pay zone and overall workforce.</a:t>
            </a:r>
          </a:p>
          <a:p>
            <a:endParaRPr lang="en-US" dirty="0">
              <a:solidFill>
                <a:srgbClr val="0F0F0F"/>
              </a:solidFill>
              <a:latin typeface="Times New Roman" panose="02020603050405020304" pitchFamily="18" charset="0"/>
              <a:cs typeface="Times New Roman" panose="02020603050405020304" pitchFamily="18" charset="0"/>
            </a:endParaRP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workers compensation is shown using the text">
            <a:extLst>
              <a:ext uri="{FF2B5EF4-FFF2-40B4-BE49-F238E27FC236}">
                <a16:creationId xmlns:a16="http://schemas.microsoft.com/office/drawing/2014/main" id="{A0C339CD-774B-A178-6B5C-D0148BF78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3124200"/>
            <a:ext cx="4562475" cy="341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56166"/>
            <a:ext cx="3533775" cy="3810000"/>
            <a:chOff x="8858250" y="2571554"/>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858250" y="2571554"/>
              <a:ext cx="3533775" cy="3810000"/>
            </a:xfrm>
            <a:prstGeom prst="rect">
              <a:avLst/>
            </a:prstGeom>
          </p:spPr>
        </p:pic>
      </p:grpSp>
      <p:sp>
        <p:nvSpPr>
          <p:cNvPr id="6" name="object 6"/>
          <p:cNvSpPr/>
          <p:nvPr/>
        </p:nvSpPr>
        <p:spPr>
          <a:xfrm>
            <a:off x="6858000"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599" y="1440389"/>
            <a:ext cx="10972800" cy="2492990"/>
          </a:xfrm>
        </p:spPr>
        <p:txBody>
          <a:bodyPr/>
          <a:lstStyle/>
          <a:p>
            <a:r>
              <a:rPr lang="en-GB" dirty="0"/>
              <a:t>The project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 </a:t>
            </a:r>
            <a:r>
              <a:rPr lang="en-US" dirty="0">
                <a:solidFill>
                  <a:srgbClr val="0F0F0F"/>
                </a:solidFill>
                <a:latin typeface="Times New Roman" panose="02020603050405020304" pitchFamily="18" charset="0"/>
                <a:cs typeface="Times New Roman" panose="02020603050405020304" pitchFamily="18" charset="0"/>
              </a:rPr>
              <a:t>aims to </a:t>
            </a:r>
          </a:p>
          <a:p>
            <a:r>
              <a:rPr lang="en-US" dirty="0">
                <a:solidFill>
                  <a:srgbClr val="0F0F0F"/>
                </a:solidFill>
                <a:latin typeface="Times New Roman" panose="02020603050405020304" pitchFamily="18" charset="0"/>
                <a:cs typeface="Times New Roman" panose="02020603050405020304" pitchFamily="18" charset="0"/>
              </a:rPr>
              <a:t>Systematically evaluate employee salary and compensation by leveraging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analytical tools.</a:t>
            </a:r>
          </a:p>
          <a:p>
            <a:r>
              <a:rPr lang="en-US"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dirty="0">
                <a:solidFill>
                  <a:srgbClr val="0F0F0F"/>
                </a:solidFill>
                <a:latin typeface="Times New Roman" panose="02020603050405020304" pitchFamily="18" charset="0"/>
                <a:cs typeface="Times New Roman" panose="02020603050405020304" pitchFamily="18" charset="0"/>
              </a:rPr>
              <a:t>Types, pay zone, division, and attendance records. This data will be processed and analyzed using excel</a:t>
            </a:r>
          </a:p>
          <a:p>
            <a:r>
              <a:rPr lang="en-US" dirty="0">
                <a:solidFill>
                  <a:srgbClr val="0F0F0F"/>
                </a:solidFill>
                <a:latin typeface="Times New Roman" panose="02020603050405020304" pitchFamily="18" charset="0"/>
                <a:cs typeface="Times New Roman" panose="02020603050405020304" pitchFamily="18" charset="0"/>
              </a:rPr>
              <a:t>Functions like pivot tables, charts, and statistical formulas to generate insights into a data to segregate</a:t>
            </a:r>
          </a:p>
          <a:p>
            <a:r>
              <a:rPr lang="en-US" dirty="0">
                <a:solidFill>
                  <a:srgbClr val="0F0F0F"/>
                </a:solidFill>
                <a:latin typeface="Times New Roman" panose="02020603050405020304" pitchFamily="18" charset="0"/>
                <a:cs typeface="Times New Roman" panose="02020603050405020304" pitchFamily="18" charset="0"/>
              </a:rPr>
              <a:t>Salary to be compensated to the respective employee. The outcome will help in identifying the</a:t>
            </a:r>
          </a:p>
          <a:p>
            <a:r>
              <a:rPr lang="en-US" dirty="0">
                <a:solidFill>
                  <a:srgbClr val="0F0F0F"/>
                </a:solidFill>
                <a:latin typeface="Times New Roman" panose="02020603050405020304" pitchFamily="18" charset="0"/>
                <a:cs typeface="Times New Roman" panose="02020603050405020304" pitchFamily="18" charset="0"/>
              </a:rPr>
              <a:t>Pay zone under which the employees is set under their respective pay zone. The final </a:t>
            </a:r>
          </a:p>
          <a:p>
            <a:r>
              <a:rPr lang="en-US"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93172" y="35569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0" name="Picture 2" descr="Compensation vs. Salary: Make the Difference Work for You">
            <a:extLst>
              <a:ext uri="{FF2B5EF4-FFF2-40B4-BE49-F238E27FC236}">
                <a16:creationId xmlns:a16="http://schemas.microsoft.com/office/drawing/2014/main" id="{88701ADD-FB2D-D3B0-1F77-B163AD1D1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459" y="3816762"/>
            <a:ext cx="3409950" cy="2838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2215991"/>
          </a:xfrm>
        </p:spPr>
        <p:txBody>
          <a:bodyPr/>
          <a:lstStyle/>
          <a:p>
            <a:pPr marL="285750" indent="-285750">
              <a:buFont typeface="Wingdings" panose="05000000000000000000" pitchFamily="2" charset="2"/>
              <a:buChar char="Ø"/>
            </a:pPr>
            <a:r>
              <a:rPr lang="en-GB" b="1" dirty="0"/>
              <a:t>Human resource (HR) Managers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Department Managers/Supervisor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Senior Management/Executives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Employees :</a:t>
            </a:r>
          </a:p>
          <a:p>
            <a:endParaRPr lang="en-GB"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4780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4384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719248" y="1338623"/>
            <a:ext cx="6634302" cy="4431983"/>
          </a:xfrm>
        </p:spPr>
        <p:txBody>
          <a:bodyPr/>
          <a:lstStyle/>
          <a:p>
            <a:pPr marL="285750" indent="-285750">
              <a:buFont typeface="Wingdings" panose="05000000000000000000" pitchFamily="2" charset="2"/>
              <a:buChar char="§"/>
            </a:pPr>
            <a:r>
              <a:rPr lang="en-GB" b="1" dirty="0">
                <a:solidFill>
                  <a:srgbClr val="FF0000"/>
                </a:solidFill>
              </a:rPr>
              <a:t>Data-Driven Insights</a:t>
            </a:r>
            <a:r>
              <a:rPr lang="en-GB" b="1" dirty="0"/>
              <a:t>: </a:t>
            </a:r>
            <a:r>
              <a:rPr lang="en-GB" dirty="0"/>
              <a:t>Enables managers to make informed decisions based on accurate, real time salary and compensation data.</a:t>
            </a:r>
          </a:p>
          <a:p>
            <a:pPr marL="285750" indent="-285750">
              <a:buFont typeface="Wingdings" panose="05000000000000000000" pitchFamily="2" charset="2"/>
              <a:buChar char="§"/>
            </a:pPr>
            <a:endParaRPr lang="en-GB" b="1" dirty="0"/>
          </a:p>
          <a:p>
            <a:pPr marL="285750" indent="-285750">
              <a:buFont typeface="Wingdings" panose="05000000000000000000" pitchFamily="2" charset="2"/>
              <a:buChar char="§"/>
            </a:pPr>
            <a:r>
              <a:rPr lang="en-GB" b="1" dirty="0">
                <a:solidFill>
                  <a:srgbClr val="FF0000"/>
                </a:solidFill>
              </a:rPr>
              <a:t>Improved Efficiency</a:t>
            </a:r>
            <a:r>
              <a:rPr lang="en-GB" b="1" dirty="0"/>
              <a:t>: </a:t>
            </a:r>
            <a:r>
              <a:rPr lang="en-GB" dirty="0"/>
              <a:t>automates the data collection and analysis process, saving time and reducing manual errors.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Better Salary and Compensation</a:t>
            </a:r>
            <a:r>
              <a:rPr lang="en-GB" dirty="0"/>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Cost-Effective Solution</a:t>
            </a:r>
            <a:r>
              <a:rPr lang="en-GB" dirty="0"/>
              <a:t>: Leverages the widely accessible Excel platform, avoiding the need for expensive software or tools.</a:t>
            </a:r>
            <a:r>
              <a:rPr lang="en-GB" b="1" dirty="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215991"/>
          </a:xfrm>
        </p:spPr>
        <p:txBody>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Business Unit</a:t>
            </a:r>
            <a:r>
              <a:rPr lang="en-GB" b="1" dirty="0"/>
              <a:t>: </a:t>
            </a:r>
            <a:r>
              <a:rPr lang="en-GB" dirty="0"/>
              <a:t>The specific business unit or department to which the employees belongs.</a:t>
            </a:r>
          </a:p>
          <a:p>
            <a:pPr marL="285750" indent="-285750">
              <a:buFont typeface="Wingdings" panose="05000000000000000000" pitchFamily="2" charset="2"/>
              <a:buChar char="q"/>
            </a:pPr>
            <a:r>
              <a:rPr lang="en-GB" b="1" dirty="0">
                <a:solidFill>
                  <a:srgbClr val="FF0000"/>
                </a:solidFill>
              </a:rPr>
              <a:t>Pay zone</a:t>
            </a:r>
            <a:r>
              <a:rPr lang="en-GB" b="1" dirty="0"/>
              <a:t>: </a:t>
            </a:r>
            <a:r>
              <a:rPr lang="en-GB" dirty="0"/>
              <a:t>The specific pay zone category under which the respective employee is under.</a:t>
            </a:r>
          </a:p>
          <a:p>
            <a:pPr marL="285750" indent="-285750">
              <a:buFont typeface="Wingdings" panose="05000000000000000000" pitchFamily="2" charset="2"/>
              <a:buChar char="q"/>
            </a:pPr>
            <a:r>
              <a:rPr lang="en-GB" b="1" dirty="0">
                <a:solidFill>
                  <a:srgbClr val="FF0000"/>
                </a:solidFill>
              </a:rPr>
              <a:t>Employee classification type</a:t>
            </a:r>
            <a:r>
              <a:rPr lang="en-GB" b="1" dirty="0"/>
              <a:t>: </a:t>
            </a:r>
            <a:r>
              <a:rPr lang="en-GB" dirty="0"/>
              <a:t>under what basis the employee works under the company </a:t>
            </a:r>
          </a:p>
          <a:p>
            <a:pPr marL="285750" indent="-285750">
              <a:buFont typeface="Wingdings" panose="05000000000000000000" pitchFamily="2" charset="2"/>
              <a:buChar char="q"/>
            </a:pPr>
            <a:r>
              <a:rPr lang="en-GB" b="1" dirty="0">
                <a:solidFill>
                  <a:srgbClr val="FF0000"/>
                </a:solidFill>
              </a:rPr>
              <a:t>Department type</a:t>
            </a:r>
            <a:r>
              <a:rPr lang="en-GB" b="1" dirty="0"/>
              <a:t>: </a:t>
            </a:r>
            <a:r>
              <a:rPr lang="en-GB" dirty="0"/>
              <a:t>under which sub-divided part is the employee part of the company.</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095CE6F0-34D3-4105-D293-B837E8A9B988}"/>
              </a:ext>
            </a:extLst>
          </p:cNvPr>
          <p:cNvSpPr>
            <a:spLocks noGrp="1"/>
          </p:cNvSpPr>
          <p:nvPr>
            <p:ph type="body" idx="1"/>
          </p:nvPr>
        </p:nvSpPr>
        <p:spPr>
          <a:xfrm>
            <a:off x="2381250" y="2286000"/>
            <a:ext cx="6972300"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salary and compensation based on historical data, giving</a:t>
            </a:r>
          </a:p>
          <a:p>
            <a:r>
              <a:rPr lang="en-IN" dirty="0"/>
              <a:t>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salary &amp; compensation issues, ensuring that managers are </a:t>
            </a:r>
          </a:p>
          <a:p>
            <a:r>
              <a:rPr lang="en-IN" dirty="0"/>
              <a:t>     immediately notified when attention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448</TotalTime>
  <Words>879</Words>
  <Application>Microsoft Office PowerPoint</Application>
  <PresentationFormat>Widescreen</PresentationFormat>
  <Paragraphs>102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35</cp:revision>
  <dcterms:created xsi:type="dcterms:W3CDTF">2024-03-29T15:07:22Z</dcterms:created>
  <dcterms:modified xsi:type="dcterms:W3CDTF">2024-09-06T10:53:12Z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