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73B22-8E42-449E-B601-BEB4B959B836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A5F87-731F-45BB-B372-C48E8443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97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F72B7-35E2-4D83-B74E-2ECB5E888CC8}" type="slidenum">
              <a:rPr lang="he-IL"/>
              <a:pPr/>
              <a:t>5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66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743A99-180B-4CFA-BE57-4FE52B81CC42}" type="slidenum">
              <a:rPr lang="he-IL"/>
              <a:pPr/>
              <a:t>14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96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C012E6-3A4D-430F-A021-C5A5D28EAD14}" type="slidenum">
              <a:rPr lang="he-IL"/>
              <a:pPr/>
              <a:t>15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63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780384-7CE0-4676-A7CC-5D250A55896B}" type="slidenum">
              <a:rPr lang="he-IL"/>
              <a:pPr/>
              <a:t>16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60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F39AF6-C412-4974-9958-3719DFFB2EED}" type="slidenum">
              <a:rPr lang="he-IL"/>
              <a:pPr/>
              <a:t>24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87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05D0A1-B91D-4FE2-A097-9960690DB72B}" type="slidenum">
              <a:rPr lang="he-IL"/>
              <a:pPr/>
              <a:t>26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79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19CD3F-D2D5-49F7-ADE3-688CFE254F23}" type="slidenum">
              <a:rPr lang="he-IL"/>
              <a:pPr/>
              <a:t>27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41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5B2DD5-FE2D-4CAA-8CA4-FE1150B848D5}" type="slidenum">
              <a:rPr lang="he-IL"/>
              <a:pPr/>
              <a:t>6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3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1E59BB-FA14-48F3-9B16-4CBB5D0FE62F}" type="slidenum">
              <a:rPr lang="he-IL"/>
              <a:pPr/>
              <a:t>7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3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68C388-8E03-4D78-8500-7D51B7002E61}" type="slidenum">
              <a:rPr lang="he-IL"/>
              <a:pPr/>
              <a:t>8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37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E0F01E-53B7-4B74-9784-DF2B4CF46EBE}" type="slidenum">
              <a:rPr lang="he-IL"/>
              <a:pPr/>
              <a:t>9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90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00E94C-5540-41C0-A5D2-8A058BE56504}" type="slidenum">
              <a:rPr lang="he-IL"/>
              <a:pPr/>
              <a:t>10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98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2AD533-3D21-44B7-939D-BB67CED32FC9}" type="slidenum">
              <a:rPr lang="he-IL"/>
              <a:pPr/>
              <a:t>11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46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AC45E2-F5E2-4560-9AD3-24546AC6EA22}" type="slidenum">
              <a:rPr lang="he-IL"/>
              <a:pPr/>
              <a:t>12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83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B6352D-2C0E-4AD6-91D6-7B075DE13AD4}" type="slidenum">
              <a:rPr lang="he-IL"/>
              <a:pPr/>
              <a:t>13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69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94CE-D5D3-4853-B319-7593F6BB91E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64A1-AC44-44C2-ABF2-2103CD013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2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94CE-D5D3-4853-B319-7593F6BB91E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64A1-AC44-44C2-ABF2-2103CD013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7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94CE-D5D3-4853-B319-7593F6BB91E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64A1-AC44-44C2-ABF2-2103CD013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6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94CE-D5D3-4853-B319-7593F6BB91E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64A1-AC44-44C2-ABF2-2103CD013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7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94CE-D5D3-4853-B319-7593F6BB91E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64A1-AC44-44C2-ABF2-2103CD013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3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94CE-D5D3-4853-B319-7593F6BB91E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64A1-AC44-44C2-ABF2-2103CD013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3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94CE-D5D3-4853-B319-7593F6BB91E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64A1-AC44-44C2-ABF2-2103CD013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6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94CE-D5D3-4853-B319-7593F6BB91E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64A1-AC44-44C2-ABF2-2103CD013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7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94CE-D5D3-4853-B319-7593F6BB91E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64A1-AC44-44C2-ABF2-2103CD013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2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94CE-D5D3-4853-B319-7593F6BB91E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64A1-AC44-44C2-ABF2-2103CD013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6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94CE-D5D3-4853-B319-7593F6BB91E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64A1-AC44-44C2-ABF2-2103CD013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3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F94CE-D5D3-4853-B319-7593F6BB91E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264A1-AC44-44C2-ABF2-2103CD013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1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.org/doc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 Harry..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3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</a:rPr>
              <a:t>Numbers: Floating Point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1"/>
            <a:ext cx="4191000" cy="3103563"/>
          </a:xfrm>
        </p:spPr>
        <p:txBody>
          <a:bodyPr/>
          <a:lstStyle/>
          <a:p>
            <a:r>
              <a:rPr lang="en-US"/>
              <a:t>int(x) converts x to an integer</a:t>
            </a:r>
          </a:p>
          <a:p>
            <a:r>
              <a:rPr lang="en-US"/>
              <a:t>float(x) converts x to a floating point</a:t>
            </a:r>
          </a:p>
          <a:p>
            <a:r>
              <a:rPr lang="en-US"/>
              <a:t>The interpreter shows </a:t>
            </a:r>
            <a:br>
              <a:rPr lang="en-US"/>
            </a:br>
            <a:r>
              <a:rPr lang="en-US"/>
              <a:t>a lot of digits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934201" y="1981200"/>
            <a:ext cx="2231701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&gt;&gt;&gt; 1.23232</a:t>
            </a:r>
          </a:p>
          <a:p>
            <a:r>
              <a:rPr lang="en-US"/>
              <a:t>1.2323200000000001</a:t>
            </a:r>
          </a:p>
          <a:p>
            <a:r>
              <a:rPr lang="en-US"/>
              <a:t>&gt;&gt;&gt; print 1.23232</a:t>
            </a:r>
          </a:p>
          <a:p>
            <a:r>
              <a:rPr lang="en-US"/>
              <a:t>1.23232</a:t>
            </a:r>
          </a:p>
          <a:p>
            <a:r>
              <a:rPr lang="en-US"/>
              <a:t>&gt;&gt;&gt; 1.3E7</a:t>
            </a:r>
          </a:p>
          <a:p>
            <a:r>
              <a:rPr lang="en-US"/>
              <a:t>13000000.0</a:t>
            </a:r>
          </a:p>
          <a:p>
            <a:r>
              <a:rPr lang="en-US"/>
              <a:t>&gt;&gt;&gt; int(2.0)</a:t>
            </a:r>
          </a:p>
          <a:p>
            <a:r>
              <a:rPr lang="en-US"/>
              <a:t>2</a:t>
            </a:r>
          </a:p>
          <a:p>
            <a:r>
              <a:rPr lang="en-US"/>
              <a:t>&gt;&gt;&gt; float(2)</a:t>
            </a:r>
          </a:p>
          <a:p>
            <a:r>
              <a:rPr lang="en-US"/>
              <a:t>2.0</a:t>
            </a:r>
          </a:p>
        </p:txBody>
      </p:sp>
    </p:spTree>
    <p:extLst>
      <p:ext uri="{BB962C8B-B14F-4D97-AF65-F5344CB8AC3E}">
        <p14:creationId xmlns:p14="http://schemas.microsoft.com/office/powerpoint/2010/main" val="46536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Numbers: Complex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1"/>
            <a:ext cx="4419600" cy="2168525"/>
          </a:xfrm>
        </p:spPr>
        <p:txBody>
          <a:bodyPr/>
          <a:lstStyle/>
          <a:p>
            <a:r>
              <a:rPr lang="en-US"/>
              <a:t>Built into Python</a:t>
            </a:r>
          </a:p>
          <a:p>
            <a:r>
              <a:rPr lang="en-US"/>
              <a:t>Same operations are supported as integer and float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7751763" y="2492375"/>
            <a:ext cx="1414170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&gt;&gt;&gt; x = 3 + 2j</a:t>
            </a:r>
          </a:p>
          <a:p>
            <a:r>
              <a:rPr lang="en-US"/>
              <a:t>&gt;&gt;&gt; y = -1j</a:t>
            </a:r>
          </a:p>
          <a:p>
            <a:r>
              <a:rPr lang="en-US"/>
              <a:t>&gt;&gt;&gt; x + y</a:t>
            </a:r>
          </a:p>
          <a:p>
            <a:r>
              <a:rPr lang="en-US"/>
              <a:t>(3+1j)</a:t>
            </a:r>
          </a:p>
          <a:p>
            <a:r>
              <a:rPr lang="en-US"/>
              <a:t>&gt;&gt;&gt; x * y</a:t>
            </a:r>
          </a:p>
          <a:p>
            <a:r>
              <a:rPr lang="en-US"/>
              <a:t>(2-3j)</a:t>
            </a:r>
          </a:p>
        </p:txBody>
      </p:sp>
    </p:spTree>
    <p:extLst>
      <p:ext uri="{BB962C8B-B14F-4D97-AF65-F5344CB8AC3E}">
        <p14:creationId xmlns:p14="http://schemas.microsoft.com/office/powerpoint/2010/main" val="184192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Numbers are </a:t>
            </a:r>
            <a:r>
              <a:rPr lang="en-US" sz="4000" i="1">
                <a:solidFill>
                  <a:schemeClr val="accent2"/>
                </a:solidFill>
                <a:latin typeface="Comic Sans MS" panose="030F0702030302020204" pitchFamily="66" charset="0"/>
              </a:rPr>
              <a:t>immutable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087642" y="2340313"/>
            <a:ext cx="2592387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&gt;&gt;&gt; x = 4.5</a:t>
            </a:r>
          </a:p>
          <a:p>
            <a:r>
              <a:rPr lang="en-US"/>
              <a:t>&gt;&gt;&gt; y = x</a:t>
            </a:r>
          </a:p>
          <a:p>
            <a:r>
              <a:rPr lang="en-US"/>
              <a:t>&gt;&gt;&gt; y += 3</a:t>
            </a:r>
          </a:p>
          <a:p>
            <a:r>
              <a:rPr lang="en-US"/>
              <a:t>&gt;&gt;&gt; x</a:t>
            </a:r>
          </a:p>
          <a:p>
            <a:r>
              <a:rPr lang="en-US"/>
              <a:t>4.5</a:t>
            </a:r>
          </a:p>
          <a:p>
            <a:r>
              <a:rPr lang="en-US"/>
              <a:t>&gt;&gt;&gt; y</a:t>
            </a:r>
          </a:p>
          <a:p>
            <a:r>
              <a:rPr lang="en-US"/>
              <a:t>7.5</a:t>
            </a:r>
          </a:p>
        </p:txBody>
      </p:sp>
      <p:grpSp>
        <p:nvGrpSpPr>
          <p:cNvPr id="16416" name="Group 32"/>
          <p:cNvGrpSpPr>
            <a:grpSpLocks/>
          </p:cNvGrpSpPr>
          <p:nvPr/>
        </p:nvGrpSpPr>
        <p:grpSpPr bwMode="auto">
          <a:xfrm>
            <a:off x="2135188" y="1773239"/>
            <a:ext cx="6697662" cy="1150937"/>
            <a:chOff x="385" y="1117"/>
            <a:chExt cx="4219" cy="725"/>
          </a:xfrm>
        </p:grpSpPr>
        <p:grpSp>
          <p:nvGrpSpPr>
            <p:cNvPr id="16398" name="Group 14"/>
            <p:cNvGrpSpPr>
              <a:grpSpLocks/>
            </p:cNvGrpSpPr>
            <p:nvPr/>
          </p:nvGrpSpPr>
          <p:grpSpPr bwMode="auto">
            <a:xfrm>
              <a:off x="2426" y="1117"/>
              <a:ext cx="1140" cy="641"/>
              <a:chOff x="2472" y="1344"/>
              <a:chExt cx="1140" cy="641"/>
            </a:xfrm>
          </p:grpSpPr>
          <p:grpSp>
            <p:nvGrpSpPr>
              <p:cNvPr id="16393" name="Group 9"/>
              <p:cNvGrpSpPr>
                <a:grpSpLocks/>
              </p:cNvGrpSpPr>
              <p:nvPr/>
            </p:nvGrpSpPr>
            <p:grpSpPr bwMode="auto">
              <a:xfrm>
                <a:off x="2472" y="1344"/>
                <a:ext cx="1140" cy="237"/>
                <a:chOff x="2466" y="1344"/>
                <a:chExt cx="1140" cy="237"/>
              </a:xfrm>
            </p:grpSpPr>
            <p:sp>
              <p:nvSpPr>
                <p:cNvPr id="1639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466" y="1348"/>
                  <a:ext cx="272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x</a:t>
                  </a:r>
                </a:p>
              </p:txBody>
            </p:sp>
            <p:sp>
              <p:nvSpPr>
                <p:cNvPr id="1639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198" y="1344"/>
                  <a:ext cx="40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4.5</a:t>
                  </a:r>
                </a:p>
              </p:txBody>
            </p:sp>
            <p:sp>
              <p:nvSpPr>
                <p:cNvPr id="16392" name="Line 8"/>
                <p:cNvSpPr>
                  <a:spLocks noChangeShapeType="1"/>
                </p:cNvSpPr>
                <p:nvPr/>
              </p:nvSpPr>
              <p:spPr bwMode="auto">
                <a:xfrm>
                  <a:off x="2725" y="1525"/>
                  <a:ext cx="45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395" name="Text Box 11"/>
              <p:cNvSpPr txBox="1">
                <a:spLocks noChangeArrowheads="1"/>
              </p:cNvSpPr>
              <p:nvPr/>
            </p:nvSpPr>
            <p:spPr bwMode="auto">
              <a:xfrm>
                <a:off x="2472" y="1752"/>
                <a:ext cx="27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y</a:t>
                </a:r>
              </a:p>
            </p:txBody>
          </p:sp>
          <p:sp>
            <p:nvSpPr>
              <p:cNvPr id="16397" name="Line 13"/>
              <p:cNvSpPr>
                <a:spLocks noChangeShapeType="1"/>
              </p:cNvSpPr>
              <p:nvPr/>
            </p:nvSpPr>
            <p:spPr bwMode="auto">
              <a:xfrm flipV="1">
                <a:off x="2744" y="1616"/>
                <a:ext cx="544" cy="3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>
              <a:off x="385" y="1842"/>
              <a:ext cx="42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15" name="Group 31"/>
          <p:cNvGrpSpPr>
            <a:grpSpLocks/>
          </p:cNvGrpSpPr>
          <p:nvPr/>
        </p:nvGrpSpPr>
        <p:grpSpPr bwMode="auto">
          <a:xfrm>
            <a:off x="2135189" y="3068639"/>
            <a:ext cx="6650037" cy="1004887"/>
            <a:chOff x="385" y="1950"/>
            <a:chExt cx="4189" cy="633"/>
          </a:xfrm>
        </p:grpSpPr>
        <p:grpSp>
          <p:nvGrpSpPr>
            <p:cNvPr id="16401" name="Group 17"/>
            <p:cNvGrpSpPr>
              <a:grpSpLocks/>
            </p:cNvGrpSpPr>
            <p:nvPr/>
          </p:nvGrpSpPr>
          <p:grpSpPr bwMode="auto">
            <a:xfrm>
              <a:off x="2472" y="1950"/>
              <a:ext cx="1140" cy="237"/>
              <a:chOff x="2466" y="1344"/>
              <a:chExt cx="1140" cy="237"/>
            </a:xfrm>
          </p:grpSpPr>
          <p:sp>
            <p:nvSpPr>
              <p:cNvPr id="16402" name="Text Box 18"/>
              <p:cNvSpPr txBox="1">
                <a:spLocks noChangeArrowheads="1"/>
              </p:cNvSpPr>
              <p:nvPr/>
            </p:nvSpPr>
            <p:spPr bwMode="auto">
              <a:xfrm>
                <a:off x="2466" y="1348"/>
                <a:ext cx="27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x</a:t>
                </a:r>
              </a:p>
            </p:txBody>
          </p:sp>
          <p:sp>
            <p:nvSpPr>
              <p:cNvPr id="16403" name="Text Box 19"/>
              <p:cNvSpPr txBox="1">
                <a:spLocks noChangeArrowheads="1"/>
              </p:cNvSpPr>
              <p:nvPr/>
            </p:nvSpPr>
            <p:spPr bwMode="auto">
              <a:xfrm>
                <a:off x="3198" y="1344"/>
                <a:ext cx="40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4.5</a:t>
                </a:r>
              </a:p>
            </p:txBody>
          </p:sp>
          <p:sp>
            <p:nvSpPr>
              <p:cNvPr id="16404" name="Line 20"/>
              <p:cNvSpPr>
                <a:spLocks noChangeShapeType="1"/>
              </p:cNvSpPr>
              <p:nvPr/>
            </p:nvSpPr>
            <p:spPr bwMode="auto">
              <a:xfrm>
                <a:off x="2725" y="1525"/>
                <a:ext cx="45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07" name="Group 23"/>
            <p:cNvGrpSpPr>
              <a:grpSpLocks/>
            </p:cNvGrpSpPr>
            <p:nvPr/>
          </p:nvGrpSpPr>
          <p:grpSpPr bwMode="auto">
            <a:xfrm>
              <a:off x="2472" y="2251"/>
              <a:ext cx="1140" cy="237"/>
              <a:chOff x="2466" y="1344"/>
              <a:chExt cx="1140" cy="237"/>
            </a:xfrm>
          </p:grpSpPr>
          <p:sp>
            <p:nvSpPr>
              <p:cNvPr id="16408" name="Text Box 24"/>
              <p:cNvSpPr txBox="1">
                <a:spLocks noChangeArrowheads="1"/>
              </p:cNvSpPr>
              <p:nvPr/>
            </p:nvSpPr>
            <p:spPr bwMode="auto">
              <a:xfrm>
                <a:off x="2466" y="1348"/>
                <a:ext cx="27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y</a:t>
                </a:r>
              </a:p>
            </p:txBody>
          </p:sp>
          <p:sp>
            <p:nvSpPr>
              <p:cNvPr id="16409" name="Text Box 25"/>
              <p:cNvSpPr txBox="1">
                <a:spLocks noChangeArrowheads="1"/>
              </p:cNvSpPr>
              <p:nvPr/>
            </p:nvSpPr>
            <p:spPr bwMode="auto">
              <a:xfrm>
                <a:off x="3198" y="1344"/>
                <a:ext cx="40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7.5</a:t>
                </a:r>
              </a:p>
            </p:txBody>
          </p:sp>
          <p:sp>
            <p:nvSpPr>
              <p:cNvPr id="16410" name="Line 26"/>
              <p:cNvSpPr>
                <a:spLocks noChangeShapeType="1"/>
              </p:cNvSpPr>
              <p:nvPr/>
            </p:nvSpPr>
            <p:spPr bwMode="auto">
              <a:xfrm>
                <a:off x="2725" y="1525"/>
                <a:ext cx="45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14" name="Group 30"/>
            <p:cNvGrpSpPr>
              <a:grpSpLocks/>
            </p:cNvGrpSpPr>
            <p:nvPr/>
          </p:nvGrpSpPr>
          <p:grpSpPr bwMode="auto">
            <a:xfrm>
              <a:off x="385" y="2069"/>
              <a:ext cx="4189" cy="514"/>
              <a:chOff x="374" y="2011"/>
              <a:chExt cx="4189" cy="514"/>
            </a:xfrm>
          </p:grpSpPr>
          <p:sp>
            <p:nvSpPr>
              <p:cNvPr id="16411" name="Freeform 27"/>
              <p:cNvSpPr>
                <a:spLocks/>
              </p:cNvSpPr>
              <p:nvPr/>
            </p:nvSpPr>
            <p:spPr bwMode="auto">
              <a:xfrm>
                <a:off x="2290" y="2523"/>
                <a:ext cx="2273" cy="2"/>
              </a:xfrm>
              <a:custGeom>
                <a:avLst/>
                <a:gdLst>
                  <a:gd name="T0" fmla="*/ 0 w 2273"/>
                  <a:gd name="T1" fmla="*/ 2 h 2"/>
                  <a:gd name="T2" fmla="*/ 2273 w 2273"/>
                  <a:gd name="T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273" h="2">
                    <a:moveTo>
                      <a:pt x="0" y="2"/>
                    </a:moveTo>
                    <a:lnTo>
                      <a:pt x="2273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2" name="Freeform 28"/>
              <p:cNvSpPr>
                <a:spLocks/>
              </p:cNvSpPr>
              <p:nvPr/>
            </p:nvSpPr>
            <p:spPr bwMode="auto">
              <a:xfrm>
                <a:off x="1599" y="2069"/>
                <a:ext cx="700" cy="444"/>
              </a:xfrm>
              <a:custGeom>
                <a:avLst/>
                <a:gdLst>
                  <a:gd name="T0" fmla="*/ 0 w 700"/>
                  <a:gd name="T1" fmla="*/ 0 h 444"/>
                  <a:gd name="T2" fmla="*/ 700 w 700"/>
                  <a:gd name="T3" fmla="*/ 444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00" h="444">
                    <a:moveTo>
                      <a:pt x="0" y="0"/>
                    </a:moveTo>
                    <a:lnTo>
                      <a:pt x="700" y="4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3" name="Freeform 29"/>
              <p:cNvSpPr>
                <a:spLocks/>
              </p:cNvSpPr>
              <p:nvPr/>
            </p:nvSpPr>
            <p:spPr bwMode="auto">
              <a:xfrm rot="21443846" flipV="1">
                <a:off x="374" y="2011"/>
                <a:ext cx="1244" cy="71"/>
              </a:xfrm>
              <a:custGeom>
                <a:avLst/>
                <a:gdLst>
                  <a:gd name="T0" fmla="*/ 0 w 2273"/>
                  <a:gd name="T1" fmla="*/ 2 h 2"/>
                  <a:gd name="T2" fmla="*/ 2273 w 2273"/>
                  <a:gd name="T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273" h="2">
                    <a:moveTo>
                      <a:pt x="0" y="2"/>
                    </a:moveTo>
                    <a:lnTo>
                      <a:pt x="2273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31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String Literals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2286000"/>
            <a:ext cx="4267200" cy="2819400"/>
          </a:xfrm>
        </p:spPr>
        <p:txBody>
          <a:bodyPr/>
          <a:lstStyle/>
          <a:p>
            <a:r>
              <a:rPr lang="en-US"/>
              <a:t>Strings are </a:t>
            </a:r>
            <a:r>
              <a:rPr lang="en-US" i="1"/>
              <a:t>immutable</a:t>
            </a:r>
          </a:p>
          <a:p>
            <a:r>
              <a:rPr lang="en-US"/>
              <a:t>There is no char type like in C++ or Java</a:t>
            </a:r>
          </a:p>
          <a:p>
            <a:r>
              <a:rPr lang="en-US"/>
              <a:t>+ is overloaded to do concatenation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629401" y="2743200"/>
            <a:ext cx="2981325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&gt;&gt;&gt; x = 'hello'</a:t>
            </a:r>
          </a:p>
          <a:p>
            <a:r>
              <a:rPr lang="en-US"/>
              <a:t>&gt;&gt;&gt; x = x + ' there'</a:t>
            </a:r>
          </a:p>
          <a:p>
            <a:r>
              <a:rPr lang="en-US"/>
              <a:t>&gt;&gt;&gt; x</a:t>
            </a:r>
          </a:p>
          <a:p>
            <a:r>
              <a:rPr lang="en-US"/>
              <a:t>'hello there'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8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260350"/>
            <a:ext cx="7772400" cy="1143000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String Literals: Many Kinds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8" y="1341438"/>
            <a:ext cx="7620000" cy="762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Can use single or double quotes, and three double quotes for a multi-line string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1847850" y="2420938"/>
            <a:ext cx="7816850" cy="4151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&gt;&gt;&gt; 'I am a string'</a:t>
            </a:r>
          </a:p>
          <a:p>
            <a:r>
              <a:rPr lang="en-US" sz="2200"/>
              <a:t>'I am a string'</a:t>
            </a:r>
          </a:p>
          <a:p>
            <a:r>
              <a:rPr lang="en-US" sz="2200"/>
              <a:t>&gt;&gt;&gt; "So am I!"</a:t>
            </a:r>
          </a:p>
          <a:p>
            <a:r>
              <a:rPr lang="en-US" sz="2200"/>
              <a:t>'So am I!'</a:t>
            </a:r>
          </a:p>
          <a:p>
            <a:r>
              <a:rPr lang="en-US" sz="2200"/>
              <a:t>&gt;&gt;&gt; s = """And me too!</a:t>
            </a:r>
          </a:p>
          <a:p>
            <a:r>
              <a:rPr lang="en-US" sz="2200"/>
              <a:t>though I am much longer </a:t>
            </a:r>
          </a:p>
          <a:p>
            <a:r>
              <a:rPr lang="en-US" sz="2200"/>
              <a:t>than the others :)"""</a:t>
            </a:r>
          </a:p>
          <a:p>
            <a:r>
              <a:rPr lang="en-US" sz="2200"/>
              <a:t>'And me too!\nthough I am much longer\nthan the others :)‘</a:t>
            </a:r>
          </a:p>
          <a:p>
            <a:r>
              <a:rPr lang="en-US" sz="2200"/>
              <a:t>&gt;&gt;&gt; print s</a:t>
            </a:r>
          </a:p>
          <a:p>
            <a:r>
              <a:rPr lang="en-US" sz="2200"/>
              <a:t>And me too!</a:t>
            </a:r>
          </a:p>
          <a:p>
            <a:r>
              <a:rPr lang="en-US" sz="2200"/>
              <a:t>though I am much longer</a:t>
            </a:r>
          </a:p>
          <a:p>
            <a:r>
              <a:rPr lang="en-US"/>
              <a:t>than the others :)‘</a:t>
            </a:r>
          </a:p>
        </p:txBody>
      </p:sp>
    </p:spTree>
    <p:extLst>
      <p:ext uri="{BB962C8B-B14F-4D97-AF65-F5344CB8AC3E}">
        <p14:creationId xmlns:p14="http://schemas.microsoft.com/office/powerpoint/2010/main" val="416247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Substrings and Methods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590800" y="1905001"/>
            <a:ext cx="1699504" cy="31393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&gt;&gt;&gt; s = '012345'</a:t>
            </a:r>
          </a:p>
          <a:p>
            <a:r>
              <a:rPr lang="en-US"/>
              <a:t>&gt;&gt;&gt; s[3]</a:t>
            </a:r>
          </a:p>
          <a:p>
            <a:r>
              <a:rPr lang="en-US"/>
              <a:t>'3'</a:t>
            </a:r>
          </a:p>
          <a:p>
            <a:r>
              <a:rPr lang="en-US"/>
              <a:t>&gt;&gt;&gt; s[1:4]</a:t>
            </a:r>
          </a:p>
          <a:p>
            <a:r>
              <a:rPr lang="en-US"/>
              <a:t>'123'</a:t>
            </a:r>
          </a:p>
          <a:p>
            <a:r>
              <a:rPr lang="en-US"/>
              <a:t>&gt;&gt;&gt; s[2:]</a:t>
            </a:r>
          </a:p>
          <a:p>
            <a:r>
              <a:rPr lang="en-US"/>
              <a:t>'2345'</a:t>
            </a:r>
          </a:p>
          <a:p>
            <a:r>
              <a:rPr lang="en-US"/>
              <a:t>&gt;&gt;&gt; s[:4]</a:t>
            </a:r>
          </a:p>
          <a:p>
            <a:r>
              <a:rPr lang="en-US"/>
              <a:t>'0123'</a:t>
            </a:r>
          </a:p>
          <a:p>
            <a:r>
              <a:rPr lang="en-US"/>
              <a:t>&gt;&gt;&gt; s[-2]</a:t>
            </a:r>
          </a:p>
          <a:p>
            <a:r>
              <a:rPr lang="en-US"/>
              <a:t>'4'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045200" y="1725613"/>
            <a:ext cx="3556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</a:t>
            </a:r>
            <a:r>
              <a:rPr lang="en-US" b="1">
                <a:solidFill>
                  <a:schemeClr val="accent2"/>
                </a:solidFill>
              </a:rPr>
              <a:t>len</a:t>
            </a:r>
            <a:r>
              <a:rPr lang="en-US"/>
              <a:t>(String) – returns the number of characters in the String</a:t>
            </a:r>
          </a:p>
          <a:p>
            <a:endParaRPr lang="en-US"/>
          </a:p>
          <a:p>
            <a:pPr>
              <a:buFontTx/>
              <a:buChar char="•"/>
            </a:pPr>
            <a:r>
              <a:rPr lang="en-US"/>
              <a:t> </a:t>
            </a:r>
            <a:r>
              <a:rPr lang="en-US" b="1">
                <a:solidFill>
                  <a:schemeClr val="accent2"/>
                </a:solidFill>
              </a:rPr>
              <a:t>str</a:t>
            </a:r>
            <a:r>
              <a:rPr lang="en-US"/>
              <a:t>(Object) – returns a String representation of the Object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7391400" y="4343401"/>
            <a:ext cx="1817688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&gt;&gt;&gt; len(x)</a:t>
            </a:r>
          </a:p>
          <a:p>
            <a:r>
              <a:rPr lang="en-US"/>
              <a:t>6</a:t>
            </a:r>
          </a:p>
          <a:p>
            <a:r>
              <a:rPr lang="en-US"/>
              <a:t>&gt;&gt;&gt; str(10.3)</a:t>
            </a:r>
          </a:p>
          <a:p>
            <a:r>
              <a:rPr lang="en-US"/>
              <a:t>'10.3'</a:t>
            </a:r>
          </a:p>
        </p:txBody>
      </p:sp>
    </p:spTree>
    <p:extLst>
      <p:ext uri="{BB962C8B-B14F-4D97-AF65-F5344CB8AC3E}">
        <p14:creationId xmlns:p14="http://schemas.microsoft.com/office/powerpoint/2010/main" val="178376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String Formatting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696200" cy="1752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Similar to C’s printf</a:t>
            </a:r>
          </a:p>
          <a:p>
            <a:pPr>
              <a:lnSpc>
                <a:spcPct val="90000"/>
              </a:lnSpc>
            </a:pPr>
            <a:r>
              <a:rPr lang="en-US"/>
              <a:t>&lt;formatted string&gt; % &lt;elements to insert&gt;</a:t>
            </a:r>
          </a:p>
          <a:p>
            <a:pPr>
              <a:lnSpc>
                <a:spcPct val="90000"/>
              </a:lnSpc>
            </a:pPr>
            <a:r>
              <a:rPr lang="en-US"/>
              <a:t>Can usually just use %s for everything, it will convert the object to its String representation.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114801" y="3962401"/>
            <a:ext cx="2996013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&gt;&gt;&gt; "One, %d, three" % 2</a:t>
            </a:r>
          </a:p>
          <a:p>
            <a:r>
              <a:rPr lang="en-US"/>
              <a:t>'One, 2, three'</a:t>
            </a:r>
          </a:p>
          <a:p>
            <a:r>
              <a:rPr lang="en-US"/>
              <a:t>&gt;&gt;&gt; "%d, two, %s" % (1,3)</a:t>
            </a:r>
          </a:p>
          <a:p>
            <a:r>
              <a:rPr lang="en-US"/>
              <a:t>'1, two, 3'</a:t>
            </a:r>
          </a:p>
          <a:p>
            <a:r>
              <a:rPr lang="en-US"/>
              <a:t>&gt;&gt;&gt; "%s two %s" % (1, 'three')</a:t>
            </a:r>
          </a:p>
          <a:p>
            <a:r>
              <a:rPr lang="en-US"/>
              <a:t>'1 two three'</a:t>
            </a:r>
          </a:p>
          <a:p>
            <a:r>
              <a:rPr lang="en-US"/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39292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Strings share many features with lists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/>
              <a:t>&gt;&gt;&gt; smiles = "C(=N)(N)N.C(=O)(O)O"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/>
              <a:t>&gt;&gt;&gt; smiles[0]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/>
              <a:t>'C'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/>
              <a:t>&gt;&gt;&gt; smiles[1]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/>
              <a:t>'('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/>
              <a:t>&gt;&gt;&gt; smiles[-1]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/>
              <a:t>'O'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/>
              <a:t>&gt;&gt;&gt; smiles[1:5]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/>
              <a:t>'(=N)'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/>
              <a:t>&gt;&gt;&gt; smiles[10:-4]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/>
              <a:t>'C(=O)'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 flipV="1">
            <a:off x="5791200" y="4040189"/>
            <a:ext cx="441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>
            <a:spAutoFit/>
          </a:bodyPr>
          <a:lstStyle/>
          <a:p>
            <a:r>
              <a:rPr lang="en-US" sz="2400">
                <a:solidFill>
                  <a:srgbClr val="99FF33"/>
                </a:solidFill>
              </a:rPr>
              <a:t>Use “slice” notation to</a:t>
            </a:r>
          </a:p>
          <a:p>
            <a:r>
              <a:rPr lang="en-US" sz="2400">
                <a:solidFill>
                  <a:srgbClr val="99FF33"/>
                </a:solidFill>
              </a:rPr>
              <a:t>get a substring</a:t>
            </a:r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 flipH="1">
            <a:off x="4191000" y="4419600"/>
            <a:ext cx="1524000" cy="228600"/>
          </a:xfrm>
          <a:prstGeom prst="line">
            <a:avLst/>
          </a:prstGeom>
          <a:noFill/>
          <a:ln w="38100">
            <a:solidFill>
              <a:srgbClr val="99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4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Methods: find, split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smiles = 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“”"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C(=N)(N)N.C(=O)(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O)O“””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/>
              <a:t>&gt;&gt;&gt; </a:t>
            </a:r>
            <a:r>
              <a:rPr lang="en-US" dirty="0" err="1"/>
              <a:t>smiles.find</a:t>
            </a:r>
            <a:r>
              <a:rPr lang="en-US" dirty="0"/>
              <a:t>("(O)")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/>
              <a:t>15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/>
              <a:t>&gt;&gt;&gt; </a:t>
            </a:r>
            <a:r>
              <a:rPr lang="en-US" dirty="0" err="1"/>
              <a:t>smiles.find</a:t>
            </a:r>
            <a:r>
              <a:rPr lang="en-US" dirty="0"/>
              <a:t>(".")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/>
              <a:t>9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/>
              <a:t>&gt;&gt;&gt; </a:t>
            </a:r>
            <a:r>
              <a:rPr lang="en-US" dirty="0" err="1"/>
              <a:t>smiles.find</a:t>
            </a:r>
            <a:r>
              <a:rPr lang="en-US" dirty="0"/>
              <a:t>(".", 10)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/>
              <a:t>-1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/>
              <a:t>&gt;&gt;&gt; </a:t>
            </a:r>
            <a:r>
              <a:rPr lang="en-US" dirty="0" err="1"/>
              <a:t>smiles.split</a:t>
            </a:r>
            <a:r>
              <a:rPr lang="en-US" dirty="0"/>
              <a:t>(".")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/>
              <a:t>['C(=N)(N)N', 'C(=O)(O)O']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/>
              <a:t>&gt;&gt;&gt;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6553200" y="2743200"/>
            <a:ext cx="276537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FF33"/>
                </a:solidFill>
              </a:rPr>
              <a:t>Use “find” to find the</a:t>
            </a:r>
          </a:p>
          <a:p>
            <a:r>
              <a:rPr lang="en-US">
                <a:solidFill>
                  <a:srgbClr val="99FF33"/>
                </a:solidFill>
              </a:rPr>
              <a:t>start of a substring.</a:t>
            </a:r>
          </a:p>
          <a:p>
            <a:endParaRPr lang="en-US">
              <a:solidFill>
                <a:srgbClr val="99FF33"/>
              </a:solidFill>
            </a:endParaRPr>
          </a:p>
          <a:p>
            <a:r>
              <a:rPr lang="en-US">
                <a:solidFill>
                  <a:srgbClr val="99FF33"/>
                </a:solidFill>
              </a:rPr>
              <a:t>Start looking at position 10.</a:t>
            </a:r>
          </a:p>
          <a:p>
            <a:endParaRPr lang="en-US">
              <a:solidFill>
                <a:srgbClr val="99FF33"/>
              </a:solidFill>
            </a:endParaRPr>
          </a:p>
          <a:p>
            <a:r>
              <a:rPr lang="en-US">
                <a:solidFill>
                  <a:srgbClr val="99FF33"/>
                </a:solidFill>
              </a:rPr>
              <a:t>Find returns -1 if it couldn’t</a:t>
            </a:r>
          </a:p>
          <a:p>
            <a:r>
              <a:rPr lang="en-US">
                <a:solidFill>
                  <a:srgbClr val="99FF33"/>
                </a:solidFill>
              </a:rPr>
              <a:t>find a match.</a:t>
            </a:r>
          </a:p>
          <a:p>
            <a:endParaRPr lang="en-US">
              <a:solidFill>
                <a:srgbClr val="99FF33"/>
              </a:solidFill>
            </a:endParaRPr>
          </a:p>
          <a:p>
            <a:r>
              <a:rPr lang="en-US">
                <a:solidFill>
                  <a:srgbClr val="99FF33"/>
                </a:solidFill>
              </a:rPr>
              <a:t>Split the string into parts</a:t>
            </a:r>
          </a:p>
          <a:p>
            <a:r>
              <a:rPr lang="en-US">
                <a:solidFill>
                  <a:srgbClr val="99FF33"/>
                </a:solidFill>
              </a:rPr>
              <a:t>with “.” as the delimiter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7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operators: in, not in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dirty="0"/>
              <a:t>if "Br" in “Brother”: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	print "contains brother“</a:t>
            </a:r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 err="1"/>
              <a:t>email_address</a:t>
            </a:r>
            <a:r>
              <a:rPr lang="en-US" dirty="0"/>
              <a:t> = “</a:t>
            </a:r>
            <a:r>
              <a:rPr lang="en-US" dirty="0" err="1"/>
              <a:t>clin</a:t>
            </a:r>
            <a:r>
              <a:rPr lang="en-US" dirty="0"/>
              <a:t>”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if "@" not in </a:t>
            </a:r>
            <a:r>
              <a:rPr lang="en-US" dirty="0" err="1"/>
              <a:t>email_address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	</a:t>
            </a:r>
            <a:r>
              <a:rPr lang="en-US" dirty="0" err="1"/>
              <a:t>email_address</a:t>
            </a:r>
            <a:r>
              <a:rPr lang="en-US" dirty="0"/>
              <a:t> += "@brandeis.edu</a:t>
            </a:r>
            <a:r>
              <a:rPr lang="en-US" dirty="0" smtClean="0"/>
              <a:t>“</a:t>
            </a:r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b="1" dirty="0" err="1"/>
              <a:t>string.format</a:t>
            </a:r>
            <a:r>
              <a:rPr lang="en-US" b="1" dirty="0"/>
              <a:t>() </a:t>
            </a:r>
            <a:r>
              <a:rPr lang="en-US" dirty="0"/>
              <a:t>– you can easily format values into strings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&gt;&gt;&gt; name = </a:t>
            </a:r>
            <a:r>
              <a:rPr lang="en-US" dirty="0" smtClean="0"/>
              <a:t>“Harry K"</a:t>
            </a: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&gt;&gt;&gt; greeting = "My name is {}".format(name)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&gt;&gt;&gt; greeting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'My name is </a:t>
            </a:r>
            <a:r>
              <a:rPr lang="en-US" dirty="0" smtClean="0"/>
              <a:t>Harry K'</a:t>
            </a: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&gt;&gt;&gt;</a:t>
            </a:r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Python</a:t>
            </a:r>
          </a:p>
          <a:p>
            <a:r>
              <a:rPr lang="en-US" dirty="0" smtClean="0"/>
              <a:t>Versions of Python</a:t>
            </a:r>
          </a:p>
          <a:p>
            <a:r>
              <a:rPr lang="en-US" dirty="0" smtClean="0"/>
              <a:t>Data types</a:t>
            </a:r>
          </a:p>
          <a:p>
            <a:r>
              <a:rPr lang="en-US" dirty="0" smtClean="0"/>
              <a:t>Strings and operations</a:t>
            </a:r>
          </a:p>
          <a:p>
            <a:r>
              <a:rPr lang="en-US" dirty="0" smtClean="0"/>
              <a:t>Tuples</a:t>
            </a:r>
          </a:p>
          <a:p>
            <a:r>
              <a:rPr lang="en-US" dirty="0" smtClean="0"/>
              <a:t>List</a:t>
            </a:r>
          </a:p>
          <a:p>
            <a:r>
              <a:rPr lang="en-US" dirty="0" smtClean="0"/>
              <a:t>Dictionary</a:t>
            </a:r>
          </a:p>
          <a:p>
            <a:r>
              <a:rPr lang="en-US" dirty="0" err="1" smtClean="0"/>
              <a:t>Ctnd</a:t>
            </a:r>
            <a:r>
              <a:rPr lang="en-US" dirty="0" smtClean="0"/>
              <a:t>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84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77814"/>
            <a:ext cx="8458200" cy="1703387"/>
          </a:xfrm>
        </p:spPr>
        <p:txBody>
          <a:bodyPr/>
          <a:lstStyle/>
          <a:p>
            <a:r>
              <a:rPr lang="en-US" sz="3000"/>
              <a:t>String Method: “strip”, “rstrip”, “lstrip” are ways to</a:t>
            </a:r>
            <a:br>
              <a:rPr lang="en-US" sz="3000"/>
            </a:br>
            <a:r>
              <a:rPr lang="en-US" sz="3000"/>
              <a:t>remove whitespace or selected characters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905001"/>
            <a:ext cx="8229600" cy="37687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&gt;&gt;&gt; line = " # This is a comment line \n"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&gt;&gt;&gt; line.strip()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'# This is a comment line'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&gt;&gt;&gt; line.rstrip()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' # This is a comment line'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&gt;&gt;&gt; line.rstrip("\n")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' # This is a comment line '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7153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String methods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 dirty="0" err="1"/>
              <a:t>email.startswith</a:t>
            </a:r>
            <a:r>
              <a:rPr lang="en-US" sz="2400" dirty="0"/>
              <a:t>(“c")   </a:t>
            </a:r>
            <a:r>
              <a:rPr lang="en-US" sz="2400" dirty="0" err="1"/>
              <a:t>endswith</a:t>
            </a:r>
            <a:r>
              <a:rPr lang="en-US" sz="2400" dirty="0"/>
              <a:t>(“u”)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 dirty="0" smtClean="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True/False</a:t>
            </a:r>
            <a:endParaRPr lang="en-US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 dirty="0"/>
              <a:t>&gt;&gt;&gt; "%s@brandeis.edu" % "</a:t>
            </a:r>
            <a:r>
              <a:rPr lang="en-US" sz="2400" dirty="0" err="1"/>
              <a:t>clin</a:t>
            </a:r>
            <a:r>
              <a:rPr lang="en-US" sz="2400" dirty="0"/>
              <a:t>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'clin@brandeis.edu</a:t>
            </a:r>
            <a:r>
              <a:rPr lang="en-US" sz="2400" dirty="0" smtClean="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</a:t>
            </a:r>
            <a:endParaRPr lang="en-US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 dirty="0"/>
              <a:t>&gt;&gt;&gt; names = [“Ben", “Chen", “</a:t>
            </a:r>
            <a:r>
              <a:rPr lang="en-US" sz="2400" dirty="0" err="1"/>
              <a:t>Yaqin</a:t>
            </a:r>
            <a:r>
              <a:rPr lang="en-US" sz="2400" dirty="0"/>
              <a:t>"]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 dirty="0"/>
              <a:t>&gt;&gt;&gt; ", ".join(names)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‘Ben, Chen, </a:t>
            </a:r>
            <a:r>
              <a:rPr lang="en-US" sz="2400" dirty="0" err="1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Yaqin</a:t>
            </a:r>
            <a:r>
              <a:rPr lang="en-US" sz="2400" dirty="0" smtClean="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‘</a:t>
            </a:r>
            <a:endParaRPr lang="en-US" sz="2400" dirty="0">
              <a:solidFill>
                <a:srgbClr val="99FF33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&gt;&gt;&gt; “</a:t>
            </a:r>
            <a:r>
              <a:rPr lang="en-US" sz="2400" dirty="0" err="1"/>
              <a:t>chen</a:t>
            </a:r>
            <a:r>
              <a:rPr lang="en-US" sz="2400" dirty="0"/>
              <a:t>".upper()</a:t>
            </a:r>
            <a:endParaRPr lang="en-US" sz="2300" dirty="0">
              <a:solidFill>
                <a:srgbClr val="99FF33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80000"/>
              </a:lnSpc>
              <a:buNone/>
            </a:pPr>
            <a:r>
              <a:rPr lang="en-US" sz="2300" dirty="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‘CHEN</a:t>
            </a:r>
            <a:r>
              <a:rPr lang="en-US" sz="2300" dirty="0" smtClean="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‘</a:t>
            </a:r>
            <a:endParaRPr lang="en-US" sz="2300" dirty="0">
              <a:solidFill>
                <a:srgbClr val="99FF33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300" b="1" dirty="0" err="1"/>
              <a:t>string.capitalize</a:t>
            </a:r>
            <a:r>
              <a:rPr lang="en-US" sz="2300" b="1" dirty="0"/>
              <a:t>() </a:t>
            </a:r>
            <a:r>
              <a:rPr lang="en-US" sz="2300" dirty="0"/>
              <a:t>– returns the string with the first letter capitalized</a:t>
            </a:r>
            <a:r>
              <a:rPr lang="en-US" sz="2300" dirty="0" smtClean="0"/>
              <a:t>.</a:t>
            </a:r>
            <a:endParaRPr lang="en-US" sz="23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300" dirty="0"/>
              <a:t>&gt;&gt;&gt; </a:t>
            </a:r>
            <a:r>
              <a:rPr lang="en-US" sz="2300" dirty="0" err="1"/>
              <a:t>lower_case_string</a:t>
            </a:r>
            <a:r>
              <a:rPr lang="en-US" sz="2300" dirty="0"/>
              <a:t> = "</a:t>
            </a:r>
            <a:r>
              <a:rPr lang="en-US" sz="2300" dirty="0" err="1"/>
              <a:t>michael</a:t>
            </a:r>
            <a:r>
              <a:rPr lang="en-US" sz="2300" dirty="0"/>
              <a:t>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300" dirty="0"/>
              <a:t>&gt;&gt;&gt; </a:t>
            </a:r>
            <a:r>
              <a:rPr lang="en-US" sz="2300" dirty="0" err="1"/>
              <a:t>lower_case_string.capitalize</a:t>
            </a:r>
            <a:r>
              <a:rPr lang="en-US" sz="2300" dirty="0"/>
              <a:t>()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300" dirty="0"/>
              <a:t>'Michael'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300" dirty="0"/>
              <a:t>&gt;&gt;&gt; ("empire").capitalize()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300" dirty="0"/>
              <a:t>'Empire'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400" dirty="0">
              <a:solidFill>
                <a:srgbClr val="99FF33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55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Unexpected things about strings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&gt;&gt;&gt; s = "andrew"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&gt;&gt;&gt; s[0] = "A"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Traceback (most recent call last):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File "&lt;stdin&gt;", line 1, in &lt;module&gt;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TypeError: 'str' object does not support item assignment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&gt;&gt;&gt; s = "A" + s[1:]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&gt;&gt;&gt; 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'Andrew‘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943600" y="1600201"/>
            <a:ext cx="36043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99FF33"/>
                </a:solidFill>
              </a:rPr>
              <a:t>Strings are read only</a:t>
            </a:r>
          </a:p>
        </p:txBody>
      </p:sp>
    </p:spTree>
    <p:extLst>
      <p:ext uri="{BB962C8B-B14F-4D97-AF65-F5344CB8AC3E}">
        <p14:creationId xmlns:p14="http://schemas.microsoft.com/office/powerpoint/2010/main" val="158310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“\” is for special characters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/>
              <a:t>\n -&gt; newline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/>
              <a:t>\t -&gt; tab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/>
              <a:t>\\ -&gt; backslash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/>
              <a:t>...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>
                <a:solidFill>
                  <a:srgbClr val="99FF33"/>
                </a:solidFill>
                <a:effectLst/>
              </a:rPr>
              <a:t>But Windows uses backslash for directories!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/>
              <a:t>filename = "M:\nickel_project\reactive.smi" # DANGER!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/>
              <a:t>filename = "M:\\nickel_project\\reactive.smi" # Better!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/>
              <a:t>filename = "M:/nickel_project/reactive.smi" # Usually works</a:t>
            </a:r>
          </a:p>
        </p:txBody>
      </p:sp>
    </p:spTree>
    <p:extLst>
      <p:ext uri="{BB962C8B-B14F-4D97-AF65-F5344CB8AC3E}">
        <p14:creationId xmlns:p14="http://schemas.microsoft.com/office/powerpoint/2010/main" val="33328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333375"/>
            <a:ext cx="7772400" cy="1143000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Lists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9" y="1628776"/>
            <a:ext cx="4537075" cy="3960813"/>
          </a:xfrm>
        </p:spPr>
        <p:txBody>
          <a:bodyPr/>
          <a:lstStyle/>
          <a:p>
            <a:r>
              <a:rPr lang="en-US"/>
              <a:t>Ordered collection of data</a:t>
            </a:r>
          </a:p>
          <a:p>
            <a:r>
              <a:rPr lang="en-US"/>
              <a:t>Data can be of different types</a:t>
            </a:r>
          </a:p>
          <a:p>
            <a:r>
              <a:rPr lang="en-US"/>
              <a:t>Lists are </a:t>
            </a:r>
            <a:r>
              <a:rPr lang="en-US" i="1"/>
              <a:t>mutable</a:t>
            </a:r>
          </a:p>
          <a:p>
            <a:r>
              <a:rPr lang="en-US"/>
              <a:t>Issues with shared references and mutability</a:t>
            </a:r>
          </a:p>
          <a:p>
            <a:r>
              <a:rPr lang="en-US"/>
              <a:t>Same subset operations as Strings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816725" y="2349500"/>
            <a:ext cx="2549096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&gt;&gt;&gt; x = [1,'hello', (3 + 2j)]</a:t>
            </a:r>
          </a:p>
          <a:p>
            <a:r>
              <a:rPr lang="en-US"/>
              <a:t>&gt;&gt;&gt; x</a:t>
            </a:r>
          </a:p>
          <a:p>
            <a:r>
              <a:rPr lang="en-US"/>
              <a:t>[1, 'hello', (3+2j)]</a:t>
            </a:r>
          </a:p>
          <a:p>
            <a:r>
              <a:rPr lang="en-US"/>
              <a:t>&gt;&gt;&gt; x[2]</a:t>
            </a:r>
          </a:p>
          <a:p>
            <a:r>
              <a:rPr lang="en-US"/>
              <a:t>(3+2j)</a:t>
            </a:r>
          </a:p>
          <a:p>
            <a:r>
              <a:rPr lang="en-US"/>
              <a:t>&gt;&gt;&gt; x[0:2]</a:t>
            </a:r>
          </a:p>
          <a:p>
            <a:r>
              <a:rPr lang="en-US"/>
              <a:t>[1, 'hello']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3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Lists are mutable - some useful methods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/>
              <a:t>&gt;&gt;&gt; ids = ["9pti", "2plv", "1crn"]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/>
              <a:t>&gt;&gt;&gt; ids.append("1alm")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/>
              <a:t>&gt;&gt;&gt; </a:t>
            </a:r>
            <a:r>
              <a:rPr lang="en-US" sz="1600" smtClean="0"/>
              <a:t>idss</a:t>
            </a:r>
            <a:endParaRPr lang="en-US" sz="16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['9pti', '2plv', '1crn', '1alm']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/>
              <a:t>&gt;&gt;&gt;ids.extend(L)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Extend the list by appending all the items in the given list; equivalent to a[len(a):] = L.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/>
              <a:t>&gt;&gt;&gt; del ids[0]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/>
              <a:t>&gt;&gt;&gt; ids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['2plv', '1crn', '1alm']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/>
              <a:t>&gt;&gt;&gt; ids.sort()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/>
              <a:t>&gt;&gt;&gt; ids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['1alm', '1crn', '2plv']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/>
              <a:t>&gt;&gt;&gt; ids.reverse()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/>
              <a:t>&gt;&gt;&gt; ids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['2plv', '1crn', '1alm']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/>
              <a:t>&gt;&gt;&gt; ids.insert(0, "9pti")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/>
              <a:t>&gt;&gt;&gt; ids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['9pti', '2plv', '1crn', '1alm']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562600" y="1524000"/>
            <a:ext cx="4364208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99FF33"/>
                </a:solidFill>
              </a:rPr>
              <a:t>append an element</a:t>
            </a:r>
          </a:p>
          <a:p>
            <a:endParaRPr lang="en-US" sz="2800">
              <a:solidFill>
                <a:srgbClr val="99FF33"/>
              </a:solidFill>
            </a:endParaRPr>
          </a:p>
          <a:p>
            <a:endParaRPr lang="en-US" sz="2800" smtClean="0">
              <a:solidFill>
                <a:srgbClr val="99FF33"/>
              </a:solidFill>
            </a:endParaRPr>
          </a:p>
          <a:p>
            <a:endParaRPr lang="en-US" sz="2800">
              <a:solidFill>
                <a:srgbClr val="99FF33"/>
              </a:solidFill>
            </a:endParaRPr>
          </a:p>
          <a:p>
            <a:r>
              <a:rPr lang="en-US" sz="2800" smtClean="0">
                <a:solidFill>
                  <a:srgbClr val="99FF33"/>
                </a:solidFill>
              </a:rPr>
              <a:t>remove </a:t>
            </a:r>
            <a:r>
              <a:rPr lang="en-US" sz="2800">
                <a:solidFill>
                  <a:srgbClr val="99FF33"/>
                </a:solidFill>
              </a:rPr>
              <a:t>an </a:t>
            </a:r>
            <a:r>
              <a:rPr lang="en-US" sz="2800" smtClean="0">
                <a:solidFill>
                  <a:srgbClr val="99FF33"/>
                </a:solidFill>
              </a:rPr>
              <a:t>element</a:t>
            </a:r>
            <a:endParaRPr lang="en-US" sz="2800">
              <a:solidFill>
                <a:srgbClr val="99FF33"/>
              </a:solidFill>
            </a:endParaRPr>
          </a:p>
          <a:p>
            <a:r>
              <a:rPr lang="en-US" sz="2800">
                <a:solidFill>
                  <a:srgbClr val="99FF33"/>
                </a:solidFill>
              </a:rPr>
              <a:t>sort by default order</a:t>
            </a:r>
          </a:p>
          <a:p>
            <a:endParaRPr lang="en-US" sz="2800">
              <a:solidFill>
                <a:srgbClr val="99FF33"/>
              </a:solidFill>
            </a:endParaRPr>
          </a:p>
          <a:p>
            <a:r>
              <a:rPr lang="en-US" sz="2800">
                <a:solidFill>
                  <a:srgbClr val="99FF33"/>
                </a:solidFill>
              </a:rPr>
              <a:t>reverse the elements in a list</a:t>
            </a:r>
          </a:p>
          <a:p>
            <a:endParaRPr lang="en-US" sz="2800">
              <a:solidFill>
                <a:srgbClr val="99FF33"/>
              </a:solidFill>
            </a:endParaRPr>
          </a:p>
          <a:p>
            <a:r>
              <a:rPr lang="en-US" sz="2800">
                <a:solidFill>
                  <a:srgbClr val="99FF33"/>
                </a:solidFill>
              </a:rPr>
              <a:t>insert an element at some</a:t>
            </a:r>
          </a:p>
          <a:p>
            <a:r>
              <a:rPr lang="en-US" sz="2800">
                <a:solidFill>
                  <a:srgbClr val="99FF33"/>
                </a:solidFill>
              </a:rPr>
              <a:t>specified position.</a:t>
            </a:r>
          </a:p>
          <a:p>
            <a:r>
              <a:rPr lang="en-US" sz="2800">
                <a:solidFill>
                  <a:srgbClr val="99FF33"/>
                </a:solidFill>
              </a:rPr>
              <a:t>(Slower than .append())</a:t>
            </a:r>
          </a:p>
        </p:txBody>
      </p:sp>
    </p:spTree>
    <p:extLst>
      <p:ext uri="{BB962C8B-B14F-4D97-AF65-F5344CB8AC3E}">
        <p14:creationId xmlns:p14="http://schemas.microsoft.com/office/powerpoint/2010/main" val="316567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Lists: Modifying Content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3810000" cy="4267200"/>
          </a:xfrm>
        </p:spPr>
        <p:txBody>
          <a:bodyPr/>
          <a:lstStyle/>
          <a:p>
            <a:r>
              <a:rPr lang="en-US" b="1">
                <a:solidFill>
                  <a:srgbClr val="800000"/>
                </a:solidFill>
              </a:rPr>
              <a:t>x[i] = a</a:t>
            </a:r>
            <a:r>
              <a:rPr lang="en-US"/>
              <a:t>   reassigns the ith element to the value a</a:t>
            </a:r>
          </a:p>
          <a:p>
            <a:r>
              <a:rPr lang="en-US"/>
              <a:t>Since x and y point to the same list object, </a:t>
            </a:r>
            <a:r>
              <a:rPr lang="en-US" i="1"/>
              <a:t>both</a:t>
            </a:r>
            <a:r>
              <a:rPr lang="en-US"/>
              <a:t> are changed</a:t>
            </a:r>
          </a:p>
          <a:p>
            <a:r>
              <a:rPr lang="en-US"/>
              <a:t>The method </a:t>
            </a:r>
            <a:r>
              <a:rPr lang="en-US" b="1">
                <a:solidFill>
                  <a:schemeClr val="accent2"/>
                </a:solidFill>
              </a:rPr>
              <a:t>append</a:t>
            </a:r>
            <a:r>
              <a:rPr lang="en-US"/>
              <a:t> also modifies the list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6934200" y="1905001"/>
            <a:ext cx="277018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&gt;&gt;&gt; x = [1,2,3]</a:t>
            </a:r>
          </a:p>
          <a:p>
            <a:r>
              <a:rPr lang="en-US"/>
              <a:t>&gt;&gt;&gt; y = x</a:t>
            </a:r>
          </a:p>
          <a:p>
            <a:r>
              <a:rPr lang="en-US"/>
              <a:t>&gt;&gt;&gt; x[1] = 15</a:t>
            </a:r>
          </a:p>
          <a:p>
            <a:r>
              <a:rPr lang="en-US"/>
              <a:t>&gt;&gt;&gt; x</a:t>
            </a:r>
          </a:p>
          <a:p>
            <a:r>
              <a:rPr lang="en-US"/>
              <a:t>[1, 15, 3]</a:t>
            </a:r>
          </a:p>
          <a:p>
            <a:r>
              <a:rPr lang="en-US"/>
              <a:t>&gt;&gt;&gt; y</a:t>
            </a:r>
          </a:p>
          <a:p>
            <a:r>
              <a:rPr lang="en-US"/>
              <a:t>[1, 15, 3]</a:t>
            </a:r>
          </a:p>
          <a:p>
            <a:r>
              <a:rPr lang="en-US"/>
              <a:t>&gt;&gt;&gt; x.append(12)</a:t>
            </a:r>
          </a:p>
          <a:p>
            <a:r>
              <a:rPr lang="en-US"/>
              <a:t>&gt;&gt;&gt; y</a:t>
            </a:r>
          </a:p>
          <a:p>
            <a:r>
              <a:rPr lang="en-US"/>
              <a:t>[1, 15, 3, 12]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2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476251"/>
            <a:ext cx="7772400" cy="1019175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Lists: Modifying Contents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1"/>
            <a:ext cx="3352800" cy="2671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method </a:t>
            </a:r>
            <a:r>
              <a:rPr lang="en-US" b="1">
                <a:solidFill>
                  <a:schemeClr val="accent2"/>
                </a:solidFill>
              </a:rPr>
              <a:t>append</a:t>
            </a:r>
            <a:r>
              <a:rPr lang="en-US"/>
              <a:t> modifies the list and returns </a:t>
            </a:r>
            <a:r>
              <a:rPr lang="en-US" b="1">
                <a:solidFill>
                  <a:schemeClr val="accent2"/>
                </a:solidFill>
              </a:rPr>
              <a:t>None</a:t>
            </a:r>
          </a:p>
          <a:p>
            <a:pPr>
              <a:lnSpc>
                <a:spcPct val="90000"/>
              </a:lnSpc>
            </a:pPr>
            <a:r>
              <a:rPr lang="en-US"/>
              <a:t>List addition (</a:t>
            </a:r>
            <a:r>
              <a:rPr lang="en-US" b="1">
                <a:solidFill>
                  <a:schemeClr val="accent2"/>
                </a:solidFill>
              </a:rPr>
              <a:t>+</a:t>
            </a:r>
            <a:r>
              <a:rPr lang="en-US"/>
              <a:t>) returns a new list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629401" y="1676401"/>
            <a:ext cx="2141933" cy="36933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&gt;&gt;&gt; x = [1,2,3]</a:t>
            </a:r>
          </a:p>
          <a:p>
            <a:r>
              <a:rPr lang="en-US"/>
              <a:t>&gt;&gt;&gt; y = x</a:t>
            </a:r>
          </a:p>
          <a:p>
            <a:r>
              <a:rPr lang="en-US"/>
              <a:t>&gt;&gt;&gt; z = x.append(12)</a:t>
            </a:r>
          </a:p>
          <a:p>
            <a:r>
              <a:rPr lang="en-US"/>
              <a:t>&gt;&gt;&gt; z == None</a:t>
            </a:r>
          </a:p>
          <a:p>
            <a:r>
              <a:rPr lang="en-US"/>
              <a:t>True</a:t>
            </a:r>
          </a:p>
          <a:p>
            <a:r>
              <a:rPr lang="en-US"/>
              <a:t>&gt;&gt;&gt; y</a:t>
            </a:r>
          </a:p>
          <a:p>
            <a:r>
              <a:rPr lang="en-US"/>
              <a:t>[1, 2, 3, 12]</a:t>
            </a:r>
          </a:p>
          <a:p>
            <a:r>
              <a:rPr lang="en-US"/>
              <a:t>&gt;&gt;&gt; x = x + [9,10]</a:t>
            </a:r>
          </a:p>
          <a:p>
            <a:r>
              <a:rPr lang="en-US"/>
              <a:t>&gt;&gt;&gt; x</a:t>
            </a:r>
          </a:p>
          <a:p>
            <a:r>
              <a:rPr lang="en-US"/>
              <a:t>[1, 2, 3, 12, 9, 10]</a:t>
            </a:r>
          </a:p>
          <a:p>
            <a:r>
              <a:rPr lang="en-US"/>
              <a:t>&gt;&gt;&gt; y</a:t>
            </a:r>
          </a:p>
          <a:p>
            <a:r>
              <a:rPr lang="en-US"/>
              <a:t>[1, 2, 3, 12]</a:t>
            </a:r>
          </a:p>
          <a:p>
            <a:r>
              <a:rPr lang="en-US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84970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x </a:t>
            </a:r>
            <a:r>
              <a:rPr lang="en-US" dirty="0"/>
              <a:t>= set("A Python Tutorial</a:t>
            </a:r>
            <a:r>
              <a:rPr lang="en-US" dirty="0" smtClean="0"/>
              <a:t>")</a:t>
            </a:r>
          </a:p>
          <a:p>
            <a:r>
              <a:rPr lang="en-US" dirty="0" smtClean="0"/>
              <a:t>&gt;&gt;&gt; x</a:t>
            </a:r>
          </a:p>
          <a:p>
            <a:pPr marL="0" indent="0">
              <a:buNone/>
            </a:pPr>
            <a:r>
              <a:rPr lang="en-US" dirty="0"/>
              <a:t>{'t', 'r', '</a:t>
            </a:r>
            <a:r>
              <a:rPr lang="en-US" dirty="0" err="1"/>
              <a:t>i</a:t>
            </a:r>
            <a:r>
              <a:rPr lang="en-US" dirty="0"/>
              <a:t>', 'T', 'n', 'u', 'o', 'l', 'A', ' ', 'h', 'y', 'P', 'a</a:t>
            </a:r>
            <a:r>
              <a:rPr lang="en-US" dirty="0" smtClean="0"/>
              <a:t>'}</a:t>
            </a:r>
          </a:p>
          <a:p>
            <a:r>
              <a:rPr lang="en-US" dirty="0"/>
              <a:t>type(x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&lt;class 'set</a:t>
            </a:r>
            <a:r>
              <a:rPr lang="en-US" dirty="0" smtClean="0"/>
              <a:t>'&gt;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813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 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want to know more of what is happening, lets pass repeated elements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 doublets are carried in the </a:t>
            </a:r>
            <a:r>
              <a:rPr lang="en-US" dirty="0" err="1" smtClean="0"/>
              <a:t>resultset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Sets doesn’t allow mutable objects. For example lists are not allowed as part of sets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709" y="2834384"/>
            <a:ext cx="6048375" cy="67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709" y="5157439"/>
            <a:ext cx="57816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8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 Major Versions of Python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“Python” or “</a:t>
            </a:r>
            <a:r>
              <a:rPr lang="en-US" dirty="0" err="1">
                <a:effectLst/>
              </a:rPr>
              <a:t>CPython</a:t>
            </a:r>
            <a:r>
              <a:rPr lang="en-US" dirty="0">
                <a:effectLst/>
              </a:rPr>
              <a:t>” is written in C/C++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effectLst/>
              </a:rPr>
              <a:t>   - Version 2.7 came out in mid-2010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effectLst/>
              </a:rPr>
              <a:t>   - Version 3.1.2 came out in early 2010</a:t>
            </a:r>
          </a:p>
          <a:p>
            <a:pPr>
              <a:buFont typeface="Wingdings" panose="05000000000000000000" pitchFamily="2" charset="2"/>
              <a:buNone/>
            </a:pPr>
            <a:endParaRPr lang="en-US" dirty="0">
              <a:effectLst/>
            </a:endParaRPr>
          </a:p>
          <a:p>
            <a:r>
              <a:rPr lang="en-US" dirty="0">
                <a:effectLst/>
              </a:rPr>
              <a:t>“</a:t>
            </a:r>
            <a:r>
              <a:rPr lang="en-US" dirty="0" err="1">
                <a:effectLst/>
              </a:rPr>
              <a:t>Jython</a:t>
            </a:r>
            <a:r>
              <a:rPr lang="en-US" dirty="0">
                <a:effectLst/>
              </a:rPr>
              <a:t>” is written in Java for the JVM</a:t>
            </a:r>
          </a:p>
          <a:p>
            <a:r>
              <a:rPr lang="en-US" dirty="0">
                <a:effectLst/>
              </a:rPr>
              <a:t>“</a:t>
            </a:r>
            <a:r>
              <a:rPr lang="en-US" dirty="0" err="1">
                <a:effectLst/>
              </a:rPr>
              <a:t>IronPython</a:t>
            </a:r>
            <a:r>
              <a:rPr lang="en-US" dirty="0">
                <a:effectLst/>
              </a:rPr>
              <a:t>” is written in C# for the </a:t>
            </a:r>
            <a:r>
              <a:rPr lang="en-US" dirty="0" err="1">
                <a:effectLst/>
              </a:rPr>
              <a:t>.Net</a:t>
            </a:r>
            <a:r>
              <a:rPr lang="en-US" dirty="0">
                <a:effectLst/>
              </a:rPr>
              <a:t> environment</a:t>
            </a:r>
          </a:p>
        </p:txBody>
      </p:sp>
      <p:sp>
        <p:nvSpPr>
          <p:cNvPr id="10245" name="Text Box 5">
            <a:hlinkClick r:id="rId2"/>
          </p:cNvPr>
          <p:cNvSpPr txBox="1">
            <a:spLocks noChangeArrowheads="1"/>
          </p:cNvSpPr>
          <p:nvPr/>
        </p:nvSpPr>
        <p:spPr bwMode="auto">
          <a:xfrm>
            <a:off x="4381500" y="5623797"/>
            <a:ext cx="170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10199"/>
                </a:solidFill>
                <a:hlinkClick r:id="rId2"/>
              </a:rPr>
              <a:t>Go To Website</a:t>
            </a:r>
            <a:endParaRPr lang="en-US" dirty="0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37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 Continued..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Sets cant contain mutable objects but they are mutable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Frozen sets are same as sets but they are immutable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236" y="4592906"/>
            <a:ext cx="5572125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36" y="2390425"/>
            <a:ext cx="57435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4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Development Environments</a:t>
            </a:r>
            <a:br>
              <a:rPr lang="en-US" sz="4000"/>
            </a:br>
            <a:r>
              <a:rPr lang="en-US" sz="2400">
                <a:solidFill>
                  <a:schemeClr val="folHlink"/>
                </a:solidFill>
              </a:rPr>
              <a:t>what IDE to use?</a:t>
            </a:r>
            <a:r>
              <a:rPr lang="en-US" sz="2400"/>
              <a:t> </a:t>
            </a:r>
            <a:r>
              <a:rPr lang="en-US" sz="2000">
                <a:solidFill>
                  <a:srgbClr val="99FF33"/>
                </a:solidFill>
              </a:rPr>
              <a:t>http://stackoverflow.com/questions/81584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>
                <a:effectLst/>
              </a:rPr>
              <a:t>1. PyDev with Eclipse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>
                <a:effectLst/>
              </a:rPr>
              <a:t>2. Komodo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>
                <a:effectLst/>
              </a:rPr>
              <a:t>3. Emacs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>
                <a:effectLst/>
              </a:rPr>
              <a:t>4. Vim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>
                <a:effectLst/>
              </a:rPr>
              <a:t>5. TextMate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>
                <a:effectLst/>
              </a:rPr>
              <a:t>6. Gedit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>
                <a:effectLst/>
              </a:rPr>
              <a:t>7. Idle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>
                <a:effectLst/>
              </a:rPr>
              <a:t>8. PIDA (Linux)(VIM Based)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>
                <a:effectLst/>
              </a:rPr>
              <a:t>9. NotePad++ (Windows)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>
                <a:effectLst/>
              </a:rPr>
              <a:t>10.BlueFish (Linux)</a:t>
            </a:r>
          </a:p>
        </p:txBody>
      </p:sp>
    </p:spTree>
    <p:extLst>
      <p:ext uri="{BB962C8B-B14F-4D97-AF65-F5344CB8AC3E}">
        <p14:creationId xmlns:p14="http://schemas.microsoft.com/office/powerpoint/2010/main" val="401422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The Python Interpreter</a:t>
            </a:r>
            <a:endParaRPr lang="en-CA" sz="400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301840" y="2352542"/>
            <a:ext cx="37338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Python is an interpreted language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The interpreter provides an interactive environment to play with the language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Results of expressions are printed on the screen</a:t>
            </a:r>
            <a:endParaRPr lang="en-CA" dirty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934200" y="2209801"/>
            <a:ext cx="2819400" cy="2585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&gt;&gt;&gt; 3 + 7</a:t>
            </a:r>
          </a:p>
          <a:p>
            <a:r>
              <a:rPr lang="en-US"/>
              <a:t>10</a:t>
            </a:r>
          </a:p>
          <a:p>
            <a:r>
              <a:rPr lang="en-US"/>
              <a:t>&gt;&gt;&gt; 3 &lt; 15 </a:t>
            </a:r>
          </a:p>
          <a:p>
            <a:r>
              <a:rPr lang="en-US"/>
              <a:t>True</a:t>
            </a:r>
          </a:p>
          <a:p>
            <a:r>
              <a:rPr lang="en-US"/>
              <a:t>&gt;&gt;&gt; 'print me'</a:t>
            </a:r>
          </a:p>
          <a:p>
            <a:r>
              <a:rPr lang="en-US"/>
              <a:t>'print me'</a:t>
            </a:r>
          </a:p>
          <a:p>
            <a:r>
              <a:rPr lang="en-US"/>
              <a:t>&gt;&gt;&gt; print 'print me'</a:t>
            </a:r>
          </a:p>
          <a:p>
            <a:r>
              <a:rPr lang="en-US"/>
              <a:t>print me</a:t>
            </a:r>
          </a:p>
          <a:p>
            <a:r>
              <a:rPr lang="en-US"/>
              <a:t>&gt;&gt;&gt; 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939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The print Statement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6934200" y="3048000"/>
            <a:ext cx="2375650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&gt;&gt;&gt; print 'hello'</a:t>
            </a:r>
          </a:p>
          <a:p>
            <a:r>
              <a:rPr lang="en-US"/>
              <a:t>hello</a:t>
            </a:r>
          </a:p>
          <a:p>
            <a:r>
              <a:rPr lang="en-US"/>
              <a:t>&gt;&gt;&gt; print 'hello', 'there'</a:t>
            </a:r>
          </a:p>
          <a:p>
            <a:r>
              <a:rPr lang="en-US"/>
              <a:t>hello there</a:t>
            </a:r>
          </a:p>
          <a:p>
            <a:endParaRPr 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2438400" y="2514600"/>
            <a:ext cx="37338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Elements separated by commas print with a space between them</a:t>
            </a:r>
          </a:p>
          <a:p>
            <a:pPr>
              <a:buFontTx/>
              <a:buChar char="•"/>
            </a:pPr>
            <a:r>
              <a:rPr lang="en-US"/>
              <a:t>A comma at the end of the statement (print ‘hello’,) will not print a newline character</a:t>
            </a:r>
          </a:p>
        </p:txBody>
      </p:sp>
    </p:spTree>
    <p:extLst>
      <p:ext uri="{BB962C8B-B14F-4D97-AF65-F5344CB8AC3E}">
        <p14:creationId xmlns:p14="http://schemas.microsoft.com/office/powerpoint/2010/main" val="149641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Documentation</a:t>
            </a:r>
            <a:endParaRPr lang="en-CA" sz="400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419600" y="3352801"/>
            <a:ext cx="2743200" cy="16158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CA"/>
              <a:t>&gt;&gt;&gt; 'this will print'</a:t>
            </a:r>
          </a:p>
          <a:p>
            <a:pPr>
              <a:spcBef>
                <a:spcPct val="50000"/>
              </a:spcBef>
            </a:pPr>
            <a:r>
              <a:rPr lang="en-CA"/>
              <a:t>'this will print'</a:t>
            </a:r>
          </a:p>
          <a:p>
            <a:pPr>
              <a:spcBef>
                <a:spcPct val="50000"/>
              </a:spcBef>
            </a:pPr>
            <a:r>
              <a:rPr lang="en-CA"/>
              <a:t>&gt;&gt;&gt; #'this will not'</a:t>
            </a:r>
          </a:p>
          <a:p>
            <a:pPr>
              <a:spcBef>
                <a:spcPct val="50000"/>
              </a:spcBef>
            </a:pPr>
            <a:r>
              <a:rPr lang="en-CA"/>
              <a:t>&gt;&gt;&gt; 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124200" y="2057400"/>
            <a:ext cx="411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‘#’ starts a line comment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69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Variables</a:t>
            </a:r>
            <a:endParaRPr lang="en-CA" sz="400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696200" cy="3581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Are not declared, just assigned</a:t>
            </a:r>
          </a:p>
          <a:p>
            <a:pPr>
              <a:lnSpc>
                <a:spcPct val="90000"/>
              </a:lnSpc>
            </a:pPr>
            <a:r>
              <a:rPr lang="en-US"/>
              <a:t>The variable is created the first time you assign it a value</a:t>
            </a:r>
          </a:p>
          <a:p>
            <a:pPr>
              <a:lnSpc>
                <a:spcPct val="90000"/>
              </a:lnSpc>
            </a:pPr>
            <a:r>
              <a:rPr lang="en-US"/>
              <a:t>Are references to objects</a:t>
            </a:r>
          </a:p>
          <a:p>
            <a:pPr>
              <a:lnSpc>
                <a:spcPct val="90000"/>
              </a:lnSpc>
            </a:pPr>
            <a:r>
              <a:rPr lang="en-US"/>
              <a:t>Type information is with the object, not the reference</a:t>
            </a:r>
          </a:p>
          <a:p>
            <a:pPr>
              <a:lnSpc>
                <a:spcPct val="90000"/>
              </a:lnSpc>
            </a:pPr>
            <a:r>
              <a:rPr lang="en-US"/>
              <a:t>Everything in Python is an object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351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Everything is an object</a:t>
            </a:r>
            <a:endParaRPr lang="en-CA" sz="400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133600"/>
            <a:ext cx="3886200" cy="3581400"/>
          </a:xfrm>
        </p:spPr>
        <p:txBody>
          <a:bodyPr/>
          <a:lstStyle/>
          <a:p>
            <a:r>
              <a:rPr lang="en-US"/>
              <a:t>Everything means everything, including </a:t>
            </a:r>
            <a:r>
              <a:rPr lang="en-US" u="sng"/>
              <a:t>functions</a:t>
            </a:r>
            <a:r>
              <a:rPr lang="en-US"/>
              <a:t> and </a:t>
            </a:r>
            <a:r>
              <a:rPr lang="en-US" u="sng"/>
              <a:t>classes</a:t>
            </a:r>
            <a:r>
              <a:rPr lang="en-US"/>
              <a:t> (more on this later!)</a:t>
            </a:r>
          </a:p>
          <a:p>
            <a:r>
              <a:rPr lang="en-US" u="sng"/>
              <a:t>Data type</a:t>
            </a:r>
            <a:r>
              <a:rPr lang="en-US"/>
              <a:t> is a property of the object and not of the variable</a:t>
            </a:r>
            <a:endParaRPr lang="en-CA" u="sng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7162800" y="2438401"/>
            <a:ext cx="2514600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&gt;&gt;&gt; x = 7</a:t>
            </a:r>
          </a:p>
          <a:p>
            <a:r>
              <a:rPr lang="en-US"/>
              <a:t>&gt;&gt;&gt; x</a:t>
            </a:r>
          </a:p>
          <a:p>
            <a:r>
              <a:rPr lang="en-US"/>
              <a:t>7</a:t>
            </a:r>
          </a:p>
          <a:p>
            <a:r>
              <a:rPr lang="en-US"/>
              <a:t>&gt;&gt;&gt; x = 'hello'</a:t>
            </a:r>
          </a:p>
          <a:p>
            <a:r>
              <a:rPr lang="en-US"/>
              <a:t>&gt;&gt;&gt; x</a:t>
            </a:r>
          </a:p>
          <a:p>
            <a:r>
              <a:rPr lang="en-US"/>
              <a:t>'hello'</a:t>
            </a:r>
          </a:p>
          <a:p>
            <a:r>
              <a:rPr lang="en-US"/>
              <a:t>&gt;&gt;&gt; </a:t>
            </a:r>
            <a:endParaRPr lang="en-CA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6213476" y="493712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3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1663</Words>
  <Application>Microsoft Office PowerPoint</Application>
  <PresentationFormat>Widescreen</PresentationFormat>
  <Paragraphs>364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Comic Sans MS</vt:lpstr>
      <vt:lpstr>Wingdings</vt:lpstr>
      <vt:lpstr>Office Theme</vt:lpstr>
      <vt:lpstr>Introduction to Python</vt:lpstr>
      <vt:lpstr>Course Content</vt:lpstr>
      <vt:lpstr>4 Major Versions of Python</vt:lpstr>
      <vt:lpstr>Development Environments what IDE to use? http://stackoverflow.com/questions/81584</vt:lpstr>
      <vt:lpstr>The Python Interpreter</vt:lpstr>
      <vt:lpstr>The print Statement</vt:lpstr>
      <vt:lpstr>Documentation</vt:lpstr>
      <vt:lpstr>Variables</vt:lpstr>
      <vt:lpstr>Everything is an object</vt:lpstr>
      <vt:lpstr>Numbers: Floating Point</vt:lpstr>
      <vt:lpstr>Numbers: Complex</vt:lpstr>
      <vt:lpstr>Numbers are immutable</vt:lpstr>
      <vt:lpstr>String Literals</vt:lpstr>
      <vt:lpstr>String Literals: Many Kinds</vt:lpstr>
      <vt:lpstr>Substrings and Methods</vt:lpstr>
      <vt:lpstr>String Formatting</vt:lpstr>
      <vt:lpstr>Strings share many features with lists</vt:lpstr>
      <vt:lpstr>String Methods: find, split</vt:lpstr>
      <vt:lpstr>String operators: in, not in</vt:lpstr>
      <vt:lpstr>String Method: “strip”, “rstrip”, “lstrip” are ways to remove whitespace or selected characters</vt:lpstr>
      <vt:lpstr>More String methods</vt:lpstr>
      <vt:lpstr>Unexpected things about strings</vt:lpstr>
      <vt:lpstr>“\” is for special characters</vt:lpstr>
      <vt:lpstr>Lists</vt:lpstr>
      <vt:lpstr>Lists are mutable - some useful methods</vt:lpstr>
      <vt:lpstr>Lists: Modifying Content</vt:lpstr>
      <vt:lpstr>Lists: Modifying Contents</vt:lpstr>
      <vt:lpstr>Sets</vt:lpstr>
      <vt:lpstr>Sets Continued..</vt:lpstr>
      <vt:lpstr>Sets Continued..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po</dc:creator>
  <cp:lastModifiedBy>Venkata Harikishan Koppuravuri -X (vkoppura - TECH MAHINDRA LIM at Cisco)</cp:lastModifiedBy>
  <cp:revision>14</cp:revision>
  <dcterms:created xsi:type="dcterms:W3CDTF">2017-10-15T11:08:37Z</dcterms:created>
  <dcterms:modified xsi:type="dcterms:W3CDTF">2017-10-16T17:24:17Z</dcterms:modified>
</cp:coreProperties>
</file>