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3B22-8E42-449E-B601-BEB4B959B83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5F87-731F-45BB-B372-C48E844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F72B7-35E2-4D83-B74E-2ECB5E888CC8}" type="slidenum">
              <a:rPr lang="he-IL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43A99-180B-4CFA-BE57-4FE52B81CC42}" type="slidenum">
              <a:rPr lang="he-IL"/>
              <a:pPr/>
              <a:t>14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012E6-3A4D-430F-A021-C5A5D28EAD14}" type="slidenum">
              <a:rPr lang="he-IL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80384-7CE0-4676-A7CC-5D250A55896B}" type="slidenum">
              <a:rPr lang="he-IL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39AF6-C412-4974-9958-3719DFFB2EED}" type="slidenum">
              <a:rPr lang="he-IL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5D0A1-B91D-4FE2-A097-9960690DB72B}" type="slidenum">
              <a:rPr lang="he-IL"/>
              <a:pPr/>
              <a:t>26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9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9CD3F-D2D5-49F7-ADE3-688CFE254F23}" type="slidenum">
              <a:rPr lang="he-IL"/>
              <a:pPr/>
              <a:t>27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B2DD5-FE2D-4CAA-8CA4-FE1150B848D5}" type="slidenum">
              <a:rPr lang="he-IL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E59BB-FA14-48F3-9B16-4CBB5D0FE62F}" type="slidenum">
              <a:rPr lang="he-IL"/>
              <a:pPr/>
              <a:t>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8C388-8E03-4D78-8500-7D51B7002E61}" type="slidenum">
              <a:rPr lang="he-IL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0F01E-53B7-4B74-9784-DF2B4CF46EBE}" type="slidenum">
              <a:rPr lang="he-IL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0E94C-5540-41C0-A5D2-8A058BE56504}" type="slidenum">
              <a:rPr lang="he-IL"/>
              <a:pPr/>
              <a:t>10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AD533-3D21-44B7-939D-BB67CED32FC9}" type="slidenum">
              <a:rPr lang="he-IL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45E2-F5E2-4560-9AD3-24546AC6EA22}" type="slidenum">
              <a:rPr lang="he-IL"/>
              <a:pPr/>
              <a:t>12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6352D-2C0E-4AD6-91D6-7B075DE13AD4}" type="slidenum">
              <a:rPr lang="he-IL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do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Harry..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</a:rPr>
              <a:t>Numbers: Floating Point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4191000" cy="3103563"/>
          </a:xfrm>
        </p:spPr>
        <p:txBody>
          <a:bodyPr/>
          <a:lstStyle/>
          <a:p>
            <a:r>
              <a:rPr lang="en-US"/>
              <a:t>int(x) converts x to an integer</a:t>
            </a:r>
          </a:p>
          <a:p>
            <a:r>
              <a:rPr lang="en-US"/>
              <a:t>float(x) converts x to a floating point</a:t>
            </a:r>
          </a:p>
          <a:p>
            <a:r>
              <a:rPr lang="en-US"/>
              <a:t>The interpreter shows </a:t>
            </a:r>
            <a:br>
              <a:rPr lang="en-US"/>
            </a:br>
            <a:r>
              <a:rPr lang="en-US"/>
              <a:t>a lot of digits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934201" y="1981200"/>
            <a:ext cx="2231701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1.23232</a:t>
            </a:r>
          </a:p>
          <a:p>
            <a:r>
              <a:rPr lang="en-US"/>
              <a:t>1.2323200000000001</a:t>
            </a:r>
          </a:p>
          <a:p>
            <a:r>
              <a:rPr lang="en-US"/>
              <a:t>&gt;&gt;&gt; print 1.23232</a:t>
            </a:r>
          </a:p>
          <a:p>
            <a:r>
              <a:rPr lang="en-US"/>
              <a:t>1.23232</a:t>
            </a:r>
          </a:p>
          <a:p>
            <a:r>
              <a:rPr lang="en-US"/>
              <a:t>&gt;&gt;&gt; 1.3E7</a:t>
            </a:r>
          </a:p>
          <a:p>
            <a:r>
              <a:rPr lang="en-US"/>
              <a:t>13000000.0</a:t>
            </a:r>
          </a:p>
          <a:p>
            <a:r>
              <a:rPr lang="en-US"/>
              <a:t>&gt;&gt;&gt; int(2.0)</a:t>
            </a:r>
          </a:p>
          <a:p>
            <a:r>
              <a:rPr lang="en-US"/>
              <a:t>2</a:t>
            </a:r>
          </a:p>
          <a:p>
            <a:r>
              <a:rPr lang="en-US"/>
              <a:t>&gt;&gt;&gt; float(2)</a:t>
            </a:r>
          </a:p>
          <a:p>
            <a:r>
              <a:rPr lang="en-US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4653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Numbers: Complex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4419600" cy="2168525"/>
          </a:xfrm>
        </p:spPr>
        <p:txBody>
          <a:bodyPr/>
          <a:lstStyle/>
          <a:p>
            <a:r>
              <a:rPr lang="en-US"/>
              <a:t>Built into Python</a:t>
            </a:r>
          </a:p>
          <a:p>
            <a:r>
              <a:rPr lang="en-US"/>
              <a:t>Same operations are supported as integer and float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751763" y="2492375"/>
            <a:ext cx="141417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x = 3 + 2j</a:t>
            </a:r>
          </a:p>
          <a:p>
            <a:r>
              <a:rPr lang="en-US"/>
              <a:t>&gt;&gt;&gt; y = -1j</a:t>
            </a:r>
          </a:p>
          <a:p>
            <a:r>
              <a:rPr lang="en-US"/>
              <a:t>&gt;&gt;&gt; x + y</a:t>
            </a:r>
          </a:p>
          <a:p>
            <a:r>
              <a:rPr lang="en-US"/>
              <a:t>(3+1j)</a:t>
            </a:r>
          </a:p>
          <a:p>
            <a:r>
              <a:rPr lang="en-US"/>
              <a:t>&gt;&gt;&gt; x * y</a:t>
            </a:r>
          </a:p>
          <a:p>
            <a:r>
              <a:rPr lang="en-US"/>
              <a:t>(2-3j)</a:t>
            </a:r>
          </a:p>
        </p:txBody>
      </p:sp>
    </p:spTree>
    <p:extLst>
      <p:ext uri="{BB962C8B-B14F-4D97-AF65-F5344CB8AC3E}">
        <p14:creationId xmlns:p14="http://schemas.microsoft.com/office/powerpoint/2010/main" val="18419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Numbers are </a:t>
            </a:r>
            <a:r>
              <a:rPr lang="en-US" sz="4000" i="1">
                <a:solidFill>
                  <a:schemeClr val="accent2"/>
                </a:solidFill>
                <a:latin typeface="Comic Sans MS" panose="030F0702030302020204" pitchFamily="66" charset="0"/>
              </a:rPr>
              <a:t>immutable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087642" y="2340313"/>
            <a:ext cx="2592387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4.5</a:t>
            </a:r>
          </a:p>
          <a:p>
            <a:r>
              <a:rPr lang="en-US"/>
              <a:t>&gt;&gt;&gt; y = x</a:t>
            </a:r>
          </a:p>
          <a:p>
            <a:r>
              <a:rPr lang="en-US"/>
              <a:t>&gt;&gt;&gt; y += 3</a:t>
            </a:r>
          </a:p>
          <a:p>
            <a:r>
              <a:rPr lang="en-US"/>
              <a:t>&gt;&gt;&gt; x</a:t>
            </a:r>
          </a:p>
          <a:p>
            <a:r>
              <a:rPr lang="en-US"/>
              <a:t>4.5</a:t>
            </a:r>
          </a:p>
          <a:p>
            <a:r>
              <a:rPr lang="en-US"/>
              <a:t>&gt;&gt;&gt; y</a:t>
            </a:r>
          </a:p>
          <a:p>
            <a:r>
              <a:rPr lang="en-US"/>
              <a:t>7.5</a:t>
            </a:r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2135188" y="1773239"/>
            <a:ext cx="6697662" cy="1150937"/>
            <a:chOff x="385" y="1117"/>
            <a:chExt cx="4219" cy="725"/>
          </a:xfrm>
        </p:grpSpPr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2426" y="1117"/>
              <a:ext cx="1140" cy="641"/>
              <a:chOff x="2472" y="1344"/>
              <a:chExt cx="1140" cy="641"/>
            </a:xfrm>
          </p:grpSpPr>
          <p:grpSp>
            <p:nvGrpSpPr>
              <p:cNvPr id="16393" name="Group 9"/>
              <p:cNvGrpSpPr>
                <a:grpSpLocks/>
              </p:cNvGrpSpPr>
              <p:nvPr/>
            </p:nvGrpSpPr>
            <p:grpSpPr bwMode="auto">
              <a:xfrm>
                <a:off x="2472" y="1344"/>
                <a:ext cx="1140" cy="237"/>
                <a:chOff x="2466" y="1344"/>
                <a:chExt cx="1140" cy="237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163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4.5</a:t>
                  </a:r>
                </a:p>
              </p:txBody>
            </p:sp>
            <p:sp>
              <p:nvSpPr>
                <p:cNvPr id="16392" name="Line 8"/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2472" y="1752"/>
                <a:ext cx="2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 flipV="1">
                <a:off x="2744" y="1616"/>
                <a:ext cx="544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385" y="1842"/>
              <a:ext cx="4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2135189" y="3068639"/>
            <a:ext cx="6650037" cy="1004887"/>
            <a:chOff x="385" y="1950"/>
            <a:chExt cx="4189" cy="633"/>
          </a:xfrm>
        </p:grpSpPr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2472" y="1950"/>
              <a:ext cx="1140" cy="237"/>
              <a:chOff x="2466" y="1344"/>
              <a:chExt cx="1140" cy="237"/>
            </a:xfrm>
          </p:grpSpPr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16403" name="Text Box 19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4.5</a:t>
                </a: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7" name="Group 23"/>
            <p:cNvGrpSpPr>
              <a:grpSpLocks/>
            </p:cNvGrpSpPr>
            <p:nvPr/>
          </p:nvGrpSpPr>
          <p:grpSpPr bwMode="auto">
            <a:xfrm>
              <a:off x="2472" y="2251"/>
              <a:ext cx="1140" cy="237"/>
              <a:chOff x="2466" y="1344"/>
              <a:chExt cx="1140" cy="237"/>
            </a:xfrm>
          </p:grpSpPr>
          <p:sp>
            <p:nvSpPr>
              <p:cNvPr id="16408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7.5</a:t>
                </a:r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385" y="2069"/>
              <a:ext cx="4189" cy="514"/>
              <a:chOff x="374" y="2011"/>
              <a:chExt cx="4189" cy="514"/>
            </a:xfrm>
          </p:grpSpPr>
          <p:sp>
            <p:nvSpPr>
              <p:cNvPr id="16411" name="Freeform 27"/>
              <p:cNvSpPr>
                <a:spLocks/>
              </p:cNvSpPr>
              <p:nvPr/>
            </p:nvSpPr>
            <p:spPr bwMode="auto">
              <a:xfrm>
                <a:off x="2290" y="2523"/>
                <a:ext cx="2273" cy="2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1599" y="2069"/>
                <a:ext cx="700" cy="444"/>
              </a:xfrm>
              <a:custGeom>
                <a:avLst/>
                <a:gdLst>
                  <a:gd name="T0" fmla="*/ 0 w 700"/>
                  <a:gd name="T1" fmla="*/ 0 h 444"/>
                  <a:gd name="T2" fmla="*/ 700 w 700"/>
                  <a:gd name="T3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0" h="444">
                    <a:moveTo>
                      <a:pt x="0" y="0"/>
                    </a:moveTo>
                    <a:lnTo>
                      <a:pt x="700" y="4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>
                <a:spLocks/>
              </p:cNvSpPr>
              <p:nvPr/>
            </p:nvSpPr>
            <p:spPr bwMode="auto">
              <a:xfrm rot="21443846" flipV="1">
                <a:off x="374" y="2011"/>
                <a:ext cx="1244" cy="71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String Literals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86000"/>
            <a:ext cx="4267200" cy="2819400"/>
          </a:xfrm>
        </p:spPr>
        <p:txBody>
          <a:bodyPr/>
          <a:lstStyle/>
          <a:p>
            <a:r>
              <a:rPr lang="en-US"/>
              <a:t>Strings are </a:t>
            </a:r>
            <a:r>
              <a:rPr lang="en-US" i="1"/>
              <a:t>immutable</a:t>
            </a:r>
          </a:p>
          <a:p>
            <a:r>
              <a:rPr lang="en-US"/>
              <a:t>There is no char type like in C++ or Java</a:t>
            </a:r>
          </a:p>
          <a:p>
            <a:r>
              <a:rPr lang="en-US"/>
              <a:t>+ is overloaded to do concatenation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629401" y="2743200"/>
            <a:ext cx="2981325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'hello'</a:t>
            </a:r>
          </a:p>
          <a:p>
            <a:r>
              <a:rPr lang="en-US"/>
              <a:t>&gt;&gt;&gt; x = x + ' there'</a:t>
            </a:r>
          </a:p>
          <a:p>
            <a:r>
              <a:rPr lang="en-US"/>
              <a:t>&gt;&gt;&gt; x</a:t>
            </a:r>
          </a:p>
          <a:p>
            <a:r>
              <a:rPr lang="en-US"/>
              <a:t>'hello there'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String Literals: Many Kinds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341438"/>
            <a:ext cx="7620000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Can use single or double quotes, and three double quotes for a multi-line string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847850" y="2420938"/>
            <a:ext cx="7816850" cy="415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&gt;&gt;&gt; 'I am a string'</a:t>
            </a:r>
          </a:p>
          <a:p>
            <a:r>
              <a:rPr lang="en-US" sz="2200"/>
              <a:t>'I am a string'</a:t>
            </a:r>
          </a:p>
          <a:p>
            <a:r>
              <a:rPr lang="en-US" sz="2200"/>
              <a:t>&gt;&gt;&gt; "So am I!"</a:t>
            </a:r>
          </a:p>
          <a:p>
            <a:r>
              <a:rPr lang="en-US" sz="2200"/>
              <a:t>'So am I!'</a:t>
            </a:r>
          </a:p>
          <a:p>
            <a:r>
              <a:rPr lang="en-US" sz="2200"/>
              <a:t>&gt;&gt;&gt; s = """And me too!</a:t>
            </a:r>
          </a:p>
          <a:p>
            <a:r>
              <a:rPr lang="en-US" sz="2200"/>
              <a:t>though I am much longer </a:t>
            </a:r>
          </a:p>
          <a:p>
            <a:r>
              <a:rPr lang="en-US" sz="2200"/>
              <a:t>than the others :)"""</a:t>
            </a:r>
          </a:p>
          <a:p>
            <a:r>
              <a:rPr lang="en-US" sz="2200"/>
              <a:t>'And me too!\nthough I am much longer\nthan the others :)‘</a:t>
            </a:r>
          </a:p>
          <a:p>
            <a:r>
              <a:rPr lang="en-US" sz="2200"/>
              <a:t>&gt;&gt;&gt; print s</a:t>
            </a:r>
          </a:p>
          <a:p>
            <a:r>
              <a:rPr lang="en-US" sz="2200"/>
              <a:t>And me too!</a:t>
            </a:r>
          </a:p>
          <a:p>
            <a:r>
              <a:rPr lang="en-US" sz="2200"/>
              <a:t>though I am much longer</a:t>
            </a:r>
          </a:p>
          <a:p>
            <a:r>
              <a:rPr lang="en-US"/>
              <a:t>than the others :)‘</a:t>
            </a:r>
          </a:p>
        </p:txBody>
      </p:sp>
    </p:spTree>
    <p:extLst>
      <p:ext uri="{BB962C8B-B14F-4D97-AF65-F5344CB8AC3E}">
        <p14:creationId xmlns:p14="http://schemas.microsoft.com/office/powerpoint/2010/main" val="41624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Substrings and Methods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90800" y="1905001"/>
            <a:ext cx="1699504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s = '012345'</a:t>
            </a:r>
          </a:p>
          <a:p>
            <a:r>
              <a:rPr lang="en-US"/>
              <a:t>&gt;&gt;&gt; s[3]</a:t>
            </a:r>
          </a:p>
          <a:p>
            <a:r>
              <a:rPr lang="en-US"/>
              <a:t>'3'</a:t>
            </a:r>
          </a:p>
          <a:p>
            <a:r>
              <a:rPr lang="en-US"/>
              <a:t>&gt;&gt;&gt; s[1:4]</a:t>
            </a:r>
          </a:p>
          <a:p>
            <a:r>
              <a:rPr lang="en-US"/>
              <a:t>'123'</a:t>
            </a:r>
          </a:p>
          <a:p>
            <a:r>
              <a:rPr lang="en-US"/>
              <a:t>&gt;&gt;&gt; s[2:]</a:t>
            </a:r>
          </a:p>
          <a:p>
            <a:r>
              <a:rPr lang="en-US"/>
              <a:t>'2345'</a:t>
            </a:r>
          </a:p>
          <a:p>
            <a:r>
              <a:rPr lang="en-US"/>
              <a:t>&gt;&gt;&gt; s[:4]</a:t>
            </a:r>
          </a:p>
          <a:p>
            <a:r>
              <a:rPr lang="en-US"/>
              <a:t>'0123'</a:t>
            </a:r>
          </a:p>
          <a:p>
            <a:r>
              <a:rPr lang="en-US"/>
              <a:t>&gt;&gt;&gt; s[-2]</a:t>
            </a:r>
          </a:p>
          <a:p>
            <a:r>
              <a:rPr lang="en-US"/>
              <a:t>'4'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45200" y="1725613"/>
            <a:ext cx="3556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len</a:t>
            </a:r>
            <a:r>
              <a:rPr lang="en-US"/>
              <a:t>(String) – returns the number of characters in the String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str</a:t>
            </a:r>
            <a:r>
              <a:rPr lang="en-US"/>
              <a:t>(Object) – returns a String representation of the Object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391400" y="4343401"/>
            <a:ext cx="18176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len(x)</a:t>
            </a:r>
          </a:p>
          <a:p>
            <a:r>
              <a:rPr lang="en-US"/>
              <a:t>6</a:t>
            </a:r>
          </a:p>
          <a:p>
            <a:r>
              <a:rPr lang="en-US"/>
              <a:t>&gt;&gt;&gt; str(10.3)</a:t>
            </a:r>
          </a:p>
          <a:p>
            <a:r>
              <a:rPr lang="en-US"/>
              <a:t>'10.3'</a:t>
            </a:r>
          </a:p>
        </p:txBody>
      </p:sp>
    </p:spTree>
    <p:extLst>
      <p:ext uri="{BB962C8B-B14F-4D97-AF65-F5344CB8AC3E}">
        <p14:creationId xmlns:p14="http://schemas.microsoft.com/office/powerpoint/2010/main" val="17837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String Formatting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962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Similar to C’s printf</a:t>
            </a:r>
          </a:p>
          <a:p>
            <a:pPr>
              <a:lnSpc>
                <a:spcPct val="90000"/>
              </a:lnSpc>
            </a:pPr>
            <a:r>
              <a:rPr lang="en-US"/>
              <a:t>&lt;formatted string&gt; % &lt;elements to insert&gt;</a:t>
            </a:r>
          </a:p>
          <a:p>
            <a:pPr>
              <a:lnSpc>
                <a:spcPct val="90000"/>
              </a:lnSpc>
            </a:pPr>
            <a:r>
              <a:rPr lang="en-US"/>
              <a:t>Can usually just use %s for everything, it will convert the object to its String representation.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14801" y="3962401"/>
            <a:ext cx="2996013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"One, %d, three" % 2</a:t>
            </a:r>
          </a:p>
          <a:p>
            <a:r>
              <a:rPr lang="en-US"/>
              <a:t>'One, 2, three'</a:t>
            </a:r>
          </a:p>
          <a:p>
            <a:r>
              <a:rPr lang="en-US"/>
              <a:t>&gt;&gt;&gt; "%d, two, %s" % (1,3)</a:t>
            </a:r>
          </a:p>
          <a:p>
            <a:r>
              <a:rPr lang="en-US"/>
              <a:t>'1, two, 3'</a:t>
            </a:r>
          </a:p>
          <a:p>
            <a:r>
              <a:rPr lang="en-US"/>
              <a:t>&gt;&gt;&gt; "%s two %s" % (1, 'three')</a:t>
            </a:r>
          </a:p>
          <a:p>
            <a:r>
              <a:rPr lang="en-US"/>
              <a:t>'1 two three'</a:t>
            </a:r>
          </a:p>
          <a:p>
            <a:r>
              <a:rPr lang="en-US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3929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Strings share many features with lists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 = "C(=N)(N)N.C(=O)(O)O"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'C'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'('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smiles[-1]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'O'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smiles[1:5]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'(=N)'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smiles[10:-4]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'C(=O)'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flipV="1">
            <a:off x="5791200" y="4040189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r>
              <a:rPr lang="en-US" sz="2400">
                <a:solidFill>
                  <a:srgbClr val="99FF33"/>
                </a:solidFill>
              </a:rPr>
              <a:t>Use “slice” notation to</a:t>
            </a:r>
          </a:p>
          <a:p>
            <a:r>
              <a:rPr lang="en-US" sz="2400">
                <a:solidFill>
                  <a:srgbClr val="99FF33"/>
                </a:solidFill>
              </a:rPr>
              <a:t>get a substring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4191000" y="4419600"/>
            <a:ext cx="1524000" cy="2286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Methods: find, split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smiles =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“”"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C(=N)(N)N.C(=O)(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O)O“””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smiles.find</a:t>
            </a:r>
            <a:r>
              <a:rPr lang="en-US" dirty="0"/>
              <a:t>("(O)")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15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smiles.find</a:t>
            </a:r>
            <a:r>
              <a:rPr lang="en-US" dirty="0"/>
              <a:t>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smiles.find</a:t>
            </a:r>
            <a:r>
              <a:rPr lang="en-US" dirty="0"/>
              <a:t>(".", 10)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smiles.split</a:t>
            </a:r>
            <a:r>
              <a:rPr lang="en-US" dirty="0"/>
              <a:t>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['C(=N)(N)N', 'C(=O)(O)O']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53200" y="2743200"/>
            <a:ext cx="27653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FF33"/>
                </a:solidFill>
              </a:rPr>
              <a:t>Use “find” to find the</a:t>
            </a:r>
          </a:p>
          <a:p>
            <a:r>
              <a:rPr lang="en-US">
                <a:solidFill>
                  <a:srgbClr val="99FF33"/>
                </a:solidFill>
              </a:rPr>
              <a:t>start of a substring.</a:t>
            </a:r>
          </a:p>
          <a:p>
            <a:endParaRPr lang="en-US">
              <a:solidFill>
                <a:srgbClr val="99FF33"/>
              </a:solidFill>
            </a:endParaRPr>
          </a:p>
          <a:p>
            <a:r>
              <a:rPr lang="en-US">
                <a:solidFill>
                  <a:srgbClr val="99FF33"/>
                </a:solidFill>
              </a:rPr>
              <a:t>Start looking at position 10.</a:t>
            </a:r>
          </a:p>
          <a:p>
            <a:endParaRPr lang="en-US">
              <a:solidFill>
                <a:srgbClr val="99FF33"/>
              </a:solidFill>
            </a:endParaRPr>
          </a:p>
          <a:p>
            <a:r>
              <a:rPr lang="en-US">
                <a:solidFill>
                  <a:srgbClr val="99FF33"/>
                </a:solidFill>
              </a:rPr>
              <a:t>Find returns -1 if it couldn’t</a:t>
            </a:r>
          </a:p>
          <a:p>
            <a:r>
              <a:rPr lang="en-US">
                <a:solidFill>
                  <a:srgbClr val="99FF33"/>
                </a:solidFill>
              </a:rPr>
              <a:t>find a match.</a:t>
            </a:r>
          </a:p>
          <a:p>
            <a:endParaRPr lang="en-US">
              <a:solidFill>
                <a:srgbClr val="99FF33"/>
              </a:solidFill>
            </a:endParaRPr>
          </a:p>
          <a:p>
            <a:r>
              <a:rPr lang="en-US">
                <a:solidFill>
                  <a:srgbClr val="99FF33"/>
                </a:solidFill>
              </a:rPr>
              <a:t>Split the string into parts</a:t>
            </a:r>
          </a:p>
          <a:p>
            <a:r>
              <a:rPr lang="en-US">
                <a:solidFill>
                  <a:srgbClr val="99FF33"/>
                </a:solidFill>
              </a:rPr>
              <a:t>with “.” as the delimiter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operators: in, not 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if "Br" in “Brother”: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print "contains brother“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err="1"/>
              <a:t>email_address</a:t>
            </a:r>
            <a:r>
              <a:rPr lang="en-US" dirty="0"/>
              <a:t> = “</a:t>
            </a:r>
            <a:r>
              <a:rPr lang="en-US" dirty="0" err="1"/>
              <a:t>clin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if "@" not in </a:t>
            </a:r>
            <a:r>
              <a:rPr lang="en-US" dirty="0" err="1"/>
              <a:t>email_address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email_address</a:t>
            </a:r>
            <a:r>
              <a:rPr lang="en-US" dirty="0"/>
              <a:t> += "@brandeis.edu</a:t>
            </a:r>
            <a:r>
              <a:rPr lang="en-US" dirty="0" smtClean="0"/>
              <a:t>“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b="1" dirty="0" err="1"/>
              <a:t>string.format</a:t>
            </a:r>
            <a:r>
              <a:rPr lang="en-US" b="1" dirty="0"/>
              <a:t>() </a:t>
            </a:r>
            <a:r>
              <a:rPr lang="en-US" dirty="0"/>
              <a:t>– you can easily format values into strings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 name = </a:t>
            </a:r>
            <a:r>
              <a:rPr lang="en-US" dirty="0" smtClean="0"/>
              <a:t>“Harry K"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 greeting = "My name is {}".format(name)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 greeting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'My name is </a:t>
            </a:r>
            <a:r>
              <a:rPr lang="en-US" dirty="0" smtClean="0"/>
              <a:t>Harry K'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</a:p>
          <a:p>
            <a:r>
              <a:rPr lang="en-US" dirty="0" smtClean="0"/>
              <a:t>Versions of Python</a:t>
            </a:r>
          </a:p>
          <a:p>
            <a:r>
              <a:rPr lang="en-US" dirty="0" err="1" smtClean="0"/>
              <a:t>Datatypes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8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7814"/>
            <a:ext cx="8458200" cy="1703387"/>
          </a:xfrm>
        </p:spPr>
        <p:txBody>
          <a:bodyPr/>
          <a:lstStyle/>
          <a:p>
            <a:r>
              <a:rPr lang="en-US" sz="3000"/>
              <a:t>String Method: “strip”, “rstrip”, “lstrip” are ways to</a:t>
            </a:r>
            <a:br>
              <a:rPr lang="en-US" sz="3000"/>
            </a:br>
            <a:r>
              <a:rPr lang="en-US" sz="3000"/>
              <a:t>remove whitespace or selected characters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1"/>
            <a:ext cx="8229600" cy="3768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 = " # This is a comment line \n"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line.strip()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line.rstrip()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 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line.rstrip("\n")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 # This is a comment line 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153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 err="1"/>
              <a:t>email.startswith</a:t>
            </a:r>
            <a:r>
              <a:rPr lang="en-US" sz="2400" dirty="0"/>
              <a:t>(“c")   </a:t>
            </a:r>
            <a:r>
              <a:rPr lang="en-US" sz="2400" dirty="0" err="1"/>
              <a:t>endswith</a:t>
            </a:r>
            <a:r>
              <a:rPr lang="en-US" sz="2400" dirty="0"/>
              <a:t>(“u”)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True/False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"%s@brandeis.edu" % "</a:t>
            </a:r>
            <a:r>
              <a:rPr lang="en-US" sz="2400" dirty="0" err="1"/>
              <a:t>clin</a:t>
            </a:r>
            <a:r>
              <a:rPr lang="en-US" sz="24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'clin@brandeis.edu</a:t>
            </a:r>
            <a:r>
              <a:rPr 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names = [“Ben", “Chen", “</a:t>
            </a:r>
            <a:r>
              <a:rPr lang="en-US" sz="2400" dirty="0" err="1"/>
              <a:t>Yaqin</a:t>
            </a:r>
            <a:r>
              <a:rPr lang="en-US" sz="2400" dirty="0"/>
              <a:t>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", ".join(names)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‘Ben, Chen, </a:t>
            </a:r>
            <a:r>
              <a:rPr lang="en-US" sz="2400" dirty="0" err="1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Yaqin</a:t>
            </a:r>
            <a:r>
              <a:rPr 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</a:t>
            </a:r>
            <a:endParaRPr lang="en-US" sz="24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&gt;&gt;&gt; “</a:t>
            </a:r>
            <a:r>
              <a:rPr lang="en-US" sz="2400" dirty="0" err="1"/>
              <a:t>chen</a:t>
            </a:r>
            <a:r>
              <a:rPr lang="en-US" sz="2400" dirty="0"/>
              <a:t>".upper()</a:t>
            </a:r>
            <a:endParaRPr lang="en-US" sz="23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</a:t>
            </a:r>
            <a:r>
              <a:rPr lang="en-US" sz="23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CHEN</a:t>
            </a:r>
            <a:r>
              <a:rPr lang="en-US" sz="23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</a:t>
            </a:r>
            <a:endParaRPr lang="en-US" sz="23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b="1" dirty="0" err="1"/>
              <a:t>string.capitalize</a:t>
            </a:r>
            <a:r>
              <a:rPr lang="en-US" sz="2300" b="1" dirty="0"/>
              <a:t>() </a:t>
            </a:r>
            <a:r>
              <a:rPr lang="en-US" sz="2300" dirty="0"/>
              <a:t>– returns the string with the first letter capitalized</a:t>
            </a:r>
            <a:r>
              <a:rPr lang="en-US" sz="2300" dirty="0" smtClean="0"/>
              <a:t>.</a:t>
            </a:r>
            <a:endParaRPr lang="en-US" sz="23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&gt;&gt;&gt; </a:t>
            </a:r>
            <a:r>
              <a:rPr lang="en-US" sz="2300" dirty="0" err="1"/>
              <a:t>lower_case_string</a:t>
            </a:r>
            <a:r>
              <a:rPr lang="en-US" sz="2300" dirty="0"/>
              <a:t> = "</a:t>
            </a:r>
            <a:r>
              <a:rPr lang="en-US" sz="2300" dirty="0" err="1"/>
              <a:t>michael</a:t>
            </a:r>
            <a:r>
              <a:rPr lang="en-US" sz="23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&gt;&gt;&gt; </a:t>
            </a:r>
            <a:r>
              <a:rPr lang="en-US" sz="2300" dirty="0" err="1"/>
              <a:t>lower_case_string.capitalize</a:t>
            </a:r>
            <a:r>
              <a:rPr lang="en-US" sz="2300" dirty="0"/>
              <a:t>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'Michael'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&gt;&gt;&gt; ("empire").capitalize()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'Empire'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things about strings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 = "andrew"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s[0] = "A"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TypeError: 'str' object does not support item assignment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 = "A" + s[1:]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'Andrew‘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43600" y="1600201"/>
            <a:ext cx="3604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99FF33"/>
                </a:solidFill>
              </a:rPr>
              <a:t>Strings are read only</a:t>
            </a:r>
          </a:p>
        </p:txBody>
      </p:sp>
    </p:spTree>
    <p:extLst>
      <p:ext uri="{BB962C8B-B14F-4D97-AF65-F5344CB8AC3E}">
        <p14:creationId xmlns:p14="http://schemas.microsoft.com/office/powerpoint/2010/main" val="15831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“\” is for special characters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\n -&gt; newline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\t -&gt; tab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\\ -&gt; backslash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99FF33"/>
                </a:solidFill>
                <a:effectLst/>
              </a:rPr>
              <a:t>But Windows uses backslash for directories!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filename = "M:\nickel_project\reactive.smi" # DANGER!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filename = "M:\\nickel_project\\reactive.smi" # Better!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filename = "M:/nickel_project/reactive.smi" # Usually works</a:t>
            </a:r>
          </a:p>
        </p:txBody>
      </p:sp>
    </p:spTree>
    <p:extLst>
      <p:ext uri="{BB962C8B-B14F-4D97-AF65-F5344CB8AC3E}">
        <p14:creationId xmlns:p14="http://schemas.microsoft.com/office/powerpoint/2010/main" val="3332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Lists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628776"/>
            <a:ext cx="4537075" cy="3960813"/>
          </a:xfrm>
        </p:spPr>
        <p:txBody>
          <a:bodyPr/>
          <a:lstStyle/>
          <a:p>
            <a:r>
              <a:rPr lang="en-US"/>
              <a:t>Ordered collection of data</a:t>
            </a:r>
          </a:p>
          <a:p>
            <a:r>
              <a:rPr lang="en-US"/>
              <a:t>Data can be of different types</a:t>
            </a:r>
          </a:p>
          <a:p>
            <a:r>
              <a:rPr lang="en-US"/>
              <a:t>Lists are </a:t>
            </a:r>
            <a:r>
              <a:rPr lang="en-US" i="1"/>
              <a:t>mutable</a:t>
            </a:r>
          </a:p>
          <a:p>
            <a:r>
              <a:rPr lang="en-US"/>
              <a:t>Issues with shared references and mutability</a:t>
            </a:r>
          </a:p>
          <a:p>
            <a:r>
              <a:rPr lang="en-US"/>
              <a:t>Same subset operations as Strings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16725" y="2349500"/>
            <a:ext cx="2549096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x = [1,'hello', (3 + 2j)]</a:t>
            </a:r>
          </a:p>
          <a:p>
            <a:r>
              <a:rPr lang="en-US"/>
              <a:t>&gt;&gt;&gt; x</a:t>
            </a:r>
          </a:p>
          <a:p>
            <a:r>
              <a:rPr lang="en-US"/>
              <a:t>[1, 'hello', (3+2j)]</a:t>
            </a:r>
          </a:p>
          <a:p>
            <a:r>
              <a:rPr lang="en-US"/>
              <a:t>&gt;&gt;&gt; x[2]</a:t>
            </a:r>
          </a:p>
          <a:p>
            <a:r>
              <a:rPr lang="en-US"/>
              <a:t>(3+2j)</a:t>
            </a:r>
          </a:p>
          <a:p>
            <a:r>
              <a:rPr lang="en-US"/>
              <a:t>&gt;&gt;&gt; x[0:2]</a:t>
            </a:r>
          </a:p>
          <a:p>
            <a:r>
              <a:rPr lang="en-US"/>
              <a:t>[1, 'hello']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Lists are mutable - some useful methods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 = ["9pti", "2plv", "1crn"]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ids.append("1alm")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</a:t>
            </a:r>
            <a:r>
              <a:rPr lang="en-US" sz="1600" smtClean="0"/>
              <a:t>idss</a:t>
            </a:r>
            <a:endParaRPr 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['9pti', 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&gt;&gt;&gt;ids.extend(L)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Extend the list by appending all the items in the given list; equivalent to a[len(a):] = L.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del ids[0]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ids.sort()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['1alm', '1crn', '2plv']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ids.reverse()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ids.insert(0, "9pti")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['9pti', '2plv', '1crn', '1alm']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562600" y="1524000"/>
            <a:ext cx="436420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FF33"/>
                </a:solidFill>
              </a:rPr>
              <a:t>append an element</a:t>
            </a:r>
          </a:p>
          <a:p>
            <a:endParaRPr lang="en-US" sz="2800">
              <a:solidFill>
                <a:srgbClr val="99FF33"/>
              </a:solidFill>
            </a:endParaRPr>
          </a:p>
          <a:p>
            <a:endParaRPr lang="en-US" sz="2800" smtClean="0">
              <a:solidFill>
                <a:srgbClr val="99FF33"/>
              </a:solidFill>
            </a:endParaRPr>
          </a:p>
          <a:p>
            <a:endParaRPr lang="en-US" sz="2800">
              <a:solidFill>
                <a:srgbClr val="99FF33"/>
              </a:solidFill>
            </a:endParaRPr>
          </a:p>
          <a:p>
            <a:r>
              <a:rPr lang="en-US" sz="2800" smtClean="0">
                <a:solidFill>
                  <a:srgbClr val="99FF33"/>
                </a:solidFill>
              </a:rPr>
              <a:t>remove </a:t>
            </a:r>
            <a:r>
              <a:rPr lang="en-US" sz="2800">
                <a:solidFill>
                  <a:srgbClr val="99FF33"/>
                </a:solidFill>
              </a:rPr>
              <a:t>an </a:t>
            </a:r>
            <a:r>
              <a:rPr lang="en-US" sz="2800" smtClean="0">
                <a:solidFill>
                  <a:srgbClr val="99FF33"/>
                </a:solidFill>
              </a:rPr>
              <a:t>element</a:t>
            </a:r>
            <a:endParaRPr lang="en-US" sz="2800">
              <a:solidFill>
                <a:srgbClr val="99FF33"/>
              </a:solidFill>
            </a:endParaRPr>
          </a:p>
          <a:p>
            <a:r>
              <a:rPr lang="en-US" sz="2800">
                <a:solidFill>
                  <a:srgbClr val="99FF33"/>
                </a:solidFill>
              </a:rPr>
              <a:t>sort by default order</a:t>
            </a:r>
          </a:p>
          <a:p>
            <a:endParaRPr lang="en-US" sz="2800">
              <a:solidFill>
                <a:srgbClr val="99FF33"/>
              </a:solidFill>
            </a:endParaRPr>
          </a:p>
          <a:p>
            <a:r>
              <a:rPr lang="en-US" sz="2800">
                <a:solidFill>
                  <a:srgbClr val="99FF33"/>
                </a:solidFill>
              </a:rPr>
              <a:t>reverse the elements in a list</a:t>
            </a:r>
          </a:p>
          <a:p>
            <a:endParaRPr lang="en-US" sz="2800">
              <a:solidFill>
                <a:srgbClr val="99FF33"/>
              </a:solidFill>
            </a:endParaRPr>
          </a:p>
          <a:p>
            <a:r>
              <a:rPr lang="en-US" sz="2800">
                <a:solidFill>
                  <a:srgbClr val="99FF33"/>
                </a:solidFill>
              </a:rPr>
              <a:t>insert an element at some</a:t>
            </a:r>
          </a:p>
          <a:p>
            <a:r>
              <a:rPr lang="en-US" sz="2800">
                <a:solidFill>
                  <a:srgbClr val="99FF33"/>
                </a:solidFill>
              </a:rPr>
              <a:t>specified position.</a:t>
            </a:r>
          </a:p>
          <a:p>
            <a:r>
              <a:rPr lang="en-US" sz="2800">
                <a:solidFill>
                  <a:srgbClr val="99FF33"/>
                </a:solidFill>
              </a:rPr>
              <a:t>(Slower than .append())</a:t>
            </a:r>
          </a:p>
        </p:txBody>
      </p:sp>
    </p:spTree>
    <p:extLst>
      <p:ext uri="{BB962C8B-B14F-4D97-AF65-F5344CB8AC3E}">
        <p14:creationId xmlns:p14="http://schemas.microsoft.com/office/powerpoint/2010/main" val="31656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Lists: Modifying Content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3810000" cy="4267200"/>
          </a:xfrm>
        </p:spPr>
        <p:txBody>
          <a:bodyPr/>
          <a:lstStyle/>
          <a:p>
            <a:r>
              <a:rPr lang="en-US" b="1">
                <a:solidFill>
                  <a:srgbClr val="800000"/>
                </a:solidFill>
              </a:rPr>
              <a:t>x[i] = a</a:t>
            </a:r>
            <a:r>
              <a:rPr lang="en-US"/>
              <a:t>   reassigns the ith element to the value a</a:t>
            </a:r>
          </a:p>
          <a:p>
            <a:r>
              <a:rPr lang="en-US"/>
              <a:t>Since x and y point to the same list object, </a:t>
            </a:r>
            <a:r>
              <a:rPr lang="en-US" i="1"/>
              <a:t>both</a:t>
            </a:r>
            <a:r>
              <a:rPr lang="en-US"/>
              <a:t> are changed</a:t>
            </a:r>
          </a:p>
          <a:p>
            <a:r>
              <a:rPr lang="en-US"/>
              <a:t>The method </a:t>
            </a:r>
            <a:r>
              <a:rPr lang="en-US" b="1">
                <a:solidFill>
                  <a:schemeClr val="accent2"/>
                </a:solidFill>
              </a:rPr>
              <a:t>append</a:t>
            </a:r>
            <a:r>
              <a:rPr lang="en-US"/>
              <a:t> also modifies the list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934200" y="1905001"/>
            <a:ext cx="27701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[1,2,3]</a:t>
            </a:r>
          </a:p>
          <a:p>
            <a:r>
              <a:rPr lang="en-US"/>
              <a:t>&gt;&gt;&gt; y = x</a:t>
            </a:r>
          </a:p>
          <a:p>
            <a:r>
              <a:rPr lang="en-US"/>
              <a:t>&gt;&gt;&gt; x[1] = 15</a:t>
            </a:r>
          </a:p>
          <a:p>
            <a:r>
              <a:rPr lang="en-US"/>
              <a:t>&gt;&gt;&gt; x</a:t>
            </a:r>
          </a:p>
          <a:p>
            <a:r>
              <a:rPr lang="en-US"/>
              <a:t>[1, 15, 3]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15, 3]</a:t>
            </a:r>
          </a:p>
          <a:p>
            <a:r>
              <a:rPr lang="en-US"/>
              <a:t>&gt;&gt;&gt; x.append(12)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15, 3, 12]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476251"/>
            <a:ext cx="7772400" cy="1019175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Lists: Modifying Contents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3352800" cy="267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method </a:t>
            </a:r>
            <a:r>
              <a:rPr lang="en-US" b="1">
                <a:solidFill>
                  <a:schemeClr val="accent2"/>
                </a:solidFill>
              </a:rPr>
              <a:t>append</a:t>
            </a:r>
            <a:r>
              <a:rPr lang="en-US"/>
              <a:t> modifies the list and returns </a:t>
            </a:r>
            <a:r>
              <a:rPr lang="en-US" b="1">
                <a:solidFill>
                  <a:schemeClr val="accent2"/>
                </a:solidFill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/>
              <a:t>List addition (</a:t>
            </a:r>
            <a:r>
              <a:rPr lang="en-US" b="1">
                <a:solidFill>
                  <a:schemeClr val="accent2"/>
                </a:solidFill>
              </a:rPr>
              <a:t>+</a:t>
            </a:r>
            <a:r>
              <a:rPr lang="en-US"/>
              <a:t>) returns a new list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629401" y="1676401"/>
            <a:ext cx="2141933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x = [1,2,3]</a:t>
            </a:r>
          </a:p>
          <a:p>
            <a:r>
              <a:rPr lang="en-US"/>
              <a:t>&gt;&gt;&gt; y = x</a:t>
            </a:r>
          </a:p>
          <a:p>
            <a:r>
              <a:rPr lang="en-US"/>
              <a:t>&gt;&gt;&gt; z = x.append(12)</a:t>
            </a:r>
          </a:p>
          <a:p>
            <a:r>
              <a:rPr lang="en-US"/>
              <a:t>&gt;&gt;&gt; z == None</a:t>
            </a:r>
          </a:p>
          <a:p>
            <a:r>
              <a:rPr lang="en-US"/>
              <a:t>True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2, 3, 12]</a:t>
            </a:r>
          </a:p>
          <a:p>
            <a:r>
              <a:rPr lang="en-US"/>
              <a:t>&gt;&gt;&gt; x = x + [9,10]</a:t>
            </a:r>
          </a:p>
          <a:p>
            <a:r>
              <a:rPr lang="en-US"/>
              <a:t>&gt;&gt;&gt; x</a:t>
            </a:r>
          </a:p>
          <a:p>
            <a:r>
              <a:rPr lang="en-US"/>
              <a:t>[1, 2, 3, 12, 9, 10]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2, 3, 12]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49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</a:t>
            </a:r>
            <a:r>
              <a:rPr lang="en-US" dirty="0"/>
              <a:t>= set("A Python Tutorial</a:t>
            </a:r>
            <a:r>
              <a:rPr lang="en-US" dirty="0" smtClean="0"/>
              <a:t>")</a:t>
            </a:r>
          </a:p>
          <a:p>
            <a:r>
              <a:rPr lang="en-US" dirty="0" smtClean="0"/>
              <a:t>&gt;&gt;&gt; x</a:t>
            </a:r>
          </a:p>
          <a:p>
            <a:pPr marL="0" indent="0">
              <a:buNone/>
            </a:pPr>
            <a:r>
              <a:rPr lang="en-US" dirty="0"/>
              <a:t>{'t', 'r', '</a:t>
            </a:r>
            <a:r>
              <a:rPr lang="en-US" dirty="0" err="1"/>
              <a:t>i</a:t>
            </a:r>
            <a:r>
              <a:rPr lang="en-US" dirty="0"/>
              <a:t>', 'T', 'n', 'u', 'o', 'l', 'A', ' ', 'h', 'y', 'P', 'a</a:t>
            </a:r>
            <a:r>
              <a:rPr lang="en-US" dirty="0" smtClean="0"/>
              <a:t>'}</a:t>
            </a:r>
          </a:p>
          <a:p>
            <a:r>
              <a:rPr lang="en-US" dirty="0"/>
              <a:t>type(x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&lt;class 'set</a:t>
            </a:r>
            <a:r>
              <a:rPr lang="en-US" dirty="0" smtClean="0"/>
              <a:t>'&gt;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1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know more of what is happening, lets pass repeated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doublets are carried in the </a:t>
            </a:r>
            <a:r>
              <a:rPr lang="en-US" dirty="0" err="1" smtClean="0"/>
              <a:t>resultset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Sets doesn’t allow mutable objects. For example lists are not allowed as part of sets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09" y="2834384"/>
            <a:ext cx="60483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09" y="5157439"/>
            <a:ext cx="5781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Major Versions of Python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“Python” or “</a:t>
            </a:r>
            <a:r>
              <a:rPr lang="en-US" dirty="0" err="1">
                <a:effectLst/>
              </a:rPr>
              <a:t>CPython</a:t>
            </a:r>
            <a:r>
              <a:rPr lang="en-US" dirty="0">
                <a:effectLst/>
              </a:rPr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effectLst/>
              </a:rPr>
              <a:t>   - Version 2.7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effectLst/>
              </a:rPr>
              <a:t>   - Version 3.1.2 came out in early 2010</a:t>
            </a:r>
          </a:p>
          <a:p>
            <a:pPr>
              <a:buFont typeface="Wingdings" panose="05000000000000000000" pitchFamily="2" charset="2"/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Jython</a:t>
            </a:r>
            <a:r>
              <a:rPr lang="en-US" dirty="0">
                <a:effectLst/>
              </a:rPr>
              <a:t>” is written in Java for the JVM</a:t>
            </a:r>
          </a:p>
          <a:p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IronPython</a:t>
            </a:r>
            <a:r>
              <a:rPr lang="en-US" dirty="0">
                <a:effectLst/>
              </a:rPr>
              <a:t>” is written in C# for the </a:t>
            </a:r>
            <a:r>
              <a:rPr lang="en-US" dirty="0" err="1">
                <a:effectLst/>
              </a:rPr>
              <a:t>.Net</a:t>
            </a:r>
            <a:r>
              <a:rPr lang="en-US" dirty="0">
                <a:effectLst/>
              </a:rPr>
              <a:t> environment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622997" y="2196921"/>
            <a:ext cx="838200" cy="5334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45" name="Text 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4381500" y="5623797"/>
            <a:ext cx="170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10199"/>
                </a:solidFill>
                <a:hlinkClick r:id="rId2"/>
              </a:rPr>
              <a:t>Go To Website</a:t>
            </a:r>
            <a:endParaRPr lang="en-US" dirty="0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Continued..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cant contain mutable objects but they are mutable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Frozen sets are same as sets but they are immutable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36" y="4592906"/>
            <a:ext cx="55721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36" y="2390425"/>
            <a:ext cx="5743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Development Environments</a:t>
            </a:r>
            <a:br>
              <a:rPr lang="en-US" sz="4000"/>
            </a:br>
            <a:r>
              <a:rPr lang="en-US" sz="2400">
                <a:solidFill>
                  <a:schemeClr val="folHlink"/>
                </a:solidFill>
              </a:rPr>
              <a:t>what IDE to use?</a:t>
            </a:r>
            <a:r>
              <a:rPr lang="en-US" sz="2400"/>
              <a:t> </a:t>
            </a:r>
            <a:r>
              <a:rPr lang="en-US" sz="2000">
                <a:solidFill>
                  <a:srgbClr val="99FF33"/>
                </a:solidFill>
              </a:rPr>
              <a:t>http://stackoverflow.com/questions/81584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1. PyDev 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2. 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3. Emacs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4. Vim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5. TextMate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6. Gedit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7. Idle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8. PIDA (Linux)(VIM Based)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9. NotePad++ (Windows)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10.BlueFish (Linux)</a:t>
            </a:r>
          </a:p>
        </p:txBody>
      </p:sp>
    </p:spTree>
    <p:extLst>
      <p:ext uri="{BB962C8B-B14F-4D97-AF65-F5344CB8AC3E}">
        <p14:creationId xmlns:p14="http://schemas.microsoft.com/office/powerpoint/2010/main" val="40142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The Python Interpreter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01840" y="2352542"/>
            <a:ext cx="3733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Python is an interpreted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The interpreter provides an interactive environment to play with the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Results of expressions are printed on the screen</a:t>
            </a:r>
            <a:endParaRPr lang="en-CA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934200" y="2209801"/>
            <a:ext cx="2819400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3 + 7</a:t>
            </a:r>
          </a:p>
          <a:p>
            <a:r>
              <a:rPr lang="en-US"/>
              <a:t>10</a:t>
            </a:r>
          </a:p>
          <a:p>
            <a:r>
              <a:rPr lang="en-US"/>
              <a:t>&gt;&gt;&gt; 3 &lt; 15 </a:t>
            </a:r>
          </a:p>
          <a:p>
            <a:r>
              <a:rPr lang="en-US"/>
              <a:t>True</a:t>
            </a:r>
          </a:p>
          <a:p>
            <a:r>
              <a:rPr lang="en-US"/>
              <a:t>&gt;&gt;&gt; 'print me'</a:t>
            </a:r>
          </a:p>
          <a:p>
            <a:r>
              <a:rPr lang="en-US"/>
              <a:t>'print me'</a:t>
            </a:r>
          </a:p>
          <a:p>
            <a:r>
              <a:rPr lang="en-US"/>
              <a:t>&gt;&gt;&gt; print 'print me'</a:t>
            </a:r>
          </a:p>
          <a:p>
            <a:r>
              <a:rPr lang="en-US"/>
              <a:t>print me</a:t>
            </a:r>
          </a:p>
          <a:p>
            <a:r>
              <a:rPr lang="en-US"/>
              <a:t>&gt;&gt;&gt;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3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The print Statement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934200" y="3048000"/>
            <a:ext cx="237565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print 'hello'</a:t>
            </a:r>
          </a:p>
          <a:p>
            <a:r>
              <a:rPr lang="en-US"/>
              <a:t>hello</a:t>
            </a:r>
          </a:p>
          <a:p>
            <a:r>
              <a:rPr lang="en-US"/>
              <a:t>&gt;&gt;&gt; print 'hello', 'there'</a:t>
            </a:r>
          </a:p>
          <a:p>
            <a:r>
              <a:rPr lang="en-US"/>
              <a:t>hello there</a:t>
            </a:r>
          </a:p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438400" y="2514600"/>
            <a:ext cx="3733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Elements separated by commas print with a space between them</a:t>
            </a:r>
          </a:p>
          <a:p>
            <a:pPr>
              <a:buFontTx/>
              <a:buChar char="•"/>
            </a:pPr>
            <a:r>
              <a:rPr lang="en-US"/>
              <a:t>A comma at the end of the statement (print ‘hello’,) will not print a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14964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Documentation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419600" y="3352801"/>
            <a:ext cx="2743200" cy="161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/>
              <a:t>&gt;&gt;&gt; 'this will print'</a:t>
            </a:r>
          </a:p>
          <a:p>
            <a:pPr>
              <a:spcBef>
                <a:spcPct val="50000"/>
              </a:spcBef>
            </a:pPr>
            <a:r>
              <a:rPr lang="en-CA"/>
              <a:t>'this will print'</a:t>
            </a:r>
          </a:p>
          <a:p>
            <a:pPr>
              <a:spcBef>
                <a:spcPct val="50000"/>
              </a:spcBef>
            </a:pPr>
            <a:r>
              <a:rPr lang="en-CA"/>
              <a:t>&gt;&gt;&gt; #'this will not'</a:t>
            </a:r>
          </a:p>
          <a:p>
            <a:pPr>
              <a:spcBef>
                <a:spcPct val="50000"/>
              </a:spcBef>
            </a:pPr>
            <a:r>
              <a:rPr lang="en-CA"/>
              <a:t>&gt;&gt;&gt;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24200" y="2057400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‘#’ starts a line comment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Variables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962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Are not declared, just assigned</a:t>
            </a:r>
          </a:p>
          <a:p>
            <a:pPr>
              <a:lnSpc>
                <a:spcPct val="90000"/>
              </a:lnSpc>
            </a:pPr>
            <a:r>
              <a:rPr lang="en-US"/>
              <a:t>The variable is created the first time you assign it a value</a:t>
            </a:r>
          </a:p>
          <a:p>
            <a:pPr>
              <a:lnSpc>
                <a:spcPct val="90000"/>
              </a:lnSpc>
            </a:pPr>
            <a:r>
              <a:rPr lang="en-US"/>
              <a:t>Are references to objects</a:t>
            </a:r>
          </a:p>
          <a:p>
            <a:pPr>
              <a:lnSpc>
                <a:spcPct val="90000"/>
              </a:lnSpc>
            </a:pPr>
            <a:r>
              <a:rPr lang="en-US"/>
              <a:t>Type information is with the object, not the reference</a:t>
            </a:r>
          </a:p>
          <a:p>
            <a:pPr>
              <a:lnSpc>
                <a:spcPct val="90000"/>
              </a:lnSpc>
            </a:pPr>
            <a:r>
              <a:rPr lang="en-US"/>
              <a:t>Everything in Python is an object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Everything is an object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3886200" cy="3581400"/>
          </a:xfrm>
        </p:spPr>
        <p:txBody>
          <a:bodyPr/>
          <a:lstStyle/>
          <a:p>
            <a:r>
              <a:rPr lang="en-US"/>
              <a:t>Everything means everything, including </a:t>
            </a:r>
            <a:r>
              <a:rPr lang="en-US" u="sng"/>
              <a:t>functions</a:t>
            </a:r>
            <a:r>
              <a:rPr lang="en-US"/>
              <a:t> and </a:t>
            </a:r>
            <a:r>
              <a:rPr lang="en-US" u="sng"/>
              <a:t>classes</a:t>
            </a:r>
            <a:r>
              <a:rPr lang="en-US"/>
              <a:t> (more on this later!)</a:t>
            </a:r>
          </a:p>
          <a:p>
            <a:r>
              <a:rPr lang="en-US" u="sng"/>
              <a:t>Data type</a:t>
            </a:r>
            <a:r>
              <a:rPr lang="en-US"/>
              <a:t> is a property of the object and not of the variable</a:t>
            </a:r>
            <a:endParaRPr lang="en-CA" u="sng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162800" y="2438401"/>
            <a:ext cx="25146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7</a:t>
            </a:r>
          </a:p>
          <a:p>
            <a:r>
              <a:rPr lang="en-US"/>
              <a:t>&gt;&gt;&gt; x</a:t>
            </a:r>
          </a:p>
          <a:p>
            <a:r>
              <a:rPr lang="en-US"/>
              <a:t>7</a:t>
            </a:r>
          </a:p>
          <a:p>
            <a:r>
              <a:rPr lang="en-US"/>
              <a:t>&gt;&gt;&gt; x = 'hello'</a:t>
            </a:r>
          </a:p>
          <a:p>
            <a:r>
              <a:rPr lang="en-US"/>
              <a:t>&gt;&gt;&gt; x</a:t>
            </a:r>
          </a:p>
          <a:p>
            <a:r>
              <a:rPr lang="en-US"/>
              <a:t>'hello'</a:t>
            </a:r>
          </a:p>
          <a:p>
            <a:r>
              <a:rPr lang="en-US"/>
              <a:t>&gt;&gt;&gt; </a:t>
            </a:r>
            <a:endParaRPr lang="en-CA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213476" y="49371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1654</Words>
  <Application>Microsoft Office PowerPoint</Application>
  <PresentationFormat>Widescreen</PresentationFormat>
  <Paragraphs>359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Comic Sans MS</vt:lpstr>
      <vt:lpstr>Wingdings</vt:lpstr>
      <vt:lpstr>Office Theme</vt:lpstr>
      <vt:lpstr>Introduction to Python</vt:lpstr>
      <vt:lpstr>Course Content</vt:lpstr>
      <vt:lpstr>4 Major Versions of Python</vt:lpstr>
      <vt:lpstr>Development Environments what IDE to use? http://stackoverflow.com/questions/81584</vt:lpstr>
      <vt:lpstr>The Python Interpreter</vt:lpstr>
      <vt:lpstr>The print Statement</vt:lpstr>
      <vt:lpstr>Documentation</vt:lpstr>
      <vt:lpstr>Variables</vt:lpstr>
      <vt:lpstr>Everything is an object</vt:lpstr>
      <vt:lpstr>Numbers: Floating Point</vt:lpstr>
      <vt:lpstr>Numbers: Complex</vt:lpstr>
      <vt:lpstr>Numbers are immutable</vt:lpstr>
      <vt:lpstr>String Literals</vt:lpstr>
      <vt:lpstr>String Literals: Many Kinds</vt:lpstr>
      <vt:lpstr>Substrings and Methods</vt:lpstr>
      <vt:lpstr>String Formatting</vt:lpstr>
      <vt:lpstr>Strings share many features with lists</vt:lpstr>
      <vt:lpstr>String Methods: find, split</vt:lpstr>
      <vt:lpstr>String operators: in, not in</vt:lpstr>
      <vt:lpstr>String Method: “strip”, “rstrip”, “lstrip” are ways to remove whitespace or selected characters</vt:lpstr>
      <vt:lpstr>More String methods</vt:lpstr>
      <vt:lpstr>Unexpected things about strings</vt:lpstr>
      <vt:lpstr>“\” is for special characters</vt:lpstr>
      <vt:lpstr>Lists</vt:lpstr>
      <vt:lpstr>Lists are mutable - some useful methods</vt:lpstr>
      <vt:lpstr>Lists: Modifying Content</vt:lpstr>
      <vt:lpstr>Lists: Modifying Contents</vt:lpstr>
      <vt:lpstr>Sets</vt:lpstr>
      <vt:lpstr>Sets Continued..</vt:lpstr>
      <vt:lpstr>Sets Continued..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po</dc:creator>
  <cp:lastModifiedBy>Venkata Harikishan Koppuravuri -X (vkoppura - TECH MAHINDRA LIM at Cisco)</cp:lastModifiedBy>
  <cp:revision>12</cp:revision>
  <dcterms:created xsi:type="dcterms:W3CDTF">2017-10-15T11:08:37Z</dcterms:created>
  <dcterms:modified xsi:type="dcterms:W3CDTF">2017-10-16T09:11:37Z</dcterms:modified>
</cp:coreProperties>
</file>