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914" r:id="rId1"/>
  </p:sld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4" autoAdjust="0"/>
    <p:restoredTop sz="94660"/>
  </p:normalViewPr>
  <p:slideViewPr>
    <p:cSldViewPr>
      <p:cViewPr varScale="1">
        <p:scale>
          <a:sx n="91" d="100"/>
          <a:sy n="91" d="100"/>
        </p:scale>
        <p:origin x="7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7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29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7792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117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3582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485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7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1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7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9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2"/>
            <a:ext cx="1767506" cy="5139962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40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15" r:id="rId1"/>
    <p:sldLayoutId id="2147484916" r:id="rId2"/>
    <p:sldLayoutId id="2147484917" r:id="rId3"/>
    <p:sldLayoutId id="2147484918" r:id="rId4"/>
    <p:sldLayoutId id="2147484919" r:id="rId5"/>
    <p:sldLayoutId id="2147484920" r:id="rId6"/>
    <p:sldLayoutId id="2147484921" r:id="rId7"/>
    <p:sldLayoutId id="2147484922" r:id="rId8"/>
    <p:sldLayoutId id="2147484923" r:id="rId9"/>
    <p:sldLayoutId id="2147484924" r:id="rId10"/>
    <p:sldLayoutId id="2147484925" r:id="rId11"/>
    <p:sldLayoutId id="2147484926" r:id="rId12"/>
    <p:sldLayoutId id="2147484927" r:id="rId13"/>
    <p:sldLayoutId id="2147484928" r:id="rId14"/>
    <p:sldLayoutId id="2147484929" r:id="rId15"/>
    <p:sldLayoutId id="2147484930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0332" y="1443160"/>
            <a:ext cx="4146550" cy="18580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marR="5080" indent="1122045">
              <a:lnSpc>
                <a:spcPts val="6630"/>
              </a:lnSpc>
              <a:spcBef>
                <a:spcPts val="1295"/>
              </a:spcBef>
            </a:pPr>
            <a:r>
              <a:rPr sz="6500" spc="-1010" dirty="0">
                <a:solidFill>
                  <a:schemeClr val="bg2"/>
                </a:solidFill>
                <a:latin typeface="Algerian" panose="04020705040A02060702" pitchFamily="82" charset="0"/>
                <a:cs typeface="Arial Black"/>
              </a:rPr>
              <a:t>FREE  </a:t>
            </a:r>
            <a:r>
              <a:rPr sz="6500" spc="-1310" dirty="0">
                <a:solidFill>
                  <a:schemeClr val="bg2"/>
                </a:solidFill>
                <a:latin typeface="Algerian" panose="04020705040A02060702" pitchFamily="82" charset="0"/>
                <a:cs typeface="Arial Black"/>
              </a:rPr>
              <a:t>S</a:t>
            </a:r>
            <a:r>
              <a:rPr sz="6500" spc="-1165" dirty="0">
                <a:solidFill>
                  <a:schemeClr val="bg2"/>
                </a:solidFill>
                <a:latin typeface="Algerian" panose="04020705040A02060702" pitchFamily="82" charset="0"/>
                <a:cs typeface="Arial Black"/>
              </a:rPr>
              <a:t>O</a:t>
            </a:r>
            <a:r>
              <a:rPr sz="6500" spc="-775" dirty="0">
                <a:solidFill>
                  <a:schemeClr val="bg2"/>
                </a:solidFill>
                <a:latin typeface="Algerian" panose="04020705040A02060702" pitchFamily="82" charset="0"/>
                <a:cs typeface="Arial Black"/>
              </a:rPr>
              <a:t>F</a:t>
            </a:r>
            <a:r>
              <a:rPr sz="6500" spc="-620" dirty="0">
                <a:solidFill>
                  <a:schemeClr val="bg2"/>
                </a:solidFill>
                <a:latin typeface="Algerian" panose="04020705040A02060702" pitchFamily="82" charset="0"/>
                <a:cs typeface="Arial Black"/>
              </a:rPr>
              <a:t>T</a:t>
            </a:r>
            <a:r>
              <a:rPr sz="6500" spc="-1225" dirty="0">
                <a:solidFill>
                  <a:schemeClr val="bg2"/>
                </a:solidFill>
                <a:latin typeface="Algerian" panose="04020705040A02060702" pitchFamily="82" charset="0"/>
                <a:cs typeface="Arial Black"/>
              </a:rPr>
              <a:t>W</a:t>
            </a:r>
            <a:r>
              <a:rPr sz="6500" spc="-855" dirty="0">
                <a:solidFill>
                  <a:schemeClr val="bg2"/>
                </a:solidFill>
                <a:latin typeface="Algerian" panose="04020705040A02060702" pitchFamily="82" charset="0"/>
                <a:cs typeface="Arial Black"/>
              </a:rPr>
              <a:t>A</a:t>
            </a:r>
            <a:r>
              <a:rPr sz="6500" spc="-1035" dirty="0">
                <a:solidFill>
                  <a:schemeClr val="bg2"/>
                </a:solidFill>
                <a:latin typeface="Algerian" panose="04020705040A02060702" pitchFamily="82" charset="0"/>
                <a:cs typeface="Arial Black"/>
              </a:rPr>
              <a:t>RE</a:t>
            </a:r>
            <a:endParaRPr sz="6500" dirty="0">
              <a:solidFill>
                <a:schemeClr val="bg2"/>
              </a:solidFill>
              <a:latin typeface="Algerian" panose="04020705040A02060702" pitchFamily="82" charset="0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1384" y="3551074"/>
            <a:ext cx="163501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15" dirty="0">
                <a:solidFill>
                  <a:srgbClr val="C8B18E"/>
                </a:solidFill>
                <a:latin typeface="Arial"/>
                <a:cs typeface="Arial"/>
              </a:rPr>
              <a:t>GROUP-</a:t>
            </a:r>
            <a:r>
              <a:rPr lang="en-US" sz="2600" spc="-215" dirty="0">
                <a:solidFill>
                  <a:srgbClr val="C8B18E"/>
                </a:solidFill>
                <a:latin typeface="Arial"/>
                <a:cs typeface="Arial"/>
              </a:rPr>
              <a:t>10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42950"/>
            <a:ext cx="4267200" cy="4378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9995">
              <a:lnSpc>
                <a:spcPct val="100000"/>
              </a:lnSpc>
              <a:spcBef>
                <a:spcPts val="100"/>
              </a:spcBef>
            </a:pPr>
            <a:r>
              <a:rPr lang="en-US" sz="3200" spc="-290" dirty="0">
                <a:solidFill>
                  <a:srgbClr val="C8B18E"/>
                </a:solidFill>
                <a:latin typeface="Book Antiqua" panose="02040602050305030304" pitchFamily="18" charset="0"/>
                <a:cs typeface="Arial Black"/>
              </a:rPr>
              <a:t>Open</a:t>
            </a:r>
            <a:r>
              <a:rPr lang="en-US" sz="3200" spc="-275" dirty="0">
                <a:solidFill>
                  <a:srgbClr val="C8B18E"/>
                </a:solidFill>
                <a:latin typeface="Book Antiqua" panose="02040602050305030304" pitchFamily="18" charset="0"/>
                <a:cs typeface="Arial Black"/>
              </a:rPr>
              <a:t> </a:t>
            </a:r>
            <a:r>
              <a:rPr lang="en-US" sz="3200" spc="-305" dirty="0">
                <a:solidFill>
                  <a:srgbClr val="C8B18E"/>
                </a:solidFill>
                <a:latin typeface="Book Antiqua" panose="02040602050305030304" pitchFamily="18" charset="0"/>
                <a:cs typeface="Arial Black"/>
              </a:rPr>
              <a:t>Source</a:t>
            </a:r>
            <a:endParaRPr lang="en-US" sz="3200" dirty="0">
              <a:latin typeface="Book Antiqua" panose="02040602050305030304" pitchFamily="18" charset="0"/>
              <a:cs typeface="Arial Black"/>
            </a:endParaRPr>
          </a:p>
          <a:p>
            <a:pPr marL="12700" marR="12700">
              <a:lnSpc>
                <a:spcPct val="100000"/>
              </a:lnSpc>
              <a:spcBef>
                <a:spcPts val="1520"/>
              </a:spcBef>
              <a:tabLst>
                <a:tab pos="749300" algn="l"/>
                <a:tab pos="1603375" algn="l"/>
                <a:tab pos="1997710" algn="l"/>
                <a:tab pos="2355215" algn="l"/>
              </a:tabLst>
            </a:pPr>
            <a:r>
              <a:rPr lang="en-US" spc="-55" dirty="0">
                <a:solidFill>
                  <a:srgbClr val="FFFFFF"/>
                </a:solidFill>
                <a:latin typeface="Arial"/>
                <a:cs typeface="Arial"/>
              </a:rPr>
              <a:t>Open	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sou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pc="-5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US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elopment  methodology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656590" algn="l"/>
                <a:tab pos="1417955" algn="l"/>
                <a:tab pos="1898650" algn="l"/>
                <a:tab pos="2162810" algn="l"/>
                <a:tab pos="3361054" algn="l"/>
              </a:tabLst>
            </a:pPr>
            <a:r>
              <a:rPr lang="en-US" spc="-55" dirty="0">
                <a:solidFill>
                  <a:srgbClr val="FFFFFF"/>
                </a:solidFill>
                <a:latin typeface="Arial"/>
                <a:cs typeface="Arial"/>
              </a:rPr>
              <a:t>Open	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sou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pc="-5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lang="en-US" spc="-25" dirty="0" err="1">
                <a:solidFill>
                  <a:srgbClr val="FFFFFF"/>
                </a:solidFill>
                <a:latin typeface="Arial"/>
                <a:cs typeface="Arial"/>
              </a:rPr>
              <a:t>licence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  <a:spcBef>
                <a:spcPts val="5"/>
              </a:spcBef>
            </a:pPr>
            <a:r>
              <a:rPr lang="en-US" spc="-55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availability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pc="-5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can be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distributed</a:t>
            </a:r>
            <a:r>
              <a:rPr lang="en-US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freely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  <a:tabLst>
                <a:tab pos="671195" algn="l"/>
                <a:tab pos="1447165" algn="l"/>
                <a:tab pos="2049145" algn="l"/>
                <a:tab pos="2444115" algn="l"/>
                <a:tab pos="3357245" algn="l"/>
              </a:tabLst>
            </a:pPr>
            <a:r>
              <a:rPr lang="en-US" spc="-55" dirty="0">
                <a:solidFill>
                  <a:srgbClr val="FFFFFF"/>
                </a:solidFill>
                <a:latin typeface="Arial"/>
                <a:cs typeface="Arial"/>
              </a:rPr>
              <a:t>Open	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sou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pc="-5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lang="en-US" spc="-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lang="en-US" spc="-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integrity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authors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lang="en-US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789540" y="1360097"/>
            <a:ext cx="53340" cy="3442335"/>
          </a:xfrm>
          <a:custGeom>
            <a:avLst/>
            <a:gdLst/>
            <a:ahLst/>
            <a:cxnLst/>
            <a:rect l="l" t="t" r="r" b="b"/>
            <a:pathLst>
              <a:path w="53339" h="3442335">
                <a:moveTo>
                  <a:pt x="0" y="0"/>
                </a:moveTo>
                <a:lnTo>
                  <a:pt x="52799" y="3442193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908020" y="723900"/>
            <a:ext cx="4374620" cy="446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3410">
              <a:lnSpc>
                <a:spcPct val="100000"/>
              </a:lnSpc>
              <a:spcBef>
                <a:spcPts val="100"/>
              </a:spcBef>
            </a:pPr>
            <a:r>
              <a:rPr lang="en-US" sz="3600" spc="-290" dirty="0">
                <a:solidFill>
                  <a:srgbClr val="C8B18E"/>
                </a:solidFill>
                <a:latin typeface="Book Antiqua" panose="02040602050305030304" pitchFamily="18" charset="0"/>
                <a:cs typeface="Arial Black"/>
              </a:rPr>
              <a:t>Free</a:t>
            </a:r>
            <a:r>
              <a:rPr lang="en-US" sz="3600" spc="-275" dirty="0">
                <a:solidFill>
                  <a:srgbClr val="C8B18E"/>
                </a:solidFill>
                <a:latin typeface="Book Antiqua" panose="02040602050305030304" pitchFamily="18" charset="0"/>
                <a:cs typeface="Arial Black"/>
              </a:rPr>
              <a:t> </a:t>
            </a:r>
            <a:r>
              <a:rPr lang="en-US" sz="3600" spc="-270" dirty="0">
                <a:solidFill>
                  <a:srgbClr val="C8B18E"/>
                </a:solidFill>
                <a:latin typeface="Book Antiqua" panose="02040602050305030304" pitchFamily="18" charset="0"/>
                <a:cs typeface="Arial Black"/>
              </a:rPr>
              <a:t>software</a:t>
            </a:r>
            <a:endParaRPr lang="en-US" sz="3600" dirty="0">
              <a:latin typeface="Book Antiqua" panose="02040602050305030304" pitchFamily="18" charset="0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is a</a:t>
            </a:r>
            <a:r>
              <a:rPr lang="en-US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lang="en-US" spc="-70" dirty="0">
                <a:solidFill>
                  <a:srgbClr val="FFFFFF"/>
                </a:solidFill>
                <a:latin typeface="Arial"/>
                <a:cs typeface="Arial"/>
              </a:rPr>
              <a:t>movement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spcBef>
                <a:spcPts val="1550"/>
              </a:spcBef>
              <a:tabLst>
                <a:tab pos="1011555" algn="l"/>
                <a:tab pos="1387475" algn="l"/>
                <a:tab pos="1894839" algn="l"/>
                <a:tab pos="2885440" algn="l"/>
                <a:tab pos="3334385" algn="l"/>
              </a:tabLst>
            </a:pPr>
            <a:r>
              <a:rPr lang="en-US" spc="-17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lang="en-US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pc="-50" dirty="0">
                <a:solidFill>
                  <a:srgbClr val="FFFFFF"/>
                </a:solidFill>
                <a:latin typeface="Arial"/>
                <a:cs typeface="Arial"/>
              </a:rPr>
              <a:t>eedom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ogram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any 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Arial"/>
              <a:cs typeface="Arial"/>
            </a:endParaRPr>
          </a:p>
          <a:p>
            <a:pPr marL="12700" marR="15875">
              <a:lnSpc>
                <a:spcPct val="100000"/>
              </a:lnSpc>
            </a:pP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software gives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freedom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study  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lang="en-US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copies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pc="-80" dirty="0">
                <a:solidFill>
                  <a:srgbClr val="FFFFFF"/>
                </a:solidFill>
                <a:latin typeface="Arial"/>
                <a:cs typeface="Arial"/>
              </a:rPr>
              <a:t>Freedom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modify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distribute </a:t>
            </a:r>
            <a:r>
              <a:rPr lang="en-US" spc="2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lang="en-US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79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714" y="1260226"/>
            <a:ext cx="4402455" cy="1791970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35"/>
              </a:spcBef>
            </a:pPr>
            <a:r>
              <a:rPr sz="6500" spc="-960" dirty="0"/>
              <a:t>THANK</a:t>
            </a:r>
            <a:r>
              <a:rPr sz="6500" spc="-990" dirty="0"/>
              <a:t> </a:t>
            </a:r>
            <a:r>
              <a:rPr sz="6500" spc="-1300" dirty="0"/>
              <a:t>YOU</a:t>
            </a:r>
            <a:endParaRPr sz="6500" dirty="0"/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2600" spc="-215" dirty="0">
                <a:solidFill>
                  <a:srgbClr val="C8B18E"/>
                </a:solidFill>
                <a:latin typeface="Arial"/>
                <a:cs typeface="Arial"/>
              </a:rPr>
              <a:t>GROUP-</a:t>
            </a:r>
            <a:r>
              <a:rPr lang="en-US" sz="2600" spc="-215" dirty="0">
                <a:solidFill>
                  <a:srgbClr val="C8B18E"/>
                </a:solidFill>
                <a:latin typeface="Arial"/>
                <a:cs typeface="Arial"/>
              </a:rPr>
              <a:t>10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7818" y="3352768"/>
            <a:ext cx="2843794" cy="1453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02862"/>
              </p:ext>
            </p:extLst>
          </p:nvPr>
        </p:nvGraphicFramePr>
        <p:xfrm>
          <a:off x="1524659" y="386986"/>
          <a:ext cx="5709285" cy="4165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Farhan</a:t>
                      </a:r>
                      <a:r>
                        <a:rPr lang="en-US" sz="25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Siddiqui</a:t>
                      </a: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87</a:t>
                      </a: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285750"/>
            <a:ext cx="47233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spc="-335" dirty="0">
                <a:latin typeface="Algerian" panose="04020705040A02060702" pitchFamily="82" charset="0"/>
              </a:rPr>
              <a:t>What  </a:t>
            </a:r>
            <a:r>
              <a:rPr lang="en-US" sz="3200" spc="-380" dirty="0">
                <a:latin typeface="Algerian" panose="04020705040A02060702" pitchFamily="82" charset="0"/>
              </a:rPr>
              <a:t>is  </a:t>
            </a:r>
            <a:r>
              <a:rPr lang="en-US" sz="3200" spc="-415" dirty="0">
                <a:latin typeface="Algerian" panose="04020705040A02060702" pitchFamily="82" charset="0"/>
              </a:rPr>
              <a:t>Free  </a:t>
            </a:r>
            <a:r>
              <a:rPr lang="en-US" sz="3200" spc="-400" dirty="0">
                <a:latin typeface="Algerian" panose="04020705040A02060702" pitchFamily="82" charset="0"/>
              </a:rPr>
              <a:t>Software</a:t>
            </a:r>
            <a:r>
              <a:rPr lang="en-US" sz="3200" spc="-450" dirty="0">
                <a:latin typeface="Algerian" panose="04020705040A02060702" pitchFamily="82" charset="0"/>
              </a:rPr>
              <a:t> </a:t>
            </a:r>
            <a:r>
              <a:rPr lang="en-US" sz="3200" spc="-350" dirty="0">
                <a:latin typeface="Algerian" panose="04020705040A02060702" pitchFamily="82" charset="0"/>
              </a:rPr>
              <a:t>?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43000" y="971550"/>
            <a:ext cx="7391399" cy="3626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285" marR="5080" indent="-28575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643255" algn="l"/>
                <a:tab pos="643890" algn="l"/>
              </a:tabLst>
            </a:pPr>
            <a:r>
              <a:rPr lang="en-US" dirty="0"/>
              <a:t>	</a:t>
            </a: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as to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lang="en-US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1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50" dirty="0">
              <a:latin typeface="Arial"/>
              <a:cs typeface="Arial"/>
            </a:endParaRPr>
          </a:p>
          <a:p>
            <a:pPr marL="375285" marR="252729" indent="-28575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586105" algn="l"/>
                <a:tab pos="586740" algn="l"/>
              </a:tabLst>
            </a:pPr>
            <a:r>
              <a:rPr lang="en-US" dirty="0"/>
              <a:t>	</a:t>
            </a:r>
            <a:r>
              <a:rPr lang="en-US" spc="3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matter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liberty,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price: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legally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do  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copies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software.</a:t>
            </a:r>
            <a:endParaRPr lang="en-US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50" dirty="0">
              <a:latin typeface="Arial"/>
              <a:cs typeface="Arial"/>
            </a:endParaRPr>
          </a:p>
          <a:p>
            <a:pPr marL="297815" marR="74295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pc="3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openly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shared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lang="en-US" spc="-5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people 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25" dirty="0">
                <a:solidFill>
                  <a:srgbClr val="FFFFFF"/>
                </a:solidFill>
                <a:latin typeface="Arial"/>
                <a:cs typeface="Arial"/>
              </a:rPr>
              <a:t>encouraged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voluntarily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software.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300" dirty="0">
              <a:latin typeface="Arial"/>
              <a:cs typeface="Arial"/>
            </a:endParaRPr>
          </a:p>
          <a:p>
            <a:pPr marL="375285" marR="1309370" lvl="1" indent="-285750">
              <a:lnSpc>
                <a:spcPct val="100000"/>
              </a:lnSpc>
              <a:spcBef>
                <a:spcPts val="1435"/>
              </a:spcBef>
              <a:buFont typeface="Arial" panose="020B0604020202020204" pitchFamily="34" charset="0"/>
              <a:buChar char="•"/>
              <a:tabLst>
                <a:tab pos="546100" algn="l"/>
                <a:tab pos="547370" algn="l"/>
              </a:tabLst>
            </a:pP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change,</a:t>
            </a:r>
            <a:r>
              <a:rPr lang="en-US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distribute  </a:t>
            </a:r>
            <a:r>
              <a:rPr lang="en-US" spc="3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lang="en-US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adapted </a:t>
            </a:r>
            <a:r>
              <a:rPr lang="en-US" spc="-50" dirty="0">
                <a:solidFill>
                  <a:srgbClr val="FFFFFF"/>
                </a:solidFill>
                <a:latin typeface="Arial"/>
                <a:cs typeface="Arial"/>
              </a:rPr>
              <a:t>versions.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414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28575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380" dirty="0">
                <a:latin typeface="Bahnschrift Light" panose="020B0502040204020203" pitchFamily="34" charset="0"/>
              </a:rPr>
              <a:t>The </a:t>
            </a:r>
            <a:r>
              <a:rPr lang="en-US" sz="3600" spc="-340" dirty="0">
                <a:latin typeface="Bahnschrift Light" panose="020B0502040204020203" pitchFamily="34" charset="0"/>
              </a:rPr>
              <a:t>Four</a:t>
            </a:r>
            <a:r>
              <a:rPr lang="en-US" sz="3600" spc="-455" dirty="0">
                <a:latin typeface="Bahnschrift Light" panose="020B0502040204020203" pitchFamily="34" charset="0"/>
              </a:rPr>
              <a:t> </a:t>
            </a:r>
            <a:r>
              <a:rPr lang="en-US" sz="3600" spc="-420" dirty="0">
                <a:latin typeface="Bahnschrift Light" panose="020B0502040204020203" pitchFamily="34" charset="0"/>
              </a:rPr>
              <a:t>Freedoms</a:t>
            </a:r>
            <a:endParaRPr lang="en-US" sz="3600" dirty="0">
              <a:latin typeface="Bahnschrift Light" panose="020B0502040204020203" pitchFamily="34" charset="0"/>
            </a:endParaRPr>
          </a:p>
        </p:txBody>
      </p:sp>
      <p:sp>
        <p:nvSpPr>
          <p:cNvPr id="6" name="object 9"/>
          <p:cNvSpPr/>
          <p:nvPr/>
        </p:nvSpPr>
        <p:spPr>
          <a:xfrm>
            <a:off x="910573" y="1624316"/>
            <a:ext cx="1373177" cy="139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104696" y="2939404"/>
            <a:ext cx="1064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heavy" spc="-5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U</a:t>
            </a:r>
            <a:r>
              <a:rPr lang="en-US" sz="2800" u="heavy" spc="-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se</a:t>
            </a:r>
            <a:endParaRPr lang="en-US" sz="2800" dirty="0">
              <a:latin typeface="Arial Black"/>
              <a:cs typeface="Arial Black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2660919" y="1697644"/>
            <a:ext cx="1112612" cy="1249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/>
          <p:nvPr/>
        </p:nvSpPr>
        <p:spPr>
          <a:xfrm>
            <a:off x="4652615" y="1841963"/>
            <a:ext cx="908548" cy="1105605"/>
          </a:xfrm>
          <a:prstGeom prst="rect">
            <a:avLst/>
          </a:prstGeom>
          <a:blipFill dpi="0" rotWithShape="1">
            <a:blip r:embed="rId4" cstate="print">
              <a:alphaModFix amt="83000"/>
            </a:blip>
            <a:srcRect/>
            <a:stretch>
              <a:fillRect l="-240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6284387" y="1309097"/>
            <a:ext cx="1602291" cy="1727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2660919" y="2912450"/>
            <a:ext cx="113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heavy" spc="-4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S</a:t>
            </a:r>
            <a:r>
              <a:rPr lang="en-US" sz="28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t</a:t>
            </a:r>
            <a:r>
              <a:rPr lang="en-US" sz="28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ud</a:t>
            </a:r>
            <a:r>
              <a:rPr lang="en-US" sz="2800" u="heavy" spc="-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y</a:t>
            </a:r>
            <a:endParaRPr lang="en-US" sz="2800" dirty="0">
              <a:latin typeface="Arial Black"/>
              <a:cs typeface="Arial Blac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0207" y="2923597"/>
            <a:ext cx="1150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heavy" spc="-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S</a:t>
            </a:r>
            <a:r>
              <a:rPr lang="en-US" sz="2800" u="heavy" spc="-2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h</a:t>
            </a:r>
            <a:r>
              <a:rPr lang="en-US" sz="2800" u="heavy" spc="-3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a</a:t>
            </a:r>
            <a:r>
              <a:rPr lang="en-US" sz="28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r</a:t>
            </a:r>
            <a:r>
              <a:rPr lang="en-US" sz="2800" u="heavy" spc="-3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e</a:t>
            </a:r>
            <a:endParaRPr lang="en-US" sz="2800" dirty="0">
              <a:latin typeface="Arial Black"/>
              <a:cs typeface="Arial Blac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48224" y="2934483"/>
            <a:ext cx="1556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I</a:t>
            </a:r>
            <a:r>
              <a:rPr lang="en-US" sz="2800" u="heavy" spc="-3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m</a:t>
            </a:r>
            <a:r>
              <a:rPr lang="en-US" sz="2800" u="heavy" spc="-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p</a:t>
            </a:r>
            <a:r>
              <a:rPr lang="en-US" sz="28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r</a:t>
            </a:r>
            <a:r>
              <a:rPr lang="en-US" sz="2800" u="heavy" spc="-3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o</a:t>
            </a:r>
            <a:r>
              <a:rPr lang="en-US" sz="2800" u="heavy" spc="-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v</a:t>
            </a:r>
            <a:r>
              <a:rPr lang="en-US" sz="2800" u="heavy" spc="-3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e</a:t>
            </a: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3686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09550"/>
            <a:ext cx="1916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350" dirty="0">
                <a:latin typeface="Bahnschrift Light" panose="020B0502040204020203" pitchFamily="34" charset="0"/>
              </a:rPr>
              <a:t>Li</a:t>
            </a:r>
            <a:r>
              <a:rPr lang="en-US" sz="3600" spc="-490" dirty="0">
                <a:latin typeface="Bahnschrift Light" panose="020B0502040204020203" pitchFamily="34" charset="0"/>
              </a:rPr>
              <a:t>c</a:t>
            </a:r>
            <a:r>
              <a:rPr lang="en-US" sz="3600" spc="-505" dirty="0">
                <a:latin typeface="Bahnschrift Light" panose="020B0502040204020203" pitchFamily="34" charset="0"/>
              </a:rPr>
              <a:t>enses</a:t>
            </a:r>
            <a:endParaRPr lang="en-US" sz="3600" dirty="0">
              <a:latin typeface="Bahnschrift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047750"/>
            <a:ext cx="693420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license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domain,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permissive 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license, </a:t>
            </a:r>
            <a:r>
              <a:rPr lang="en-US" spc="-229" dirty="0">
                <a:solidFill>
                  <a:srgbClr val="FFFFFF"/>
                </a:solidFill>
                <a:latin typeface="Arial"/>
                <a:cs typeface="Arial"/>
              </a:rPr>
              <a:t>LGPL </a:t>
            </a:r>
            <a:r>
              <a:rPr lang="en-US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en-US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5" dirty="0" err="1">
                <a:solidFill>
                  <a:srgbClr val="FFFFFF"/>
                </a:solidFill>
                <a:latin typeface="Arial"/>
                <a:cs typeface="Arial"/>
              </a:rPr>
              <a:t>Copyleft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lang="en-US" sz="2100" dirty="0">
              <a:latin typeface="Arial"/>
              <a:cs typeface="Arial"/>
            </a:endParaRPr>
          </a:p>
          <a:p>
            <a:pPr marL="469265" marR="104076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software license 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grants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50" dirty="0">
                <a:solidFill>
                  <a:srgbClr val="FFFFFF"/>
                </a:solidFill>
                <a:latin typeface="Arial"/>
                <a:cs typeface="Arial"/>
              </a:rPr>
              <a:t>extensive 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rights</a:t>
            </a: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lang="en-US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1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lang="en-US" sz="2750" dirty="0">
              <a:latin typeface="Arial"/>
              <a:cs typeface="Arial"/>
            </a:endParaRPr>
          </a:p>
          <a:p>
            <a:pPr marL="469265" marR="150114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US" spc="-50" dirty="0">
                <a:solidFill>
                  <a:srgbClr val="FFFFFF"/>
                </a:solidFill>
                <a:latin typeface="Arial"/>
                <a:cs typeface="Arial"/>
              </a:rPr>
              <a:t>Free-software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licenses </a:t>
            </a:r>
            <a:r>
              <a:rPr lang="en-US" spc="-2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applied</a:t>
            </a:r>
            <a:r>
              <a:rPr lang="en-US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to  software </a:t>
            </a:r>
            <a:r>
              <a:rPr lang="en-US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US" spc="-45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lang="en-US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lang="en-US" sz="2250" dirty="0">
              <a:latin typeface="Arial"/>
              <a:cs typeface="Arial"/>
            </a:endParaRPr>
          </a:p>
          <a:p>
            <a:pPr marL="469265" marR="1237615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lang="en-US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license</a:t>
            </a: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solidFill>
                  <a:srgbClr val="FFFFFF"/>
                </a:solidFill>
                <a:latin typeface="Arial"/>
                <a:cs typeface="Arial"/>
              </a:rPr>
              <a:t>grants</a:t>
            </a: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1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lang="en-US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lang="en-US" spc="-5" dirty="0">
                <a:solidFill>
                  <a:srgbClr val="FFFFFF"/>
                </a:solidFill>
                <a:latin typeface="Arial"/>
                <a:cs typeface="Arial"/>
              </a:rPr>
              <a:t>redistribute </a:t>
            </a:r>
            <a:r>
              <a:rPr lang="en-US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40" dirty="0">
                <a:solidFill>
                  <a:srgbClr val="FFFFFF"/>
                </a:solidFill>
                <a:latin typeface="Arial"/>
                <a:cs typeface="Arial"/>
              </a:rPr>
              <a:t>software.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50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809750"/>
            <a:ext cx="259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u="heavy" spc="-3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skerville Old Face" panose="02020602080505020303" pitchFamily="18" charset="0"/>
                <a:cs typeface="Arial Black"/>
              </a:rPr>
              <a:t>License</a:t>
            </a:r>
            <a:r>
              <a:rPr lang="en-US" sz="4000" u="heavy" spc="-3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skerville Old Face" panose="02020602080505020303" pitchFamily="18" charset="0"/>
                <a:cs typeface="Arial Black"/>
              </a:rPr>
              <a:t> </a:t>
            </a:r>
            <a:r>
              <a:rPr lang="en-US" sz="4000" u="heavy" spc="-3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skerville Old Face" panose="02020602080505020303" pitchFamily="18" charset="0"/>
                <a:cs typeface="Arial Black"/>
              </a:rPr>
              <a:t>Rights</a:t>
            </a:r>
            <a:endParaRPr lang="en-US" sz="4000" dirty="0">
              <a:latin typeface="Baskerville Old Face" panose="02020602080505020303" pitchFamily="18" charset="0"/>
              <a:cs typeface="Arial Black"/>
            </a:endParaRPr>
          </a:p>
        </p:txBody>
      </p:sp>
      <p:grpSp>
        <p:nvGrpSpPr>
          <p:cNvPr id="12" name="object 8"/>
          <p:cNvGrpSpPr/>
          <p:nvPr/>
        </p:nvGrpSpPr>
        <p:grpSpPr>
          <a:xfrm>
            <a:off x="4527867" y="780534"/>
            <a:ext cx="458470" cy="3213100"/>
            <a:chOff x="4596315" y="754348"/>
            <a:chExt cx="458470" cy="3213100"/>
          </a:xfrm>
        </p:grpSpPr>
        <p:sp>
          <p:nvSpPr>
            <p:cNvPr id="13" name="object 9"/>
            <p:cNvSpPr/>
            <p:nvPr/>
          </p:nvSpPr>
          <p:spPr>
            <a:xfrm>
              <a:off x="4615365" y="773398"/>
              <a:ext cx="11430" cy="3169285"/>
            </a:xfrm>
            <a:custGeom>
              <a:avLst/>
              <a:gdLst/>
              <a:ahLst/>
              <a:cxnLst/>
              <a:rect l="l" t="t" r="r" b="b"/>
              <a:pathLst>
                <a:path w="11429" h="3169285">
                  <a:moveTo>
                    <a:pt x="0" y="0"/>
                  </a:moveTo>
                  <a:lnTo>
                    <a:pt x="11399" y="316889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4611140" y="792198"/>
              <a:ext cx="429259" cy="3161030"/>
            </a:xfrm>
            <a:custGeom>
              <a:avLst/>
              <a:gdLst/>
              <a:ahLst/>
              <a:cxnLst/>
              <a:rect l="l" t="t" r="r" b="b"/>
              <a:pathLst>
                <a:path w="429260" h="3161029">
                  <a:moveTo>
                    <a:pt x="15699" y="0"/>
                  </a:moveTo>
                  <a:lnTo>
                    <a:pt x="417699" y="0"/>
                  </a:lnTo>
                </a:path>
                <a:path w="429260" h="3161029">
                  <a:moveTo>
                    <a:pt x="0" y="1179747"/>
                  </a:moveTo>
                  <a:lnTo>
                    <a:pt x="428999" y="1173147"/>
                  </a:lnTo>
                </a:path>
                <a:path w="429260" h="3161029">
                  <a:moveTo>
                    <a:pt x="0" y="2246545"/>
                  </a:moveTo>
                  <a:lnTo>
                    <a:pt x="428999" y="2239945"/>
                  </a:lnTo>
                </a:path>
                <a:path w="429260" h="3161029">
                  <a:moveTo>
                    <a:pt x="0" y="3160943"/>
                  </a:moveTo>
                  <a:lnTo>
                    <a:pt x="428999" y="3154343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007742" y="3638550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Right </a:t>
            </a:r>
            <a:r>
              <a:rPr lang="en-US"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</a:t>
            </a:r>
            <a:r>
              <a:rPr lang="en-US" sz="2400" u="heavy" spc="-2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copy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0399" y="2724150"/>
            <a:ext cx="2158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Right </a:t>
            </a:r>
            <a:r>
              <a:rPr lang="en-US"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</a:t>
            </a:r>
            <a:r>
              <a:rPr lang="en-US" sz="24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modify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0399" y="1666807"/>
            <a:ext cx="2221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Right </a:t>
            </a:r>
            <a:r>
              <a:rPr lang="en-US" sz="2400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</a:t>
            </a:r>
            <a:r>
              <a:rPr lang="en-US" sz="24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display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5043" y="568751"/>
            <a:ext cx="2291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heavy" spc="-4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Right </a:t>
            </a:r>
            <a:r>
              <a:rPr lang="en-US" sz="2400" u="heavy" spc="-3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</a:t>
            </a:r>
            <a:r>
              <a:rPr lang="en-US" sz="2400" u="heavy" spc="-24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lang="en-US" sz="2400" u="heavy" spc="-3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2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3"/>
          <p:cNvSpPr/>
          <p:nvPr/>
        </p:nvSpPr>
        <p:spPr>
          <a:xfrm>
            <a:off x="523738" y="2269597"/>
            <a:ext cx="1758950" cy="440690"/>
          </a:xfrm>
          <a:custGeom>
            <a:avLst/>
            <a:gdLst/>
            <a:ahLst/>
            <a:cxnLst/>
            <a:rect l="l" t="t" r="r" b="b"/>
            <a:pathLst>
              <a:path w="1758950" h="440689">
                <a:moveTo>
                  <a:pt x="0" y="0"/>
                </a:moveTo>
                <a:lnTo>
                  <a:pt x="1758596" y="0"/>
                </a:lnTo>
                <a:lnTo>
                  <a:pt x="1758596" y="440399"/>
                </a:lnTo>
                <a:lnTo>
                  <a:pt x="0" y="440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"/>
          <p:cNvSpPr txBox="1"/>
          <p:nvPr/>
        </p:nvSpPr>
        <p:spPr>
          <a:xfrm>
            <a:off x="719953" y="2257802"/>
            <a:ext cx="13665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300" spc="-254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2300" spc="-240" dirty="0">
                <a:solidFill>
                  <a:srgbClr val="FFFFFF"/>
                </a:solidFill>
                <a:latin typeface="Arial Black"/>
                <a:cs typeface="Arial Black"/>
              </a:rPr>
              <a:t>ono</a:t>
            </a:r>
            <a:r>
              <a:rPr sz="2300" spc="-42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30" name="object 5"/>
          <p:cNvSpPr/>
          <p:nvPr/>
        </p:nvSpPr>
        <p:spPr>
          <a:xfrm>
            <a:off x="2492264" y="3637917"/>
            <a:ext cx="2085975" cy="440690"/>
          </a:xfrm>
          <a:custGeom>
            <a:avLst/>
            <a:gdLst/>
            <a:ahLst/>
            <a:cxnLst/>
            <a:rect l="l" t="t" r="r" b="b"/>
            <a:pathLst>
              <a:path w="2085975" h="440689">
                <a:moveTo>
                  <a:pt x="0" y="0"/>
                </a:moveTo>
                <a:lnTo>
                  <a:pt x="2085900" y="0"/>
                </a:lnTo>
                <a:lnTo>
                  <a:pt x="2085900" y="440399"/>
                </a:lnTo>
                <a:lnTo>
                  <a:pt x="0" y="440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"/>
          <p:cNvSpPr txBox="1"/>
          <p:nvPr/>
        </p:nvSpPr>
        <p:spPr>
          <a:xfrm>
            <a:off x="2655568" y="3658460"/>
            <a:ext cx="17608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90" dirty="0">
                <a:solidFill>
                  <a:srgbClr val="FFFFFF"/>
                </a:solidFill>
                <a:latin typeface="Arial Black"/>
                <a:cs typeface="Arial Black"/>
              </a:rPr>
              <a:t>Share </a:t>
            </a:r>
            <a:r>
              <a:rPr sz="2300" spc="-39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23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280" dirty="0">
                <a:solidFill>
                  <a:srgbClr val="FFFFFF"/>
                </a:solidFill>
                <a:latin typeface="Arial Black"/>
                <a:cs typeface="Arial Black"/>
              </a:rPr>
              <a:t>Copy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2" name="object 7"/>
          <p:cNvSpPr/>
          <p:nvPr/>
        </p:nvSpPr>
        <p:spPr>
          <a:xfrm>
            <a:off x="4700565" y="2259882"/>
            <a:ext cx="1758950" cy="440690"/>
          </a:xfrm>
          <a:custGeom>
            <a:avLst/>
            <a:gdLst/>
            <a:ahLst/>
            <a:cxnLst/>
            <a:rect l="l" t="t" r="r" b="b"/>
            <a:pathLst>
              <a:path w="1758950" h="440689">
                <a:moveTo>
                  <a:pt x="0" y="0"/>
                </a:moveTo>
                <a:lnTo>
                  <a:pt x="1758596" y="0"/>
                </a:lnTo>
                <a:lnTo>
                  <a:pt x="1758596" y="440386"/>
                </a:lnTo>
                <a:lnTo>
                  <a:pt x="0" y="440386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8"/>
          <p:cNvSpPr txBox="1"/>
          <p:nvPr/>
        </p:nvSpPr>
        <p:spPr>
          <a:xfrm>
            <a:off x="4883441" y="2280433"/>
            <a:ext cx="13944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85" dirty="0">
                <a:solidFill>
                  <a:srgbClr val="FFFFFF"/>
                </a:solidFill>
                <a:latin typeface="Arial Black"/>
                <a:cs typeface="Arial Black"/>
              </a:rPr>
              <a:t>No</a:t>
            </a:r>
            <a:r>
              <a:rPr sz="23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235" dirty="0">
                <a:solidFill>
                  <a:srgbClr val="FFFFFF"/>
                </a:solidFill>
                <a:latin typeface="Arial Black"/>
                <a:cs typeface="Arial Black"/>
              </a:rPr>
              <a:t>Lock-in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34" name="object 9"/>
          <p:cNvSpPr txBox="1">
            <a:spLocks noGrp="1"/>
          </p:cNvSpPr>
          <p:nvPr>
            <p:ph type="title"/>
          </p:nvPr>
        </p:nvSpPr>
        <p:spPr>
          <a:xfrm>
            <a:off x="3486396" y="266485"/>
            <a:ext cx="2172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0" dirty="0">
                <a:latin typeface="Book Antiqua" panose="02040602050305030304" pitchFamily="18" charset="0"/>
              </a:rPr>
              <a:t>Advantages</a:t>
            </a:r>
          </a:p>
        </p:txBody>
      </p:sp>
      <p:grpSp>
        <p:nvGrpSpPr>
          <p:cNvPr id="35" name="object 10"/>
          <p:cNvGrpSpPr/>
          <p:nvPr/>
        </p:nvGrpSpPr>
        <p:grpSpPr>
          <a:xfrm>
            <a:off x="792438" y="1278282"/>
            <a:ext cx="1052830" cy="988060"/>
            <a:chOff x="792438" y="1278282"/>
            <a:chExt cx="1052830" cy="988060"/>
          </a:xfrm>
        </p:grpSpPr>
        <p:sp>
          <p:nvSpPr>
            <p:cNvPr id="36" name="object 11"/>
            <p:cNvSpPr/>
            <p:nvPr/>
          </p:nvSpPr>
          <p:spPr>
            <a:xfrm>
              <a:off x="821013" y="1306857"/>
              <a:ext cx="995248" cy="9303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2"/>
            <p:cNvSpPr/>
            <p:nvPr/>
          </p:nvSpPr>
          <p:spPr>
            <a:xfrm>
              <a:off x="806725" y="1292569"/>
              <a:ext cx="1024255" cy="959485"/>
            </a:xfrm>
            <a:custGeom>
              <a:avLst/>
              <a:gdLst/>
              <a:ahLst/>
              <a:cxnLst/>
              <a:rect l="l" t="t" r="r" b="b"/>
              <a:pathLst>
                <a:path w="1024255" h="959485">
                  <a:moveTo>
                    <a:pt x="0" y="0"/>
                  </a:moveTo>
                  <a:lnTo>
                    <a:pt x="1023825" y="0"/>
                  </a:lnTo>
                  <a:lnTo>
                    <a:pt x="1023825" y="958948"/>
                  </a:lnTo>
                  <a:lnTo>
                    <a:pt x="0" y="95894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13"/>
          <p:cNvGrpSpPr/>
          <p:nvPr/>
        </p:nvGrpSpPr>
        <p:grpSpPr>
          <a:xfrm>
            <a:off x="2941356" y="2577407"/>
            <a:ext cx="1052830" cy="1054735"/>
            <a:chOff x="2941356" y="2577407"/>
            <a:chExt cx="1052830" cy="1054735"/>
          </a:xfrm>
        </p:grpSpPr>
        <p:sp>
          <p:nvSpPr>
            <p:cNvPr id="39" name="object 14"/>
            <p:cNvSpPr/>
            <p:nvPr/>
          </p:nvSpPr>
          <p:spPr>
            <a:xfrm>
              <a:off x="2969943" y="2605969"/>
              <a:ext cx="921898" cy="9974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5"/>
            <p:cNvSpPr/>
            <p:nvPr/>
          </p:nvSpPr>
          <p:spPr>
            <a:xfrm>
              <a:off x="2955643" y="2591694"/>
              <a:ext cx="1024255" cy="1026160"/>
            </a:xfrm>
            <a:custGeom>
              <a:avLst/>
              <a:gdLst/>
              <a:ahLst/>
              <a:cxnLst/>
              <a:rect l="l" t="t" r="r" b="b"/>
              <a:pathLst>
                <a:path w="1024254" h="1026160">
                  <a:moveTo>
                    <a:pt x="0" y="0"/>
                  </a:moveTo>
                  <a:lnTo>
                    <a:pt x="1023822" y="0"/>
                  </a:lnTo>
                  <a:lnTo>
                    <a:pt x="1023822" y="1025972"/>
                  </a:lnTo>
                  <a:lnTo>
                    <a:pt x="0" y="102597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16"/>
          <p:cNvGrpSpPr/>
          <p:nvPr/>
        </p:nvGrpSpPr>
        <p:grpSpPr>
          <a:xfrm>
            <a:off x="5095727" y="1278282"/>
            <a:ext cx="968375" cy="988060"/>
            <a:chOff x="5095727" y="1278282"/>
            <a:chExt cx="968375" cy="988060"/>
          </a:xfrm>
        </p:grpSpPr>
        <p:sp>
          <p:nvSpPr>
            <p:cNvPr id="42" name="object 17"/>
            <p:cNvSpPr/>
            <p:nvPr/>
          </p:nvSpPr>
          <p:spPr>
            <a:xfrm>
              <a:off x="5124289" y="1306859"/>
              <a:ext cx="911140" cy="9303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/>
            <p:cNvSpPr/>
            <p:nvPr/>
          </p:nvSpPr>
          <p:spPr>
            <a:xfrm>
              <a:off x="5110014" y="1292569"/>
              <a:ext cx="939800" cy="959485"/>
            </a:xfrm>
            <a:custGeom>
              <a:avLst/>
              <a:gdLst/>
              <a:ahLst/>
              <a:cxnLst/>
              <a:rect l="l" t="t" r="r" b="b"/>
              <a:pathLst>
                <a:path w="939800" h="959485">
                  <a:moveTo>
                    <a:pt x="0" y="0"/>
                  </a:moveTo>
                  <a:lnTo>
                    <a:pt x="939698" y="0"/>
                  </a:lnTo>
                  <a:lnTo>
                    <a:pt x="939698" y="958955"/>
                  </a:lnTo>
                  <a:lnTo>
                    <a:pt x="0" y="958955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19"/>
          <p:cNvSpPr/>
          <p:nvPr/>
        </p:nvSpPr>
        <p:spPr>
          <a:xfrm>
            <a:off x="6763635" y="3630292"/>
            <a:ext cx="1857375" cy="440690"/>
          </a:xfrm>
          <a:custGeom>
            <a:avLst/>
            <a:gdLst/>
            <a:ahLst/>
            <a:cxnLst/>
            <a:rect l="l" t="t" r="r" b="b"/>
            <a:pathLst>
              <a:path w="1857375" h="440689">
                <a:moveTo>
                  <a:pt x="0" y="0"/>
                </a:moveTo>
                <a:lnTo>
                  <a:pt x="1856996" y="0"/>
                </a:lnTo>
                <a:lnTo>
                  <a:pt x="1856996" y="440399"/>
                </a:lnTo>
                <a:lnTo>
                  <a:pt x="0" y="440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0"/>
          <p:cNvSpPr txBox="1"/>
          <p:nvPr/>
        </p:nvSpPr>
        <p:spPr>
          <a:xfrm>
            <a:off x="6876436" y="3650849"/>
            <a:ext cx="16319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90" dirty="0">
                <a:solidFill>
                  <a:srgbClr val="FFFFFF"/>
                </a:solidFill>
                <a:latin typeface="Arial Black"/>
                <a:cs typeface="Arial Black"/>
              </a:rPr>
              <a:t>Co</a:t>
            </a:r>
            <a:r>
              <a:rPr sz="2300" spc="-44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2300" spc="-19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2300" spc="-215" dirty="0">
                <a:solidFill>
                  <a:srgbClr val="FFFFFF"/>
                </a:solidFill>
                <a:latin typeface="Arial Black"/>
                <a:cs typeface="Arial Black"/>
              </a:rPr>
              <a:t>etition</a:t>
            </a:r>
            <a:endParaRPr sz="2300">
              <a:latin typeface="Arial Black"/>
              <a:cs typeface="Arial Black"/>
            </a:endParaRPr>
          </a:p>
        </p:txBody>
      </p:sp>
      <p:grpSp>
        <p:nvGrpSpPr>
          <p:cNvPr id="46" name="object 21"/>
          <p:cNvGrpSpPr/>
          <p:nvPr/>
        </p:nvGrpSpPr>
        <p:grpSpPr>
          <a:xfrm>
            <a:off x="7165923" y="2577382"/>
            <a:ext cx="1052830" cy="1061720"/>
            <a:chOff x="7165923" y="2577382"/>
            <a:chExt cx="1052830" cy="1061720"/>
          </a:xfrm>
        </p:grpSpPr>
        <p:sp>
          <p:nvSpPr>
            <p:cNvPr id="47" name="object 22"/>
            <p:cNvSpPr/>
            <p:nvPr/>
          </p:nvSpPr>
          <p:spPr>
            <a:xfrm>
              <a:off x="7194510" y="2605969"/>
              <a:ext cx="995247" cy="10039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3"/>
            <p:cNvSpPr/>
            <p:nvPr/>
          </p:nvSpPr>
          <p:spPr>
            <a:xfrm>
              <a:off x="7180210" y="2591669"/>
              <a:ext cx="1024255" cy="1033144"/>
            </a:xfrm>
            <a:custGeom>
              <a:avLst/>
              <a:gdLst/>
              <a:ahLst/>
              <a:cxnLst/>
              <a:rect l="l" t="t" r="r" b="b"/>
              <a:pathLst>
                <a:path w="1024254" h="1033145">
                  <a:moveTo>
                    <a:pt x="0" y="0"/>
                  </a:moveTo>
                  <a:lnTo>
                    <a:pt x="1023822" y="0"/>
                  </a:lnTo>
                  <a:lnTo>
                    <a:pt x="1023822" y="1032572"/>
                  </a:lnTo>
                  <a:lnTo>
                    <a:pt x="0" y="103257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574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296999" y="2136795"/>
            <a:ext cx="2090420" cy="495934"/>
          </a:xfrm>
          <a:custGeom>
            <a:avLst/>
            <a:gdLst/>
            <a:ahLst/>
            <a:cxnLst/>
            <a:rect l="l" t="t" r="r" b="b"/>
            <a:pathLst>
              <a:path w="2090420" h="495935">
                <a:moveTo>
                  <a:pt x="0" y="0"/>
                </a:moveTo>
                <a:lnTo>
                  <a:pt x="2089795" y="0"/>
                </a:lnTo>
                <a:lnTo>
                  <a:pt x="2089795" y="495899"/>
                </a:lnTo>
                <a:lnTo>
                  <a:pt x="0" y="495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444727" y="2185101"/>
            <a:ext cx="17957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29" dirty="0">
                <a:solidFill>
                  <a:srgbClr val="FFFFFF"/>
                </a:solidFill>
                <a:latin typeface="Arial Black"/>
                <a:cs typeface="Arial Black"/>
              </a:rPr>
              <a:t>Collaboration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2466935" y="3651117"/>
            <a:ext cx="2202815" cy="495934"/>
          </a:xfrm>
          <a:custGeom>
            <a:avLst/>
            <a:gdLst/>
            <a:ahLst/>
            <a:cxnLst/>
            <a:rect l="l" t="t" r="r" b="b"/>
            <a:pathLst>
              <a:path w="2202815" h="495935">
                <a:moveTo>
                  <a:pt x="0" y="0"/>
                </a:moveTo>
                <a:lnTo>
                  <a:pt x="2202305" y="0"/>
                </a:lnTo>
                <a:lnTo>
                  <a:pt x="2202305" y="495899"/>
                </a:lnTo>
                <a:lnTo>
                  <a:pt x="0" y="495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2812529" y="3699421"/>
            <a:ext cx="15119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0" dirty="0">
                <a:solidFill>
                  <a:srgbClr val="FFFFFF"/>
                </a:solidFill>
                <a:latin typeface="Arial Black"/>
                <a:cs typeface="Arial Black"/>
              </a:rPr>
              <a:t>Reuse</a:t>
            </a:r>
            <a:r>
              <a:rPr sz="23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315" dirty="0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4899365" y="2097920"/>
            <a:ext cx="1857375" cy="495934"/>
          </a:xfrm>
          <a:custGeom>
            <a:avLst/>
            <a:gdLst/>
            <a:ahLst/>
            <a:cxnLst/>
            <a:rect l="l" t="t" r="r" b="b"/>
            <a:pathLst>
              <a:path w="1857375" h="495935">
                <a:moveTo>
                  <a:pt x="0" y="0"/>
                </a:moveTo>
                <a:lnTo>
                  <a:pt x="1856996" y="0"/>
                </a:lnTo>
                <a:lnTo>
                  <a:pt x="1856996" y="495899"/>
                </a:lnTo>
                <a:lnTo>
                  <a:pt x="0" y="495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274367" y="2146230"/>
            <a:ext cx="11074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50" dirty="0">
                <a:solidFill>
                  <a:srgbClr val="FFFFFF"/>
                </a:solidFill>
                <a:latin typeface="Arial Black"/>
                <a:cs typeface="Arial Black"/>
              </a:rPr>
              <a:t>Security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11" name="object 9"/>
          <p:cNvSpPr txBox="1">
            <a:spLocks noGrp="1"/>
          </p:cNvSpPr>
          <p:nvPr>
            <p:ph type="title"/>
          </p:nvPr>
        </p:nvSpPr>
        <p:spPr>
          <a:xfrm>
            <a:off x="3403697" y="232535"/>
            <a:ext cx="2172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0" dirty="0">
                <a:latin typeface="Book Antiqua" panose="02040602050305030304" pitchFamily="18" charset="0"/>
              </a:rPr>
              <a:t>Advantages</a:t>
            </a:r>
          </a:p>
        </p:txBody>
      </p:sp>
      <p:grpSp>
        <p:nvGrpSpPr>
          <p:cNvPr id="12" name="object 10"/>
          <p:cNvGrpSpPr/>
          <p:nvPr/>
        </p:nvGrpSpPr>
        <p:grpSpPr>
          <a:xfrm>
            <a:off x="817653" y="1089797"/>
            <a:ext cx="1049020" cy="1047115"/>
            <a:chOff x="817653" y="1089797"/>
            <a:chExt cx="1049020" cy="1047115"/>
          </a:xfrm>
        </p:grpSpPr>
        <p:sp>
          <p:nvSpPr>
            <p:cNvPr id="13" name="object 11"/>
            <p:cNvSpPr/>
            <p:nvPr/>
          </p:nvSpPr>
          <p:spPr>
            <a:xfrm>
              <a:off x="846228" y="1118372"/>
              <a:ext cx="991672" cy="989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831940" y="1104085"/>
              <a:ext cx="1020444" cy="1018540"/>
            </a:xfrm>
            <a:custGeom>
              <a:avLst/>
              <a:gdLst/>
              <a:ahLst/>
              <a:cxnLst/>
              <a:rect l="l" t="t" r="r" b="b"/>
              <a:pathLst>
                <a:path w="1020444" h="1018539">
                  <a:moveTo>
                    <a:pt x="0" y="0"/>
                  </a:moveTo>
                  <a:lnTo>
                    <a:pt x="1020247" y="0"/>
                  </a:lnTo>
                  <a:lnTo>
                    <a:pt x="1020247" y="1018237"/>
                  </a:lnTo>
                  <a:lnTo>
                    <a:pt x="0" y="1018237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3"/>
          <p:cNvGrpSpPr/>
          <p:nvPr/>
        </p:nvGrpSpPr>
        <p:grpSpPr>
          <a:xfrm>
            <a:off x="3200154" y="2462116"/>
            <a:ext cx="1049020" cy="1047115"/>
            <a:chOff x="3092781" y="2604132"/>
            <a:chExt cx="1049020" cy="1047115"/>
          </a:xfrm>
        </p:grpSpPr>
        <p:sp>
          <p:nvSpPr>
            <p:cNvPr id="16" name="object 14"/>
            <p:cNvSpPr/>
            <p:nvPr/>
          </p:nvSpPr>
          <p:spPr>
            <a:xfrm>
              <a:off x="3121343" y="2632694"/>
              <a:ext cx="991672" cy="989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3107068" y="2618419"/>
              <a:ext cx="1020444" cy="1018540"/>
            </a:xfrm>
            <a:custGeom>
              <a:avLst/>
              <a:gdLst/>
              <a:ahLst/>
              <a:cxnLst/>
              <a:rect l="l" t="t" r="r" b="b"/>
              <a:pathLst>
                <a:path w="1020445" h="1018539">
                  <a:moveTo>
                    <a:pt x="0" y="0"/>
                  </a:moveTo>
                  <a:lnTo>
                    <a:pt x="1020247" y="0"/>
                  </a:lnTo>
                  <a:lnTo>
                    <a:pt x="1020247" y="1018247"/>
                  </a:lnTo>
                  <a:lnTo>
                    <a:pt x="0" y="1018247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6"/>
          <p:cNvGrpSpPr/>
          <p:nvPr/>
        </p:nvGrpSpPr>
        <p:grpSpPr>
          <a:xfrm>
            <a:off x="5344401" y="1089785"/>
            <a:ext cx="967105" cy="1047115"/>
            <a:chOff x="5344401" y="1089785"/>
            <a:chExt cx="967105" cy="1047115"/>
          </a:xfrm>
        </p:grpSpPr>
        <p:sp>
          <p:nvSpPr>
            <p:cNvPr id="19" name="object 17"/>
            <p:cNvSpPr/>
            <p:nvPr/>
          </p:nvSpPr>
          <p:spPr>
            <a:xfrm>
              <a:off x="5372989" y="1118362"/>
              <a:ext cx="909923" cy="9896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5358689" y="1104072"/>
              <a:ext cx="938530" cy="1018540"/>
            </a:xfrm>
            <a:custGeom>
              <a:avLst/>
              <a:gdLst/>
              <a:ahLst/>
              <a:cxnLst/>
              <a:rect l="l" t="t" r="r" b="b"/>
              <a:pathLst>
                <a:path w="938529" h="1018539">
                  <a:moveTo>
                    <a:pt x="0" y="0"/>
                  </a:moveTo>
                  <a:lnTo>
                    <a:pt x="938498" y="0"/>
                  </a:lnTo>
                  <a:lnTo>
                    <a:pt x="938498" y="1018240"/>
                  </a:lnTo>
                  <a:lnTo>
                    <a:pt x="0" y="101824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9"/>
          <p:cNvSpPr/>
          <p:nvPr/>
        </p:nvSpPr>
        <p:spPr>
          <a:xfrm>
            <a:off x="7066885" y="3651092"/>
            <a:ext cx="1857375" cy="495934"/>
          </a:xfrm>
          <a:custGeom>
            <a:avLst/>
            <a:gdLst/>
            <a:ahLst/>
            <a:cxnLst/>
            <a:rect l="l" t="t" r="r" b="b"/>
            <a:pathLst>
              <a:path w="1857375" h="495935">
                <a:moveTo>
                  <a:pt x="0" y="0"/>
                </a:moveTo>
                <a:lnTo>
                  <a:pt x="1856996" y="0"/>
                </a:lnTo>
                <a:lnTo>
                  <a:pt x="1856996" y="495899"/>
                </a:lnTo>
                <a:lnTo>
                  <a:pt x="0" y="495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 txBox="1"/>
          <p:nvPr/>
        </p:nvSpPr>
        <p:spPr>
          <a:xfrm>
            <a:off x="7284066" y="3699402"/>
            <a:ext cx="14236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15" dirty="0">
                <a:solidFill>
                  <a:srgbClr val="FFFFFF"/>
                </a:solidFill>
                <a:latin typeface="Arial Black"/>
                <a:cs typeface="Arial Black"/>
              </a:rPr>
              <a:t>Inn</a:t>
            </a:r>
            <a:r>
              <a:rPr sz="2300" spc="-26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2300" spc="-245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2300" spc="-229" dirty="0">
                <a:solidFill>
                  <a:srgbClr val="FFFFFF"/>
                </a:solidFill>
                <a:latin typeface="Arial Black"/>
                <a:cs typeface="Arial Black"/>
              </a:rPr>
              <a:t>ation</a:t>
            </a:r>
            <a:endParaRPr sz="2300">
              <a:latin typeface="Arial Black"/>
              <a:cs typeface="Arial Black"/>
            </a:endParaRPr>
          </a:p>
        </p:txBody>
      </p:sp>
      <p:grpSp>
        <p:nvGrpSpPr>
          <p:cNvPr id="23" name="object 21"/>
          <p:cNvGrpSpPr/>
          <p:nvPr/>
        </p:nvGrpSpPr>
        <p:grpSpPr>
          <a:xfrm>
            <a:off x="7366722" y="2604107"/>
            <a:ext cx="1132205" cy="1047115"/>
            <a:chOff x="7366722" y="2604107"/>
            <a:chExt cx="1132205" cy="1047115"/>
          </a:xfrm>
        </p:grpSpPr>
        <p:sp>
          <p:nvSpPr>
            <p:cNvPr id="24" name="object 22"/>
            <p:cNvSpPr/>
            <p:nvPr/>
          </p:nvSpPr>
          <p:spPr>
            <a:xfrm>
              <a:off x="7395309" y="2632694"/>
              <a:ext cx="1074962" cy="989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7381009" y="2618394"/>
              <a:ext cx="1103630" cy="1018540"/>
            </a:xfrm>
            <a:custGeom>
              <a:avLst/>
              <a:gdLst/>
              <a:ahLst/>
              <a:cxnLst/>
              <a:rect l="l" t="t" r="r" b="b"/>
              <a:pathLst>
                <a:path w="1103629" h="1018539">
                  <a:moveTo>
                    <a:pt x="0" y="0"/>
                  </a:moveTo>
                  <a:lnTo>
                    <a:pt x="1103547" y="0"/>
                  </a:lnTo>
                  <a:lnTo>
                    <a:pt x="1103547" y="1018222"/>
                  </a:lnTo>
                  <a:lnTo>
                    <a:pt x="0" y="101822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532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3"/>
          <p:cNvSpPr txBox="1">
            <a:spLocks noGrp="1"/>
          </p:cNvSpPr>
          <p:nvPr>
            <p:ph type="title"/>
          </p:nvPr>
        </p:nvSpPr>
        <p:spPr>
          <a:xfrm>
            <a:off x="1391936" y="306435"/>
            <a:ext cx="5827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30" dirty="0">
                <a:latin typeface="Book Antiqua" panose="02040602050305030304" pitchFamily="18" charset="0"/>
              </a:rPr>
              <a:t>Disadvantages </a:t>
            </a:r>
            <a:r>
              <a:rPr sz="3600" spc="-280" dirty="0">
                <a:latin typeface="Book Antiqua" panose="02040602050305030304" pitchFamily="18" charset="0"/>
              </a:rPr>
              <a:t>of </a:t>
            </a:r>
            <a:r>
              <a:rPr sz="3600" spc="-415" dirty="0">
                <a:latin typeface="Book Antiqua" panose="02040602050305030304" pitchFamily="18" charset="0"/>
              </a:rPr>
              <a:t>Free</a:t>
            </a:r>
            <a:r>
              <a:rPr sz="3600" spc="-490" dirty="0">
                <a:latin typeface="Book Antiqua" panose="02040602050305030304" pitchFamily="18" charset="0"/>
              </a:rPr>
              <a:t> </a:t>
            </a:r>
            <a:r>
              <a:rPr sz="3600" spc="-400" dirty="0">
                <a:latin typeface="Book Antiqua" panose="02040602050305030304" pitchFamily="18" charset="0"/>
              </a:rPr>
              <a:t>Software</a:t>
            </a:r>
          </a:p>
        </p:txBody>
      </p:sp>
      <p:sp>
        <p:nvSpPr>
          <p:cNvPr id="28" name="object 4"/>
          <p:cNvSpPr txBox="1">
            <a:spLocks noGrp="1"/>
          </p:cNvSpPr>
          <p:nvPr>
            <p:ph idx="1"/>
          </p:nvPr>
        </p:nvSpPr>
        <p:spPr>
          <a:xfrm>
            <a:off x="962358" y="1141190"/>
            <a:ext cx="6686550" cy="354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1" indent="-285750">
              <a:spcBef>
                <a:spcPts val="100"/>
              </a:spcBef>
              <a:tabLst>
                <a:tab pos="704850" algn="l"/>
                <a:tab pos="705485" algn="l"/>
              </a:tabLst>
            </a:pPr>
            <a:r>
              <a:rPr sz="1800" spc="-65" dirty="0"/>
              <a:t>Reduced </a:t>
            </a:r>
            <a:r>
              <a:rPr sz="1800" spc="-20" dirty="0"/>
              <a:t>incentive </a:t>
            </a:r>
            <a:r>
              <a:rPr sz="1800" spc="-15" dirty="0"/>
              <a:t>for</a:t>
            </a:r>
            <a:r>
              <a:rPr sz="1800" spc="-220" dirty="0"/>
              <a:t> </a:t>
            </a:r>
            <a:r>
              <a:rPr sz="1800" spc="-35" dirty="0"/>
              <a:t>programmers</a:t>
            </a:r>
          </a:p>
          <a:p>
            <a:pPr>
              <a:spcBef>
                <a:spcPts val="30"/>
              </a:spcBef>
              <a:buClr>
                <a:srgbClr val="FFFFFF"/>
              </a:buClr>
            </a:pPr>
            <a:endParaRPr sz="1800" dirty="0"/>
          </a:p>
          <a:p>
            <a:pPr marL="732790" marR="990600" indent="-285750"/>
            <a:r>
              <a:rPr sz="1800" spc="10" dirty="0"/>
              <a:t>-</a:t>
            </a:r>
            <a:r>
              <a:rPr sz="1800" spc="-100" dirty="0"/>
              <a:t> </a:t>
            </a:r>
            <a:r>
              <a:rPr sz="1800" spc="-35" dirty="0"/>
              <a:t>the</a:t>
            </a:r>
            <a:r>
              <a:rPr sz="1800" spc="-100" dirty="0"/>
              <a:t> </a:t>
            </a:r>
            <a:r>
              <a:rPr sz="1800" spc="10" dirty="0"/>
              <a:t>right</a:t>
            </a:r>
            <a:r>
              <a:rPr sz="1800" spc="-95" dirty="0"/>
              <a:t> </a:t>
            </a:r>
            <a:r>
              <a:rPr sz="1800" spc="-30" dirty="0"/>
              <a:t>sort</a:t>
            </a:r>
            <a:r>
              <a:rPr sz="1800" spc="-100" dirty="0"/>
              <a:t> </a:t>
            </a:r>
            <a:r>
              <a:rPr sz="1800" spc="-30" dirty="0"/>
              <a:t>of</a:t>
            </a:r>
            <a:r>
              <a:rPr sz="1800" spc="-95" dirty="0"/>
              <a:t> </a:t>
            </a:r>
            <a:r>
              <a:rPr sz="1800" spc="-30" dirty="0"/>
              <a:t>software</a:t>
            </a:r>
            <a:r>
              <a:rPr sz="1800" spc="-100" dirty="0"/>
              <a:t> </a:t>
            </a:r>
            <a:r>
              <a:rPr sz="1800" spc="-55" dirty="0"/>
              <a:t>won't</a:t>
            </a:r>
            <a:r>
              <a:rPr sz="1800" spc="-100" dirty="0"/>
              <a:t> </a:t>
            </a:r>
            <a:r>
              <a:rPr sz="1800" spc="-20" dirty="0"/>
              <a:t>get</a:t>
            </a:r>
            <a:r>
              <a:rPr sz="1800" spc="-95" dirty="0"/>
              <a:t> </a:t>
            </a:r>
            <a:r>
              <a:rPr sz="1800" spc="-5" dirty="0"/>
              <a:t>written</a:t>
            </a:r>
            <a:r>
              <a:rPr sz="1800" spc="-100" dirty="0"/>
              <a:t> </a:t>
            </a:r>
            <a:r>
              <a:rPr sz="1800" spc="-10" dirty="0"/>
              <a:t>without  </a:t>
            </a:r>
            <a:r>
              <a:rPr sz="1800" spc="-50" dirty="0"/>
              <a:t>such</a:t>
            </a:r>
            <a:r>
              <a:rPr sz="1800" spc="-105" dirty="0"/>
              <a:t> </a:t>
            </a:r>
            <a:r>
              <a:rPr sz="1800" spc="-25" dirty="0"/>
              <a:t>incentives</a:t>
            </a:r>
          </a:p>
          <a:p>
            <a:pPr>
              <a:spcBef>
                <a:spcPts val="40"/>
              </a:spcBef>
            </a:pPr>
            <a:endParaRPr sz="1800" dirty="0"/>
          </a:p>
          <a:p>
            <a:pPr marL="513714" indent="-285750">
              <a:spcBef>
                <a:spcPts val="5"/>
              </a:spcBef>
              <a:tabLst>
                <a:tab pos="833755" algn="l"/>
                <a:tab pos="834390" algn="l"/>
              </a:tabLst>
            </a:pPr>
            <a:r>
              <a:rPr sz="1800" spc="-65" dirty="0"/>
              <a:t>Reduced </a:t>
            </a:r>
            <a:r>
              <a:rPr sz="1800" spc="-25" dirty="0"/>
              <a:t>reward </a:t>
            </a:r>
            <a:r>
              <a:rPr sz="1800" spc="-15" dirty="0"/>
              <a:t>for </a:t>
            </a:r>
            <a:r>
              <a:rPr sz="1800" spc="15" dirty="0"/>
              <a:t>writing</a:t>
            </a:r>
            <a:r>
              <a:rPr sz="1800" spc="-380" dirty="0"/>
              <a:t> </a:t>
            </a:r>
            <a:r>
              <a:rPr sz="1800" spc="-20" dirty="0"/>
              <a:t>good </a:t>
            </a:r>
            <a:r>
              <a:rPr sz="1800" spc="-25" dirty="0"/>
              <a:t>programs</a:t>
            </a:r>
          </a:p>
          <a:p>
            <a:pPr>
              <a:buClr>
                <a:srgbClr val="FFFFFF"/>
              </a:buClr>
            </a:pPr>
            <a:endParaRPr sz="1800" dirty="0"/>
          </a:p>
          <a:p>
            <a:pPr marL="513714" indent="-285750">
              <a:spcBef>
                <a:spcPts val="1375"/>
              </a:spcBef>
              <a:tabLst>
                <a:tab pos="833755" algn="l"/>
                <a:tab pos="834390" algn="l"/>
              </a:tabLst>
            </a:pPr>
            <a:r>
              <a:rPr sz="1800" spc="-65" dirty="0"/>
              <a:t>Reduced </a:t>
            </a:r>
            <a:r>
              <a:rPr sz="1800" spc="-20" dirty="0"/>
              <a:t>investing </a:t>
            </a:r>
            <a:r>
              <a:rPr sz="1800" spc="20" dirty="0"/>
              <a:t>in</a:t>
            </a:r>
            <a:r>
              <a:rPr sz="1800" spc="-215" dirty="0"/>
              <a:t> </a:t>
            </a:r>
            <a:r>
              <a:rPr sz="1800" spc="-20" dirty="0"/>
              <a:t>programming</a:t>
            </a:r>
          </a:p>
          <a:p>
            <a:pPr>
              <a:spcBef>
                <a:spcPts val="45"/>
              </a:spcBef>
              <a:buClr>
                <a:srgbClr val="FFFFFF"/>
              </a:buClr>
            </a:pPr>
            <a:endParaRPr sz="1800" dirty="0"/>
          </a:p>
          <a:p>
            <a:pPr marL="513715" marR="5080" indent="-285750">
              <a:buClr>
                <a:srgbClr val="FFFFFF"/>
              </a:buClr>
              <a:tabLst>
                <a:tab pos="833755" algn="l"/>
                <a:tab pos="834390" algn="l"/>
              </a:tabLst>
            </a:pPr>
            <a:r>
              <a:rPr sz="1800" dirty="0">
                <a:solidFill>
                  <a:srgbClr val="000000"/>
                </a:solidFill>
              </a:rPr>
              <a:t>	</a:t>
            </a:r>
            <a:r>
              <a:rPr sz="1800" spc="-110" dirty="0"/>
              <a:t>Removes </a:t>
            </a:r>
            <a:r>
              <a:rPr sz="1800" spc="-35" dirty="0"/>
              <a:t>the </a:t>
            </a:r>
            <a:r>
              <a:rPr sz="1800" spc="-30" dirty="0"/>
              <a:t>beneﬁts of </a:t>
            </a:r>
            <a:r>
              <a:rPr sz="1800" spc="-20" dirty="0"/>
              <a:t>ﬁnancially-fuelled competition</a:t>
            </a:r>
            <a:r>
              <a:rPr sz="1800" spc="-370" dirty="0"/>
              <a:t> </a:t>
            </a:r>
            <a:r>
              <a:rPr sz="1800" spc="-45" dirty="0"/>
              <a:t>from  </a:t>
            </a:r>
            <a:r>
              <a:rPr sz="1800" spc="-35" dirty="0"/>
              <a:t>the </a:t>
            </a:r>
            <a:r>
              <a:rPr sz="1800" spc="-30" dirty="0"/>
              <a:t>software</a:t>
            </a:r>
            <a:r>
              <a:rPr sz="1800" spc="-170" dirty="0"/>
              <a:t> </a:t>
            </a:r>
            <a:r>
              <a:rPr sz="1800" spc="-45" dirty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19454084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140</Words>
  <Application>Microsoft Office PowerPoint</Application>
  <PresentationFormat>On-screen Show (16:9)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Advantages</vt:lpstr>
      <vt:lpstr>Disadvantages of Free Software</vt:lpstr>
      <vt:lpstr>PowerPoint Presentation</vt:lpstr>
      <vt:lpstr>THANK YOU GROUP-10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Siddiqui</dc:creator>
  <cp:lastModifiedBy>FARHAN SIDDIQUI</cp:lastModifiedBy>
  <cp:revision>11</cp:revision>
  <dcterms:created xsi:type="dcterms:W3CDTF">2021-03-04T14:13:00Z</dcterms:created>
  <dcterms:modified xsi:type="dcterms:W3CDTF">2021-03-06T06:59:32Z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2021-03-04T00:00:00Z</vt:filetime>
  </property>
</Properties>
</file>