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1" r:id="rId1"/>
  </p:sldMasterIdLst>
  <p:sldIdLst>
    <p:sldId id="256" r:id="rId2"/>
    <p:sldId id="257" r:id="rId3"/>
    <p:sldId id="258" r:id="rId4"/>
    <p:sldId id="260" r:id="rId5"/>
    <p:sldId id="261" r:id="rId6"/>
    <p:sldId id="259" r:id="rId7"/>
    <p:sldId id="262" r:id="rId8"/>
    <p:sldId id="264" r:id="rId9"/>
    <p:sldId id="265" r:id="rId10"/>
    <p:sldId id="263" r:id="rId11"/>
    <p:sldId id="266" r:id="rId12"/>
    <p:sldId id="268"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75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2787C6F2-9178-41DB-A461-A59BB61673A5}" type="datetimeFigureOut">
              <a:rPr lang="en-US" smtClean="0"/>
              <a:t>12/8/2019</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068B90A8-8400-4D5F-9726-8281D7C345CA}" type="slidenum">
              <a:rPr lang="en-US" smtClean="0"/>
              <a:t>‹#›</a:t>
            </a:fld>
            <a:endParaRPr lang="en-US"/>
          </a:p>
        </p:txBody>
      </p:sp>
    </p:spTree>
    <p:extLst>
      <p:ext uri="{BB962C8B-B14F-4D97-AF65-F5344CB8AC3E}">
        <p14:creationId xmlns:p14="http://schemas.microsoft.com/office/powerpoint/2010/main" val="1400166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87C6F2-9178-41DB-A461-A59BB61673A5}" type="datetimeFigureOut">
              <a:rPr lang="en-US" smtClean="0"/>
              <a:t>12/8/2019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68B90A8-8400-4D5F-9726-8281D7C345CA}" type="slidenum">
              <a:rPr lang="en-US" smtClean="0"/>
              <a:t>‹#›</a:t>
            </a:fld>
            <a:endParaRPr lang="en-US"/>
          </a:p>
        </p:txBody>
      </p:sp>
    </p:spTree>
    <p:extLst>
      <p:ext uri="{BB962C8B-B14F-4D97-AF65-F5344CB8AC3E}">
        <p14:creationId xmlns:p14="http://schemas.microsoft.com/office/powerpoint/2010/main" val="3195943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87C6F2-9178-41DB-A461-A59BB61673A5}" type="datetimeFigureOut">
              <a:rPr lang="en-US" smtClean="0"/>
              <a:t>12/8/2019</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68B90A8-8400-4D5F-9726-8281D7C345CA}" type="slidenum">
              <a:rPr lang="en-US" smtClean="0"/>
              <a:t>‹#›</a:t>
            </a:fld>
            <a:endParaRPr lang="en-US"/>
          </a:p>
        </p:txBody>
      </p:sp>
    </p:spTree>
    <p:extLst>
      <p:ext uri="{BB962C8B-B14F-4D97-AF65-F5344CB8AC3E}">
        <p14:creationId xmlns:p14="http://schemas.microsoft.com/office/powerpoint/2010/main" val="20644375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87C6F2-9178-41DB-A461-A59BB61673A5}" type="datetimeFigureOut">
              <a:rPr lang="en-US" smtClean="0"/>
              <a:t>12/8/2019</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68B90A8-8400-4D5F-9726-8281D7C345CA}" type="slidenum">
              <a:rPr lang="en-US" smtClean="0"/>
              <a:t>‹#›</a:t>
            </a:fld>
            <a:endParaRPr lang="en-US"/>
          </a:p>
        </p:txBody>
      </p:sp>
    </p:spTree>
    <p:extLst>
      <p:ext uri="{BB962C8B-B14F-4D97-AF65-F5344CB8AC3E}">
        <p14:creationId xmlns:p14="http://schemas.microsoft.com/office/powerpoint/2010/main" val="29096174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87C6F2-9178-41DB-A461-A59BB61673A5}" type="datetimeFigureOut">
              <a:rPr lang="en-US" smtClean="0"/>
              <a:t>12/8/2019</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68B90A8-8400-4D5F-9726-8281D7C345CA}" type="slidenum">
              <a:rPr lang="en-US" smtClean="0"/>
              <a:t>‹#›</a:t>
            </a:fld>
            <a:endParaRPr lang="en-US"/>
          </a:p>
        </p:txBody>
      </p:sp>
    </p:spTree>
    <p:extLst>
      <p:ext uri="{BB962C8B-B14F-4D97-AF65-F5344CB8AC3E}">
        <p14:creationId xmlns:p14="http://schemas.microsoft.com/office/powerpoint/2010/main" val="9641948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787C6F2-9178-41DB-A461-A59BB61673A5}" type="datetimeFigureOut">
              <a:rPr lang="en-US" smtClean="0"/>
              <a:t>12/8/2019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8B90A8-8400-4D5F-9726-8281D7C345CA}" type="slidenum">
              <a:rPr lang="en-US" smtClean="0"/>
              <a:t>‹#›</a:t>
            </a:fld>
            <a:endParaRPr lang="en-US"/>
          </a:p>
        </p:txBody>
      </p:sp>
    </p:spTree>
    <p:extLst>
      <p:ext uri="{BB962C8B-B14F-4D97-AF65-F5344CB8AC3E}">
        <p14:creationId xmlns:p14="http://schemas.microsoft.com/office/powerpoint/2010/main" val="39866711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787C6F2-9178-41DB-A461-A59BB61673A5}" type="datetimeFigureOut">
              <a:rPr lang="en-US" smtClean="0"/>
              <a:t>12/8/2019</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068B90A8-8400-4D5F-9726-8281D7C345CA}" type="slidenum">
              <a:rPr lang="en-US" smtClean="0"/>
              <a:t>‹#›</a:t>
            </a:fld>
            <a:endParaRPr lang="en-US"/>
          </a:p>
        </p:txBody>
      </p:sp>
    </p:spTree>
    <p:extLst>
      <p:ext uri="{BB962C8B-B14F-4D97-AF65-F5344CB8AC3E}">
        <p14:creationId xmlns:p14="http://schemas.microsoft.com/office/powerpoint/2010/main" val="34332379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2787C6F2-9178-41DB-A461-A59BB61673A5}" type="datetimeFigureOut">
              <a:rPr lang="en-US" smtClean="0"/>
              <a:t>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8B90A8-8400-4D5F-9726-8281D7C345CA}" type="slidenum">
              <a:rPr lang="en-US" smtClean="0"/>
              <a:t>‹#›</a:t>
            </a:fld>
            <a:endParaRPr lang="en-US"/>
          </a:p>
        </p:txBody>
      </p:sp>
    </p:spTree>
    <p:extLst>
      <p:ext uri="{BB962C8B-B14F-4D97-AF65-F5344CB8AC3E}">
        <p14:creationId xmlns:p14="http://schemas.microsoft.com/office/powerpoint/2010/main" val="2440636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2787C6F2-9178-41DB-A461-A59BB61673A5}" type="datetimeFigureOut">
              <a:rPr lang="en-US" smtClean="0"/>
              <a:t>12/8/2019</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68B90A8-8400-4D5F-9726-8281D7C345CA}" type="slidenum">
              <a:rPr lang="en-US" smtClean="0"/>
              <a:t>‹#›</a:t>
            </a:fld>
            <a:endParaRPr lang="en-US"/>
          </a:p>
        </p:txBody>
      </p:sp>
    </p:spTree>
    <p:extLst>
      <p:ext uri="{BB962C8B-B14F-4D97-AF65-F5344CB8AC3E}">
        <p14:creationId xmlns:p14="http://schemas.microsoft.com/office/powerpoint/2010/main" val="1838175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787C6F2-9178-41DB-A461-A59BB61673A5}" type="datetimeFigureOut">
              <a:rPr lang="en-US" smtClean="0"/>
              <a:t>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8B90A8-8400-4D5F-9726-8281D7C345CA}" type="slidenum">
              <a:rPr lang="en-US" smtClean="0"/>
              <a:t>‹#›</a:t>
            </a:fld>
            <a:endParaRPr lang="en-US"/>
          </a:p>
        </p:txBody>
      </p:sp>
    </p:spTree>
    <p:extLst>
      <p:ext uri="{BB962C8B-B14F-4D97-AF65-F5344CB8AC3E}">
        <p14:creationId xmlns:p14="http://schemas.microsoft.com/office/powerpoint/2010/main" val="1466058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87C6F2-9178-41DB-A461-A59BB61673A5}" type="datetimeFigureOut">
              <a:rPr lang="en-US" smtClean="0"/>
              <a:t>12/8/2019</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68B90A8-8400-4D5F-9726-8281D7C345CA}" type="slidenum">
              <a:rPr lang="en-US" smtClean="0"/>
              <a:t>‹#›</a:t>
            </a:fld>
            <a:endParaRPr lang="en-US"/>
          </a:p>
        </p:txBody>
      </p:sp>
    </p:spTree>
    <p:extLst>
      <p:ext uri="{BB962C8B-B14F-4D97-AF65-F5344CB8AC3E}">
        <p14:creationId xmlns:p14="http://schemas.microsoft.com/office/powerpoint/2010/main" val="160765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787C6F2-9178-41DB-A461-A59BB61673A5}" type="datetimeFigureOut">
              <a:rPr lang="en-US" smtClean="0"/>
              <a:t>12/8/2019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8B90A8-8400-4D5F-9726-8281D7C345CA}" type="slidenum">
              <a:rPr lang="en-US" smtClean="0"/>
              <a:t>‹#›</a:t>
            </a:fld>
            <a:endParaRPr lang="en-US"/>
          </a:p>
        </p:txBody>
      </p:sp>
    </p:spTree>
    <p:extLst>
      <p:ext uri="{BB962C8B-B14F-4D97-AF65-F5344CB8AC3E}">
        <p14:creationId xmlns:p14="http://schemas.microsoft.com/office/powerpoint/2010/main" val="244472301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787C6F2-9178-41DB-A461-A59BB61673A5}" type="datetimeFigureOut">
              <a:rPr lang="en-US" smtClean="0"/>
              <a:t>12/8/2019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8B90A8-8400-4D5F-9726-8281D7C345CA}" type="slidenum">
              <a:rPr lang="en-US" smtClean="0"/>
              <a:t>‹#›</a:t>
            </a:fld>
            <a:endParaRPr lang="en-US"/>
          </a:p>
        </p:txBody>
      </p:sp>
    </p:spTree>
    <p:extLst>
      <p:ext uri="{BB962C8B-B14F-4D97-AF65-F5344CB8AC3E}">
        <p14:creationId xmlns:p14="http://schemas.microsoft.com/office/powerpoint/2010/main" val="98538310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787C6F2-9178-41DB-A461-A59BB61673A5}" type="datetimeFigureOut">
              <a:rPr lang="en-US" smtClean="0"/>
              <a:t>12/8/2019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8B90A8-8400-4D5F-9726-8281D7C345CA}" type="slidenum">
              <a:rPr lang="en-US" smtClean="0"/>
              <a:t>‹#›</a:t>
            </a:fld>
            <a:endParaRPr lang="en-US"/>
          </a:p>
        </p:txBody>
      </p:sp>
    </p:spTree>
    <p:extLst>
      <p:ext uri="{BB962C8B-B14F-4D97-AF65-F5344CB8AC3E}">
        <p14:creationId xmlns:p14="http://schemas.microsoft.com/office/powerpoint/2010/main" val="3249631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87C6F2-9178-41DB-A461-A59BB61673A5}" type="datetimeFigureOut">
              <a:rPr lang="en-US" smtClean="0"/>
              <a:t>12/8/2019</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68B90A8-8400-4D5F-9726-8281D7C345CA}" type="slidenum">
              <a:rPr lang="en-US" smtClean="0"/>
              <a:t>‹#›</a:t>
            </a:fld>
            <a:endParaRPr lang="en-US"/>
          </a:p>
        </p:txBody>
      </p:sp>
    </p:spTree>
    <p:extLst>
      <p:ext uri="{BB962C8B-B14F-4D97-AF65-F5344CB8AC3E}">
        <p14:creationId xmlns:p14="http://schemas.microsoft.com/office/powerpoint/2010/main" val="1972327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87C6F2-9178-41DB-A461-A59BB61673A5}" type="datetimeFigureOut">
              <a:rPr lang="en-US" smtClean="0"/>
              <a:t>12/8/2019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68B90A8-8400-4D5F-9726-8281D7C345CA}" type="slidenum">
              <a:rPr lang="en-US" smtClean="0"/>
              <a:t>‹#›</a:t>
            </a:fld>
            <a:endParaRPr lang="en-US"/>
          </a:p>
        </p:txBody>
      </p:sp>
    </p:spTree>
    <p:extLst>
      <p:ext uri="{BB962C8B-B14F-4D97-AF65-F5344CB8AC3E}">
        <p14:creationId xmlns:p14="http://schemas.microsoft.com/office/powerpoint/2010/main" val="66363282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87C6F2-9178-41DB-A461-A59BB61673A5}" type="datetimeFigureOut">
              <a:rPr lang="en-US" smtClean="0"/>
              <a:t>12/8/2019</a:t>
            </a:fld>
            <a:endParaRPr lang="en-US"/>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68B90A8-8400-4D5F-9726-8281D7C345CA}" type="slidenum">
              <a:rPr lang="en-US" smtClean="0"/>
              <a:t>‹#›</a:t>
            </a:fld>
            <a:endParaRPr lang="en-US"/>
          </a:p>
        </p:txBody>
      </p:sp>
    </p:spTree>
    <p:extLst>
      <p:ext uri="{BB962C8B-B14F-4D97-AF65-F5344CB8AC3E}">
        <p14:creationId xmlns:p14="http://schemas.microsoft.com/office/powerpoint/2010/main" val="2926907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787C6F2-9178-41DB-A461-A59BB61673A5}" type="datetimeFigureOut">
              <a:rPr lang="en-US" smtClean="0"/>
              <a:t>12/8/2019</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68B90A8-8400-4D5F-9726-8281D7C345CA}" type="slidenum">
              <a:rPr lang="en-US" smtClean="0"/>
              <a:t>‹#›</a:t>
            </a:fld>
            <a:endParaRPr lang="en-US"/>
          </a:p>
        </p:txBody>
      </p:sp>
    </p:spTree>
    <p:extLst>
      <p:ext uri="{BB962C8B-B14F-4D97-AF65-F5344CB8AC3E}">
        <p14:creationId xmlns:p14="http://schemas.microsoft.com/office/powerpoint/2010/main" val="1494370546"/>
      </p:ext>
    </p:extLst>
  </p:cSld>
  <p:clrMap bg1="lt1" tx1="dk1" bg2="lt2" tx2="dk2" accent1="accent1" accent2="accent2" accent3="accent3" accent4="accent4" accent5="accent5" accent6="accent6" hlink="hlink" folHlink="folHlink"/>
  <p:sldLayoutIdLst>
    <p:sldLayoutId id="2147483892" r:id="rId1"/>
    <p:sldLayoutId id="2147483893" r:id="rId2"/>
    <p:sldLayoutId id="2147483894" r:id="rId3"/>
    <p:sldLayoutId id="2147483895" r:id="rId4"/>
    <p:sldLayoutId id="2147483896" r:id="rId5"/>
    <p:sldLayoutId id="2147483897" r:id="rId6"/>
    <p:sldLayoutId id="2147483898" r:id="rId7"/>
    <p:sldLayoutId id="2147483899" r:id="rId8"/>
    <p:sldLayoutId id="2147483900" r:id="rId9"/>
    <p:sldLayoutId id="2147483901" r:id="rId10"/>
    <p:sldLayoutId id="2147483902" r:id="rId11"/>
    <p:sldLayoutId id="2147483903" r:id="rId12"/>
    <p:sldLayoutId id="2147483904" r:id="rId13"/>
    <p:sldLayoutId id="2147483905" r:id="rId14"/>
    <p:sldLayoutId id="2147483906" r:id="rId15"/>
    <p:sldLayoutId id="2147483907" r:id="rId16"/>
    <p:sldLayoutId id="2147483908"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27247" y="1932466"/>
            <a:ext cx="9674821" cy="3291840"/>
          </a:xfrm>
        </p:spPr>
        <p:txBody>
          <a:bodyPr/>
          <a:lstStyle/>
          <a:p>
            <a:r>
              <a:rPr lang="en-US" sz="6600" dirty="0"/>
              <a:t>Liver Disease </a:t>
            </a:r>
            <a:r>
              <a:rPr lang="en-US" sz="6600" dirty="0" smtClean="0"/>
              <a:t>Prediction </a:t>
            </a:r>
            <a:r>
              <a:rPr lang="en-US" sz="6600" dirty="0"/>
              <a:t>and </a:t>
            </a:r>
            <a:r>
              <a:rPr lang="en-US" sz="6600" dirty="0" smtClean="0"/>
              <a:t>Analysis </a:t>
            </a:r>
            <a:br>
              <a:rPr lang="en-US" sz="6600" dirty="0" smtClean="0"/>
            </a:br>
            <a:endParaRPr lang="en-US" sz="6600" dirty="0"/>
          </a:p>
        </p:txBody>
      </p:sp>
      <p:sp>
        <p:nvSpPr>
          <p:cNvPr id="3" name="Subtitle 2"/>
          <p:cNvSpPr>
            <a:spLocks noGrp="1"/>
          </p:cNvSpPr>
          <p:nvPr>
            <p:ph type="subTitle" idx="1"/>
          </p:nvPr>
        </p:nvSpPr>
        <p:spPr>
          <a:xfrm>
            <a:off x="1227247" y="4689382"/>
            <a:ext cx="7891272" cy="1069848"/>
          </a:xfrm>
        </p:spPr>
        <p:txBody>
          <a:bodyPr>
            <a:normAutofit/>
          </a:bodyPr>
          <a:lstStyle/>
          <a:p>
            <a:r>
              <a:rPr lang="en-SG" dirty="0" smtClean="0"/>
              <a:t>Farah Tabassum Ahmed </a:t>
            </a:r>
          </a:p>
          <a:p>
            <a:r>
              <a:rPr lang="en-SG" dirty="0" smtClean="0">
                <a:latin typeface="Yu Gothic Medium" panose="020B0500000000000000" pitchFamily="34" charset="-128"/>
                <a:ea typeface="Yu Gothic Medium" panose="020B0500000000000000" pitchFamily="34" charset="-128"/>
              </a:rPr>
              <a:t>1610431042 </a:t>
            </a:r>
            <a:endParaRPr lang="en-US" dirty="0">
              <a:latin typeface="Yu Gothic Medium" panose="020B0500000000000000" pitchFamily="34" charset="-128"/>
              <a:ea typeface="Yu Gothic Medium" panose="020B0500000000000000" pitchFamily="34" charset="-128"/>
            </a:endParaRPr>
          </a:p>
        </p:txBody>
      </p:sp>
    </p:spTree>
    <p:extLst>
      <p:ext uri="{BB962C8B-B14F-4D97-AF65-F5344CB8AC3E}">
        <p14:creationId xmlns:p14="http://schemas.microsoft.com/office/powerpoint/2010/main" val="1536335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SG" dirty="0"/>
              <a:t>Works Update</a:t>
            </a:r>
            <a:endParaRPr lang="en-US" dirty="0"/>
          </a:p>
        </p:txBody>
      </p:sp>
      <p:sp>
        <p:nvSpPr>
          <p:cNvPr id="7" name="Content Placeholder 6"/>
          <p:cNvSpPr>
            <a:spLocks noGrp="1"/>
          </p:cNvSpPr>
          <p:nvPr>
            <p:ph idx="1"/>
          </p:nvPr>
        </p:nvSpPr>
        <p:spPr/>
        <p:txBody>
          <a:bodyPr>
            <a:normAutofit fontScale="92500" lnSpcReduction="10000"/>
          </a:bodyPr>
          <a:lstStyle/>
          <a:p>
            <a:r>
              <a:rPr lang="en-US" dirty="0"/>
              <a:t>From the above </a:t>
            </a:r>
            <a:r>
              <a:rPr lang="en-US" dirty="0" err="1"/>
              <a:t>jointplots</a:t>
            </a:r>
            <a:r>
              <a:rPr lang="en-US" dirty="0"/>
              <a:t> and scatterplots, we find direct relationship between the following features:</a:t>
            </a:r>
            <a:br>
              <a:rPr lang="en-US" dirty="0"/>
            </a:br>
            <a:r>
              <a:rPr lang="en-US" dirty="0" err="1"/>
              <a:t>Direct_Bilirubin</a:t>
            </a:r>
            <a:r>
              <a:rPr lang="en-US" dirty="0"/>
              <a:t> &amp; </a:t>
            </a:r>
            <a:r>
              <a:rPr lang="en-US" dirty="0" err="1"/>
              <a:t>Total_Bilirubin</a:t>
            </a:r>
            <a:r>
              <a:rPr lang="en-US" dirty="0"/>
              <a:t/>
            </a:r>
            <a:br>
              <a:rPr lang="en-US" dirty="0"/>
            </a:br>
            <a:r>
              <a:rPr lang="en-US" dirty="0" err="1"/>
              <a:t>Aspartate_Aminotransferase</a:t>
            </a:r>
            <a:r>
              <a:rPr lang="en-US" dirty="0"/>
              <a:t> &amp; </a:t>
            </a:r>
            <a:r>
              <a:rPr lang="en-US" dirty="0" err="1"/>
              <a:t>Alamine_Aminotransferase</a:t>
            </a:r>
            <a:r>
              <a:rPr lang="en-US" dirty="0"/>
              <a:t/>
            </a:r>
            <a:br>
              <a:rPr lang="en-US" dirty="0"/>
            </a:br>
            <a:r>
              <a:rPr lang="en-US" dirty="0" err="1"/>
              <a:t>Total_Protiens</a:t>
            </a:r>
            <a:r>
              <a:rPr lang="en-US" dirty="0"/>
              <a:t> &amp; Albumin</a:t>
            </a:r>
            <a:br>
              <a:rPr lang="en-US" dirty="0"/>
            </a:br>
            <a:r>
              <a:rPr lang="en-US" dirty="0" err="1"/>
              <a:t>Albumin_and_Globulin_Ratio</a:t>
            </a:r>
            <a:r>
              <a:rPr lang="en-US" dirty="0"/>
              <a:t> &amp; Albumin</a:t>
            </a:r>
          </a:p>
          <a:p>
            <a:r>
              <a:rPr lang="en-US" dirty="0"/>
              <a:t>Hence, we can very well find that we can </a:t>
            </a:r>
            <a:r>
              <a:rPr lang="en-US" dirty="0" smtClean="0"/>
              <a:t>remove </a:t>
            </a:r>
            <a:r>
              <a:rPr lang="en-US" dirty="0"/>
              <a:t>one of the features. I'm going to keep the </a:t>
            </a:r>
            <a:r>
              <a:rPr lang="en-US" dirty="0" err="1"/>
              <a:t>follwing</a:t>
            </a:r>
            <a:r>
              <a:rPr lang="en-US" dirty="0"/>
              <a:t> features:</a:t>
            </a:r>
            <a:br>
              <a:rPr lang="en-US" dirty="0"/>
            </a:br>
            <a:r>
              <a:rPr lang="en-US" dirty="0" err="1"/>
              <a:t>Total_Bilirubin</a:t>
            </a:r>
            <a:r>
              <a:rPr lang="en-US" dirty="0"/>
              <a:t/>
            </a:r>
            <a:br>
              <a:rPr lang="en-US" dirty="0"/>
            </a:br>
            <a:r>
              <a:rPr lang="en-US" dirty="0" err="1"/>
              <a:t>Alamine_Aminotransferase</a:t>
            </a:r>
            <a:r>
              <a:rPr lang="en-US" dirty="0"/>
              <a:t/>
            </a:r>
            <a:br>
              <a:rPr lang="en-US" dirty="0"/>
            </a:br>
            <a:r>
              <a:rPr lang="en-US" dirty="0" err="1"/>
              <a:t>Total_Protiens</a:t>
            </a:r>
            <a:r>
              <a:rPr lang="en-US" dirty="0"/>
              <a:t/>
            </a:r>
            <a:br>
              <a:rPr lang="en-US" dirty="0"/>
            </a:br>
            <a:r>
              <a:rPr lang="en-US" dirty="0" err="1"/>
              <a:t>Albumin_and_Globulin_Ratio</a:t>
            </a:r>
            <a:r>
              <a:rPr lang="en-US" dirty="0"/>
              <a:t/>
            </a:r>
            <a:br>
              <a:rPr lang="en-US" dirty="0"/>
            </a:br>
            <a:r>
              <a:rPr lang="en-US" dirty="0"/>
              <a:t>Albumin</a:t>
            </a:r>
          </a:p>
          <a:p>
            <a:endParaRPr lang="en-US" dirty="0"/>
          </a:p>
        </p:txBody>
      </p:sp>
    </p:spTree>
    <p:extLst>
      <p:ext uri="{BB962C8B-B14F-4D97-AF65-F5344CB8AC3E}">
        <p14:creationId xmlns:p14="http://schemas.microsoft.com/office/powerpoint/2010/main" val="24944773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54955" y="2083477"/>
            <a:ext cx="3865134" cy="1735667"/>
          </a:xfrm>
        </p:spPr>
        <p:txBody>
          <a:bodyPr/>
          <a:lstStyle/>
          <a:p>
            <a:r>
              <a:rPr lang="en-SG" dirty="0" smtClean="0"/>
              <a:t>Problem Faced</a:t>
            </a:r>
            <a:endParaRPr lang="en-US" dirty="0"/>
          </a:p>
        </p:txBody>
      </p:sp>
      <p:sp>
        <p:nvSpPr>
          <p:cNvPr id="6" name="Text Placeholder 5"/>
          <p:cNvSpPr>
            <a:spLocks noGrp="1"/>
          </p:cNvSpPr>
          <p:nvPr>
            <p:ph type="body" sz="half" idx="2"/>
          </p:nvPr>
        </p:nvSpPr>
        <p:spPr>
          <a:xfrm>
            <a:off x="6543818" y="2561166"/>
            <a:ext cx="4806934" cy="3513498"/>
          </a:xfrm>
        </p:spPr>
        <p:txBody>
          <a:bodyPr>
            <a:normAutofit/>
          </a:bodyPr>
          <a:lstStyle/>
          <a:p>
            <a:pPr marL="285750" indent="-285750">
              <a:buFont typeface="Arial" panose="020B0604020202020204" pitchFamily="34" charset="0"/>
              <a:buChar char="•"/>
            </a:pPr>
            <a:r>
              <a:rPr lang="en-US" sz="2000" dirty="0" smtClean="0"/>
              <a:t>Pointing </a:t>
            </a:r>
            <a:r>
              <a:rPr lang="en-US" sz="2000" dirty="0"/>
              <a:t>out the relations of the attributes with the </a:t>
            </a:r>
            <a:r>
              <a:rPr lang="en-US" sz="2000" dirty="0" smtClean="0"/>
              <a:t>Class </a:t>
            </a:r>
            <a:r>
              <a:rPr lang="en-US" sz="2000" dirty="0"/>
              <a:t>value</a:t>
            </a:r>
          </a:p>
          <a:p>
            <a:pPr marL="285750" indent="-285750">
              <a:buFont typeface="Arial" panose="020B0604020202020204" pitchFamily="34" charset="0"/>
              <a:buChar char="•"/>
            </a:pPr>
            <a:r>
              <a:rPr lang="en-US" sz="2000" dirty="0" smtClean="0"/>
              <a:t>Problem </a:t>
            </a:r>
            <a:r>
              <a:rPr lang="en-US" sz="2000" dirty="0"/>
              <a:t>faced </a:t>
            </a:r>
            <a:r>
              <a:rPr lang="en-US" sz="2000" dirty="0" smtClean="0"/>
              <a:t>while understanding </a:t>
            </a:r>
            <a:r>
              <a:rPr lang="en-US" sz="2000" dirty="0"/>
              <a:t>correlation </a:t>
            </a:r>
            <a:r>
              <a:rPr lang="en-US" sz="2000" dirty="0" smtClean="0"/>
              <a:t>matrix </a:t>
            </a:r>
          </a:p>
          <a:p>
            <a:pPr marL="285750" indent="-285750">
              <a:buFont typeface="Arial" panose="020B0604020202020204" pitchFamily="34" charset="0"/>
              <a:buChar char="•"/>
            </a:pPr>
            <a:r>
              <a:rPr lang="en-SG" sz="2000" dirty="0" smtClean="0"/>
              <a:t>Problem faced while applying algorithms </a:t>
            </a:r>
            <a:endParaRPr lang="en-US" sz="2000" dirty="0"/>
          </a:p>
          <a:p>
            <a:endParaRPr lang="en-US" dirty="0"/>
          </a:p>
        </p:txBody>
      </p:sp>
    </p:spTree>
    <p:extLst>
      <p:ext uri="{BB962C8B-B14F-4D97-AF65-F5344CB8AC3E}">
        <p14:creationId xmlns:p14="http://schemas.microsoft.com/office/powerpoint/2010/main" val="8578478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1078" y="2132245"/>
            <a:ext cx="3865134" cy="1735667"/>
          </a:xfrm>
        </p:spPr>
        <p:txBody>
          <a:bodyPr/>
          <a:lstStyle/>
          <a:p>
            <a:r>
              <a:rPr lang="en-SG" dirty="0" smtClean="0"/>
              <a:t>Future Work</a:t>
            </a:r>
            <a:endParaRPr lang="en-US" dirty="0"/>
          </a:p>
        </p:txBody>
      </p:sp>
      <p:sp>
        <p:nvSpPr>
          <p:cNvPr id="4" name="Text Placeholder 3"/>
          <p:cNvSpPr>
            <a:spLocks noGrp="1"/>
          </p:cNvSpPr>
          <p:nvPr>
            <p:ph type="body" sz="half" idx="2"/>
          </p:nvPr>
        </p:nvSpPr>
        <p:spPr>
          <a:xfrm>
            <a:off x="6519434" y="1560576"/>
            <a:ext cx="4599670" cy="4340352"/>
          </a:xfrm>
        </p:spPr>
        <p:txBody>
          <a:bodyPr>
            <a:normAutofit/>
          </a:bodyPr>
          <a:lstStyle/>
          <a:p>
            <a:pPr marL="342900" indent="-342900">
              <a:buFont typeface="Arial" panose="020B0604020202020204" pitchFamily="34" charset="0"/>
              <a:buChar char="•"/>
            </a:pPr>
            <a:r>
              <a:rPr lang="en-SG" sz="2000" dirty="0" smtClean="0"/>
              <a:t>Split the dataset in training and testing set </a:t>
            </a:r>
          </a:p>
          <a:p>
            <a:pPr marL="342900" indent="-342900">
              <a:buFont typeface="Arial" panose="020B0604020202020204" pitchFamily="34" charset="0"/>
              <a:buChar char="•"/>
            </a:pPr>
            <a:r>
              <a:rPr lang="en-SG" sz="2000" dirty="0" smtClean="0"/>
              <a:t>Evaluate the trained model by test set</a:t>
            </a:r>
          </a:p>
          <a:p>
            <a:pPr marL="342900" indent="-342900">
              <a:buFont typeface="Arial" panose="020B0604020202020204" pitchFamily="34" charset="0"/>
              <a:buChar char="•"/>
            </a:pPr>
            <a:r>
              <a:rPr lang="en-SG" sz="2000" dirty="0" smtClean="0"/>
              <a:t>Apply confusion matrix </a:t>
            </a:r>
          </a:p>
          <a:p>
            <a:pPr marL="342900" indent="-342900">
              <a:buFont typeface="Arial" panose="020B0604020202020204" pitchFamily="34" charset="0"/>
              <a:buChar char="•"/>
            </a:pPr>
            <a:r>
              <a:rPr lang="en-SG" sz="2000" dirty="0" smtClean="0"/>
              <a:t>Apply different supervised classifier like linear regression, decision tree, Random forest </a:t>
            </a:r>
          </a:p>
          <a:p>
            <a:pPr marL="342900" indent="-342900">
              <a:buFont typeface="Arial" panose="020B0604020202020204" pitchFamily="34" charset="0"/>
              <a:buChar char="•"/>
            </a:pPr>
            <a:r>
              <a:rPr lang="en-SG" sz="2000" dirty="0" smtClean="0"/>
              <a:t>Apply neural network </a:t>
            </a:r>
          </a:p>
          <a:p>
            <a:pPr marL="342900" indent="-342900">
              <a:buFont typeface="Arial" panose="020B0604020202020204" pitchFamily="34" charset="0"/>
              <a:buChar char="•"/>
            </a:pPr>
            <a:r>
              <a:rPr lang="en-SG" sz="2000" dirty="0" smtClean="0"/>
              <a:t>Check accuracy</a:t>
            </a:r>
          </a:p>
          <a:p>
            <a:pPr marL="342900" indent="-342900">
              <a:buFont typeface="Arial" panose="020B0604020202020204" pitchFamily="34" charset="0"/>
              <a:buChar char="•"/>
            </a:pPr>
            <a:r>
              <a:rPr lang="en-SG" sz="2000" dirty="0" smtClean="0"/>
              <a:t>Find the best classifier among all </a:t>
            </a:r>
            <a:endParaRPr lang="en-US" sz="2000" dirty="0"/>
          </a:p>
        </p:txBody>
      </p:sp>
    </p:spTree>
    <p:extLst>
      <p:ext uri="{BB962C8B-B14F-4D97-AF65-F5344CB8AC3E}">
        <p14:creationId xmlns:p14="http://schemas.microsoft.com/office/powerpoint/2010/main" val="8634017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83580" y="1699683"/>
            <a:ext cx="8825658" cy="2677648"/>
          </a:xfrm>
        </p:spPr>
        <p:txBody>
          <a:bodyPr/>
          <a:lstStyle/>
          <a:p>
            <a:pPr algn="ctr"/>
            <a:r>
              <a:rPr lang="en-SG" sz="8000" dirty="0" smtClean="0"/>
              <a:t>Thank you</a:t>
            </a:r>
            <a:endParaRPr lang="en-US" sz="8000" dirty="0"/>
          </a:p>
        </p:txBody>
      </p:sp>
    </p:spTree>
    <p:extLst>
      <p:ext uri="{BB962C8B-B14F-4D97-AF65-F5344CB8AC3E}">
        <p14:creationId xmlns:p14="http://schemas.microsoft.com/office/powerpoint/2010/main" val="3807661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Introduction</a:t>
            </a:r>
            <a:endParaRPr lang="en-US" dirty="0"/>
          </a:p>
        </p:txBody>
      </p:sp>
      <p:sp>
        <p:nvSpPr>
          <p:cNvPr id="3" name="Content Placeholder 2"/>
          <p:cNvSpPr>
            <a:spLocks noGrp="1"/>
          </p:cNvSpPr>
          <p:nvPr>
            <p:ph idx="1"/>
          </p:nvPr>
        </p:nvSpPr>
        <p:spPr>
          <a:xfrm>
            <a:off x="1154954" y="2932684"/>
            <a:ext cx="8825659" cy="3416300"/>
          </a:xfrm>
        </p:spPr>
        <p:txBody>
          <a:bodyPr>
            <a:normAutofit/>
          </a:bodyPr>
          <a:lstStyle/>
          <a:p>
            <a:pPr marL="0" indent="0" algn="just">
              <a:buNone/>
            </a:pPr>
            <a:r>
              <a:rPr lang="en-US" sz="2000" dirty="0"/>
              <a:t>Patients with Liver disease have been continuously increasing because of excessive consumption of alcohol, inhale of harmful gases, intake of contaminated food, pickles and drugs. This dataset was used to evaluate prediction algorithms in an effort to reduce burden on doctors</a:t>
            </a:r>
            <a:r>
              <a:rPr lang="en-US" sz="2000" dirty="0" smtClean="0"/>
              <a:t>.</a:t>
            </a:r>
          </a:p>
          <a:p>
            <a:endParaRPr lang="en-SG" dirty="0"/>
          </a:p>
          <a:p>
            <a:endParaRPr lang="en-US" dirty="0"/>
          </a:p>
        </p:txBody>
      </p:sp>
    </p:spTree>
    <p:extLst>
      <p:ext uri="{BB962C8B-B14F-4D97-AF65-F5344CB8AC3E}">
        <p14:creationId xmlns:p14="http://schemas.microsoft.com/office/powerpoint/2010/main" val="457287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3054" y="880266"/>
            <a:ext cx="8761413" cy="1622031"/>
          </a:xfrm>
        </p:spPr>
        <p:txBody>
          <a:bodyPr/>
          <a:lstStyle/>
          <a:p>
            <a:r>
              <a:rPr lang="en-SG" dirty="0" smtClean="0">
                <a:solidFill>
                  <a:schemeClr val="bg1"/>
                </a:solidFill>
              </a:rPr>
              <a:t>Dataset</a:t>
            </a:r>
            <a:br>
              <a:rPr lang="en-SG" dirty="0" smtClean="0">
                <a:solidFill>
                  <a:schemeClr val="bg1"/>
                </a:solidFill>
              </a:rPr>
            </a:br>
            <a:r>
              <a:rPr lang="en-SG" dirty="0">
                <a:solidFill>
                  <a:schemeClr val="bg1"/>
                </a:solidFill>
              </a:rPr>
              <a:t/>
            </a:r>
            <a:br>
              <a:rPr lang="en-SG" dirty="0">
                <a:solidFill>
                  <a:schemeClr val="bg1"/>
                </a:solidFill>
              </a:rPr>
            </a:br>
            <a:endParaRPr lang="en-US" dirty="0">
              <a:solidFill>
                <a:schemeClr val="bg1"/>
              </a:solidFill>
            </a:endParaRPr>
          </a:p>
        </p:txBody>
      </p:sp>
      <p:sp>
        <p:nvSpPr>
          <p:cNvPr id="11" name="Text Placeholder 4"/>
          <p:cNvSpPr txBox="1">
            <a:spLocks/>
          </p:cNvSpPr>
          <p:nvPr/>
        </p:nvSpPr>
        <p:spPr>
          <a:xfrm>
            <a:off x="205348" y="2602309"/>
            <a:ext cx="3102461" cy="4170360"/>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endParaRPr lang="en-US" dirty="0" smtClean="0"/>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572" y="1679088"/>
            <a:ext cx="11227891" cy="4218221"/>
          </a:xfrm>
          <a:prstGeom prst="rect">
            <a:avLst/>
          </a:prstGeom>
        </p:spPr>
      </p:pic>
    </p:spTree>
    <p:extLst>
      <p:ext uri="{BB962C8B-B14F-4D97-AF65-F5344CB8AC3E}">
        <p14:creationId xmlns:p14="http://schemas.microsoft.com/office/powerpoint/2010/main" val="288082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SG" dirty="0">
                <a:solidFill>
                  <a:schemeClr val="bg1"/>
                </a:solidFill>
              </a:rPr>
              <a:t>Dataset</a:t>
            </a:r>
            <a:endParaRPr lang="en-US" dirty="0"/>
          </a:p>
        </p:txBody>
      </p:sp>
      <p:sp>
        <p:nvSpPr>
          <p:cNvPr id="6" name="Content Placeholder 5"/>
          <p:cNvSpPr>
            <a:spLocks noGrp="1"/>
          </p:cNvSpPr>
          <p:nvPr>
            <p:ph idx="1"/>
          </p:nvPr>
        </p:nvSpPr>
        <p:spPr>
          <a:xfrm>
            <a:off x="1154954" y="2674937"/>
            <a:ext cx="8825659" cy="3416300"/>
          </a:xfrm>
        </p:spPr>
        <p:txBody>
          <a:bodyPr/>
          <a:lstStyle/>
          <a:p>
            <a:pPr marL="0" indent="0">
              <a:buNone/>
            </a:pPr>
            <a:r>
              <a:rPr lang="en-US" sz="2000" dirty="0" smtClean="0"/>
              <a:t>This dataset contains – </a:t>
            </a:r>
          </a:p>
          <a:p>
            <a:r>
              <a:rPr lang="en-US" dirty="0"/>
              <a:t>583 instances  </a:t>
            </a:r>
            <a:r>
              <a:rPr lang="en-US" dirty="0" smtClean="0"/>
              <a:t>with </a:t>
            </a:r>
            <a:r>
              <a:rPr lang="en-US" dirty="0"/>
              <a:t>11 attributes.</a:t>
            </a:r>
          </a:p>
          <a:p>
            <a:r>
              <a:rPr lang="en-US" dirty="0"/>
              <a:t> 441 male patient records and 142 female patient records</a:t>
            </a:r>
            <a:r>
              <a:rPr lang="en-US" dirty="0" smtClean="0"/>
              <a:t>.</a:t>
            </a:r>
          </a:p>
          <a:p>
            <a:r>
              <a:rPr lang="en-US" dirty="0"/>
              <a:t>416 liver patient records and 167 non liver patient </a:t>
            </a:r>
            <a:r>
              <a:rPr lang="en-US" dirty="0" smtClean="0"/>
              <a:t>records</a:t>
            </a:r>
            <a:endParaRPr lang="en-US" dirty="0"/>
          </a:p>
          <a:p>
            <a:endParaRPr lang="en-US" dirty="0" smtClean="0"/>
          </a:p>
        </p:txBody>
      </p:sp>
    </p:spTree>
    <p:extLst>
      <p:ext uri="{BB962C8B-B14F-4D97-AF65-F5344CB8AC3E}">
        <p14:creationId xmlns:p14="http://schemas.microsoft.com/office/powerpoint/2010/main" val="26648340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SG" dirty="0" smtClean="0"/>
              <a:t>Objective</a:t>
            </a:r>
            <a:endParaRPr lang="en-US" dirty="0"/>
          </a:p>
        </p:txBody>
      </p:sp>
      <p:sp>
        <p:nvSpPr>
          <p:cNvPr id="8" name="Content Placeholder 7"/>
          <p:cNvSpPr>
            <a:spLocks noGrp="1"/>
          </p:cNvSpPr>
          <p:nvPr>
            <p:ph sz="half" idx="4294967295"/>
          </p:nvPr>
        </p:nvSpPr>
        <p:spPr>
          <a:xfrm>
            <a:off x="1154954" y="2615692"/>
            <a:ext cx="10314432" cy="3416300"/>
          </a:xfrm>
        </p:spPr>
        <p:txBody>
          <a:bodyPr/>
          <a:lstStyle/>
          <a:p>
            <a:r>
              <a:rPr lang="en-US" dirty="0" smtClean="0"/>
              <a:t>Goal of </a:t>
            </a:r>
            <a:r>
              <a:rPr lang="en-US" dirty="0"/>
              <a:t>this project was to build classifiers to predict whether </a:t>
            </a:r>
            <a:r>
              <a:rPr lang="en-US" dirty="0" smtClean="0"/>
              <a:t>a person(male/female) has a liver disease </a:t>
            </a:r>
          </a:p>
          <a:p>
            <a:r>
              <a:rPr lang="en-US" dirty="0"/>
              <a:t>In this </a:t>
            </a:r>
            <a:r>
              <a:rPr lang="en-US" dirty="0" smtClean="0"/>
              <a:t>case, </a:t>
            </a:r>
            <a:r>
              <a:rPr lang="en-US" dirty="0"/>
              <a:t>I</a:t>
            </a:r>
            <a:r>
              <a:rPr lang="en-US" dirty="0" smtClean="0"/>
              <a:t> </a:t>
            </a:r>
            <a:r>
              <a:rPr lang="en-US" dirty="0"/>
              <a:t>will have the target  variable “</a:t>
            </a:r>
            <a:r>
              <a:rPr lang="en-US" dirty="0" smtClean="0"/>
              <a:t>Dataset (</a:t>
            </a:r>
            <a:r>
              <a:rPr lang="en-US" i="1" dirty="0"/>
              <a:t>the predicted attribute</a:t>
            </a:r>
            <a:r>
              <a:rPr lang="en-US" dirty="0"/>
              <a:t>)”.  </a:t>
            </a:r>
          </a:p>
          <a:p>
            <a:pPr marL="0" indent="0">
              <a:buNone/>
            </a:pPr>
            <a:r>
              <a:rPr lang="en-US" smtClean="0"/>
              <a:t>            i</a:t>
            </a:r>
            <a:r>
              <a:rPr lang="en-US" dirty="0" smtClean="0"/>
              <a:t>. </a:t>
            </a:r>
            <a:r>
              <a:rPr lang="en-US" dirty="0"/>
              <a:t>Dataset</a:t>
            </a:r>
            <a:r>
              <a:rPr lang="en-US" dirty="0" smtClean="0"/>
              <a:t> = </a:t>
            </a:r>
            <a:r>
              <a:rPr lang="en-US" dirty="0"/>
              <a:t>Value</a:t>
            </a:r>
            <a:r>
              <a:rPr lang="en-US" dirty="0" smtClean="0"/>
              <a:t> </a:t>
            </a:r>
            <a:r>
              <a:rPr lang="en-US" dirty="0"/>
              <a:t>1</a:t>
            </a:r>
            <a:r>
              <a:rPr lang="en-US" dirty="0" smtClean="0"/>
              <a:t>; means the person has liver disease</a:t>
            </a:r>
          </a:p>
          <a:p>
            <a:pPr marL="0" indent="0">
              <a:buNone/>
            </a:pPr>
            <a:r>
              <a:rPr lang="en-US" dirty="0"/>
              <a:t> </a:t>
            </a:r>
            <a:r>
              <a:rPr lang="en-US" dirty="0" smtClean="0"/>
              <a:t>          ii. </a:t>
            </a:r>
            <a:r>
              <a:rPr lang="en-US" dirty="0"/>
              <a:t>Dataset </a:t>
            </a:r>
            <a:r>
              <a:rPr lang="en-US" dirty="0" smtClean="0"/>
              <a:t>= </a:t>
            </a:r>
            <a:r>
              <a:rPr lang="en-US" dirty="0"/>
              <a:t>Value 2</a:t>
            </a:r>
            <a:r>
              <a:rPr lang="en-US" dirty="0" smtClean="0"/>
              <a:t>; </a:t>
            </a:r>
            <a:r>
              <a:rPr lang="en-US" dirty="0"/>
              <a:t>the person does not have liver disease</a:t>
            </a:r>
          </a:p>
        </p:txBody>
      </p:sp>
    </p:spTree>
    <p:extLst>
      <p:ext uri="{BB962C8B-B14F-4D97-AF65-F5344CB8AC3E}">
        <p14:creationId xmlns:p14="http://schemas.microsoft.com/office/powerpoint/2010/main" val="22224005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46413" y="139699"/>
            <a:ext cx="7176246" cy="2180169"/>
          </a:xfrm>
        </p:spPr>
        <p:txBody>
          <a:bodyPr/>
          <a:lstStyle/>
          <a:p>
            <a:r>
              <a:rPr lang="en-SG" sz="3200" dirty="0" smtClean="0"/>
              <a:t>Works Update</a:t>
            </a:r>
            <a:endParaRPr lang="en-US" sz="3200" dirty="0"/>
          </a:p>
        </p:txBody>
      </p:sp>
      <p:sp>
        <p:nvSpPr>
          <p:cNvPr id="5" name="Text Placeholder 4"/>
          <p:cNvSpPr>
            <a:spLocks noGrp="1"/>
          </p:cNvSpPr>
          <p:nvPr>
            <p:ph type="body" idx="1"/>
          </p:nvPr>
        </p:nvSpPr>
        <p:spPr>
          <a:xfrm>
            <a:off x="646413" y="2137305"/>
            <a:ext cx="4469417" cy="3699932"/>
          </a:xfrm>
        </p:spPr>
        <p:txBody>
          <a:bodyPr/>
          <a:lstStyle/>
          <a:p>
            <a:pPr marL="342900" indent="-342900">
              <a:buFont typeface="Arial" panose="020B0604020202020204" pitchFamily="34" charset="0"/>
              <a:buChar char="•"/>
            </a:pPr>
            <a:r>
              <a:rPr lang="en-SG" dirty="0" smtClean="0"/>
              <a:t>Import necessary python</a:t>
            </a:r>
          </a:p>
          <a:p>
            <a:r>
              <a:rPr lang="en-SG" dirty="0"/>
              <a:t> </a:t>
            </a:r>
            <a:r>
              <a:rPr lang="en-SG" dirty="0" smtClean="0"/>
              <a:t>     libraries</a:t>
            </a:r>
          </a:p>
          <a:p>
            <a:pPr marL="342900" indent="-342900">
              <a:buFont typeface="Arial" panose="020B0604020202020204" pitchFamily="34" charset="0"/>
              <a:buChar char="•"/>
            </a:pPr>
            <a:r>
              <a:rPr lang="en-SG" dirty="0" smtClean="0"/>
              <a:t>Read data </a:t>
            </a:r>
          </a:p>
          <a:p>
            <a:pPr marL="342900" indent="-342900">
              <a:buFont typeface="Arial" panose="020B0604020202020204" pitchFamily="34" charset="0"/>
              <a:buChar char="•"/>
            </a:pPr>
            <a:r>
              <a:rPr lang="en-SG" dirty="0" smtClean="0"/>
              <a:t> Data review  </a:t>
            </a:r>
          </a:p>
          <a:p>
            <a:r>
              <a:rPr lang="en-SG" dirty="0" smtClean="0"/>
              <a:t>  </a:t>
            </a:r>
            <a:r>
              <a:rPr lang="en-SG" dirty="0" err="1" smtClean="0"/>
              <a:t>i</a:t>
            </a:r>
            <a:r>
              <a:rPr lang="en-SG" dirty="0" smtClean="0"/>
              <a:t>. </a:t>
            </a:r>
            <a:r>
              <a:rPr lang="en-SG" dirty="0" err="1" smtClean="0"/>
              <a:t>data.head</a:t>
            </a:r>
            <a:endParaRPr lang="en-SG" dirty="0"/>
          </a:p>
          <a:p>
            <a:r>
              <a:rPr lang="en-SG" dirty="0" smtClean="0"/>
              <a:t>  ii. </a:t>
            </a:r>
            <a:r>
              <a:rPr lang="en-SG" dirty="0" err="1" smtClean="0"/>
              <a:t>Data.shape</a:t>
            </a:r>
            <a:endParaRPr lang="en-SG" dirty="0" smtClean="0"/>
          </a:p>
          <a:p>
            <a:r>
              <a:rPr lang="en-SG" dirty="0"/>
              <a:t> </a:t>
            </a:r>
            <a:r>
              <a:rPr lang="en-SG" dirty="0" smtClean="0"/>
              <a:t> iii. </a:t>
            </a:r>
            <a:r>
              <a:rPr lang="en-SG" dirty="0" err="1" smtClean="0"/>
              <a:t>Data.describe</a:t>
            </a:r>
            <a:r>
              <a:rPr lang="en-SG" dirty="0" smtClean="0"/>
              <a:t>        </a:t>
            </a:r>
          </a:p>
          <a:p>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0563" y="2004530"/>
            <a:ext cx="6927233" cy="3340014"/>
          </a:xfrm>
          <a:prstGeom prst="rect">
            <a:avLst/>
          </a:prstGeom>
        </p:spPr>
      </p:pic>
    </p:spTree>
    <p:extLst>
      <p:ext uri="{BB962C8B-B14F-4D97-AF65-F5344CB8AC3E}">
        <p14:creationId xmlns:p14="http://schemas.microsoft.com/office/powerpoint/2010/main" val="4070540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sz="3200" dirty="0"/>
              <a:t>Works </a:t>
            </a:r>
            <a:r>
              <a:rPr lang="en-SG" sz="3200" dirty="0" smtClean="0"/>
              <a:t>Update</a:t>
            </a:r>
            <a:endParaRPr lang="en-US" sz="3200" dirty="0"/>
          </a:p>
        </p:txBody>
      </p:sp>
      <p:sp>
        <p:nvSpPr>
          <p:cNvPr id="3" name="Text Placeholder 2"/>
          <p:cNvSpPr>
            <a:spLocks noGrp="1"/>
          </p:cNvSpPr>
          <p:nvPr>
            <p:ph idx="1"/>
          </p:nvPr>
        </p:nvSpPr>
        <p:spPr>
          <a:xfrm>
            <a:off x="935498" y="2371852"/>
            <a:ext cx="8825659" cy="3416300"/>
          </a:xfrm>
        </p:spPr>
        <p:txBody>
          <a:bodyPr/>
          <a:lstStyle/>
          <a:p>
            <a:pPr marL="342900" indent="-342900">
              <a:buFont typeface="Arial" panose="020B0604020202020204" pitchFamily="34" charset="0"/>
              <a:buChar char="•"/>
            </a:pPr>
            <a:endParaRPr lang="en-SG" dirty="0" smtClean="0"/>
          </a:p>
          <a:p>
            <a:pPr>
              <a:buFont typeface="Wingdings" panose="05000000000000000000" pitchFamily="2" charset="2"/>
              <a:buChar char="Ø"/>
            </a:pPr>
            <a:r>
              <a:rPr lang="en-SG" dirty="0" smtClean="0"/>
              <a:t>Data </a:t>
            </a:r>
            <a:r>
              <a:rPr lang="en-SG" dirty="0" err="1" smtClean="0"/>
              <a:t>preprocessing</a:t>
            </a:r>
            <a:r>
              <a:rPr lang="en-SG" dirty="0" smtClean="0"/>
              <a:t> </a:t>
            </a:r>
          </a:p>
          <a:p>
            <a:pPr marL="400050" indent="-400050">
              <a:buFont typeface="+mj-lt"/>
              <a:buAutoNum type="romanUcPeriod"/>
            </a:pPr>
            <a:r>
              <a:rPr lang="en-SG" dirty="0" smtClean="0"/>
              <a:t>check null values</a:t>
            </a:r>
          </a:p>
          <a:p>
            <a:pPr marL="400050" indent="-400050">
              <a:buFont typeface="+mj-lt"/>
              <a:buAutoNum type="romanUcPeriod"/>
            </a:pPr>
            <a:r>
              <a:rPr lang="en-SG" dirty="0" smtClean="0"/>
              <a:t>Replace null values with the mean </a:t>
            </a:r>
          </a:p>
          <a:p>
            <a:pPr marL="0" indent="0">
              <a:buNone/>
            </a:pPr>
            <a:r>
              <a:rPr lang="en-SG" dirty="0"/>
              <a:t> </a:t>
            </a:r>
            <a:r>
              <a:rPr lang="en-SG" dirty="0" smtClean="0"/>
              <a:t>      value of that attribute</a:t>
            </a:r>
          </a:p>
          <a:p>
            <a:pPr>
              <a:buFont typeface="Wingdings" panose="05000000000000000000" pitchFamily="2" charset="2"/>
              <a:buChar char="Ø"/>
            </a:pPr>
            <a:r>
              <a:rPr lang="en-SG" dirty="0" smtClean="0"/>
              <a:t>EDA </a:t>
            </a:r>
            <a:r>
              <a:rPr lang="en-SG" dirty="0"/>
              <a:t>(Exploratory data analysis)</a:t>
            </a:r>
          </a:p>
          <a:p>
            <a:pPr marL="342900" indent="-342900">
              <a:buFont typeface="Arial" panose="020B0604020202020204" pitchFamily="34" charset="0"/>
              <a:buChar char="•"/>
            </a:pPr>
            <a:endParaRPr lang="en-SG" dirty="0" smtClean="0"/>
          </a:p>
          <a:p>
            <a:pPr marL="342900" indent="-342900">
              <a:buFont typeface="Arial" panose="020B0604020202020204" pitchFamily="34" charset="0"/>
              <a:buChar char="•"/>
            </a:pPr>
            <a:endParaRPr lang="en-SG" dirty="0" smtClean="0"/>
          </a:p>
          <a:p>
            <a:pPr marL="342900" indent="-342900">
              <a:buFont typeface="Arial" panose="020B0604020202020204" pitchFamily="34" charset="0"/>
              <a:buChar char="•"/>
            </a:pPr>
            <a:endParaRPr lang="en-SG" dirty="0" smtClean="0"/>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28125181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4267" y="733043"/>
            <a:ext cx="4010585" cy="273405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4064" y="688961"/>
            <a:ext cx="3778257" cy="2822220"/>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37273" y="3606623"/>
            <a:ext cx="3291840" cy="2640190"/>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81674" y="3595527"/>
            <a:ext cx="3319510" cy="2662382"/>
          </a:xfrm>
          <a:prstGeom prst="rect">
            <a:avLst/>
          </a:prstGeom>
        </p:spPr>
      </p:pic>
      <p:sp>
        <p:nvSpPr>
          <p:cNvPr id="15" name="Rectangle 14"/>
          <p:cNvSpPr/>
          <p:nvPr/>
        </p:nvSpPr>
        <p:spPr>
          <a:xfrm>
            <a:off x="5597930" y="733043"/>
            <a:ext cx="329184" cy="2979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Left-Right Arrow 15"/>
          <p:cNvSpPr/>
          <p:nvPr/>
        </p:nvSpPr>
        <p:spPr>
          <a:xfrm>
            <a:off x="5209628" y="4754880"/>
            <a:ext cx="1219200" cy="39739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33022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9280" y="1254663"/>
            <a:ext cx="4381476" cy="362213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6960" y="1219847"/>
            <a:ext cx="4535424" cy="3656953"/>
          </a:xfrm>
          <a:prstGeom prst="rect">
            <a:avLst/>
          </a:prstGeom>
        </p:spPr>
      </p:pic>
      <p:sp>
        <p:nvSpPr>
          <p:cNvPr id="3" name="Subtitle 2"/>
          <p:cNvSpPr>
            <a:spLocks noGrp="1"/>
          </p:cNvSpPr>
          <p:nvPr>
            <p:ph type="subTitle" idx="1"/>
          </p:nvPr>
        </p:nvSpPr>
        <p:spPr>
          <a:xfrm>
            <a:off x="1099498" y="5163143"/>
            <a:ext cx="10114923" cy="861420"/>
          </a:xfrm>
        </p:spPr>
        <p:txBody>
          <a:bodyPr/>
          <a:lstStyle/>
          <a:p>
            <a:pPr marL="285750" indent="-285750">
              <a:buFont typeface="Wingdings" panose="05000000000000000000" pitchFamily="2" charset="2"/>
              <a:buChar char="q"/>
            </a:pPr>
            <a:r>
              <a:rPr lang="en-SG" dirty="0" smtClean="0"/>
              <a:t>Scatter plot between </a:t>
            </a:r>
            <a:r>
              <a:rPr lang="en-SG" dirty="0" err="1" smtClean="0"/>
              <a:t>total_protein</a:t>
            </a:r>
            <a:r>
              <a:rPr lang="en-SG" dirty="0" smtClean="0"/>
              <a:t> and albumin and got linear relationship </a:t>
            </a:r>
            <a:endParaRPr lang="en-US" dirty="0"/>
          </a:p>
        </p:txBody>
      </p:sp>
    </p:spTree>
    <p:extLst>
      <p:ext uri="{BB962C8B-B14F-4D97-AF65-F5344CB8AC3E}">
        <p14:creationId xmlns:p14="http://schemas.microsoft.com/office/powerpoint/2010/main" val="319088657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1494</TotalTime>
  <Words>300</Words>
  <Application>Microsoft Office PowerPoint</Application>
  <PresentationFormat>Widescreen</PresentationFormat>
  <Paragraphs>50</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Yu Gothic Medium</vt:lpstr>
      <vt:lpstr>Arial</vt:lpstr>
      <vt:lpstr>Century Gothic</vt:lpstr>
      <vt:lpstr>Wingdings</vt:lpstr>
      <vt:lpstr>Wingdings 3</vt:lpstr>
      <vt:lpstr>Ion Boardroom</vt:lpstr>
      <vt:lpstr>Liver Disease Prediction and Analysis  </vt:lpstr>
      <vt:lpstr>Introduction</vt:lpstr>
      <vt:lpstr>Dataset  </vt:lpstr>
      <vt:lpstr>Dataset</vt:lpstr>
      <vt:lpstr>Objective</vt:lpstr>
      <vt:lpstr>Works Update</vt:lpstr>
      <vt:lpstr>Works Update</vt:lpstr>
      <vt:lpstr>PowerPoint Presentation</vt:lpstr>
      <vt:lpstr>PowerPoint Presentation</vt:lpstr>
      <vt:lpstr>Works Update</vt:lpstr>
      <vt:lpstr>Problem Faced</vt:lpstr>
      <vt:lpstr>Future Work</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Suicide Data  Visualization</dc:title>
  <dc:creator>Farah Tabassum Ahmed</dc:creator>
  <cp:lastModifiedBy>Farah Tabassum Ahmed</cp:lastModifiedBy>
  <cp:revision>28</cp:revision>
  <dcterms:created xsi:type="dcterms:W3CDTF">2019-12-02T19:54:59Z</dcterms:created>
  <dcterms:modified xsi:type="dcterms:W3CDTF">2019-12-08T16:35:24Z</dcterms:modified>
</cp:coreProperties>
</file>