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1" r:id="rId4"/>
    <p:sldId id="260" r:id="rId5"/>
    <p:sldId id="267" r:id="rId6"/>
    <p:sldId id="268" r:id="rId7"/>
    <p:sldId id="270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12/23/2019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990600"/>
            <a:ext cx="5715000" cy="2971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Constantia" pitchFamily="18" charset="0"/>
              </a:rPr>
              <a:t>LIVER DISEASE PREDICTION</a:t>
            </a:r>
            <a:endParaRPr lang="en-US" sz="5400" dirty="0">
              <a:latin typeface="Constant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334000"/>
            <a:ext cx="5181600" cy="1144632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>
                <a:latin typeface="Bahnschrift SemiLight" pitchFamily="34" charset="0"/>
              </a:rPr>
              <a:t>NUSHRAT TANZEEM</a:t>
            </a:r>
          </a:p>
          <a:p>
            <a:pPr algn="ctr"/>
            <a:r>
              <a:rPr lang="en-US" sz="1800" dirty="0" smtClean="0">
                <a:latin typeface="Bahnschrift SemiLight" pitchFamily="34" charset="0"/>
              </a:rPr>
              <a:t>1611107042</a:t>
            </a:r>
            <a:endParaRPr lang="en-US" sz="1800" dirty="0">
              <a:latin typeface="Bahnschrift SemiLight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239000" cy="91439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Narrow" pitchFamily="34" charset="0"/>
              </a:rPr>
              <a:t>Introduction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133600"/>
            <a:ext cx="6096000" cy="3733800"/>
          </a:xfrm>
        </p:spPr>
        <p:txBody>
          <a:bodyPr>
            <a:no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This data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set was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downloaded from the UCI ML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Repository</a:t>
            </a: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It contains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 attributes and 583 instances collected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from North East of Andhra Pradesh, India.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"Dataset"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attributes is the class attribute which will predict whether a person have liver disease or not.</a:t>
            </a:r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1"/>
            <a:ext cx="1676400" cy="15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315200" cy="5715000"/>
          </a:xfrm>
          <a:noFill/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200" dirty="0" smtClean="0">
                <a:solidFill>
                  <a:srgbClr val="8E4832"/>
                </a:solidFill>
                <a:latin typeface="Cambria Math" pitchFamily="18" charset="0"/>
                <a:ea typeface="Cambria Math" pitchFamily="18" charset="0"/>
              </a:rPr>
              <a:t>ATTRIBUTES:</a:t>
            </a:r>
          </a:p>
          <a:p>
            <a:pPr marL="45720" indent="0" algn="ctr">
              <a:buNone/>
            </a:pP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Age of the patient</a:t>
            </a:r>
          </a:p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Gender of the patient</a:t>
            </a:r>
          </a:p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Total Bilirubin</a:t>
            </a:r>
          </a:p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Direct Bilirubin</a:t>
            </a:r>
          </a:p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Alkaline Phosphatase</a:t>
            </a:r>
          </a:p>
          <a:p>
            <a:pPr algn="ctr"/>
            <a:r>
              <a:rPr lang="en-US" dirty="0" err="1">
                <a:latin typeface="Cambria Math" pitchFamily="18" charset="0"/>
                <a:ea typeface="Cambria Math" pitchFamily="18" charset="0"/>
              </a:rPr>
              <a:t>Alamine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Aminotransferase</a:t>
            </a:r>
          </a:p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Aspartate Aminotransferase</a:t>
            </a:r>
          </a:p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Total Proteins</a:t>
            </a:r>
          </a:p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Albumin</a:t>
            </a:r>
          </a:p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Albumin and Globulin Ratio</a:t>
            </a:r>
          </a:p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Dataset (Class attribute)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0104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Narrow" pitchFamily="34" charset="0"/>
                <a:cs typeface="Arial" pitchFamily="34" charset="0"/>
              </a:rPr>
              <a:t>Pre-Processing</a:t>
            </a:r>
            <a:endParaRPr lang="en-US" sz="3600" dirty="0"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9342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 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here were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null values in the Albumin and Globulin Ratio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column which was filled up by finding the mean of the all the instances of the attribute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err="1">
                <a:latin typeface="Cambria Math" pitchFamily="18" charset="0"/>
                <a:ea typeface="Cambria Math" pitchFamily="18" charset="0"/>
              </a:rPr>
              <a:t>Direct_Bilirubin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Alamine_Aminotransferase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Total_Protein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attributes were omitted since their existence doesn’t make any difference to the accuracy.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class attribute consist of two value: 1 and 2</a:t>
            </a:r>
          </a:p>
          <a:p>
            <a:pPr marL="45720" indent="0" algn="ctr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means Yes</a:t>
            </a:r>
          </a:p>
          <a:p>
            <a:pPr marL="45720" indent="0" algn="ctr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means No</a:t>
            </a:r>
          </a:p>
          <a:p>
            <a:pPr marL="45720" indent="0" algn="ctr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So, exchanged the numerical value of “Dataset” to categorical value.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1295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Narrow" pitchFamily="34" charset="0"/>
              </a:rPr>
              <a:t>Work </a:t>
            </a:r>
            <a:r>
              <a:rPr lang="en-US" sz="3600" dirty="0" err="1" smtClean="0">
                <a:latin typeface="Arial Narrow" pitchFamily="34" charset="0"/>
              </a:rPr>
              <a:t>Upto</a:t>
            </a:r>
            <a:r>
              <a:rPr lang="en-US" sz="3600" dirty="0" smtClean="0">
                <a:latin typeface="Arial Narrow" pitchFamily="34" charset="0"/>
              </a:rPr>
              <a:t> Mid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6200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SVM (Support Vector Machine) algorithm is used on the dataset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sz="22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The accuracy on training data is 99.50% and 73.14% on test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data</a:t>
            </a:r>
          </a:p>
          <a:p>
            <a:endParaRPr lang="en-US" sz="22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Keeping the fact of relationship among the attributes of data analysis and visualization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200" dirty="0" err="1" smtClean="0">
                <a:latin typeface="Cambria Math" pitchFamily="18" charset="0"/>
                <a:ea typeface="Cambria Math" pitchFamily="18" charset="0"/>
              </a:rPr>
              <a:t>Direct_Bilirubin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200" dirty="0" err="1" smtClean="0">
                <a:latin typeface="Cambria Math" pitchFamily="18" charset="0"/>
                <a:ea typeface="Cambria Math" pitchFamily="18" charset="0"/>
              </a:rPr>
              <a:t>Alamine_Aminotransferase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200" dirty="0" err="1" smtClean="0">
                <a:latin typeface="Cambria Math" pitchFamily="18" charset="0"/>
                <a:ea typeface="Cambria Math" pitchFamily="18" charset="0"/>
              </a:rPr>
              <a:t>Total_Protein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 attributes are omitted and SVM was applied. Then the accuracy obtained on training and test data are 99.75% and 73.14%. So they don’t contribute much to the accuracy of the dataset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sz="2200" dirty="0">
              <a:latin typeface="Cambria Math" pitchFamily="18" charset="0"/>
              <a:ea typeface="Cambria Math" pitchFamily="18" charset="0"/>
            </a:endParaRPr>
          </a:p>
          <a:p>
            <a:pPr marL="45720" indent="0">
              <a:buNone/>
            </a:pPr>
            <a:endParaRPr lang="en-US" sz="22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2200" dirty="0">
                <a:latin typeface="Cambria Math" pitchFamily="18" charset="0"/>
                <a:ea typeface="Cambria Math" pitchFamily="18" charset="0"/>
              </a:rPr>
              <a:t>RESULT : </a:t>
            </a:r>
          </a:p>
          <a:p>
            <a:r>
              <a:rPr lang="en-US" sz="2200" dirty="0">
                <a:latin typeface="Cambria Math" pitchFamily="18" charset="0"/>
                <a:ea typeface="Cambria Math" pitchFamily="18" charset="0"/>
              </a:rPr>
              <a:t>For SVM, the accuracy is</a:t>
            </a:r>
          </a:p>
          <a:p>
            <a:r>
              <a:rPr lang="en-US" sz="2200" dirty="0">
                <a:latin typeface="Cambria Math" pitchFamily="18" charset="0"/>
                <a:ea typeface="Cambria Math" pitchFamily="18" charset="0"/>
              </a:rPr>
              <a:t>Training data = 99.75%</a:t>
            </a:r>
          </a:p>
          <a:p>
            <a:r>
              <a:rPr lang="en-US" sz="2200" dirty="0">
                <a:latin typeface="Cambria Math" pitchFamily="18" charset="0"/>
                <a:ea typeface="Cambria Math" pitchFamily="18" charset="0"/>
              </a:rPr>
              <a:t>Test data = 73.14%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00" y="152400"/>
            <a:ext cx="1189132" cy="2979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0" y="381001"/>
            <a:ext cx="1103489" cy="76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Narrow" pitchFamily="34" charset="0"/>
              </a:rPr>
              <a:t>Work After Mid</a:t>
            </a:r>
            <a:r>
              <a:rPr lang="en-US" sz="3600" dirty="0" smtClean="0">
                <a:latin typeface="Arial Narrow" pitchFamily="34" charset="0"/>
              </a:rPr>
              <a:t> 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315200" cy="4876800"/>
          </a:xfrm>
        </p:spPr>
        <p:txBody>
          <a:bodyPr>
            <a:normAutofit/>
          </a:bodyPr>
          <a:lstStyle/>
          <a:p>
            <a:pPr lvl="0">
              <a:buClr>
                <a:srgbClr val="FF8600"/>
              </a:buClr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Applied the algorithms KNN, Random Forest, Logistic Regression, Gaussian Naïve Bayes.</a:t>
            </a:r>
          </a:p>
          <a:p>
            <a:pPr lvl="0">
              <a:buClr>
                <a:srgbClr val="FF8600"/>
              </a:buClr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In KNN, I have used the value of k=10 for training dataset and k=1 for testing dataset which provide an accuracy of 100% in the training dataset and 76% in the testing dataset.</a:t>
            </a:r>
          </a:p>
          <a:p>
            <a:pPr lvl="0">
              <a:buClr>
                <a:srgbClr val="FF8600"/>
              </a:buClr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In Random Forest classifier, the accuracy of the training dataset is 100% and the testing dataset is 74.29%</a:t>
            </a:r>
          </a:p>
          <a:p>
            <a:pPr lvl="0">
              <a:buClr>
                <a:srgbClr val="FF8600"/>
              </a:buClr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In Logistic Regression classifier, the accuracy of the training dataset is 72.05% and the testing dataset is 72.57%</a:t>
            </a:r>
          </a:p>
          <a:p>
            <a:pPr lvl="0">
              <a:buClr>
                <a:srgbClr val="FF8600"/>
              </a:buClr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In Gaussian Naïve Bayes classifier, the accuracy of the training dataset is 52.92% and the testing dataset is 60%</a:t>
            </a:r>
          </a:p>
          <a:p>
            <a:pPr lvl="0">
              <a:buClr>
                <a:srgbClr val="FF8600"/>
              </a:buClr>
            </a:pPr>
            <a:endParaRPr lang="en-US" sz="1800" dirty="0" smtClean="0">
              <a:latin typeface="Cambria Math" pitchFamily="18" charset="0"/>
              <a:ea typeface="Cambria Math" pitchFamily="18" charset="0"/>
            </a:endParaRPr>
          </a:p>
          <a:p>
            <a:pPr lvl="0">
              <a:buClr>
                <a:srgbClr val="FF8600"/>
              </a:buClr>
            </a:pPr>
            <a:endParaRPr lang="en-US" sz="1800" dirty="0" smtClean="0">
              <a:latin typeface="Cambria Math" pitchFamily="18" charset="0"/>
              <a:ea typeface="Cambria Math" pitchFamily="18" charset="0"/>
            </a:endParaRPr>
          </a:p>
          <a:p>
            <a:pPr lvl="0">
              <a:buClr>
                <a:srgbClr val="FF8600"/>
              </a:buClr>
            </a:pPr>
            <a:endParaRPr lang="en-US" sz="1800" dirty="0" smtClean="0">
              <a:latin typeface="Cambria Math" pitchFamily="18" charset="0"/>
              <a:ea typeface="Cambria Math" pitchFamily="18" charset="0"/>
            </a:endParaRPr>
          </a:p>
          <a:p>
            <a:pPr lvl="0">
              <a:buClr>
                <a:srgbClr val="FF8600"/>
              </a:buClr>
            </a:pPr>
            <a:endParaRPr lang="en-US" sz="1800" dirty="0" smtClean="0">
              <a:latin typeface="Cambria Math" pitchFamily="18" charset="0"/>
              <a:ea typeface="Cambria Math" pitchFamily="18" charset="0"/>
            </a:endParaRPr>
          </a:p>
          <a:p>
            <a:pPr marL="45720" indent="0">
              <a:buNone/>
            </a:pPr>
            <a:endParaRPr lang="en-US" sz="1800" dirty="0" smtClean="0">
              <a:latin typeface="Cambria Math" pitchFamily="18" charset="0"/>
              <a:ea typeface="Cambria Math" pitchFamily="18" charset="0"/>
            </a:endParaRPr>
          </a:p>
          <a:p>
            <a:pPr marL="45720" indent="0" algn="ctr">
              <a:buNone/>
            </a:pPr>
            <a:endParaRPr lang="en-US" dirty="0" smtClean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0" y="548797"/>
            <a:ext cx="76200" cy="2979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1" y="838200"/>
            <a:ext cx="914400" cy="3012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9899" y="548797"/>
            <a:ext cx="45719" cy="3017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 Narrow" pitchFamily="34" charset="0"/>
              </a:rPr>
              <a:t>Work After Mid</a:t>
            </a:r>
            <a:r>
              <a:rPr lang="en-US" sz="3600" dirty="0" smtClean="0">
                <a:latin typeface="Arial Narrow" pitchFamily="34" charset="0"/>
              </a:rPr>
              <a:t> </a:t>
            </a:r>
            <a:endParaRPr lang="en-US" sz="3600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0170" y="1219200"/>
            <a:ext cx="3657600" cy="845389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endParaRPr lang="en-US" dirty="0" smtClean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0" y="548797"/>
            <a:ext cx="76200" cy="2979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1" y="838200"/>
            <a:ext cx="914400" cy="3012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9899" y="548797"/>
            <a:ext cx="45719" cy="30175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35537"/>
              </p:ext>
            </p:extLst>
          </p:nvPr>
        </p:nvGraphicFramePr>
        <p:xfrm>
          <a:off x="1181100" y="2362200"/>
          <a:ext cx="2209800" cy="7506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4900"/>
                <a:gridCol w="1104900"/>
              </a:tblGrid>
              <a:tr h="3849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nstantia" pitchFamily="18" charset="0"/>
                        </a:rPr>
                        <a:t>Training</a:t>
                      </a:r>
                      <a:endParaRPr lang="en-US" sz="1800" b="1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tantia" pitchFamily="18" charset="0"/>
                        </a:rPr>
                        <a:t>Testing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008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53.92%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85477"/>
              </p:ext>
            </p:extLst>
          </p:nvPr>
        </p:nvGraphicFramePr>
        <p:xfrm>
          <a:off x="5324654" y="2319068"/>
          <a:ext cx="2286000" cy="76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1430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tantia" pitchFamily="18" charset="0"/>
                        </a:rPr>
                        <a:t>Training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tantia" pitchFamily="18" charset="0"/>
                        </a:rPr>
                        <a:t>Testing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74.29%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14400" y="19050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E4832"/>
                </a:solidFill>
                <a:latin typeface="Cambria Math" pitchFamily="18" charset="0"/>
                <a:ea typeface="Cambria Math" pitchFamily="18" charset="0"/>
              </a:rPr>
              <a:t>Gaussian Naïve Bayes</a:t>
            </a:r>
            <a:endParaRPr lang="en-US" b="1" dirty="0">
              <a:solidFill>
                <a:srgbClr val="8E4832"/>
              </a:solidFill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45548"/>
              </p:ext>
            </p:extLst>
          </p:nvPr>
        </p:nvGraphicFramePr>
        <p:xfrm>
          <a:off x="1143000" y="4317808"/>
          <a:ext cx="228600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1430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tantia" pitchFamily="18" charset="0"/>
                        </a:rPr>
                        <a:t>Training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tantia" pitchFamily="18" charset="0"/>
                        </a:rPr>
                        <a:t>Testing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516677"/>
              </p:ext>
            </p:extLst>
          </p:nvPr>
        </p:nvGraphicFramePr>
        <p:xfrm>
          <a:off x="5343702" y="4343399"/>
          <a:ext cx="2286000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/>
                <a:gridCol w="11430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tantia" pitchFamily="18" charset="0"/>
                        </a:rPr>
                        <a:t>Training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tantia" pitchFamily="18" charset="0"/>
                        </a:rPr>
                        <a:t>Testing</a:t>
                      </a:r>
                      <a:endParaRPr lang="en-US" dirty="0">
                        <a:latin typeface="Constantia" pitchFamily="18" charset="0"/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72.05%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477054" y="1870494"/>
            <a:ext cx="1981200" cy="450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E4832"/>
                </a:solidFill>
                <a:latin typeface="Cambria Math" pitchFamily="18" charset="0"/>
                <a:ea typeface="Cambria Math" pitchFamily="18" charset="0"/>
              </a:rPr>
              <a:t>Random Forest</a:t>
            </a:r>
            <a:endParaRPr lang="en-US" b="1" dirty="0">
              <a:solidFill>
                <a:srgbClr val="8E4832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7300" y="3962400"/>
            <a:ext cx="2057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E4832"/>
                </a:solidFill>
                <a:latin typeface="Cambria Math" pitchFamily="18" charset="0"/>
                <a:ea typeface="Cambria Math" pitchFamily="18" charset="0"/>
              </a:rPr>
              <a:t>KNN</a:t>
            </a:r>
            <a:endParaRPr lang="en-US" b="1" dirty="0">
              <a:solidFill>
                <a:srgbClr val="8E4832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9981" y="3962400"/>
            <a:ext cx="2295345" cy="28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8E4832"/>
                </a:solidFill>
                <a:latin typeface="Cambria Math" pitchFamily="18" charset="0"/>
                <a:ea typeface="Cambria Math" pitchFamily="18" charset="0"/>
              </a:rPr>
              <a:t>Logistic Regression</a:t>
            </a:r>
            <a:endParaRPr lang="en-US" b="1" dirty="0">
              <a:solidFill>
                <a:srgbClr val="8E4832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3128665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109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308</TotalTime>
  <Words>428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LIVER DISEASE PREDICTION</vt:lpstr>
      <vt:lpstr>Introduction</vt:lpstr>
      <vt:lpstr> </vt:lpstr>
      <vt:lpstr>Pre-Processing</vt:lpstr>
      <vt:lpstr>Work Upto Mid</vt:lpstr>
      <vt:lpstr>Work After Mid </vt:lpstr>
      <vt:lpstr>Work After Mid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 DISEASE PREDICTION</dc:title>
  <dc:creator>Windows User</dc:creator>
  <cp:lastModifiedBy>Windows User</cp:lastModifiedBy>
  <cp:revision>21</cp:revision>
  <dcterms:created xsi:type="dcterms:W3CDTF">2019-12-03T19:06:33Z</dcterms:created>
  <dcterms:modified xsi:type="dcterms:W3CDTF">2019-12-23T01:00:14Z</dcterms:modified>
</cp:coreProperties>
</file>