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2" r:id="rId4"/>
    <p:sldId id="264" r:id="rId5"/>
    <p:sldId id="260" r:id="rId6"/>
    <p:sldId id="267" r:id="rId7"/>
    <p:sldId id="26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914400"/>
            <a:ext cx="5715000" cy="2971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LIVER DISEASE PREDICTION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334000"/>
            <a:ext cx="5181600" cy="1144632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/>
              <a:t>NUSHRAT TANZEEM</a:t>
            </a:r>
          </a:p>
          <a:p>
            <a:pPr algn="ctr"/>
            <a:r>
              <a:rPr lang="en-US" sz="1800" dirty="0" smtClean="0"/>
              <a:t>1611107042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239000" cy="914399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01000" cy="5105400"/>
          </a:xfrm>
        </p:spPr>
        <p:txBody>
          <a:bodyPr>
            <a:noAutofit/>
          </a:bodyPr>
          <a:lstStyle/>
          <a:p>
            <a:r>
              <a:rPr lang="en-US" sz="1800" dirty="0"/>
              <a:t>This data </a:t>
            </a:r>
            <a:r>
              <a:rPr lang="en-US" sz="1800" dirty="0" smtClean="0"/>
              <a:t>set was </a:t>
            </a:r>
            <a:r>
              <a:rPr lang="en-US" sz="1800" dirty="0"/>
              <a:t>downloaded from the UCI ML </a:t>
            </a:r>
            <a:r>
              <a:rPr lang="en-US" sz="1800" dirty="0" smtClean="0"/>
              <a:t>Repository which </a:t>
            </a:r>
            <a:r>
              <a:rPr lang="en-US" sz="1800" dirty="0" smtClean="0"/>
              <a:t>contains </a:t>
            </a:r>
            <a:r>
              <a:rPr lang="en-US" sz="1800" dirty="0" smtClean="0"/>
              <a:t>11 attributes and 583 instances collected </a:t>
            </a:r>
            <a:r>
              <a:rPr lang="en-US" sz="1800" dirty="0"/>
              <a:t>from North East of Andhra Pradesh, India. The "Dataset" </a:t>
            </a:r>
            <a:r>
              <a:rPr lang="en-US" sz="1800" dirty="0" smtClean="0"/>
              <a:t>attributes is the class attribute which will predict whether a person have liver disease or not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Attributes</a:t>
            </a:r>
            <a:r>
              <a:rPr lang="en-US" sz="1800" dirty="0" smtClean="0"/>
              <a:t>: </a:t>
            </a:r>
            <a:endParaRPr lang="en-US" sz="1800" dirty="0"/>
          </a:p>
          <a:p>
            <a:r>
              <a:rPr lang="en-US" sz="1800" dirty="0"/>
              <a:t>Age of the patient</a:t>
            </a:r>
          </a:p>
          <a:p>
            <a:r>
              <a:rPr lang="en-US" sz="1800" dirty="0"/>
              <a:t>Gender of the patient</a:t>
            </a:r>
          </a:p>
          <a:p>
            <a:r>
              <a:rPr lang="en-US" sz="1800" dirty="0"/>
              <a:t>Total Bilirubin</a:t>
            </a:r>
          </a:p>
          <a:p>
            <a:r>
              <a:rPr lang="en-US" sz="1800" dirty="0"/>
              <a:t>Direct Bilirubin</a:t>
            </a:r>
          </a:p>
          <a:p>
            <a:r>
              <a:rPr lang="en-US" sz="1800" dirty="0"/>
              <a:t>Alkaline </a:t>
            </a:r>
            <a:r>
              <a:rPr lang="en-US" sz="1800" dirty="0" smtClean="0"/>
              <a:t>Phosphatase</a:t>
            </a:r>
            <a:endParaRPr lang="en-US" sz="1800" dirty="0"/>
          </a:p>
          <a:p>
            <a:r>
              <a:rPr lang="en-US" sz="1800" dirty="0" err="1" smtClean="0"/>
              <a:t>Alamine</a:t>
            </a:r>
            <a:r>
              <a:rPr lang="en-US" sz="1800" dirty="0" smtClean="0"/>
              <a:t>  Aminotransferase</a:t>
            </a:r>
            <a:endParaRPr lang="en-US" sz="1800" dirty="0"/>
          </a:p>
          <a:p>
            <a:r>
              <a:rPr lang="en-US" sz="1800" dirty="0"/>
              <a:t>Aspartate Aminotransferase</a:t>
            </a:r>
          </a:p>
          <a:p>
            <a:r>
              <a:rPr lang="en-US" sz="1800" dirty="0"/>
              <a:t>Total </a:t>
            </a:r>
            <a:r>
              <a:rPr lang="en-US" sz="1800" dirty="0" smtClean="0"/>
              <a:t>Proteins</a:t>
            </a:r>
            <a:endParaRPr lang="en-US" sz="1800" dirty="0"/>
          </a:p>
          <a:p>
            <a:r>
              <a:rPr lang="en-US" sz="1800" dirty="0"/>
              <a:t>Albumin</a:t>
            </a:r>
          </a:p>
          <a:p>
            <a:r>
              <a:rPr lang="en-US" sz="1800" dirty="0"/>
              <a:t>Albumin and Globulin Ratio</a:t>
            </a:r>
          </a:p>
          <a:p>
            <a:r>
              <a:rPr lang="en-US" sz="1800" dirty="0" smtClean="0"/>
              <a:t>Dataset (Class attribute)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315200" cy="914399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 Narrow" pitchFamily="34" charset="0"/>
              </a:rPr>
              <a:t>DATA  ANALYSIS &amp; VISUALIZATION</a:t>
            </a:r>
            <a:endParaRPr lang="en-US" sz="36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70018"/>
            <a:ext cx="3733800" cy="4953000"/>
          </a:xfrm>
        </p:spPr>
        <p:txBody>
          <a:bodyPr>
            <a:noAutofit/>
          </a:bodyPr>
          <a:lstStyle/>
          <a:p>
            <a:r>
              <a:rPr lang="en-US" sz="1800" dirty="0" smtClean="0"/>
              <a:t>From the count plot, it is found that the number of male patients are 441 and the female patients are </a:t>
            </a:r>
            <a:r>
              <a:rPr lang="en-US" sz="1800" dirty="0" smtClean="0"/>
              <a:t>142</a:t>
            </a:r>
            <a:endParaRPr lang="en-US" sz="1800" dirty="0"/>
          </a:p>
          <a:p>
            <a:r>
              <a:rPr lang="en-US" sz="1800" dirty="0"/>
              <a:t>Albumin </a:t>
            </a:r>
            <a:r>
              <a:rPr lang="en-US" sz="1800" dirty="0" smtClean="0"/>
              <a:t>Level and Bilirubin level </a:t>
            </a:r>
            <a:r>
              <a:rPr lang="en-US" sz="1800" dirty="0"/>
              <a:t>is higher in </a:t>
            </a:r>
            <a:r>
              <a:rPr lang="en-US" sz="1800" dirty="0" smtClean="0"/>
              <a:t>case </a:t>
            </a:r>
            <a:r>
              <a:rPr lang="en-US" sz="1800" dirty="0"/>
              <a:t>of male compared to female</a:t>
            </a:r>
            <a:r>
              <a:rPr lang="en-US" sz="1800" dirty="0" smtClean="0"/>
              <a:t>.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Age </a:t>
            </a:r>
            <a:r>
              <a:rPr lang="en-US" sz="1800" dirty="0"/>
              <a:t>seems to be a factor for liver disease for both male and female </a:t>
            </a:r>
            <a:r>
              <a:rPr lang="en-US" sz="1800" dirty="0" smtClean="0"/>
              <a:t>genders</a:t>
            </a:r>
          </a:p>
          <a:p>
            <a:endParaRPr lang="en-US" sz="1800" dirty="0"/>
          </a:p>
          <a:p>
            <a:r>
              <a:rPr lang="en-US" sz="1800" dirty="0" smtClean="0"/>
              <a:t>The age difference can be seen in the graphs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96200" y="533400"/>
            <a:ext cx="350932" cy="2979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0" y="457200"/>
            <a:ext cx="1066800" cy="30122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548797"/>
            <a:ext cx="178418" cy="30175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7"/>
          <a:stretch/>
        </p:blipFill>
        <p:spPr bwMode="auto">
          <a:xfrm>
            <a:off x="5029200" y="1676399"/>
            <a:ext cx="3646815" cy="237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395" y="4148037"/>
            <a:ext cx="2248620" cy="2451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4148037"/>
            <a:ext cx="2278089" cy="244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16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315200" cy="914399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 Narrow" pitchFamily="34" charset="0"/>
              </a:rPr>
              <a:t>DATA  ANALYSIS &amp; VISUALIZATION</a:t>
            </a:r>
            <a:endParaRPr lang="en-US" sz="3600" dirty="0">
              <a:latin typeface="Arial Narrow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96200" y="533400"/>
            <a:ext cx="350932" cy="2979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1999072"/>
            <a:ext cx="3886200" cy="3897168"/>
          </a:xfrm>
        </p:spPr>
        <p:txBody>
          <a:bodyPr/>
          <a:lstStyle/>
          <a:p>
            <a:r>
              <a:rPr lang="en-US" sz="1800" dirty="0"/>
              <a:t>S</a:t>
            </a:r>
            <a:r>
              <a:rPr lang="en-US" sz="1800" dirty="0" smtClean="0"/>
              <a:t>catterplots </a:t>
            </a:r>
            <a:r>
              <a:rPr lang="en-US" sz="1800" dirty="0" smtClean="0"/>
              <a:t>of all the attributes (except age, dataset attribute</a:t>
            </a:r>
            <a:r>
              <a:rPr lang="en-US" sz="1800" dirty="0" smtClean="0"/>
              <a:t>) is created </a:t>
            </a:r>
            <a:r>
              <a:rPr lang="en-US" sz="1800" dirty="0" smtClean="0"/>
              <a:t>with gender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Using </a:t>
            </a:r>
            <a:r>
              <a:rPr lang="en-US" sz="1800" dirty="0" err="1" smtClean="0"/>
              <a:t>jointplots</a:t>
            </a:r>
            <a:r>
              <a:rPr lang="en-US" sz="1800" dirty="0" smtClean="0"/>
              <a:t> among the </a:t>
            </a:r>
            <a:r>
              <a:rPr lang="en-US" sz="1800" dirty="0" smtClean="0"/>
              <a:t>attributes, it was </a:t>
            </a:r>
            <a:r>
              <a:rPr lang="en-US" sz="1800" dirty="0" smtClean="0"/>
              <a:t>found </a:t>
            </a:r>
            <a:r>
              <a:rPr lang="en-US" sz="1800" dirty="0" smtClean="0"/>
              <a:t>that a </a:t>
            </a:r>
            <a:r>
              <a:rPr lang="en-US" sz="1800" dirty="0" smtClean="0"/>
              <a:t>linear relationship </a:t>
            </a:r>
            <a:r>
              <a:rPr lang="en-US" sz="1800" dirty="0"/>
              <a:t>between the following features:</a:t>
            </a:r>
          </a:p>
          <a:p>
            <a:r>
              <a:rPr lang="en-US" sz="1800" dirty="0" err="1"/>
              <a:t>Direct_Bilirubin</a:t>
            </a:r>
            <a:r>
              <a:rPr lang="en-US" sz="1800" dirty="0"/>
              <a:t> &amp; </a:t>
            </a:r>
            <a:r>
              <a:rPr lang="en-US" sz="1800" dirty="0" err="1"/>
              <a:t>Total_Bilirubin</a:t>
            </a:r>
            <a:endParaRPr lang="en-US" sz="1800" dirty="0"/>
          </a:p>
          <a:p>
            <a:r>
              <a:rPr lang="en-US" sz="1800" dirty="0" err="1"/>
              <a:t>Aspartate_Aminotransferase</a:t>
            </a:r>
            <a:r>
              <a:rPr lang="en-US" sz="1800" dirty="0"/>
              <a:t> &amp; </a:t>
            </a:r>
            <a:r>
              <a:rPr lang="en-US" sz="1800" dirty="0" err="1"/>
              <a:t>Alamine_Aminotransferase</a:t>
            </a:r>
            <a:endParaRPr lang="en-US" sz="1800" dirty="0"/>
          </a:p>
          <a:p>
            <a:r>
              <a:rPr lang="en-US" sz="1800" dirty="0" err="1"/>
              <a:t>Total_Protiens</a:t>
            </a:r>
            <a:r>
              <a:rPr lang="en-US" sz="1800" dirty="0"/>
              <a:t> &amp; Albumin</a:t>
            </a:r>
          </a:p>
          <a:p>
            <a:r>
              <a:rPr lang="en-US" sz="1800" dirty="0" err="1"/>
              <a:t>Albumin_and_Globulin_Ratio</a:t>
            </a:r>
            <a:r>
              <a:rPr lang="en-US" sz="1800" dirty="0"/>
              <a:t> &amp; </a:t>
            </a:r>
            <a:r>
              <a:rPr lang="en-US" sz="1800" dirty="0" smtClean="0"/>
              <a:t>Albumin.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548797"/>
            <a:ext cx="178418" cy="30175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745410"/>
            <a:ext cx="2057090" cy="220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983599"/>
            <a:ext cx="205709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45411"/>
            <a:ext cx="2076450" cy="220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87911"/>
            <a:ext cx="2076450" cy="220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97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315200" cy="1154097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Narrow" pitchFamily="34" charset="0"/>
              </a:rPr>
              <a:t>PRE-PROCESSING</a:t>
            </a:r>
            <a:endParaRPr lang="en-US" sz="36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6934200" cy="4572000"/>
          </a:xfrm>
        </p:spPr>
        <p:txBody>
          <a:bodyPr>
            <a:normAutofit/>
          </a:bodyPr>
          <a:lstStyle/>
          <a:p>
            <a:r>
              <a:rPr lang="en-US" sz="1800" dirty="0"/>
              <a:t> T</a:t>
            </a:r>
            <a:r>
              <a:rPr lang="en-US" sz="1800" dirty="0" smtClean="0"/>
              <a:t>here were </a:t>
            </a:r>
            <a:r>
              <a:rPr lang="en-US" sz="1800" dirty="0"/>
              <a:t>4 null values in the Albumin and Globulin Ratio </a:t>
            </a:r>
            <a:r>
              <a:rPr lang="en-US" sz="1800" dirty="0" smtClean="0"/>
              <a:t>column which was filled up by finding the mean of the all the instances of the </a:t>
            </a:r>
            <a:r>
              <a:rPr lang="en-US" sz="1800" dirty="0" smtClean="0"/>
              <a:t>attribute</a:t>
            </a:r>
          </a:p>
          <a:p>
            <a:endParaRPr lang="en-US" sz="1800" dirty="0"/>
          </a:p>
          <a:p>
            <a:r>
              <a:rPr lang="en-US" sz="1800" dirty="0" err="1"/>
              <a:t>Direct_Bilirubin</a:t>
            </a:r>
            <a:r>
              <a:rPr lang="en-US" sz="1800" dirty="0"/>
              <a:t>, </a:t>
            </a:r>
            <a:r>
              <a:rPr lang="en-US" sz="1800" dirty="0" err="1"/>
              <a:t>Alamine_Aminotransferase</a:t>
            </a:r>
            <a:r>
              <a:rPr lang="en-US" sz="1800" dirty="0"/>
              <a:t>, </a:t>
            </a:r>
            <a:r>
              <a:rPr lang="en-US" sz="1800" dirty="0" err="1"/>
              <a:t>Total_Protein</a:t>
            </a:r>
            <a:r>
              <a:rPr lang="en-US" sz="1800" dirty="0"/>
              <a:t> </a:t>
            </a:r>
            <a:r>
              <a:rPr lang="en-US" sz="1800" dirty="0" smtClean="0"/>
              <a:t>attributes were omitted since their existence doesn’t make any difference to the accuracy.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The class attribute consist of two value: 1 and 2</a:t>
            </a:r>
          </a:p>
          <a:p>
            <a:pPr marL="45720" indent="0" algn="ctr">
              <a:buNone/>
            </a:pPr>
            <a:r>
              <a:rPr lang="en-US" sz="1800" dirty="0" smtClean="0"/>
              <a:t>1 means Yes</a:t>
            </a:r>
          </a:p>
          <a:p>
            <a:pPr marL="45720" indent="0" algn="ctr">
              <a:buNone/>
            </a:pPr>
            <a:r>
              <a:rPr lang="en-US" sz="1800" dirty="0" smtClean="0"/>
              <a:t>2 means </a:t>
            </a:r>
            <a:r>
              <a:rPr lang="en-US" sz="1800" dirty="0" smtClean="0"/>
              <a:t>No</a:t>
            </a:r>
          </a:p>
          <a:p>
            <a:pPr marL="45720" indent="0" algn="ctr">
              <a:buNone/>
            </a:pPr>
            <a:r>
              <a:rPr lang="en-US" sz="1800" dirty="0" smtClean="0"/>
              <a:t>So</a:t>
            </a:r>
            <a:r>
              <a:rPr lang="en-US" sz="1800" dirty="0" smtClean="0"/>
              <a:t>, exchanged the numerical value of “Dataset” to </a:t>
            </a:r>
            <a:r>
              <a:rPr lang="en-US" sz="1800" dirty="0" smtClean="0"/>
              <a:t>categorical value.</a:t>
            </a:r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315200" cy="1295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Narrow" pitchFamily="34" charset="0"/>
              </a:rPr>
              <a:t>METHODOLOGY</a:t>
            </a:r>
            <a:endParaRPr lang="en-US" sz="36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86000"/>
            <a:ext cx="7086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SVM (Support Vector Machine) algorithm is used on the dataset.</a:t>
            </a:r>
          </a:p>
          <a:p>
            <a:r>
              <a:rPr lang="en-US" dirty="0" smtClean="0"/>
              <a:t>The accuracy on training data is 99.50% and 73.14% on test data</a:t>
            </a:r>
          </a:p>
          <a:p>
            <a:r>
              <a:rPr lang="en-US" dirty="0" smtClean="0"/>
              <a:t>Keeping the fact of relationship among the attributes of data analysis and visualization</a:t>
            </a:r>
            <a:r>
              <a:rPr lang="en-US" dirty="0"/>
              <a:t>, </a:t>
            </a:r>
            <a:r>
              <a:rPr lang="en-US" dirty="0" err="1" smtClean="0"/>
              <a:t>Direct_Bilirubin</a:t>
            </a:r>
            <a:r>
              <a:rPr lang="en-US" dirty="0" smtClean="0"/>
              <a:t>, </a:t>
            </a:r>
            <a:r>
              <a:rPr lang="en-US" dirty="0" err="1" smtClean="0"/>
              <a:t>Alamine_Aminotransferase</a:t>
            </a:r>
            <a:r>
              <a:rPr lang="en-US" dirty="0" smtClean="0"/>
              <a:t>, </a:t>
            </a:r>
            <a:r>
              <a:rPr lang="en-US" dirty="0" err="1" smtClean="0"/>
              <a:t>Total_Protein</a:t>
            </a:r>
            <a:r>
              <a:rPr lang="en-US" dirty="0" smtClean="0"/>
              <a:t> attributes are omitted and SVM was applied. Then the accuracy obtained on training and test data are 99.75% and 73.14%. So they don’t contribute much to the accuracy of the dataset.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00" y="152400"/>
            <a:ext cx="1189132" cy="2979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0" y="381001"/>
            <a:ext cx="1103489" cy="76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3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315200" cy="1154097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Narrow" pitchFamily="34" charset="0"/>
              </a:rPr>
              <a:t>RESULT AND UPCOMING WORK</a:t>
            </a:r>
            <a:endParaRPr lang="en-US" sz="36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315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RESULT : </a:t>
            </a:r>
          </a:p>
          <a:p>
            <a:r>
              <a:rPr lang="en-US" dirty="0" smtClean="0"/>
              <a:t>For SVM, the accuracy is</a:t>
            </a:r>
          </a:p>
          <a:p>
            <a:pPr marL="45720" indent="0">
              <a:buNone/>
            </a:pPr>
            <a:r>
              <a:rPr lang="en-US" dirty="0" smtClean="0"/>
              <a:t>Training data = 99.75%</a:t>
            </a:r>
          </a:p>
          <a:p>
            <a:pPr marL="45720" indent="0">
              <a:buNone/>
            </a:pPr>
            <a:r>
              <a:rPr lang="en-US" dirty="0" smtClean="0"/>
              <a:t>Test data = 73.14%</a:t>
            </a:r>
          </a:p>
          <a:p>
            <a:pPr marL="45720" indent="0" algn="ctr">
              <a:buNone/>
            </a:pPr>
            <a:endParaRPr lang="en-US" dirty="0" smtClean="0"/>
          </a:p>
          <a:p>
            <a:pPr marL="45720" indent="0" algn="ctr">
              <a:buNone/>
            </a:pPr>
            <a:endParaRPr lang="en-US" dirty="0" smtClean="0"/>
          </a:p>
          <a:p>
            <a:r>
              <a:rPr lang="en-US" dirty="0" smtClean="0"/>
              <a:t>UPCOMING WORK : </a:t>
            </a:r>
          </a:p>
          <a:p>
            <a:r>
              <a:rPr lang="en-US" dirty="0" smtClean="0"/>
              <a:t>A lot of pre-processing is necessary</a:t>
            </a:r>
          </a:p>
          <a:p>
            <a:r>
              <a:rPr lang="en-US" dirty="0" smtClean="0"/>
              <a:t>Algorithms like logistic regression, random forest and so on will be applied.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0" y="548797"/>
            <a:ext cx="76200" cy="2979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1" y="838200"/>
            <a:ext cx="914400" cy="30122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9899" y="548797"/>
            <a:ext cx="45719" cy="30175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4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3128665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1096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195</TotalTime>
  <Words>413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LIVER DISEASE PREDICTION</vt:lpstr>
      <vt:lpstr>Introduction</vt:lpstr>
      <vt:lpstr>DATA  ANALYSIS &amp; VISUALIZATION</vt:lpstr>
      <vt:lpstr>DATA  ANALYSIS &amp; VISUALIZATION</vt:lpstr>
      <vt:lpstr>PRE-PROCESSING</vt:lpstr>
      <vt:lpstr>METHODOLOGY</vt:lpstr>
      <vt:lpstr>RESULT AND UPCOMING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LIVER DISEASE PREDICTION</dc:title>
  <dc:creator>Windows User</dc:creator>
  <cp:lastModifiedBy>Windows User</cp:lastModifiedBy>
  <cp:revision>13</cp:revision>
  <dcterms:created xsi:type="dcterms:W3CDTF">2019-12-03T19:06:33Z</dcterms:created>
  <dcterms:modified xsi:type="dcterms:W3CDTF">2019-12-03T23:36:09Z</dcterms:modified>
</cp:coreProperties>
</file>