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3" r:id="rId4"/>
    <p:sldId id="260" r:id="rId5"/>
    <p:sldId id="261" r:id="rId6"/>
    <p:sldId id="263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40032C-46AD-4DD3-A902-6EF07A1762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5BB5F-C9A0-4924-BFCD-00B7D79E25F0}">
      <dgm:prSet/>
      <dgm:spPr>
        <a:solidFill>
          <a:srgbClr val="FFC000"/>
        </a:solidFill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Did you know?</a:t>
          </a:r>
          <a:endParaRPr lang="en-US" dirty="0">
            <a:solidFill>
              <a:schemeClr val="tx1"/>
            </a:solidFill>
          </a:endParaRPr>
        </a:p>
      </dgm:t>
    </dgm:pt>
    <dgm:pt modelId="{56BA1BB6-264A-4A61-AE95-2230241EA9A3}" type="parTrans" cxnId="{48BBE97C-E361-4B97-B35B-5318E7E2AAD1}">
      <dgm:prSet/>
      <dgm:spPr/>
      <dgm:t>
        <a:bodyPr/>
        <a:lstStyle/>
        <a:p>
          <a:endParaRPr lang="en-US"/>
        </a:p>
      </dgm:t>
    </dgm:pt>
    <dgm:pt modelId="{B9328432-726E-49FE-BBFD-C79768D93588}" type="sibTrans" cxnId="{48BBE97C-E361-4B97-B35B-5318E7E2AAD1}">
      <dgm:prSet/>
      <dgm:spPr/>
      <dgm:t>
        <a:bodyPr/>
        <a:lstStyle/>
        <a:p>
          <a:endParaRPr lang="en-US"/>
        </a:p>
      </dgm:t>
    </dgm:pt>
    <dgm:pt modelId="{07E2AFBA-94D6-455C-A98B-476EB78608CF}">
      <dgm:prSet/>
      <dgm:spPr/>
      <dgm:t>
        <a:bodyPr/>
        <a:lstStyle/>
        <a:p>
          <a:pPr rtl="0"/>
          <a:r>
            <a:rPr lang="en-US" b="1" dirty="0" smtClean="0"/>
            <a:t>About one person in 5,000–15,000 dies by suicide every year (1.4% of all deaths)</a:t>
          </a:r>
          <a:endParaRPr lang="en-US" b="1" dirty="0">
            <a:solidFill>
              <a:schemeClr val="tx2"/>
            </a:solidFill>
          </a:endParaRPr>
        </a:p>
      </dgm:t>
    </dgm:pt>
    <dgm:pt modelId="{3C0F4855-1611-442A-A49B-7E0BAEAB95D0}" type="parTrans" cxnId="{E97D26D7-9E1C-46D3-897C-E568752382C8}">
      <dgm:prSet/>
      <dgm:spPr/>
      <dgm:t>
        <a:bodyPr/>
        <a:lstStyle/>
        <a:p>
          <a:endParaRPr lang="en-US"/>
        </a:p>
      </dgm:t>
    </dgm:pt>
    <dgm:pt modelId="{63FF9F77-B3CE-47BB-801B-94663202E78E}" type="sibTrans" cxnId="{E97D26D7-9E1C-46D3-897C-E568752382C8}">
      <dgm:prSet/>
      <dgm:spPr/>
      <dgm:t>
        <a:bodyPr/>
        <a:lstStyle/>
        <a:p>
          <a:endParaRPr lang="en-US"/>
        </a:p>
      </dgm:t>
    </dgm:pt>
    <dgm:pt modelId="{5F9647CF-605F-4CE3-AB75-131FA3A4B635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an estimated 793 000 suicide deaths worldwide in 2016</a:t>
          </a:r>
          <a:endParaRPr lang="en-US" b="1" dirty="0">
            <a:solidFill>
              <a:schemeClr val="tx1"/>
            </a:solidFill>
          </a:endParaRPr>
        </a:p>
      </dgm:t>
    </dgm:pt>
    <dgm:pt modelId="{2C4EF7A3-45E3-4BB3-945F-B8985AEEBBE4}" type="parTrans" cxnId="{3B64747A-4BD6-4402-8225-B450C880DA30}">
      <dgm:prSet/>
      <dgm:spPr/>
      <dgm:t>
        <a:bodyPr/>
        <a:lstStyle/>
        <a:p>
          <a:endParaRPr lang="en-US"/>
        </a:p>
      </dgm:t>
    </dgm:pt>
    <dgm:pt modelId="{66DB7D5B-1C0D-43CC-9FC3-7A6C9A1CC312}" type="sibTrans" cxnId="{3B64747A-4BD6-4402-8225-B450C880DA30}">
      <dgm:prSet/>
      <dgm:spPr/>
      <dgm:t>
        <a:bodyPr/>
        <a:lstStyle/>
        <a:p>
          <a:endParaRPr lang="en-US"/>
        </a:p>
      </dgm:t>
    </dgm:pt>
    <dgm:pt modelId="{DE33DA5B-27B4-424C-865E-8CBBCF5FA8C5}" type="pres">
      <dgm:prSet presAssocID="{7240032C-46AD-4DD3-A902-6EF07A1762E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DD9883-E43B-40F6-8108-B4DF3B3402C5}" type="pres">
      <dgm:prSet presAssocID="{9ED5BB5F-C9A0-4924-BFCD-00B7D79E25F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9082D-50B8-40D7-9543-76A299B23087}" type="pres">
      <dgm:prSet presAssocID="{9ED5BB5F-C9A0-4924-BFCD-00B7D79E25F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3ABC70-3961-49EC-A0A2-793892A6A479}" type="presOf" srcId="{9ED5BB5F-C9A0-4924-BFCD-00B7D79E25F0}" destId="{31DD9883-E43B-40F6-8108-B4DF3B3402C5}" srcOrd="0" destOrd="0" presId="urn:microsoft.com/office/officeart/2005/8/layout/vList2"/>
    <dgm:cxn modelId="{E97D26D7-9E1C-46D3-897C-E568752382C8}" srcId="{9ED5BB5F-C9A0-4924-BFCD-00B7D79E25F0}" destId="{07E2AFBA-94D6-455C-A98B-476EB78608CF}" srcOrd="0" destOrd="0" parTransId="{3C0F4855-1611-442A-A49B-7E0BAEAB95D0}" sibTransId="{63FF9F77-B3CE-47BB-801B-94663202E78E}"/>
    <dgm:cxn modelId="{3FFE5618-65B9-40C5-966E-45C0C09F4BD4}" type="presOf" srcId="{5F9647CF-605F-4CE3-AB75-131FA3A4B635}" destId="{AE99082D-50B8-40D7-9543-76A299B23087}" srcOrd="0" destOrd="1" presId="urn:microsoft.com/office/officeart/2005/8/layout/vList2"/>
    <dgm:cxn modelId="{3184C033-0B1A-4E2A-AC31-7E74BD5579F9}" type="presOf" srcId="{07E2AFBA-94D6-455C-A98B-476EB78608CF}" destId="{AE99082D-50B8-40D7-9543-76A299B23087}" srcOrd="0" destOrd="0" presId="urn:microsoft.com/office/officeart/2005/8/layout/vList2"/>
    <dgm:cxn modelId="{3B64747A-4BD6-4402-8225-B450C880DA30}" srcId="{9ED5BB5F-C9A0-4924-BFCD-00B7D79E25F0}" destId="{5F9647CF-605F-4CE3-AB75-131FA3A4B635}" srcOrd="1" destOrd="0" parTransId="{2C4EF7A3-45E3-4BB3-945F-B8985AEEBBE4}" sibTransId="{66DB7D5B-1C0D-43CC-9FC3-7A6C9A1CC312}"/>
    <dgm:cxn modelId="{EF58EFB6-7228-480A-A21C-007D7FDE4F0F}" type="presOf" srcId="{7240032C-46AD-4DD3-A902-6EF07A1762ED}" destId="{DE33DA5B-27B4-424C-865E-8CBBCF5FA8C5}" srcOrd="0" destOrd="0" presId="urn:microsoft.com/office/officeart/2005/8/layout/vList2"/>
    <dgm:cxn modelId="{48BBE97C-E361-4B97-B35B-5318E7E2AAD1}" srcId="{7240032C-46AD-4DD3-A902-6EF07A1762ED}" destId="{9ED5BB5F-C9A0-4924-BFCD-00B7D79E25F0}" srcOrd="0" destOrd="0" parTransId="{56BA1BB6-264A-4A61-AE95-2230241EA9A3}" sibTransId="{B9328432-726E-49FE-BBFD-C79768D93588}"/>
    <dgm:cxn modelId="{94DF222B-8730-4402-8085-BE9210E21F5E}" type="presParOf" srcId="{DE33DA5B-27B4-424C-865E-8CBBCF5FA8C5}" destId="{31DD9883-E43B-40F6-8108-B4DF3B3402C5}" srcOrd="0" destOrd="0" presId="urn:microsoft.com/office/officeart/2005/8/layout/vList2"/>
    <dgm:cxn modelId="{1C84BC20-0B10-4962-9EFF-426865089F8D}" type="presParOf" srcId="{DE33DA5B-27B4-424C-865E-8CBBCF5FA8C5}" destId="{AE99082D-50B8-40D7-9543-76A299B2308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D9883-E43B-40F6-8108-B4DF3B3402C5}">
      <dsp:nvSpPr>
        <dsp:cNvPr id="0" name=""/>
        <dsp:cNvSpPr/>
      </dsp:nvSpPr>
      <dsp:spPr>
        <a:xfrm>
          <a:off x="0" y="214379"/>
          <a:ext cx="3096344" cy="719549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Did you know?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35125" y="249504"/>
        <a:ext cx="3026094" cy="649299"/>
      </dsp:txXfrm>
    </dsp:sp>
    <dsp:sp modelId="{AE99082D-50B8-40D7-9543-76A299B23087}">
      <dsp:nvSpPr>
        <dsp:cNvPr id="0" name=""/>
        <dsp:cNvSpPr/>
      </dsp:nvSpPr>
      <dsp:spPr>
        <a:xfrm>
          <a:off x="0" y="933929"/>
          <a:ext cx="3096344" cy="242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09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b="1" kern="1200" dirty="0" smtClean="0"/>
            <a:t>About one person in 5,000–15,000 dies by suicide every year (1.4% of all deaths)</a:t>
          </a:r>
          <a:endParaRPr lang="en-US" sz="2300" b="1" kern="1200" dirty="0">
            <a:solidFill>
              <a:schemeClr val="tx2"/>
            </a:solidFill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b="1" kern="1200" dirty="0" smtClean="0">
              <a:solidFill>
                <a:schemeClr val="tx1"/>
              </a:solidFill>
            </a:rPr>
            <a:t>an estimated 793 000 suicide deaths worldwide in 2016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0" y="933929"/>
        <a:ext cx="3096344" cy="2421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EA06-CB6E-4BD7-9563-AB712F163F5B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EA06-CB6E-4BD7-9563-AB712F163F5B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0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EA06-CB6E-4BD7-9563-AB712F163F5B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1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EA06-CB6E-4BD7-9563-AB712F163F5B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6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EA06-CB6E-4BD7-9563-AB712F163F5B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1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EA06-CB6E-4BD7-9563-AB712F163F5B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9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EA06-CB6E-4BD7-9563-AB712F163F5B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7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EA06-CB6E-4BD7-9563-AB712F163F5B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5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EA06-CB6E-4BD7-9563-AB712F163F5B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6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EA06-CB6E-4BD7-9563-AB712F163F5B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9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EA06-CB6E-4BD7-9563-AB712F163F5B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9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BEA06-CB6E-4BD7-9563-AB712F163F5B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9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42" y="1"/>
            <a:ext cx="9203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2059" y="692696"/>
            <a:ext cx="6984776" cy="1584176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Suicide Data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Visualization</a:t>
            </a:r>
            <a:endParaRPr lang="en-US" sz="40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8" y="2852936"/>
            <a:ext cx="3872814" cy="3168352"/>
          </a:xfrm>
        </p:spPr>
        <p:txBody>
          <a:bodyPr>
            <a:normAutofit/>
          </a:bodyPr>
          <a:lstStyle/>
          <a:p>
            <a:pPr algn="l"/>
            <a:r>
              <a:rPr lang="en-US" sz="3000" u="sng" dirty="0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t>Group members: </a:t>
            </a:r>
          </a:p>
          <a:p>
            <a:pPr algn="l"/>
            <a:endParaRPr lang="en-US" sz="2800" dirty="0" smtClean="0">
              <a:solidFill>
                <a:schemeClr val="tx1"/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t>Nushrat Tanzeem  </a:t>
            </a:r>
          </a:p>
          <a:p>
            <a:pPr algn="l"/>
            <a:endParaRPr lang="en-US" sz="2000" dirty="0" smtClean="0">
              <a:solidFill>
                <a:schemeClr val="tx1"/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t>Farah </a:t>
            </a:r>
            <a:r>
              <a:rPr lang="en-US" sz="2000" dirty="0" err="1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t>Tabassum</a:t>
            </a:r>
            <a:r>
              <a:rPr lang="en-US" sz="2000" dirty="0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t> Ahmed</a:t>
            </a:r>
          </a:p>
          <a:p>
            <a:pPr algn="l"/>
            <a:endParaRPr lang="en-US" sz="2000" dirty="0" smtClean="0">
              <a:solidFill>
                <a:schemeClr val="tx1"/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pPr algn="l"/>
            <a:r>
              <a:rPr lang="en-US" sz="2000" dirty="0" err="1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t>Farhanur</a:t>
            </a:r>
            <a:r>
              <a:rPr lang="en-US" sz="2000" dirty="0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t>Rahaman</a:t>
            </a:r>
            <a:endParaRPr lang="en-US" sz="2000" dirty="0" smtClean="0">
              <a:solidFill>
                <a:schemeClr val="tx1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  <p:pic>
        <p:nvPicPr>
          <p:cNvPr id="4" name="Picture 2" descr="H:\im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42" y="1988840"/>
            <a:ext cx="4347851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33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24128" y="1043971"/>
            <a:ext cx="2952328" cy="3570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: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42" y="1"/>
            <a:ext cx="9203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7397" y="811406"/>
            <a:ext cx="2143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Introduction</a:t>
            </a:r>
            <a:r>
              <a:rPr lang="en-US" sz="2800" b="1" dirty="0" smtClean="0">
                <a:solidFill>
                  <a:schemeClr val="tx2"/>
                </a:solidFill>
              </a:rPr>
              <a:t>: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53" y="1772816"/>
            <a:ext cx="519514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Every suicide is a tragedy, and to some </a:t>
            </a:r>
            <a:r>
              <a:rPr lang="en-US" sz="2000" dirty="0" smtClean="0"/>
              <a:t>degree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dirty="0"/>
              <a:t>a mystery. Suicide often stems from a deep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feeling </a:t>
            </a:r>
            <a:r>
              <a:rPr lang="en-US" sz="2000" dirty="0"/>
              <a:t>of hopelessness.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Suicide </a:t>
            </a:r>
            <a:r>
              <a:rPr lang="en-US" sz="2000" dirty="0"/>
              <a:t>occurs throughout the world, affecting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individuals </a:t>
            </a:r>
            <a:r>
              <a:rPr lang="en-US" sz="2000" dirty="0"/>
              <a:t>of all nations, cultures, religions,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genders </a:t>
            </a:r>
            <a:r>
              <a:rPr lang="en-US" sz="2000" dirty="0"/>
              <a:t>and classes. In fact, statistics show that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countries with the highest suicide rates in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world are incredibly diverse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Rounded Rectangle 2"/>
          <p:cNvSpPr/>
          <p:nvPr/>
        </p:nvSpPr>
        <p:spPr>
          <a:xfrm>
            <a:off x="5253863" y="520751"/>
            <a:ext cx="110225" cy="574114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535159781"/>
              </p:ext>
            </p:extLst>
          </p:nvPr>
        </p:nvGraphicFramePr>
        <p:xfrm>
          <a:off x="5647785" y="1043970"/>
          <a:ext cx="3096344" cy="3570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815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1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: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42" y="1"/>
            <a:ext cx="9203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2511" y="971600"/>
            <a:ext cx="759780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SET</a:t>
            </a:r>
            <a:r>
              <a:rPr lang="en-US" sz="2800" b="1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Contains 27821 instances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Contains data from different countries like Brazil, U.S, France, Israel, Spain, Germany, Argentina, Canada, Australia and many more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From year </a:t>
            </a:r>
            <a:r>
              <a:rPr lang="en-US" sz="2400" b="1" dirty="0"/>
              <a:t>1985 to 2016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12 attributes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642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: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42" y="1"/>
            <a:ext cx="9203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1640" y="-315416"/>
            <a:ext cx="7039420" cy="864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solidFill>
                <a:schemeClr val="tx2"/>
              </a:solidFill>
            </a:endParaRPr>
          </a:p>
          <a:p>
            <a:r>
              <a:rPr lang="en-US" sz="2800" b="1" dirty="0" smtClean="0"/>
              <a:t>Attributes</a:t>
            </a:r>
            <a:endParaRPr lang="en-US" sz="2400" b="1" dirty="0"/>
          </a:p>
          <a:p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Country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Year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Sex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Age: 4 types – </a:t>
            </a:r>
          </a:p>
          <a:p>
            <a:pPr marL="2343150" lvl="4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 smtClean="0"/>
              <a:t>5-14 years </a:t>
            </a:r>
          </a:p>
          <a:p>
            <a:pPr marL="2343150" lvl="4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 smtClean="0"/>
              <a:t>15-24 years</a:t>
            </a:r>
          </a:p>
          <a:p>
            <a:pPr marL="2343150" lvl="4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 smtClean="0"/>
              <a:t>25-34 years</a:t>
            </a:r>
          </a:p>
          <a:p>
            <a:pPr marL="2343150" lvl="4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 smtClean="0"/>
              <a:t>35-54 years</a:t>
            </a:r>
          </a:p>
          <a:p>
            <a:pPr marL="2343150" lvl="4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 smtClean="0"/>
              <a:t>55-74 years</a:t>
            </a:r>
          </a:p>
          <a:p>
            <a:pPr marL="2343150" lvl="4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 smtClean="0"/>
              <a:t>75+       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5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: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42" y="1"/>
            <a:ext cx="9203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1694" y="830918"/>
            <a:ext cx="8568952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err="1"/>
              <a:t>suicides_no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Population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suicides/100k </a:t>
            </a:r>
            <a:r>
              <a:rPr lang="en-US" sz="2800" dirty="0"/>
              <a:t>pop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country-year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HDI for </a:t>
            </a:r>
            <a:r>
              <a:rPr lang="en-US" sz="2800" dirty="0" smtClean="0"/>
              <a:t>year- Human Development Index</a:t>
            </a:r>
            <a:endParaRPr lang="en-US" sz="2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err="1" smtClean="0"/>
              <a:t>GDp</a:t>
            </a:r>
            <a:r>
              <a:rPr lang="en-US" sz="2800" dirty="0" smtClean="0"/>
              <a:t> (gross </a:t>
            </a:r>
            <a:r>
              <a:rPr lang="en-US" sz="2800" dirty="0"/>
              <a:t>domestic product</a:t>
            </a:r>
            <a:r>
              <a:rPr lang="en-US" sz="2800" dirty="0" smtClean="0"/>
              <a:t>)_</a:t>
            </a:r>
            <a:r>
              <a:rPr lang="en-US" sz="2800" dirty="0" err="1"/>
              <a:t>for_year</a:t>
            </a:r>
            <a:r>
              <a:rPr lang="en-US" sz="2800" dirty="0"/>
              <a:t> ($)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err="1" smtClean="0"/>
              <a:t>GDP_per_capita</a:t>
            </a:r>
            <a:r>
              <a:rPr lang="en-US" sz="2800" dirty="0" smtClean="0"/>
              <a:t> </a:t>
            </a:r>
            <a:r>
              <a:rPr lang="en-US" sz="2800" dirty="0"/>
              <a:t>($)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Generation-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296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: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3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188640"/>
            <a:ext cx="8064896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u="sng" dirty="0" smtClean="0"/>
          </a:p>
          <a:p>
            <a:r>
              <a:rPr lang="en-US" sz="3200" b="1" dirty="0" smtClean="0"/>
              <a:t>Objective:</a:t>
            </a:r>
            <a:endParaRPr lang="en-US" sz="2800" b="1" dirty="0" smtClean="0"/>
          </a:p>
          <a:p>
            <a:endParaRPr lang="en-US" sz="2800" b="1" u="sng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 smtClean="0"/>
              <a:t>In our project we are going to use unsupervised learning.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800" dirty="0"/>
              <a:t>f</a:t>
            </a:r>
            <a:r>
              <a:rPr lang="en-US" sz="2800" dirty="0" smtClean="0"/>
              <a:t>ind various statistical patterns among the instances and group them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find which attributes contributes more or have direct or indirect relation to the number of suicides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endParaRPr lang="en-US" sz="2400" b="1" u="sng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6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: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42" y="1"/>
            <a:ext cx="9203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17393" y="2721115"/>
            <a:ext cx="2462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Thank </a:t>
            </a:r>
            <a:r>
              <a:rPr lang="en-US" sz="4000" dirty="0" smtClean="0"/>
              <a:t>you.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3561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232</Words>
  <Application>Microsoft Office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Suicide Data 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PROJECTS                                </dc:title>
  <dc:creator>Farhanur Rahaman Alvi</dc:creator>
  <cp:lastModifiedBy>Farhanur Rahaman Alvi</cp:lastModifiedBy>
  <cp:revision>19</cp:revision>
  <dcterms:created xsi:type="dcterms:W3CDTF">2019-08-24T15:04:20Z</dcterms:created>
  <dcterms:modified xsi:type="dcterms:W3CDTF">2019-10-20T19:38:33Z</dcterms:modified>
</cp:coreProperties>
</file>