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60" r:id="rId5"/>
    <p:sldId id="271" r:id="rId6"/>
    <p:sldId id="261" r:id="rId7"/>
    <p:sldId id="262" r:id="rId8"/>
    <p:sldId id="272" r:id="rId9"/>
    <p:sldId id="275" r:id="rId10"/>
    <p:sldId id="276" r:id="rId11"/>
    <p:sldId id="274"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40016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7C6F2-9178-41DB-A461-A59BB61673A5}"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19594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06443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90961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96419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87C6F2-9178-41DB-A461-A59BB61673A5}"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98667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87C6F2-9178-41DB-A461-A59BB61673A5}" type="datetimeFigureOut">
              <a:rPr lang="en-US" smtClean="0"/>
              <a:t>12/23/2019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433237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4406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8381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46605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6076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87C6F2-9178-41DB-A461-A59BB61673A5}"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4447230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87C6F2-9178-41DB-A461-A59BB61673A5}"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9853831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87C6F2-9178-41DB-A461-A59BB61673A5}"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24963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7C6F2-9178-41DB-A461-A59BB61673A5}"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97232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7C6F2-9178-41DB-A461-A59BB61673A5}"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6636328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7C6F2-9178-41DB-A461-A59BB61673A5}"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92690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87C6F2-9178-41DB-A461-A59BB61673A5}" type="datetimeFigureOut">
              <a:rPr lang="en-US" smtClean="0"/>
              <a:t>12/23/2019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8B90A8-8400-4D5F-9726-8281D7C345CA}" type="slidenum">
              <a:rPr lang="en-US" smtClean="0"/>
              <a:t>‹#›</a:t>
            </a:fld>
            <a:endParaRPr lang="en-US"/>
          </a:p>
        </p:txBody>
      </p:sp>
    </p:spTree>
    <p:extLst>
      <p:ext uri="{BB962C8B-B14F-4D97-AF65-F5344CB8AC3E}">
        <p14:creationId xmlns:p14="http://schemas.microsoft.com/office/powerpoint/2010/main" val="149437054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247" y="1932466"/>
            <a:ext cx="9674821" cy="3291840"/>
          </a:xfrm>
        </p:spPr>
        <p:txBody>
          <a:bodyPr/>
          <a:lstStyle/>
          <a:p>
            <a:r>
              <a:rPr lang="en-US" sz="6600" dirty="0"/>
              <a:t>Liver Disease </a:t>
            </a:r>
            <a:r>
              <a:rPr lang="en-US" sz="6600" dirty="0" smtClean="0"/>
              <a:t>Prediction </a:t>
            </a:r>
            <a:r>
              <a:rPr lang="en-US" sz="6600" dirty="0"/>
              <a:t>and </a:t>
            </a:r>
            <a:r>
              <a:rPr lang="en-US" sz="6600" dirty="0" smtClean="0"/>
              <a:t>Analysis </a:t>
            </a:r>
            <a:br>
              <a:rPr lang="en-US" sz="6600" dirty="0" smtClean="0"/>
            </a:br>
            <a:endParaRPr lang="en-US" sz="6600" dirty="0"/>
          </a:p>
        </p:txBody>
      </p:sp>
      <p:sp>
        <p:nvSpPr>
          <p:cNvPr id="3" name="Subtitle 2"/>
          <p:cNvSpPr>
            <a:spLocks noGrp="1"/>
          </p:cNvSpPr>
          <p:nvPr>
            <p:ph type="subTitle" idx="1"/>
          </p:nvPr>
        </p:nvSpPr>
        <p:spPr>
          <a:xfrm>
            <a:off x="1227247" y="4689382"/>
            <a:ext cx="7891272" cy="1069848"/>
          </a:xfrm>
        </p:spPr>
        <p:txBody>
          <a:bodyPr>
            <a:normAutofit/>
          </a:bodyPr>
          <a:lstStyle/>
          <a:p>
            <a:r>
              <a:rPr lang="en-SG" dirty="0" smtClean="0"/>
              <a:t>Farah Tabassum Ahmed </a:t>
            </a:r>
          </a:p>
          <a:p>
            <a:r>
              <a:rPr lang="en-SG" dirty="0" smtClean="0">
                <a:latin typeface="Yu Gothic Medium" panose="020B0500000000000000" pitchFamily="34" charset="-128"/>
                <a:ea typeface="Yu Gothic Medium" panose="020B0500000000000000" pitchFamily="34" charset="-128"/>
              </a:rPr>
              <a:t>1610431042 </a:t>
            </a:r>
            <a:endParaRPr lang="en-US"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53633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63" y="299320"/>
            <a:ext cx="9209598" cy="6287933"/>
          </a:xfrm>
          <a:prstGeom prst="rect">
            <a:avLst/>
          </a:prstGeom>
        </p:spPr>
      </p:pic>
    </p:spTree>
    <p:extLst>
      <p:ext uri="{BB962C8B-B14F-4D97-AF65-F5344CB8AC3E}">
        <p14:creationId xmlns:p14="http://schemas.microsoft.com/office/powerpoint/2010/main" val="2835188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154954" y="2700337"/>
            <a:ext cx="9203484" cy="3257551"/>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SG" sz="2000" b="1" dirty="0" smtClean="0">
                <a:solidFill>
                  <a:schemeClr val="accent1"/>
                </a:solidFill>
              </a:rPr>
              <a:t>Artificial Neural Network</a:t>
            </a:r>
          </a:p>
          <a:p>
            <a:pPr marL="400050" lvl="1" indent="0">
              <a:buNone/>
            </a:pPr>
            <a:r>
              <a:rPr lang="en-SG" sz="1800" b="1" dirty="0" smtClean="0">
                <a:solidFill>
                  <a:schemeClr val="accent1"/>
                </a:solidFill>
              </a:rPr>
              <a:t>Accuracy</a:t>
            </a:r>
            <a:r>
              <a:rPr lang="en-SG" sz="1800" b="1" dirty="0">
                <a:solidFill>
                  <a:schemeClr val="accent1"/>
                </a:solidFill>
              </a:rPr>
              <a:t>: </a:t>
            </a:r>
            <a:r>
              <a:rPr lang="en-SG" sz="1800" b="1" dirty="0" smtClean="0">
                <a:solidFill>
                  <a:schemeClr val="accent1"/>
                </a:solidFill>
              </a:rPr>
              <a:t>71.35506005475288</a:t>
            </a:r>
          </a:p>
          <a:p>
            <a:pPr marL="400050" lvl="1" indent="0">
              <a:buNone/>
            </a:pPr>
            <a:endParaRPr lang="en-SG" sz="1800" b="1" dirty="0" smtClean="0">
              <a:solidFill>
                <a:schemeClr val="accent1"/>
              </a:solidFill>
            </a:endParaRPr>
          </a:p>
          <a:p>
            <a:pPr marL="400050" lvl="1" indent="0">
              <a:buNone/>
            </a:pPr>
            <a:endParaRPr lang="en-SG" sz="1800" b="1" dirty="0">
              <a:solidFill>
                <a:schemeClr val="accent1"/>
              </a:solidFill>
            </a:endParaRPr>
          </a:p>
          <a:p>
            <a:pPr marL="400050" lvl="1" indent="0">
              <a:buNone/>
            </a:pPr>
            <a:endParaRPr lang="en-SG" sz="1800" b="1" dirty="0">
              <a:solidFill>
                <a:schemeClr val="accent1"/>
              </a:solidFill>
            </a:endParaRPr>
          </a:p>
          <a:p>
            <a:pPr marL="285750"/>
            <a:r>
              <a:rPr lang="en-SG" sz="2000" b="1" dirty="0" smtClean="0">
                <a:solidFill>
                  <a:schemeClr val="accent1"/>
                </a:solidFill>
              </a:rPr>
              <a:t>The Best Classifier among all of them is k-NN and the best result is </a:t>
            </a:r>
            <a:r>
              <a:rPr lang="en-SG" sz="2000" b="1" dirty="0" smtClean="0">
                <a:solidFill>
                  <a:schemeClr val="accent1"/>
                </a:solidFill>
              </a:rPr>
              <a:t>captured </a:t>
            </a:r>
            <a:r>
              <a:rPr lang="en-SG" sz="2000" b="1" dirty="0" smtClean="0">
                <a:solidFill>
                  <a:schemeClr val="accent1"/>
                </a:solidFill>
              </a:rPr>
              <a:t>at k=12. Hence it is used for the final model. </a:t>
            </a:r>
            <a:endParaRPr lang="en-US" sz="2000" b="1" dirty="0">
              <a:solidFill>
                <a:schemeClr val="accent1"/>
              </a:solidFill>
            </a:endParaRPr>
          </a:p>
        </p:txBody>
      </p:sp>
      <p:sp>
        <p:nvSpPr>
          <p:cNvPr id="6" name="Title 3"/>
          <p:cNvSpPr>
            <a:spLocks noGrp="1"/>
          </p:cNvSpPr>
          <p:nvPr>
            <p:ph type="title"/>
          </p:nvPr>
        </p:nvSpPr>
        <p:spPr>
          <a:xfrm>
            <a:off x="1154954" y="973668"/>
            <a:ext cx="8761413" cy="706964"/>
          </a:xfrm>
        </p:spPr>
        <p:txBody>
          <a:bodyPr/>
          <a:lstStyle/>
          <a:p>
            <a:r>
              <a:rPr lang="en-SG" dirty="0" smtClean="0"/>
              <a:t>Classifiers Accuracy Result</a:t>
            </a:r>
            <a:endParaRPr lang="en-US" dirty="0"/>
          </a:p>
        </p:txBody>
      </p:sp>
    </p:spTree>
    <p:extLst>
      <p:ext uri="{BB962C8B-B14F-4D97-AF65-F5344CB8AC3E}">
        <p14:creationId xmlns:p14="http://schemas.microsoft.com/office/powerpoint/2010/main" val="288648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3580" y="1699683"/>
            <a:ext cx="8825658" cy="2677648"/>
          </a:xfrm>
        </p:spPr>
        <p:txBody>
          <a:bodyPr/>
          <a:lstStyle/>
          <a:p>
            <a:pPr algn="ctr"/>
            <a:r>
              <a:rPr lang="en-SG" sz="8000" dirty="0" smtClean="0"/>
              <a:t>Thank you</a:t>
            </a:r>
            <a:endParaRPr lang="en-US" sz="8000" dirty="0"/>
          </a:p>
        </p:txBody>
      </p:sp>
    </p:spTree>
    <p:extLst>
      <p:ext uri="{BB962C8B-B14F-4D97-AF65-F5344CB8AC3E}">
        <p14:creationId xmlns:p14="http://schemas.microsoft.com/office/powerpoint/2010/main" val="3807661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a:t>
            </a:r>
            <a:endParaRPr lang="en-US" dirty="0"/>
          </a:p>
        </p:txBody>
      </p:sp>
      <p:sp>
        <p:nvSpPr>
          <p:cNvPr id="3" name="Content Placeholder 2"/>
          <p:cNvSpPr>
            <a:spLocks noGrp="1"/>
          </p:cNvSpPr>
          <p:nvPr>
            <p:ph idx="1"/>
          </p:nvPr>
        </p:nvSpPr>
        <p:spPr>
          <a:xfrm>
            <a:off x="1154954" y="2932684"/>
            <a:ext cx="8825659" cy="3416300"/>
          </a:xfrm>
        </p:spPr>
        <p:txBody>
          <a:bodyPr>
            <a:normAutofit/>
          </a:bodyPr>
          <a:lstStyle/>
          <a:p>
            <a:pPr marL="0" indent="0" algn="just">
              <a:buNone/>
            </a:pPr>
            <a:r>
              <a:rPr lang="en-US" sz="2000" dirty="0"/>
              <a:t>Patients with Liver disease have been continuously increasing because of excessive consumption of alcohol, inhale of harmful gases, intake of contaminated food, pickles and drugs. This dataset was used to evaluate prediction algorithms in an effort to reduce burden on doctors</a:t>
            </a:r>
            <a:r>
              <a:rPr lang="en-US" sz="2000" dirty="0" smtClean="0"/>
              <a:t>.</a:t>
            </a:r>
          </a:p>
          <a:p>
            <a:endParaRPr lang="en-SG" dirty="0"/>
          </a:p>
          <a:p>
            <a:endParaRPr lang="en-US" dirty="0"/>
          </a:p>
        </p:txBody>
      </p:sp>
    </p:spTree>
    <p:extLst>
      <p:ext uri="{BB962C8B-B14F-4D97-AF65-F5344CB8AC3E}">
        <p14:creationId xmlns:p14="http://schemas.microsoft.com/office/powerpoint/2010/main" val="45728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054" y="880266"/>
            <a:ext cx="8761413" cy="1622031"/>
          </a:xfrm>
        </p:spPr>
        <p:txBody>
          <a:bodyPr/>
          <a:lstStyle/>
          <a:p>
            <a:r>
              <a:rPr lang="en-SG" dirty="0" smtClean="0">
                <a:solidFill>
                  <a:schemeClr val="bg1"/>
                </a:solidFill>
              </a:rPr>
              <a:t>Dataset</a:t>
            </a:r>
            <a:br>
              <a:rPr lang="en-SG" dirty="0" smtClean="0">
                <a:solidFill>
                  <a:schemeClr val="bg1"/>
                </a:solidFill>
              </a:rPr>
            </a:br>
            <a:r>
              <a:rPr lang="en-SG" dirty="0">
                <a:solidFill>
                  <a:schemeClr val="bg1"/>
                </a:solidFill>
              </a:rPr>
              <a:t/>
            </a:r>
            <a:br>
              <a:rPr lang="en-SG" dirty="0">
                <a:solidFill>
                  <a:schemeClr val="bg1"/>
                </a:solidFill>
              </a:rPr>
            </a:br>
            <a:endParaRPr lang="en-US" dirty="0">
              <a:solidFill>
                <a:schemeClr val="bg1"/>
              </a:solidFill>
            </a:endParaRPr>
          </a:p>
        </p:txBody>
      </p:sp>
      <p:sp>
        <p:nvSpPr>
          <p:cNvPr id="11" name="Text Placeholder 4"/>
          <p:cNvSpPr txBox="1">
            <a:spLocks/>
          </p:cNvSpPr>
          <p:nvPr/>
        </p:nvSpPr>
        <p:spPr>
          <a:xfrm>
            <a:off x="205348" y="2602309"/>
            <a:ext cx="3102461" cy="417036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smtClean="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72" y="1679088"/>
            <a:ext cx="11227891" cy="4218221"/>
          </a:xfrm>
          <a:prstGeom prst="rect">
            <a:avLst/>
          </a:prstGeom>
        </p:spPr>
      </p:pic>
    </p:spTree>
    <p:extLst>
      <p:ext uri="{BB962C8B-B14F-4D97-AF65-F5344CB8AC3E}">
        <p14:creationId xmlns:p14="http://schemas.microsoft.com/office/powerpoint/2010/main" val="2880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a:solidFill>
                  <a:schemeClr val="bg1"/>
                </a:solidFill>
              </a:rPr>
              <a:t>Dataset</a:t>
            </a:r>
            <a:endParaRPr lang="en-US" dirty="0"/>
          </a:p>
        </p:txBody>
      </p:sp>
      <p:sp>
        <p:nvSpPr>
          <p:cNvPr id="6" name="Content Placeholder 5"/>
          <p:cNvSpPr>
            <a:spLocks noGrp="1"/>
          </p:cNvSpPr>
          <p:nvPr>
            <p:ph idx="1"/>
          </p:nvPr>
        </p:nvSpPr>
        <p:spPr>
          <a:xfrm>
            <a:off x="1154954" y="2674937"/>
            <a:ext cx="8825659" cy="3416300"/>
          </a:xfrm>
        </p:spPr>
        <p:txBody>
          <a:bodyPr/>
          <a:lstStyle/>
          <a:p>
            <a:pPr marL="0" indent="0">
              <a:buNone/>
            </a:pPr>
            <a:r>
              <a:rPr lang="en-US" sz="2000" dirty="0" smtClean="0"/>
              <a:t>This dataset contains – </a:t>
            </a:r>
          </a:p>
          <a:p>
            <a:r>
              <a:rPr lang="en-US" dirty="0"/>
              <a:t>583 instances  </a:t>
            </a:r>
            <a:r>
              <a:rPr lang="en-US" dirty="0" smtClean="0"/>
              <a:t>with </a:t>
            </a:r>
            <a:r>
              <a:rPr lang="en-US" dirty="0"/>
              <a:t>11 attributes.</a:t>
            </a:r>
          </a:p>
          <a:p>
            <a:r>
              <a:rPr lang="en-US" dirty="0"/>
              <a:t> 441 male patient records and 142 female patient records</a:t>
            </a:r>
            <a:r>
              <a:rPr lang="en-US" dirty="0" smtClean="0"/>
              <a:t>.</a:t>
            </a:r>
          </a:p>
          <a:p>
            <a:r>
              <a:rPr lang="en-US" dirty="0"/>
              <a:t>416 liver patient records and 167 non liver patient </a:t>
            </a:r>
            <a:r>
              <a:rPr lang="en-US" dirty="0" smtClean="0"/>
              <a:t>records</a:t>
            </a:r>
            <a:endParaRPr lang="en-US" dirty="0"/>
          </a:p>
          <a:p>
            <a:endParaRPr lang="en-US" dirty="0" smtClean="0"/>
          </a:p>
        </p:txBody>
      </p:sp>
    </p:spTree>
    <p:extLst>
      <p:ext uri="{BB962C8B-B14F-4D97-AF65-F5344CB8AC3E}">
        <p14:creationId xmlns:p14="http://schemas.microsoft.com/office/powerpoint/2010/main" val="266483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130" y="2264569"/>
            <a:ext cx="2793158" cy="1600200"/>
          </a:xfrm>
        </p:spPr>
        <p:txBody>
          <a:bodyPr/>
          <a:lstStyle/>
          <a:p>
            <a:pPr algn="ctr"/>
            <a:r>
              <a:rPr lang="en-SG" sz="3200" dirty="0" smtClean="0"/>
              <a:t>Attribute Details </a:t>
            </a:r>
            <a:endParaRPr lang="en-US" sz="3200" dirty="0"/>
          </a:p>
        </p:txBody>
      </p:sp>
      <p:sp>
        <p:nvSpPr>
          <p:cNvPr id="5" name="Content Placeholder 4"/>
          <p:cNvSpPr>
            <a:spLocks noGrp="1"/>
          </p:cNvSpPr>
          <p:nvPr>
            <p:ph idx="1"/>
          </p:nvPr>
        </p:nvSpPr>
        <p:spPr>
          <a:xfrm>
            <a:off x="5781146" y="728663"/>
            <a:ext cx="5190066" cy="6272212"/>
          </a:xfrm>
        </p:spPr>
        <p:txBody>
          <a:bodyPr>
            <a:normAutofit/>
          </a:bodyPr>
          <a:lstStyle/>
          <a:p>
            <a:pPr fontAlgn="base"/>
            <a:r>
              <a:rPr lang="en-US" sz="2000" dirty="0"/>
              <a:t>Columns:</a:t>
            </a:r>
          </a:p>
          <a:p>
            <a:pPr lvl="1" fontAlgn="base"/>
            <a:r>
              <a:rPr lang="en-US" sz="1800" dirty="0"/>
              <a:t>Age of the patient</a:t>
            </a:r>
          </a:p>
          <a:p>
            <a:pPr lvl="1" fontAlgn="base"/>
            <a:r>
              <a:rPr lang="en-US" sz="1800" dirty="0"/>
              <a:t>Gender of the patient</a:t>
            </a:r>
          </a:p>
          <a:p>
            <a:pPr lvl="1" fontAlgn="base"/>
            <a:r>
              <a:rPr lang="en-US" sz="1800" dirty="0"/>
              <a:t>Total Bilirubin</a:t>
            </a:r>
          </a:p>
          <a:p>
            <a:pPr lvl="1" fontAlgn="base"/>
            <a:r>
              <a:rPr lang="en-US" sz="1800" dirty="0"/>
              <a:t>Direct Bilirubin</a:t>
            </a:r>
          </a:p>
          <a:p>
            <a:pPr lvl="1" fontAlgn="base"/>
            <a:r>
              <a:rPr lang="en-US" sz="1800" dirty="0"/>
              <a:t>Alkaline </a:t>
            </a:r>
            <a:r>
              <a:rPr lang="en-US" sz="1800" dirty="0" err="1"/>
              <a:t>Phosphotase</a:t>
            </a:r>
            <a:endParaRPr lang="en-US" sz="1800" dirty="0"/>
          </a:p>
          <a:p>
            <a:pPr lvl="1" fontAlgn="base"/>
            <a:r>
              <a:rPr lang="en-US" sz="1800" dirty="0" err="1"/>
              <a:t>Alamine</a:t>
            </a:r>
            <a:r>
              <a:rPr lang="en-US" sz="1800" dirty="0"/>
              <a:t> Aminotransferase</a:t>
            </a:r>
          </a:p>
          <a:p>
            <a:pPr lvl="1" fontAlgn="base"/>
            <a:r>
              <a:rPr lang="en-US" sz="1800" dirty="0"/>
              <a:t>Aspartate Aminotransferase</a:t>
            </a:r>
          </a:p>
          <a:p>
            <a:pPr lvl="1" fontAlgn="base"/>
            <a:r>
              <a:rPr lang="en-US" sz="1800" dirty="0"/>
              <a:t>Total </a:t>
            </a:r>
            <a:r>
              <a:rPr lang="en-US" sz="1800" dirty="0" err="1"/>
              <a:t>Protiens</a:t>
            </a:r>
            <a:endParaRPr lang="en-US" sz="1800" dirty="0"/>
          </a:p>
          <a:p>
            <a:pPr lvl="1" fontAlgn="base"/>
            <a:r>
              <a:rPr lang="en-US" sz="1800" dirty="0"/>
              <a:t>Albumin</a:t>
            </a:r>
          </a:p>
          <a:p>
            <a:pPr lvl="1" fontAlgn="base"/>
            <a:r>
              <a:rPr lang="en-US" sz="1800" dirty="0"/>
              <a:t>Albumin and Globulin Ratio</a:t>
            </a:r>
          </a:p>
          <a:p>
            <a:pPr lvl="1" fontAlgn="base"/>
            <a:r>
              <a:rPr lang="en-US" sz="1800" dirty="0"/>
              <a:t>Dataset: field used to split the data into two sets (patient with liver disease, or no </a:t>
            </a:r>
            <a:r>
              <a:rPr lang="en-US" sz="1800" dirty="0" smtClean="0"/>
              <a:t>disease)</a:t>
            </a:r>
            <a:endParaRPr lang="en-US" sz="1800" dirty="0"/>
          </a:p>
          <a:p>
            <a:endParaRPr lang="en-US" dirty="0"/>
          </a:p>
        </p:txBody>
      </p:sp>
    </p:spTree>
    <p:extLst>
      <p:ext uri="{BB962C8B-B14F-4D97-AF65-F5344CB8AC3E}">
        <p14:creationId xmlns:p14="http://schemas.microsoft.com/office/powerpoint/2010/main" val="1163488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SG" dirty="0" smtClean="0"/>
              <a:t>Objective</a:t>
            </a:r>
            <a:endParaRPr lang="en-US" dirty="0"/>
          </a:p>
        </p:txBody>
      </p:sp>
      <p:sp>
        <p:nvSpPr>
          <p:cNvPr id="8" name="Content Placeholder 7"/>
          <p:cNvSpPr>
            <a:spLocks noGrp="1"/>
          </p:cNvSpPr>
          <p:nvPr>
            <p:ph sz="half" idx="4294967295"/>
          </p:nvPr>
        </p:nvSpPr>
        <p:spPr>
          <a:xfrm>
            <a:off x="1154954" y="2615692"/>
            <a:ext cx="10314432" cy="3416300"/>
          </a:xfrm>
        </p:spPr>
        <p:txBody>
          <a:bodyPr/>
          <a:lstStyle/>
          <a:p>
            <a:r>
              <a:rPr lang="en-US" dirty="0" smtClean="0"/>
              <a:t>Goal of </a:t>
            </a:r>
            <a:r>
              <a:rPr lang="en-US" dirty="0"/>
              <a:t>this project was to build classifiers to predict whether </a:t>
            </a:r>
            <a:r>
              <a:rPr lang="en-US" dirty="0" smtClean="0"/>
              <a:t>a person(male/female) has a liver disease </a:t>
            </a:r>
          </a:p>
          <a:p>
            <a:r>
              <a:rPr lang="en-US" dirty="0"/>
              <a:t>In this </a:t>
            </a:r>
            <a:r>
              <a:rPr lang="en-US" dirty="0" smtClean="0"/>
              <a:t>case, </a:t>
            </a:r>
            <a:r>
              <a:rPr lang="en-US" dirty="0"/>
              <a:t>I</a:t>
            </a:r>
            <a:r>
              <a:rPr lang="en-US" dirty="0" smtClean="0"/>
              <a:t> </a:t>
            </a:r>
            <a:r>
              <a:rPr lang="en-US" dirty="0"/>
              <a:t>will have the target  variable “</a:t>
            </a:r>
            <a:r>
              <a:rPr lang="en-US" dirty="0" smtClean="0"/>
              <a:t>Dataset (</a:t>
            </a:r>
            <a:r>
              <a:rPr lang="en-US" i="1" dirty="0"/>
              <a:t>the predicted attribute</a:t>
            </a:r>
            <a:r>
              <a:rPr lang="en-US" dirty="0"/>
              <a:t>)”.  </a:t>
            </a:r>
          </a:p>
          <a:p>
            <a:pPr marL="0" indent="0">
              <a:buNone/>
            </a:pPr>
            <a:r>
              <a:rPr lang="en-US" smtClean="0"/>
              <a:t>            i</a:t>
            </a:r>
            <a:r>
              <a:rPr lang="en-US" dirty="0" smtClean="0"/>
              <a:t>. </a:t>
            </a:r>
            <a:r>
              <a:rPr lang="en-US" dirty="0"/>
              <a:t>Dataset</a:t>
            </a:r>
            <a:r>
              <a:rPr lang="en-US" dirty="0" smtClean="0"/>
              <a:t> = </a:t>
            </a:r>
            <a:r>
              <a:rPr lang="en-US" dirty="0"/>
              <a:t>Value</a:t>
            </a:r>
            <a:r>
              <a:rPr lang="en-US" dirty="0" smtClean="0"/>
              <a:t> </a:t>
            </a:r>
            <a:r>
              <a:rPr lang="en-US" dirty="0"/>
              <a:t>1</a:t>
            </a:r>
            <a:r>
              <a:rPr lang="en-US" dirty="0" smtClean="0"/>
              <a:t>; means the person has liver disease</a:t>
            </a:r>
          </a:p>
          <a:p>
            <a:pPr marL="0" indent="0">
              <a:buNone/>
            </a:pPr>
            <a:r>
              <a:rPr lang="en-US" dirty="0"/>
              <a:t> </a:t>
            </a:r>
            <a:r>
              <a:rPr lang="en-US" dirty="0" smtClean="0"/>
              <a:t>          ii. </a:t>
            </a:r>
            <a:r>
              <a:rPr lang="en-US" dirty="0"/>
              <a:t>Dataset </a:t>
            </a:r>
            <a:r>
              <a:rPr lang="en-US" dirty="0" smtClean="0"/>
              <a:t>= </a:t>
            </a:r>
            <a:r>
              <a:rPr lang="en-US" dirty="0"/>
              <a:t>Value 2</a:t>
            </a:r>
            <a:r>
              <a:rPr lang="en-US" dirty="0" smtClean="0"/>
              <a:t>; </a:t>
            </a:r>
            <a:r>
              <a:rPr lang="en-US" dirty="0"/>
              <a:t>the person does not have liver disease</a:t>
            </a:r>
          </a:p>
        </p:txBody>
      </p:sp>
    </p:spTree>
    <p:extLst>
      <p:ext uri="{BB962C8B-B14F-4D97-AF65-F5344CB8AC3E}">
        <p14:creationId xmlns:p14="http://schemas.microsoft.com/office/powerpoint/2010/main" val="222240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a:t>Works </a:t>
            </a:r>
            <a:r>
              <a:rPr lang="en-SG" sz="3200" dirty="0" smtClean="0"/>
              <a:t>Update( After MID )</a:t>
            </a:r>
            <a:endParaRPr lang="en-US" sz="3200" dirty="0"/>
          </a:p>
        </p:txBody>
      </p:sp>
      <p:sp>
        <p:nvSpPr>
          <p:cNvPr id="3" name="Text Placeholder 2"/>
          <p:cNvSpPr>
            <a:spLocks noGrp="1"/>
          </p:cNvSpPr>
          <p:nvPr>
            <p:ph idx="1"/>
          </p:nvPr>
        </p:nvSpPr>
        <p:spPr>
          <a:xfrm>
            <a:off x="1678448" y="2571878"/>
            <a:ext cx="8825659" cy="3416300"/>
          </a:xfrm>
        </p:spPr>
        <p:txBody>
          <a:bodyPr/>
          <a:lstStyle/>
          <a:p>
            <a:pPr marL="342900" indent="-342900" algn="ctr">
              <a:buFont typeface="Arial" panose="020B0604020202020204" pitchFamily="34" charset="0"/>
              <a:buChar char="•"/>
            </a:pPr>
            <a:endParaRPr lang="en-SG" dirty="0" smtClean="0"/>
          </a:p>
          <a:p>
            <a:pPr>
              <a:buFont typeface="Wingdings" panose="05000000000000000000" pitchFamily="2" charset="2"/>
              <a:buChar char="Ø"/>
            </a:pPr>
            <a:r>
              <a:rPr lang="en-SG" sz="2000" dirty="0" smtClean="0"/>
              <a:t>EDA </a:t>
            </a:r>
            <a:r>
              <a:rPr lang="en-SG" sz="2000" dirty="0"/>
              <a:t>(Exploratory data analysis</a:t>
            </a:r>
            <a:r>
              <a:rPr lang="en-SG" sz="2000" dirty="0" smtClean="0"/>
              <a:t>)</a:t>
            </a:r>
          </a:p>
          <a:p>
            <a:pPr>
              <a:buFont typeface="Wingdings" panose="05000000000000000000" pitchFamily="2" charset="2"/>
              <a:buChar char="Ø"/>
            </a:pPr>
            <a:r>
              <a:rPr lang="en-SG" sz="2000" dirty="0" smtClean="0"/>
              <a:t>Implemented some classifiers </a:t>
            </a:r>
          </a:p>
          <a:p>
            <a:pPr lvl="1">
              <a:buFont typeface="Wingdings" panose="05000000000000000000" pitchFamily="2" charset="2"/>
              <a:buChar char="Ø"/>
            </a:pPr>
            <a:r>
              <a:rPr lang="en-SG" sz="1800" dirty="0" smtClean="0"/>
              <a:t>Random Forest</a:t>
            </a:r>
          </a:p>
          <a:p>
            <a:pPr lvl="1">
              <a:buFont typeface="Wingdings" panose="05000000000000000000" pitchFamily="2" charset="2"/>
              <a:buChar char="Ø"/>
            </a:pPr>
            <a:r>
              <a:rPr lang="en-SG" sz="1800" dirty="0" smtClean="0"/>
              <a:t>Logistic Regression</a:t>
            </a:r>
          </a:p>
          <a:p>
            <a:pPr lvl="1">
              <a:buFont typeface="Wingdings" panose="05000000000000000000" pitchFamily="2" charset="2"/>
              <a:buChar char="Ø"/>
            </a:pPr>
            <a:r>
              <a:rPr lang="en-SG" sz="1800" dirty="0" smtClean="0"/>
              <a:t>Support Vector Machine</a:t>
            </a:r>
          </a:p>
          <a:p>
            <a:pPr lvl="1">
              <a:buFont typeface="Wingdings" panose="05000000000000000000" pitchFamily="2" charset="2"/>
              <a:buChar char="Ø"/>
            </a:pPr>
            <a:r>
              <a:rPr lang="en-SG" sz="1800" dirty="0"/>
              <a:t>k</a:t>
            </a:r>
            <a:r>
              <a:rPr lang="en-SG" sz="1800" dirty="0" smtClean="0"/>
              <a:t>-nearest neighbour</a:t>
            </a:r>
          </a:p>
          <a:p>
            <a:pPr lvl="1">
              <a:buFont typeface="Wingdings" panose="05000000000000000000" pitchFamily="2" charset="2"/>
              <a:buChar char="Ø"/>
            </a:pPr>
            <a:r>
              <a:rPr lang="en-SG" sz="1800" dirty="0" smtClean="0"/>
              <a:t>Artificial neural network</a:t>
            </a:r>
            <a:endParaRPr lang="en-SG" sz="1800" dirty="0"/>
          </a:p>
          <a:p>
            <a:pPr marL="342900" indent="-342900">
              <a:buFont typeface="Arial" panose="020B0604020202020204" pitchFamily="34" charset="0"/>
              <a:buChar char="•"/>
            </a:pPr>
            <a:endParaRPr lang="en-SG" dirty="0" smtClean="0"/>
          </a:p>
          <a:p>
            <a:pPr marL="342900" indent="-342900">
              <a:buFont typeface="Arial" panose="020B0604020202020204" pitchFamily="34" charset="0"/>
              <a:buChar char="•"/>
            </a:pPr>
            <a:endParaRPr lang="en-SG" dirty="0" smtClean="0"/>
          </a:p>
          <a:p>
            <a:pPr marL="342900" indent="-342900">
              <a:buFont typeface="Arial" panose="020B0604020202020204" pitchFamily="34" charset="0"/>
              <a:buChar char="•"/>
            </a:pPr>
            <a:endParaRPr lang="en-SG"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12518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Classifiers Accuracy Result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73695325"/>
              </p:ext>
            </p:extLst>
          </p:nvPr>
        </p:nvGraphicFramePr>
        <p:xfrm>
          <a:off x="1459755" y="3128961"/>
          <a:ext cx="3655172" cy="738716"/>
        </p:xfrm>
        <a:graphic>
          <a:graphicData uri="http://schemas.openxmlformats.org/drawingml/2006/table">
            <a:tbl>
              <a:tblPr firstRow="1" bandRow="1">
                <a:tableStyleId>{5C22544A-7EE6-4342-B048-85BDC9FD1C3A}</a:tableStyleId>
              </a:tblPr>
              <a:tblGrid>
                <a:gridCol w="1827586"/>
                <a:gridCol w="1827586"/>
              </a:tblGrid>
              <a:tr h="367876">
                <a:tc>
                  <a:txBody>
                    <a:bodyPr/>
                    <a:lstStyle/>
                    <a:p>
                      <a:pPr algn="ctr"/>
                      <a:r>
                        <a:rPr lang="en-SG" dirty="0" smtClean="0"/>
                        <a:t>Train</a:t>
                      </a:r>
                      <a:endParaRPr lang="en-US" dirty="0"/>
                    </a:p>
                  </a:txBody>
                  <a:tcPr/>
                </a:tc>
                <a:tc>
                  <a:txBody>
                    <a:bodyPr/>
                    <a:lstStyle/>
                    <a:p>
                      <a:pPr algn="ctr"/>
                      <a:r>
                        <a:rPr lang="en-SG" dirty="0" smtClean="0"/>
                        <a:t>Test</a:t>
                      </a:r>
                      <a:endParaRPr lang="en-US" dirty="0"/>
                    </a:p>
                  </a:txBody>
                  <a:tcPr/>
                </a:tc>
              </a:tr>
              <a:tr h="370840">
                <a:tc>
                  <a:txBody>
                    <a:bodyPr/>
                    <a:lstStyle/>
                    <a:p>
                      <a:pPr algn="ctr"/>
                      <a:r>
                        <a:rPr lang="en-SG" dirty="0" smtClean="0"/>
                        <a:t>73.5</a:t>
                      </a:r>
                      <a:endParaRPr lang="en-US" dirty="0"/>
                    </a:p>
                  </a:txBody>
                  <a:tcPr/>
                </a:tc>
                <a:tc>
                  <a:txBody>
                    <a:bodyPr/>
                    <a:lstStyle/>
                    <a:p>
                      <a:pPr algn="ctr"/>
                      <a:r>
                        <a:rPr lang="en-SG" dirty="0" smtClean="0"/>
                        <a:t>71.59</a:t>
                      </a:r>
                      <a:endParaRPr lang="en-US" dirty="0"/>
                    </a:p>
                  </a:txBody>
                  <a:tcPr/>
                </a:tc>
              </a:tr>
            </a:tbl>
          </a:graphicData>
        </a:graphic>
      </p:graphicFrame>
      <p:sp>
        <p:nvSpPr>
          <p:cNvPr id="8" name="Text Placeholder 4"/>
          <p:cNvSpPr txBox="1">
            <a:spLocks/>
          </p:cNvSpPr>
          <p:nvPr/>
        </p:nvSpPr>
        <p:spPr>
          <a:xfrm>
            <a:off x="1797892" y="2723619"/>
            <a:ext cx="2959846" cy="42862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SG" b="1" dirty="0" smtClean="0">
                <a:solidFill>
                  <a:schemeClr val="accent1"/>
                </a:solidFill>
              </a:rPr>
              <a:t>Logistic Regression</a:t>
            </a:r>
            <a:endParaRPr lang="en-US" b="1" dirty="0">
              <a:solidFill>
                <a:schemeClr val="accent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72118197"/>
              </p:ext>
            </p:extLst>
          </p:nvPr>
        </p:nvGraphicFramePr>
        <p:xfrm>
          <a:off x="6261195" y="3128962"/>
          <a:ext cx="3655172" cy="738716"/>
        </p:xfrm>
        <a:graphic>
          <a:graphicData uri="http://schemas.openxmlformats.org/drawingml/2006/table">
            <a:tbl>
              <a:tblPr firstRow="1" bandRow="1">
                <a:tableStyleId>{5C22544A-7EE6-4342-B048-85BDC9FD1C3A}</a:tableStyleId>
              </a:tblPr>
              <a:tblGrid>
                <a:gridCol w="1711230"/>
                <a:gridCol w="1943942"/>
              </a:tblGrid>
              <a:tr h="367876">
                <a:tc>
                  <a:txBody>
                    <a:bodyPr/>
                    <a:lstStyle/>
                    <a:p>
                      <a:pPr algn="ctr"/>
                      <a:r>
                        <a:rPr lang="en-SG" dirty="0" smtClean="0"/>
                        <a:t>Train </a:t>
                      </a:r>
                      <a:endParaRPr lang="en-US" dirty="0"/>
                    </a:p>
                  </a:txBody>
                  <a:tcPr/>
                </a:tc>
                <a:tc>
                  <a:txBody>
                    <a:bodyPr/>
                    <a:lstStyle/>
                    <a:p>
                      <a:pPr algn="ctr"/>
                      <a:r>
                        <a:rPr lang="en-SG" dirty="0" smtClean="0"/>
                        <a:t>Test</a:t>
                      </a:r>
                      <a:endParaRPr lang="en-US" dirty="0"/>
                    </a:p>
                  </a:txBody>
                  <a:tcPr/>
                </a:tc>
              </a:tr>
              <a:tr h="370840">
                <a:tc>
                  <a:txBody>
                    <a:bodyPr/>
                    <a:lstStyle/>
                    <a:p>
                      <a:pPr algn="ctr"/>
                      <a:r>
                        <a:rPr lang="en-SG" dirty="0" smtClean="0"/>
                        <a:t>100 </a:t>
                      </a:r>
                      <a:endParaRPr lang="en-US" dirty="0"/>
                    </a:p>
                  </a:txBody>
                  <a:tcPr/>
                </a:tc>
                <a:tc>
                  <a:txBody>
                    <a:bodyPr/>
                    <a:lstStyle/>
                    <a:p>
                      <a:pPr algn="ctr"/>
                      <a:r>
                        <a:rPr lang="en-SG" dirty="0" smtClean="0"/>
                        <a:t>72.0</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3493906"/>
              </p:ext>
            </p:extLst>
          </p:nvPr>
        </p:nvGraphicFramePr>
        <p:xfrm>
          <a:off x="3983880" y="5014912"/>
          <a:ext cx="3655172" cy="738716"/>
        </p:xfrm>
        <a:graphic>
          <a:graphicData uri="http://schemas.openxmlformats.org/drawingml/2006/table">
            <a:tbl>
              <a:tblPr firstRow="1" bandRow="1">
                <a:tableStyleId>{5C22544A-7EE6-4342-B048-85BDC9FD1C3A}</a:tableStyleId>
              </a:tblPr>
              <a:tblGrid>
                <a:gridCol w="1827586"/>
                <a:gridCol w="1827586"/>
              </a:tblGrid>
              <a:tr h="367876">
                <a:tc>
                  <a:txBody>
                    <a:bodyPr/>
                    <a:lstStyle/>
                    <a:p>
                      <a:pPr algn="ctr"/>
                      <a:r>
                        <a:rPr lang="en-SG" dirty="0" smtClean="0"/>
                        <a:t>Train</a:t>
                      </a:r>
                      <a:endParaRPr lang="en-US" dirty="0"/>
                    </a:p>
                  </a:txBody>
                  <a:tcPr/>
                </a:tc>
                <a:tc>
                  <a:txBody>
                    <a:bodyPr/>
                    <a:lstStyle/>
                    <a:p>
                      <a:pPr algn="ctr"/>
                      <a:r>
                        <a:rPr lang="en-SG" dirty="0" smtClean="0"/>
                        <a:t>Test</a:t>
                      </a:r>
                      <a:endParaRPr lang="en-US" dirty="0"/>
                    </a:p>
                  </a:txBody>
                  <a:tcPr/>
                </a:tc>
              </a:tr>
              <a:tr h="370840">
                <a:tc>
                  <a:txBody>
                    <a:bodyPr/>
                    <a:lstStyle/>
                    <a:p>
                      <a:pPr algn="ctr"/>
                      <a:r>
                        <a:rPr lang="en-SG" dirty="0" smtClean="0"/>
                        <a:t>100</a:t>
                      </a:r>
                      <a:endParaRPr lang="en-US" dirty="0"/>
                    </a:p>
                  </a:txBody>
                  <a:tcPr/>
                </a:tc>
                <a:tc>
                  <a:txBody>
                    <a:bodyPr/>
                    <a:lstStyle/>
                    <a:p>
                      <a:pPr algn="ctr"/>
                      <a:r>
                        <a:rPr lang="en-SG" dirty="0" smtClean="0"/>
                        <a:t>70.0</a:t>
                      </a:r>
                      <a:endParaRPr lang="en-US" dirty="0"/>
                    </a:p>
                  </a:txBody>
                  <a:tcPr/>
                </a:tc>
              </a:tr>
            </a:tbl>
          </a:graphicData>
        </a:graphic>
      </p:graphicFrame>
      <p:sp>
        <p:nvSpPr>
          <p:cNvPr id="12" name="Text Placeholder 4"/>
          <p:cNvSpPr txBox="1">
            <a:spLocks/>
          </p:cNvSpPr>
          <p:nvPr/>
        </p:nvSpPr>
        <p:spPr>
          <a:xfrm>
            <a:off x="6665167" y="2747696"/>
            <a:ext cx="2459784" cy="42862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SG" b="1" dirty="0" smtClean="0">
                <a:solidFill>
                  <a:schemeClr val="accent1"/>
                </a:solidFill>
              </a:rPr>
              <a:t>Random Forest</a:t>
            </a:r>
            <a:endParaRPr lang="en-US" b="1" dirty="0">
              <a:solidFill>
                <a:schemeClr val="accent1"/>
              </a:solidFill>
            </a:endParaRPr>
          </a:p>
        </p:txBody>
      </p:sp>
      <p:sp>
        <p:nvSpPr>
          <p:cNvPr id="13" name="Text Placeholder 4"/>
          <p:cNvSpPr txBox="1">
            <a:spLocks/>
          </p:cNvSpPr>
          <p:nvPr/>
        </p:nvSpPr>
        <p:spPr>
          <a:xfrm>
            <a:off x="3835075" y="4672012"/>
            <a:ext cx="4059984" cy="42862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SG" b="1" dirty="0" smtClean="0">
                <a:solidFill>
                  <a:schemeClr val="accent1"/>
                </a:solidFill>
              </a:rPr>
              <a:t>Support Vector Machine</a:t>
            </a:r>
            <a:endParaRPr lang="en-US" b="1" dirty="0">
              <a:solidFill>
                <a:schemeClr val="accent1"/>
              </a:solidFill>
            </a:endParaRPr>
          </a:p>
        </p:txBody>
      </p:sp>
    </p:spTree>
    <p:extLst>
      <p:ext uri="{BB962C8B-B14F-4D97-AF65-F5344CB8AC3E}">
        <p14:creationId xmlns:p14="http://schemas.microsoft.com/office/powerpoint/2010/main" val="1723627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092" y="2876112"/>
            <a:ext cx="9057163" cy="3848977"/>
          </a:xfrm>
          <a:prstGeom prst="rect">
            <a:avLst/>
          </a:prstGeom>
        </p:spPr>
      </p:pic>
      <p:sp>
        <p:nvSpPr>
          <p:cNvPr id="10" name="Title 3"/>
          <p:cNvSpPr txBox="1">
            <a:spLocks/>
          </p:cNvSpPr>
          <p:nvPr/>
        </p:nvSpPr>
        <p:spPr>
          <a:xfrm>
            <a:off x="1395968" y="213695"/>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SG" dirty="0" smtClean="0">
                <a:solidFill>
                  <a:schemeClr val="accent1"/>
                </a:solidFill>
              </a:rPr>
              <a:t>Classifiers Accuracy Result</a:t>
            </a:r>
            <a:endParaRPr lang="en-US" dirty="0">
              <a:solidFill>
                <a:schemeClr val="accent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70620245"/>
              </p:ext>
            </p:extLst>
          </p:nvPr>
        </p:nvGraphicFramePr>
        <p:xfrm>
          <a:off x="3345705" y="2016037"/>
          <a:ext cx="3655172" cy="738716"/>
        </p:xfrm>
        <a:graphic>
          <a:graphicData uri="http://schemas.openxmlformats.org/drawingml/2006/table">
            <a:tbl>
              <a:tblPr firstRow="1" bandRow="1">
                <a:tableStyleId>{5C22544A-7EE6-4342-B048-85BDC9FD1C3A}</a:tableStyleId>
              </a:tblPr>
              <a:tblGrid>
                <a:gridCol w="1827586"/>
                <a:gridCol w="1827586"/>
              </a:tblGrid>
              <a:tr h="367876">
                <a:tc>
                  <a:txBody>
                    <a:bodyPr/>
                    <a:lstStyle/>
                    <a:p>
                      <a:pPr algn="ctr"/>
                      <a:r>
                        <a:rPr lang="en-SG" dirty="0" smtClean="0"/>
                        <a:t>Train</a:t>
                      </a:r>
                      <a:endParaRPr lang="en-US" dirty="0"/>
                    </a:p>
                  </a:txBody>
                  <a:tcPr/>
                </a:tc>
                <a:tc>
                  <a:txBody>
                    <a:bodyPr/>
                    <a:lstStyle/>
                    <a:p>
                      <a:pPr algn="ctr"/>
                      <a:r>
                        <a:rPr lang="en-SG" dirty="0" smtClean="0"/>
                        <a:t>Test</a:t>
                      </a:r>
                      <a:endParaRPr lang="en-US" dirty="0"/>
                    </a:p>
                  </a:txBody>
                  <a:tcPr/>
                </a:tc>
              </a:tr>
              <a:tr h="370840">
                <a:tc>
                  <a:txBody>
                    <a:bodyPr/>
                    <a:lstStyle/>
                    <a:p>
                      <a:pPr algn="ctr"/>
                      <a:r>
                        <a:rPr lang="en-SG" dirty="0" smtClean="0"/>
                        <a:t>81</a:t>
                      </a:r>
                      <a:endParaRPr lang="en-US" dirty="0"/>
                    </a:p>
                  </a:txBody>
                  <a:tcPr/>
                </a:tc>
                <a:tc>
                  <a:txBody>
                    <a:bodyPr/>
                    <a:lstStyle/>
                    <a:p>
                      <a:pPr algn="ctr"/>
                      <a:r>
                        <a:rPr lang="en-SG" dirty="0" smtClean="0"/>
                        <a:t>79.63</a:t>
                      </a:r>
                      <a:endParaRPr lang="en-US" dirty="0"/>
                    </a:p>
                  </a:txBody>
                  <a:tcPr/>
                </a:tc>
              </a:tr>
            </a:tbl>
          </a:graphicData>
        </a:graphic>
      </p:graphicFrame>
      <p:sp>
        <p:nvSpPr>
          <p:cNvPr id="6" name="Text Placeholder 4"/>
          <p:cNvSpPr txBox="1">
            <a:spLocks/>
          </p:cNvSpPr>
          <p:nvPr/>
        </p:nvSpPr>
        <p:spPr>
          <a:xfrm>
            <a:off x="3569542" y="1469760"/>
            <a:ext cx="2959846" cy="42862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SG" b="1" dirty="0">
                <a:solidFill>
                  <a:schemeClr val="accent1"/>
                </a:solidFill>
              </a:rPr>
              <a:t>k</a:t>
            </a:r>
            <a:r>
              <a:rPr lang="en-SG" b="1" dirty="0" smtClean="0">
                <a:solidFill>
                  <a:schemeClr val="accent1"/>
                </a:solidFill>
              </a:rPr>
              <a:t>-Nearest Neighbour</a:t>
            </a:r>
            <a:endParaRPr lang="en-US" b="1" dirty="0">
              <a:solidFill>
                <a:schemeClr val="accent1"/>
              </a:solidFill>
            </a:endParaRPr>
          </a:p>
        </p:txBody>
      </p:sp>
    </p:spTree>
    <p:extLst>
      <p:ext uri="{BB962C8B-B14F-4D97-AF65-F5344CB8AC3E}">
        <p14:creationId xmlns:p14="http://schemas.microsoft.com/office/powerpoint/2010/main" val="407517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1726</TotalTime>
  <Words>300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 Medium</vt:lpstr>
      <vt:lpstr>Arial</vt:lpstr>
      <vt:lpstr>Century Gothic</vt:lpstr>
      <vt:lpstr>Wingdings</vt:lpstr>
      <vt:lpstr>Wingdings 3</vt:lpstr>
      <vt:lpstr>Ion Boardroom</vt:lpstr>
      <vt:lpstr>Liver Disease Prediction and Analysis  </vt:lpstr>
      <vt:lpstr>Introduction</vt:lpstr>
      <vt:lpstr>Dataset  </vt:lpstr>
      <vt:lpstr>Dataset</vt:lpstr>
      <vt:lpstr>Attribute Details </vt:lpstr>
      <vt:lpstr>Objective</vt:lpstr>
      <vt:lpstr>Works Update( After MID )</vt:lpstr>
      <vt:lpstr>Classifiers Accuracy Result</vt:lpstr>
      <vt:lpstr>PowerPoint Presentation</vt:lpstr>
      <vt:lpstr>PowerPoint Presentation</vt:lpstr>
      <vt:lpstr>Classifiers Accuracy Result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Data  Visualization</dc:title>
  <dc:creator>Farah Tabassum Ahmed</dc:creator>
  <cp:lastModifiedBy>Farah Tabassum Ahmed</cp:lastModifiedBy>
  <cp:revision>36</cp:revision>
  <dcterms:created xsi:type="dcterms:W3CDTF">2019-12-02T19:54:59Z</dcterms:created>
  <dcterms:modified xsi:type="dcterms:W3CDTF">2019-12-23T06:12:23Z</dcterms:modified>
</cp:coreProperties>
</file>