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52498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9"/>
                </a:lnTo>
                <a:lnTo>
                  <a:pt x="352424" y="143449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0997" y="2505513"/>
            <a:ext cx="10058704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834" y="4082707"/>
            <a:ext cx="17021030" cy="273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heeni/Keylogger_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774997" y="15895"/>
            <a:ext cx="13135147" cy="10221595"/>
            <a:chOff x="0" y="0"/>
            <a:chExt cx="13234669" cy="1022159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3234669" cy="352425"/>
            </a:xfrm>
            <a:custGeom>
              <a:avLst/>
              <a:gdLst/>
              <a:ahLst/>
              <a:cxnLst/>
              <a:rect l="l" t="t" r="r" b="b"/>
              <a:pathLst>
                <a:path w="13234669" h="352425">
                  <a:moveTo>
                    <a:pt x="0" y="352424"/>
                  </a:moveTo>
                  <a:lnTo>
                    <a:pt x="13234273" y="352424"/>
                  </a:lnTo>
                  <a:lnTo>
                    <a:pt x="13234273" y="0"/>
                  </a:lnTo>
                  <a:lnTo>
                    <a:pt x="0" y="0"/>
                  </a:lnTo>
                  <a:lnTo>
                    <a:pt x="0" y="352424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412"/>
              <a:ext cx="9130411" cy="986789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15299" y="1419789"/>
            <a:ext cx="8353425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85" dirty="0">
                <a:solidFill>
                  <a:srgbClr val="434343"/>
                </a:solidFill>
                <a:latin typeface="Baskerville Old Face" panose="02020602080505020303" pitchFamily="18" charset="0"/>
                <a:cs typeface="Segoe UI" panose="020B0502040204020203" pitchFamily="34" charset="0"/>
              </a:rPr>
              <a:t>NAME:</a:t>
            </a:r>
            <a:r>
              <a:rPr sz="4800" spc="-420" dirty="0">
                <a:solidFill>
                  <a:srgbClr val="434343"/>
                </a:solidFill>
                <a:latin typeface="Baskerville Old Face" panose="02020602080505020303" pitchFamily="18" charset="0"/>
                <a:cs typeface="Segoe UI" panose="020B0502040204020203" pitchFamily="34" charset="0"/>
              </a:rPr>
              <a:t>F</a:t>
            </a:r>
            <a:r>
              <a:rPr sz="4800" spc="120" dirty="0">
                <a:solidFill>
                  <a:srgbClr val="434343"/>
                </a:solidFill>
                <a:latin typeface="Baskerville Old Face" panose="02020602080505020303" pitchFamily="18" charset="0"/>
                <a:cs typeface="Segoe UI" panose="020B0502040204020203" pitchFamily="34" charset="0"/>
              </a:rPr>
              <a:t>ARHEENK</a:t>
            </a:r>
            <a:r>
              <a:rPr sz="4800" spc="-260" dirty="0">
                <a:solidFill>
                  <a:srgbClr val="434343"/>
                </a:solidFill>
                <a:latin typeface="Baskerville Old Face" panose="02020602080505020303" pitchFamily="18" charset="0"/>
                <a:cs typeface="Segoe UI" panose="020B0502040204020203" pitchFamily="34" charset="0"/>
              </a:rPr>
              <a:t>A</a:t>
            </a:r>
            <a:r>
              <a:rPr sz="4800" spc="-100" dirty="0">
                <a:solidFill>
                  <a:srgbClr val="434343"/>
                </a:solidFill>
                <a:latin typeface="Baskerville Old Face" panose="02020602080505020303" pitchFamily="18" charset="0"/>
                <a:cs typeface="Segoe UI" panose="020B0502040204020203" pitchFamily="34" charset="0"/>
              </a:rPr>
              <a:t>USER</a:t>
            </a:r>
            <a:endParaRPr sz="4800" dirty="0">
              <a:latin typeface="Baskerville Old Face" panose="02020602080505020303" pitchFamily="18" charset="0"/>
              <a:cs typeface="Segoe UI" panose="020B0502040204020203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8704" y="2174483"/>
            <a:ext cx="9448800" cy="2201885"/>
          </a:xfrm>
          <a:prstGeom prst="rect">
            <a:avLst/>
          </a:prstGeom>
        </p:spPr>
        <p:txBody>
          <a:bodyPr vert="horz" wrap="square" lIns="0" tIns="478790" rIns="0" bIns="0" rtlCol="0">
            <a:spAutoFit/>
          </a:bodyPr>
          <a:lstStyle/>
          <a:p>
            <a:pPr marL="659130">
              <a:spcBef>
                <a:spcPts val="3770"/>
              </a:spcBef>
            </a:pPr>
            <a:r>
              <a:rPr sz="4000" b="1" spc="-155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PROJECT</a:t>
            </a:r>
            <a:r>
              <a:rPr sz="4000" b="1" spc="165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4000" b="1" spc="8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NAME:</a:t>
            </a:r>
            <a:r>
              <a:rPr lang="en-IN" sz="4000" b="1" spc="30" dirty="0">
                <a:solidFill>
                  <a:srgbClr val="00B0F0"/>
                </a:solidFill>
                <a:latin typeface="Baskerville Old Face" panose="02020602080505020303" pitchFamily="18" charset="0"/>
                <a:cs typeface="Arial"/>
              </a:rPr>
              <a:t>KEYLOGGER</a:t>
            </a:r>
            <a:endParaRPr lang="en-IN" sz="4000" dirty="0">
              <a:solidFill>
                <a:srgbClr val="00B0F0"/>
              </a:solidFill>
              <a:latin typeface="Baskerville Old Face" panose="02020602080505020303" pitchFamily="18" charset="0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3770"/>
              </a:spcBef>
            </a:pPr>
            <a:endParaRPr sz="4000" dirty="0">
              <a:latin typeface="Baskerville Old Face" panose="02020602080505020303" pitchFamily="18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994" y="6827152"/>
            <a:ext cx="8906510" cy="695703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3000" dirty="0" smtClean="0">
                <a:latin typeface="Arial"/>
                <a:cs typeface="Arial"/>
                <a:hlinkClick r:id="rId3"/>
              </a:rPr>
              <a:t>https://github.com/Farheeni/Keylogger_project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8550" y="5673572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Baskerville Old Face" panose="02020602080505020303" pitchFamily="18" charset="0"/>
              </a:rPr>
              <a:t>GITHUB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666" y="180219"/>
            <a:ext cx="14189075" cy="103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00" spc="890" dirty="0">
                <a:latin typeface="Baskerville Old Face" panose="02020602080505020303" pitchFamily="18" charset="0"/>
              </a:rPr>
              <a:t>WOW</a:t>
            </a:r>
            <a:r>
              <a:rPr sz="6600" spc="185" dirty="0">
                <a:latin typeface="Baskerville Old Face" panose="02020602080505020303" pitchFamily="18" charset="0"/>
              </a:rPr>
              <a:t> </a:t>
            </a:r>
            <a:r>
              <a:rPr sz="6600" spc="1030" dirty="0">
                <a:latin typeface="Baskerville Old Face" panose="02020602080505020303" pitchFamily="18" charset="0"/>
              </a:rPr>
              <a:t>IN</a:t>
            </a:r>
            <a:r>
              <a:rPr sz="6600" spc="190" dirty="0">
                <a:latin typeface="Baskerville Old Face" panose="02020602080505020303" pitchFamily="18" charset="0"/>
              </a:rPr>
              <a:t> </a:t>
            </a:r>
            <a:r>
              <a:rPr sz="6600" spc="490" dirty="0">
                <a:latin typeface="Baskerville Old Face" panose="02020602080505020303" pitchFamily="18" charset="0"/>
              </a:rPr>
              <a:t>THIS</a:t>
            </a:r>
            <a:r>
              <a:rPr sz="6600" spc="185" dirty="0">
                <a:latin typeface="Baskerville Old Face" panose="02020602080505020303" pitchFamily="18" charset="0"/>
              </a:rPr>
              <a:t> </a:t>
            </a:r>
            <a:r>
              <a:rPr sz="6600" spc="785" dirty="0">
                <a:latin typeface="Baskerville Old Face" panose="02020602080505020303" pitchFamily="18" charset="0"/>
              </a:rPr>
              <a:t>SOLUTIONS</a:t>
            </a:r>
            <a:endParaRPr sz="6600" dirty="0">
              <a:latin typeface="Baskerville Old Face" panose="02020602080505020303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91376" y="2530056"/>
            <a:ext cx="18322925" cy="178125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347345">
              <a:lnSpc>
                <a:spcPts val="5920"/>
              </a:lnSpc>
              <a:spcBef>
                <a:spcPts val="310"/>
              </a:spcBef>
              <a:buSzPct val="97979"/>
              <a:buAutoNum type="arabicParenR" startAt="3"/>
              <a:tabLst>
                <a:tab pos="924560" algn="l"/>
              </a:tabLst>
            </a:pPr>
            <a:r>
              <a:rPr sz="3200" b="1" spc="-1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</a:t>
            </a:r>
            <a:r>
              <a:rPr sz="3200" b="1" spc="5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b="1" spc="-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Interface:</a:t>
            </a:r>
            <a:r>
              <a:rPr sz="3200" b="1" spc="5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4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Displays</a:t>
            </a:r>
            <a:r>
              <a:rPr sz="3200" spc="51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7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</a:t>
            </a:r>
            <a:r>
              <a:rPr sz="3200" spc="52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9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captured</a:t>
            </a:r>
            <a:r>
              <a:rPr sz="3200" spc="52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5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keystrokes</a:t>
            </a:r>
            <a:r>
              <a:rPr sz="3200" spc="51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30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</a:t>
            </a:r>
            <a:r>
              <a:rPr sz="3200" spc="52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0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 </a:t>
            </a:r>
            <a:r>
              <a:rPr sz="3200" spc="-143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8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time</a:t>
            </a:r>
            <a:r>
              <a:rPr sz="3200" spc="-8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2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on</a:t>
            </a:r>
            <a:r>
              <a:rPr sz="3200" spc="-7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11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3200" spc="-7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5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monitor</a:t>
            </a:r>
            <a:r>
              <a:rPr sz="3200" spc="-75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3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screen</a:t>
            </a:r>
            <a:endParaRPr sz="32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Tahoma"/>
              <a:buAutoNum type="arabicParenR" startAt="3"/>
            </a:pP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598170" indent="-586105">
              <a:lnSpc>
                <a:spcPct val="100000"/>
              </a:lnSpc>
              <a:buSzPct val="97979"/>
              <a:buAutoNum type="arabicParenR" startAt="3"/>
              <a:tabLst>
                <a:tab pos="598805" algn="l"/>
              </a:tabLst>
            </a:pPr>
            <a:r>
              <a:rPr sz="3200" b="1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Security</a:t>
            </a:r>
            <a:r>
              <a:rPr sz="3200" b="1" spc="-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b="1" spc="-2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Measures:</a:t>
            </a:r>
            <a:r>
              <a:rPr sz="3200" b="1" spc="-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2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Ensures</a:t>
            </a:r>
            <a:r>
              <a:rPr sz="3200" spc="-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data</a:t>
            </a:r>
            <a:r>
              <a:rPr sz="3200" spc="-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privacy</a:t>
            </a:r>
            <a:r>
              <a:rPr sz="3200" spc="-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200" spc="-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200" spc="-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integrity.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0021" y="8852498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7998" y="0"/>
                </a:moveTo>
                <a:lnTo>
                  <a:pt x="0" y="0"/>
                </a:lnTo>
                <a:lnTo>
                  <a:pt x="0" y="1434499"/>
                </a:lnTo>
                <a:lnTo>
                  <a:pt x="347998" y="1434499"/>
                </a:lnTo>
                <a:lnTo>
                  <a:pt x="347998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9536" y="176498"/>
            <a:ext cx="6917055" cy="11253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30" dirty="0">
                <a:latin typeface="Baskerville Old Face" panose="02020602080505020303" pitchFamily="18" charset="0"/>
              </a:rPr>
              <a:t>MODELLING</a:t>
            </a:r>
            <a:endParaRPr dirty="0">
              <a:latin typeface="Baskerville Old Face" panose="02020602080505020303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2" y="1611166"/>
            <a:ext cx="12315825" cy="861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29416" y="3168650"/>
            <a:ext cx="5959219" cy="34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lang="en-US" sz="3600" dirty="0" smtClean="0">
                <a:latin typeface="Verdana"/>
                <a:cs typeface="Verdana"/>
              </a:rPr>
              <a:t>Code shows the modules</a:t>
            </a:r>
          </a:p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lang="en-US" sz="3600" dirty="0" smtClean="0">
                <a:latin typeface="Verdana"/>
                <a:cs typeface="Verdana"/>
              </a:rPr>
              <a:t>That loads the keystroke</a:t>
            </a:r>
          </a:p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lang="en-US" sz="3600" dirty="0" smtClean="0">
                <a:latin typeface="Verdana"/>
                <a:cs typeface="Verdana"/>
              </a:rPr>
              <a:t>Of the keyboard the output stores in the another file name KEYFILE.TXT </a:t>
            </a:r>
            <a:endParaRPr lang="en-US"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777" y="353842"/>
            <a:ext cx="17933670" cy="9933305"/>
            <a:chOff x="354777" y="353842"/>
            <a:chExt cx="17933670" cy="9933305"/>
          </a:xfrm>
        </p:grpSpPr>
        <p:sp>
          <p:nvSpPr>
            <p:cNvPr id="3" name="object 3"/>
            <p:cNvSpPr/>
            <p:nvPr/>
          </p:nvSpPr>
          <p:spPr>
            <a:xfrm>
              <a:off x="17940019" y="8852498"/>
              <a:ext cx="348615" cy="1435100"/>
            </a:xfrm>
            <a:custGeom>
              <a:avLst/>
              <a:gdLst/>
              <a:ahLst/>
              <a:cxnLst/>
              <a:rect l="l" t="t" r="r" b="b"/>
              <a:pathLst>
                <a:path w="348615" h="1435100">
                  <a:moveTo>
                    <a:pt x="347998" y="0"/>
                  </a:moveTo>
                  <a:lnTo>
                    <a:pt x="0" y="0"/>
                  </a:lnTo>
                  <a:lnTo>
                    <a:pt x="0" y="1434499"/>
                  </a:lnTo>
                  <a:lnTo>
                    <a:pt x="347998" y="1434499"/>
                  </a:lnTo>
                  <a:lnTo>
                    <a:pt x="347998" y="0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777" y="353842"/>
              <a:ext cx="17583150" cy="9486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31"/>
                </a:moveTo>
                <a:lnTo>
                  <a:pt x="352424" y="2592831"/>
                </a:lnTo>
                <a:lnTo>
                  <a:pt x="352424" y="0"/>
                </a:lnTo>
                <a:lnTo>
                  <a:pt x="0" y="0"/>
                </a:lnTo>
                <a:lnTo>
                  <a:pt x="0" y="2592831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5192" y="2331339"/>
            <a:ext cx="3869054" cy="10316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45" dirty="0" smtClean="0">
                <a:solidFill>
                  <a:srgbClr val="434343"/>
                </a:solidFill>
                <a:latin typeface="Baskerville Old Face" panose="02020602080505020303" pitchFamily="18" charset="0"/>
              </a:rPr>
              <a:t>RESU</a:t>
            </a:r>
            <a:r>
              <a:rPr sz="6600" spc="110" dirty="0" smtClean="0">
                <a:solidFill>
                  <a:srgbClr val="434343"/>
                </a:solidFill>
                <a:latin typeface="Baskerville Old Face" panose="02020602080505020303" pitchFamily="18" charset="0"/>
              </a:rPr>
              <a:t>L</a:t>
            </a:r>
            <a:r>
              <a:rPr sz="6600" spc="-190" dirty="0" smtClean="0">
                <a:solidFill>
                  <a:srgbClr val="434343"/>
                </a:solidFill>
                <a:latin typeface="Baskerville Old Face" panose="02020602080505020303" pitchFamily="18" charset="0"/>
              </a:rPr>
              <a:t>T</a:t>
            </a:r>
            <a:endParaRPr sz="6600" dirty="0">
              <a:latin typeface="Baskerville Old Face" panose="02020602080505020303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39834" y="4082707"/>
            <a:ext cx="17021030" cy="2626232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26390" marR="5080" algn="just">
              <a:lnSpc>
                <a:spcPct val="83700"/>
              </a:lnSpc>
              <a:spcBef>
                <a:spcPts val="1125"/>
              </a:spcBef>
            </a:pPr>
            <a:r>
              <a:rPr sz="4800" spc="-130" dirty="0"/>
              <a:t>The </a:t>
            </a:r>
            <a:r>
              <a:rPr sz="4800" spc="-100" dirty="0"/>
              <a:t>keylogger </a:t>
            </a:r>
            <a:r>
              <a:rPr sz="4800" spc="-114" dirty="0"/>
              <a:t>captures </a:t>
            </a:r>
            <a:r>
              <a:rPr sz="4800" spc="-60" dirty="0"/>
              <a:t>and </a:t>
            </a:r>
            <a:r>
              <a:rPr sz="4800" spc="-100" dirty="0"/>
              <a:t>logs </a:t>
            </a:r>
            <a:r>
              <a:rPr sz="4800" spc="-180" dirty="0"/>
              <a:t>keystrokes </a:t>
            </a:r>
            <a:r>
              <a:rPr sz="4800" spc="-250" dirty="0"/>
              <a:t>in </a:t>
            </a:r>
            <a:r>
              <a:rPr sz="4800" spc="-135" dirty="0"/>
              <a:t>real- </a:t>
            </a:r>
            <a:r>
              <a:rPr sz="4800" spc="-130" dirty="0"/>
              <a:t> </a:t>
            </a:r>
            <a:r>
              <a:rPr sz="4800" spc="-300" dirty="0"/>
              <a:t>time,</a:t>
            </a:r>
            <a:r>
              <a:rPr sz="4800" spc="-375" dirty="0"/>
              <a:t> </a:t>
            </a:r>
            <a:r>
              <a:rPr sz="4800" spc="-135" dirty="0"/>
              <a:t>successfully</a:t>
            </a:r>
            <a:r>
              <a:rPr sz="4800" spc="-370" dirty="0"/>
              <a:t> </a:t>
            </a:r>
            <a:r>
              <a:rPr sz="4800" spc="-114" dirty="0"/>
              <a:t>displaying</a:t>
            </a:r>
            <a:r>
              <a:rPr sz="4800" spc="-375" dirty="0"/>
              <a:t> </a:t>
            </a:r>
            <a:r>
              <a:rPr sz="4800" spc="-195" dirty="0"/>
              <a:t>them</a:t>
            </a:r>
            <a:r>
              <a:rPr sz="4800" spc="-370" dirty="0"/>
              <a:t> </a:t>
            </a:r>
            <a:r>
              <a:rPr sz="4800" spc="-250" dirty="0"/>
              <a:t>in</a:t>
            </a:r>
            <a:r>
              <a:rPr sz="4800" spc="-375" dirty="0"/>
              <a:t> </a:t>
            </a:r>
            <a:r>
              <a:rPr sz="4800" spc="-175" dirty="0"/>
              <a:t>the</a:t>
            </a:r>
            <a:r>
              <a:rPr sz="4800" spc="-370" dirty="0"/>
              <a:t> </a:t>
            </a:r>
            <a:r>
              <a:rPr sz="4800" spc="-180" dirty="0"/>
              <a:t>user</a:t>
            </a:r>
            <a:r>
              <a:rPr sz="4800" spc="-375" dirty="0"/>
              <a:t> </a:t>
            </a:r>
            <a:r>
              <a:rPr sz="4800" spc="-155" dirty="0"/>
              <a:t>interface. </a:t>
            </a:r>
            <a:r>
              <a:rPr sz="4800" spc="-1760" dirty="0"/>
              <a:t> </a:t>
            </a:r>
            <a:r>
              <a:rPr sz="4800" spc="-80" dirty="0"/>
              <a:t>Performance</a:t>
            </a:r>
            <a:r>
              <a:rPr sz="4800" spc="-370" dirty="0"/>
              <a:t> </a:t>
            </a:r>
            <a:r>
              <a:rPr sz="4800" spc="-160" dirty="0"/>
              <a:t>metrics</a:t>
            </a:r>
            <a:r>
              <a:rPr sz="4800" spc="-370" dirty="0"/>
              <a:t> </a:t>
            </a:r>
            <a:r>
              <a:rPr sz="4800" spc="-190" dirty="0"/>
              <a:t>show</a:t>
            </a:r>
            <a:r>
              <a:rPr sz="4800" spc="-370" dirty="0"/>
              <a:t> </a:t>
            </a:r>
            <a:r>
              <a:rPr sz="4800" spc="-195" dirty="0"/>
              <a:t>minimal</a:t>
            </a:r>
            <a:r>
              <a:rPr sz="4800" spc="-365" dirty="0"/>
              <a:t> </a:t>
            </a:r>
            <a:r>
              <a:rPr sz="4800" spc="-185" dirty="0"/>
              <a:t>system</a:t>
            </a:r>
            <a:r>
              <a:rPr sz="4800" spc="-370" dirty="0"/>
              <a:t> </a:t>
            </a:r>
            <a:r>
              <a:rPr sz="4800" spc="-105" dirty="0"/>
              <a:t>impact</a:t>
            </a:r>
            <a:r>
              <a:rPr sz="4800" spc="-370" dirty="0"/>
              <a:t> </a:t>
            </a:r>
            <a:r>
              <a:rPr sz="4800" spc="-60" dirty="0"/>
              <a:t>and </a:t>
            </a:r>
            <a:r>
              <a:rPr sz="4800" spc="-1760" dirty="0"/>
              <a:t> </a:t>
            </a:r>
            <a:r>
              <a:rPr sz="4800" spc="-225" dirty="0"/>
              <a:t>s</a:t>
            </a:r>
            <a:r>
              <a:rPr sz="4800" spc="-100" dirty="0"/>
              <a:t>e</a:t>
            </a:r>
            <a:r>
              <a:rPr sz="4800" dirty="0"/>
              <a:t>c</a:t>
            </a:r>
            <a:r>
              <a:rPr sz="4800" spc="-280" dirty="0"/>
              <a:t>u</a:t>
            </a:r>
            <a:r>
              <a:rPr sz="4800" spc="-229" dirty="0"/>
              <a:t>r</a:t>
            </a:r>
            <a:r>
              <a:rPr sz="4800" spc="-95" dirty="0"/>
              <a:t>e</a:t>
            </a:r>
            <a:r>
              <a:rPr sz="4800" spc="-380" dirty="0"/>
              <a:t> </a:t>
            </a:r>
            <a:r>
              <a:rPr sz="4800" spc="-30" dirty="0"/>
              <a:t>d</a:t>
            </a:r>
            <a:r>
              <a:rPr sz="4800" spc="85" dirty="0"/>
              <a:t>a</a:t>
            </a:r>
            <a:r>
              <a:rPr sz="4800" spc="-150" dirty="0"/>
              <a:t>t</a:t>
            </a:r>
            <a:r>
              <a:rPr sz="4800" spc="90" dirty="0"/>
              <a:t>a</a:t>
            </a:r>
            <a:r>
              <a:rPr sz="4800" spc="-380" dirty="0"/>
              <a:t> </a:t>
            </a:r>
            <a:r>
              <a:rPr sz="4800" spc="-150" dirty="0"/>
              <a:t>t</a:t>
            </a:r>
            <a:r>
              <a:rPr sz="4800" spc="-180" dirty="0"/>
              <a:t>r</a:t>
            </a:r>
            <a:r>
              <a:rPr sz="4800" spc="85" dirty="0"/>
              <a:t>a</a:t>
            </a:r>
            <a:r>
              <a:rPr sz="4800" spc="-229" dirty="0"/>
              <a:t>n</a:t>
            </a:r>
            <a:r>
              <a:rPr sz="4800" spc="-225" dirty="0"/>
              <a:t>s</a:t>
            </a:r>
            <a:r>
              <a:rPr sz="4800" spc="-260" dirty="0"/>
              <a:t>m</a:t>
            </a:r>
            <a:r>
              <a:rPr sz="4800" spc="-270" dirty="0"/>
              <a:t>i</a:t>
            </a:r>
            <a:r>
              <a:rPr sz="4800" spc="-225" dirty="0"/>
              <a:t>ss</a:t>
            </a:r>
            <a:r>
              <a:rPr sz="4800" spc="-270" dirty="0"/>
              <a:t>i</a:t>
            </a:r>
            <a:r>
              <a:rPr sz="4800" spc="35" dirty="0"/>
              <a:t>o</a:t>
            </a:r>
            <a:r>
              <a:rPr sz="4800" spc="-225" dirty="0"/>
              <a:t>n</a:t>
            </a:r>
            <a:r>
              <a:rPr sz="4800" spc="-380" dirty="0"/>
              <a:t> </a:t>
            </a:r>
            <a:r>
              <a:rPr sz="4800" spc="-175" dirty="0"/>
              <a:t>t</a:t>
            </a:r>
            <a:r>
              <a:rPr sz="4800" spc="40" dirty="0"/>
              <a:t>o</a:t>
            </a:r>
            <a:r>
              <a:rPr sz="4800" spc="-380" dirty="0"/>
              <a:t> </a:t>
            </a:r>
            <a:r>
              <a:rPr sz="4800" spc="-150" dirty="0"/>
              <a:t>t</a:t>
            </a:r>
            <a:r>
              <a:rPr sz="4800" spc="-285" dirty="0"/>
              <a:t>h</a:t>
            </a:r>
            <a:r>
              <a:rPr sz="4800" spc="-95" dirty="0"/>
              <a:t>e</a:t>
            </a:r>
            <a:r>
              <a:rPr sz="4800" spc="-380" dirty="0"/>
              <a:t> </a:t>
            </a:r>
            <a:r>
              <a:rPr sz="4800" spc="-225" dirty="0"/>
              <a:t>s</a:t>
            </a:r>
            <a:r>
              <a:rPr sz="4800" spc="-100" dirty="0"/>
              <a:t>e</a:t>
            </a:r>
            <a:r>
              <a:rPr sz="4800" spc="135" dirty="0"/>
              <a:t>r</a:t>
            </a:r>
            <a:r>
              <a:rPr sz="4800" spc="-275" dirty="0"/>
              <a:t>v</a:t>
            </a:r>
            <a:r>
              <a:rPr sz="4800" spc="-100" dirty="0"/>
              <a:t>e</a:t>
            </a:r>
            <a:r>
              <a:rPr sz="4800" spc="-680" dirty="0"/>
              <a:t>r</a:t>
            </a:r>
            <a:r>
              <a:rPr sz="4800" spc="-955" dirty="0"/>
              <a:t>.</a:t>
            </a:r>
            <a:r>
              <a:rPr sz="4800" spc="-434" dirty="0"/>
              <a:t>4</a:t>
            </a:r>
            <a:r>
              <a:rPr sz="4800" spc="40" dirty="0"/>
              <a:t>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3350" y="570202"/>
            <a:ext cx="6630670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240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INTRODUCTION</a:t>
            </a:r>
            <a:endParaRPr sz="5400" dirty="0">
              <a:latin typeface="Baskerville Old Face" panose="02020602080505020303" pitchFamily="18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345" y="1905000"/>
            <a:ext cx="8848724" cy="556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95231" y="2741931"/>
            <a:ext cx="7894319" cy="598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750" spc="-450" dirty="0" err="1" smtClean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35" dirty="0" err="1" smtClean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</a:t>
            </a:r>
            <a:r>
              <a:rPr lang="en-US" sz="2750" spc="-210" dirty="0" smtClean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3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7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lang="en-US" sz="2750" spc="-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7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7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30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x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2750" spc="-12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lang="en-US" sz="2750" spc="-4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  </a:t>
            </a:r>
            <a:r>
              <a:rPr lang="en-US" sz="2750" spc="-12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</a:t>
            </a:r>
            <a:r>
              <a:rPr lang="en-US" sz="2750" spc="-7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5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lang="en-US" sz="2750" spc="-12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1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4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6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7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2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2750" spc="-1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20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j</a:t>
            </a:r>
            <a:r>
              <a:rPr lang="en-US" sz="2750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lang="en-US" sz="275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2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2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2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-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  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1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lang="en-US" sz="2750" spc="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1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lang="en-US" sz="2750" spc="-1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lang="en-US" sz="2750" spc="-7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4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lang="en-US" sz="2750" spc="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1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0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7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  </a:t>
            </a:r>
            <a:r>
              <a:rPr lang="en-US" sz="2750" spc="-1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user </a:t>
            </a:r>
            <a:r>
              <a:rPr lang="en-US" sz="2750" spc="-12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activity. </a:t>
            </a:r>
            <a:r>
              <a:rPr lang="en-US" sz="2750" spc="-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We </a:t>
            </a:r>
            <a:r>
              <a:rPr lang="en-US" sz="2750" spc="-12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will </a:t>
            </a:r>
            <a:r>
              <a:rPr lang="en-US" sz="2750" spc="-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delve into </a:t>
            </a:r>
            <a:r>
              <a:rPr lang="en-US" sz="2750" spc="-10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 </a:t>
            </a:r>
            <a:r>
              <a:rPr lang="en-US" sz="2750" spc="-10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ﬁ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2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0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7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</a:t>
            </a:r>
            <a:r>
              <a:rPr lang="en-US" sz="2750" spc="-1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  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2750" spc="-12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9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1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90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</a:t>
            </a:r>
            <a:r>
              <a:rPr lang="en-US" sz="2750" spc="-75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50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lang="en-US" sz="2750" spc="-120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2750" spc="5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10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45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lang="en-US" sz="2750" spc="-65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70" dirty="0" err="1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7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10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9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  </a:t>
            </a:r>
            <a:r>
              <a:rPr lang="en-US" sz="2750" spc="-15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lang="en-US" sz="2750" spc="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2750" spc="-7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</a:t>
            </a:r>
            <a:r>
              <a:rPr lang="en-US" sz="2750" spc="-1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21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5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14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lang="en-US" sz="2750" spc="-15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2750" spc="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16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2750" spc="-6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2750" spc="-1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2750" spc="-3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2750" spc="-135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2750" spc="-440" dirty="0">
                <a:solidFill>
                  <a:srgbClr val="B754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</a:t>
            </a:r>
            <a:endParaRPr lang="en-US" sz="275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algn="just">
              <a:lnSpc>
                <a:spcPct val="200000"/>
              </a:lnSpc>
            </a:pPr>
            <a:endParaRPr lang="en-IN" sz="2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550" y="2850940"/>
            <a:ext cx="7715250" cy="5876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5550" y="1263650"/>
            <a:ext cx="9144000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95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UNDERSTANDING</a:t>
            </a:r>
            <a:r>
              <a:rPr sz="4000" spc="130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4000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KEYLOGGERS</a:t>
            </a:r>
            <a:endParaRPr sz="4000" dirty="0">
              <a:latin typeface="Baskerville Old Face" panose="02020602080505020303" pitchFamily="18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550" y="2635250"/>
            <a:ext cx="6380480" cy="563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just">
              <a:lnSpc>
                <a:spcPct val="150000"/>
              </a:lnSpc>
              <a:spcBef>
                <a:spcPts val="95"/>
              </a:spcBef>
            </a:pP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1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latin typeface="Verdana"/>
                <a:cs typeface="Verdana"/>
              </a:rPr>
              <a:t>s</a:t>
            </a:r>
            <a:r>
              <a:rPr sz="2750" spc="5" dirty="0">
                <a:latin typeface="Verdana"/>
                <a:cs typeface="Verdana"/>
              </a:rPr>
              <a:t>o</a:t>
            </a:r>
            <a:r>
              <a:rPr sz="2750" spc="100" dirty="0">
                <a:latin typeface="Verdana"/>
                <a:cs typeface="Verdana"/>
              </a:rPr>
              <a:t>f</a:t>
            </a:r>
            <a:r>
              <a:rPr sz="2750" spc="25" dirty="0">
                <a:latin typeface="Verdana"/>
                <a:cs typeface="Verdana"/>
              </a:rPr>
              <a:t>t</a:t>
            </a:r>
            <a:r>
              <a:rPr sz="2750" spc="-155" dirty="0">
                <a:latin typeface="Verdana"/>
                <a:cs typeface="Verdana"/>
              </a:rPr>
              <a:t>w</a:t>
            </a:r>
            <a:r>
              <a:rPr sz="2750" spc="35" dirty="0">
                <a:latin typeface="Verdana"/>
                <a:cs typeface="Verdana"/>
              </a:rPr>
              <a:t>a</a:t>
            </a:r>
            <a:r>
              <a:rPr sz="2750" spc="-135" dirty="0">
                <a:latin typeface="Verdana"/>
                <a:cs typeface="Verdana"/>
              </a:rPr>
              <a:t>r</a:t>
            </a:r>
            <a:r>
              <a:rPr sz="2750" spc="-60" dirty="0">
                <a:latin typeface="Verdana"/>
                <a:cs typeface="Verdana"/>
              </a:rPr>
              <a:t>e</a:t>
            </a:r>
            <a:r>
              <a:rPr sz="2750" spc="-210" dirty="0">
                <a:latin typeface="Verdana"/>
                <a:cs typeface="Verdana"/>
              </a:rPr>
              <a:t> </a:t>
            </a:r>
            <a:r>
              <a:rPr sz="2750" spc="-30" dirty="0">
                <a:latin typeface="Verdana"/>
                <a:cs typeface="Verdana"/>
              </a:rPr>
              <a:t>p</a:t>
            </a:r>
            <a:r>
              <a:rPr sz="2750" spc="-135" dirty="0">
                <a:latin typeface="Verdana"/>
                <a:cs typeface="Verdana"/>
              </a:rPr>
              <a:t>r</a:t>
            </a:r>
            <a:r>
              <a:rPr sz="2750" spc="5" dirty="0">
                <a:latin typeface="Verdana"/>
                <a:cs typeface="Verdana"/>
              </a:rPr>
              <a:t>o</a:t>
            </a:r>
            <a:r>
              <a:rPr sz="2750" spc="10" dirty="0">
                <a:latin typeface="Verdana"/>
                <a:cs typeface="Verdana"/>
              </a:rPr>
              <a:t>g</a:t>
            </a:r>
            <a:r>
              <a:rPr sz="2750" spc="-105" dirty="0">
                <a:latin typeface="Verdana"/>
                <a:cs typeface="Verdana"/>
              </a:rPr>
              <a:t>r</a:t>
            </a:r>
            <a:r>
              <a:rPr sz="2750" spc="35" dirty="0">
                <a:latin typeface="Verdana"/>
                <a:cs typeface="Verdana"/>
              </a:rPr>
              <a:t>a</a:t>
            </a:r>
            <a:r>
              <a:rPr sz="2750" spc="-160" dirty="0">
                <a:latin typeface="Verdana"/>
                <a:cs typeface="Verdana"/>
              </a:rPr>
              <a:t>m</a:t>
            </a:r>
            <a:r>
              <a:rPr sz="2750" spc="-100" dirty="0">
                <a:latin typeface="Verdana"/>
                <a:cs typeface="Verdana"/>
              </a:rPr>
              <a:t>s 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1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10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ey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B75442"/>
                </a:solidFill>
                <a:latin typeface="Verdana"/>
                <a:cs typeface="Verdana"/>
              </a:rPr>
              <a:t>a 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3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iv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e  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5" dirty="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39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t 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39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ﬁ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l 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1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h 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1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385" dirty="0">
                <a:solidFill>
                  <a:srgbClr val="B75442"/>
                </a:solidFill>
                <a:latin typeface="Verdana"/>
                <a:cs typeface="Verdana"/>
              </a:rPr>
              <a:t>,  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2750" spc="15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n 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2750" spc="95" dirty="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275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8038" y="1419225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11350269" cy="10255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spAutoFit/>
          </a:bodyPr>
          <a:lstStyle/>
          <a:p>
            <a:pPr marL="2629535" marR="1865630" indent="-800100" algn="l">
              <a:lnSpc>
                <a:spcPts val="3450"/>
              </a:lnSpc>
              <a:spcBef>
                <a:spcPts val="890"/>
              </a:spcBef>
            </a:pPr>
            <a:r>
              <a:rPr sz="3600" spc="-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BENEFITS</a:t>
            </a:r>
            <a:r>
              <a:rPr lang="en-IN" sz="3600" spc="-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   </a:t>
            </a:r>
            <a:r>
              <a:rPr sz="3600" spc="114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3600" spc="9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OF</a:t>
            </a:r>
            <a:r>
              <a:rPr lang="en-IN" sz="3600" spc="9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  </a:t>
            </a:r>
            <a:r>
              <a:rPr sz="3600" spc="120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3600" spc="1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KEYLOGGER </a:t>
            </a:r>
            <a:r>
              <a:rPr sz="3600" spc="-860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3600" spc="105" dirty="0" smtClean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IMPLEMENTATION</a:t>
            </a:r>
            <a:endParaRPr sz="3600" dirty="0">
              <a:latin typeface="Baskerville Old Face" panose="02020602080505020303" pitchFamily="18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497" y="2445004"/>
            <a:ext cx="9096375" cy="5095875"/>
          </a:xfrm>
          <a:custGeom>
            <a:avLst/>
            <a:gdLst/>
            <a:ahLst/>
            <a:cxnLst/>
            <a:rect l="l" t="t" r="r" b="b"/>
            <a:pathLst>
              <a:path w="9096375" h="5095875">
                <a:moveTo>
                  <a:pt x="9096377" y="0"/>
                </a:moveTo>
                <a:lnTo>
                  <a:pt x="0" y="0"/>
                </a:lnTo>
                <a:lnTo>
                  <a:pt x="0" y="5095875"/>
                </a:lnTo>
                <a:lnTo>
                  <a:pt x="9096377" y="5095875"/>
                </a:lnTo>
                <a:lnTo>
                  <a:pt x="9096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497" y="2445004"/>
            <a:ext cx="9096375" cy="4657044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447040" marR="627380" indent="-635" algn="just">
              <a:lnSpc>
                <a:spcPct val="100099"/>
              </a:lnSpc>
              <a:spcBef>
                <a:spcPts val="1755"/>
              </a:spcBef>
            </a:pPr>
            <a:r>
              <a:rPr sz="3200" spc="-51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185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3200" spc="-13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185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16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3200" spc="-105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16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3200" spc="15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215" dirty="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sz="3200" spc="-9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6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3200" spc="-13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1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3200" spc="-5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8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9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12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180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320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110" dirty="0">
                <a:solidFill>
                  <a:srgbClr val="B75442"/>
                </a:solidFill>
                <a:latin typeface="Verdana"/>
                <a:cs typeface="Verdana"/>
              </a:rPr>
              <a:t>n  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-10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170" dirty="0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320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sz="320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120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200" spc="-190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320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3200" spc="-13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20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16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10" dirty="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sz="3200" spc="-19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3200" spc="-4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-150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16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3200" spc="-12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10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90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75" dirty="0">
                <a:solidFill>
                  <a:srgbClr val="B75442"/>
                </a:solidFill>
                <a:latin typeface="Verdana"/>
                <a:cs typeface="Verdana"/>
              </a:rPr>
              <a:t>r  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19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320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170" dirty="0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8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160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3200" spc="-30" dirty="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10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200" spc="-30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35" dirty="0" smtClean="0">
                <a:latin typeface="Verdana"/>
                <a:cs typeface="Verdana"/>
              </a:rPr>
              <a:t>d</a:t>
            </a:r>
            <a:r>
              <a:rPr sz="3200" spc="-80" dirty="0" smtClean="0">
                <a:latin typeface="Verdana"/>
                <a:cs typeface="Verdana"/>
              </a:rPr>
              <a:t>e</a:t>
            </a:r>
            <a:r>
              <a:rPr sz="3200" spc="-120" dirty="0" smtClean="0">
                <a:latin typeface="Verdana"/>
                <a:cs typeface="Verdana"/>
              </a:rPr>
              <a:t>t</a:t>
            </a:r>
            <a:r>
              <a:rPr sz="3200" spc="-80" dirty="0" smtClean="0">
                <a:latin typeface="Verdana"/>
                <a:cs typeface="Verdana"/>
              </a:rPr>
              <a:t>e</a:t>
            </a:r>
            <a:r>
              <a:rPr sz="3200" spc="-15" dirty="0" smtClean="0">
                <a:latin typeface="Verdana"/>
                <a:cs typeface="Verdana"/>
              </a:rPr>
              <a:t>c</a:t>
            </a:r>
            <a:r>
              <a:rPr sz="3200" spc="-105" dirty="0" smtClean="0">
                <a:latin typeface="Verdana"/>
                <a:cs typeface="Verdana"/>
              </a:rPr>
              <a:t>t</a:t>
            </a:r>
            <a:r>
              <a:rPr sz="3200" spc="-175" dirty="0" smtClean="0">
                <a:latin typeface="Verdana"/>
                <a:cs typeface="Verdana"/>
              </a:rPr>
              <a:t>i</a:t>
            </a:r>
            <a:r>
              <a:rPr sz="3200" spc="-160" dirty="0" smtClean="0">
                <a:latin typeface="Verdana"/>
                <a:cs typeface="Verdana"/>
              </a:rPr>
              <a:t>n</a:t>
            </a:r>
            <a:r>
              <a:rPr sz="3200" spc="10" dirty="0" smtClean="0">
                <a:latin typeface="Verdana"/>
                <a:cs typeface="Verdana"/>
              </a:rPr>
              <a:t>g  </a:t>
            </a:r>
            <a:r>
              <a:rPr sz="3200" spc="-114" dirty="0" smtClean="0">
                <a:latin typeface="Verdana"/>
                <a:cs typeface="Verdana"/>
              </a:rPr>
              <a:t>unauthorized </a:t>
            </a:r>
            <a:r>
              <a:rPr sz="3200" spc="-65" dirty="0" smtClean="0">
                <a:latin typeface="Verdana"/>
                <a:cs typeface="Verdana"/>
              </a:rPr>
              <a:t>access </a:t>
            </a:r>
            <a:r>
              <a:rPr sz="3200" spc="-40" dirty="0">
                <a:solidFill>
                  <a:srgbClr val="B75442"/>
                </a:solidFill>
                <a:latin typeface="Verdana"/>
                <a:cs typeface="Verdana"/>
              </a:rPr>
              <a:t>or </a:t>
            </a:r>
            <a:r>
              <a:rPr sz="3200" spc="-125" dirty="0">
                <a:solidFill>
                  <a:srgbClr val="B75442"/>
                </a:solidFill>
                <a:latin typeface="Verdana"/>
                <a:cs typeface="Verdana"/>
              </a:rPr>
              <a:t>suspicious </a:t>
            </a:r>
            <a:r>
              <a:rPr sz="3200" spc="-1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50" dirty="0">
                <a:solidFill>
                  <a:srgbClr val="B75442"/>
                </a:solidFill>
                <a:latin typeface="Verdana"/>
                <a:cs typeface="Verdana"/>
              </a:rPr>
              <a:t>activities. </a:t>
            </a:r>
            <a:r>
              <a:rPr sz="3200" spc="-310" dirty="0">
                <a:solidFill>
                  <a:srgbClr val="B75442"/>
                </a:solidFill>
                <a:latin typeface="Verdana"/>
                <a:cs typeface="Verdana"/>
              </a:rPr>
              <a:t>It </a:t>
            </a:r>
            <a:r>
              <a:rPr sz="3200" spc="-45" dirty="0">
                <a:solidFill>
                  <a:srgbClr val="B75442"/>
                </a:solidFill>
                <a:latin typeface="Verdana"/>
                <a:cs typeface="Verdana"/>
              </a:rPr>
              <a:t>can </a:t>
            </a:r>
            <a:r>
              <a:rPr sz="3200" spc="-55" dirty="0">
                <a:solidFill>
                  <a:srgbClr val="B75442"/>
                </a:solidFill>
                <a:latin typeface="Verdana"/>
                <a:cs typeface="Verdana"/>
              </a:rPr>
              <a:t>also </a:t>
            </a:r>
            <a:r>
              <a:rPr sz="3200" spc="-85" dirty="0">
                <a:solidFill>
                  <a:srgbClr val="B75442"/>
                </a:solidFill>
                <a:latin typeface="Verdana"/>
                <a:cs typeface="Verdana"/>
              </a:rPr>
              <a:t>serve </a:t>
            </a:r>
            <a:r>
              <a:rPr sz="3200" spc="-60" dirty="0">
                <a:solidFill>
                  <a:srgbClr val="B75442"/>
                </a:solidFill>
                <a:latin typeface="Verdana"/>
                <a:cs typeface="Verdana"/>
              </a:rPr>
              <a:t>as </a:t>
            </a:r>
            <a:r>
              <a:rPr sz="3200" spc="40" dirty="0">
                <a:solidFill>
                  <a:srgbClr val="B75442"/>
                </a:solidFill>
                <a:latin typeface="Verdana"/>
                <a:cs typeface="Verdana"/>
              </a:rPr>
              <a:t>a </a:t>
            </a:r>
            <a:r>
              <a:rPr sz="3200" spc="-55" dirty="0">
                <a:solidFill>
                  <a:srgbClr val="B75442"/>
                </a:solidFill>
                <a:latin typeface="Verdana"/>
                <a:cs typeface="Verdana"/>
              </a:rPr>
              <a:t>tool </a:t>
            </a:r>
            <a:r>
              <a:rPr sz="3200" spc="-30" dirty="0">
                <a:solidFill>
                  <a:srgbClr val="B75442"/>
                </a:solidFill>
                <a:latin typeface="Verdana"/>
                <a:cs typeface="Verdana"/>
              </a:rPr>
              <a:t>for </a:t>
            </a:r>
            <a:r>
              <a:rPr sz="3200" spc="-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employee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monitoring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200" spc="-24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B75442"/>
                </a:solidFill>
                <a:latin typeface="Verdana"/>
                <a:cs typeface="Verdana"/>
              </a:rPr>
              <a:t>compliance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B75442"/>
                </a:solidFill>
                <a:latin typeface="Verdana"/>
                <a:cs typeface="Verdana"/>
              </a:rPr>
              <a:t>with </a:t>
            </a:r>
            <a:r>
              <a:rPr sz="3200" spc="-10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10" dirty="0">
                <a:solidFill>
                  <a:srgbClr val="B75442"/>
                </a:solidFill>
                <a:latin typeface="Verdana"/>
                <a:cs typeface="Verdana"/>
              </a:rPr>
              <a:t>security </a:t>
            </a:r>
            <a:r>
              <a:rPr sz="3200" spc="-100" dirty="0">
                <a:solidFill>
                  <a:srgbClr val="B75442"/>
                </a:solidFill>
                <a:latin typeface="Verdana"/>
                <a:cs typeface="Verdana"/>
              </a:rPr>
              <a:t>protocols, </a:t>
            </a:r>
            <a:r>
              <a:rPr sz="3200" spc="-114" dirty="0">
                <a:solidFill>
                  <a:srgbClr val="B75442"/>
                </a:solidFill>
                <a:latin typeface="Verdana"/>
                <a:cs typeface="Verdana"/>
              </a:rPr>
              <a:t>ultimately </a:t>
            </a:r>
            <a:r>
              <a:rPr sz="3200" spc="-100" dirty="0">
                <a:solidFill>
                  <a:srgbClr val="B75442"/>
                </a:solidFill>
                <a:latin typeface="Verdana"/>
                <a:cs typeface="Verdana"/>
              </a:rPr>
              <a:t>contributing </a:t>
            </a:r>
            <a:r>
              <a:rPr sz="3200" spc="-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2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10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sz="320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-7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sz="3200" spc="-190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10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sz="3200" spc="-190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3200" spc="-90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-175" dirty="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sz="3200" spc="-105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-55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sz="3200" spc="-2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sz="3200" spc="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sz="3200" spc="-105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200" spc="-190" dirty="0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sz="3200" spc="-15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2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200" spc="-505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5874" y="3397275"/>
            <a:ext cx="7579359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3600" spc="-190" dirty="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sz="3600" spc="-9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B75442"/>
                </a:solidFill>
                <a:latin typeface="Verdana"/>
                <a:cs typeface="Verdana"/>
              </a:rPr>
              <a:t>need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80" dirty="0">
                <a:solidFill>
                  <a:srgbClr val="B75442"/>
                </a:solidFill>
                <a:latin typeface="Verdana"/>
                <a:cs typeface="Verdana"/>
              </a:rPr>
              <a:t>simp</a:t>
            </a:r>
            <a:r>
              <a:rPr sz="3600" spc="-130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600" spc="-9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B75442"/>
                </a:solidFill>
                <a:latin typeface="Verdana"/>
                <a:cs typeface="Verdana"/>
              </a:rPr>
              <a:t>non-  </a:t>
            </a:r>
            <a:r>
              <a:rPr sz="3600" spc="-185" dirty="0">
                <a:solidFill>
                  <a:srgbClr val="B75442"/>
                </a:solidFill>
                <a:latin typeface="Verdana"/>
                <a:cs typeface="Verdana"/>
              </a:rPr>
              <a:t>instrusi</a:t>
            </a:r>
            <a:r>
              <a:rPr sz="3600" spc="-260" dirty="0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sz="3600" spc="-9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sz="3600" spc="-10" dirty="0">
                <a:solidFill>
                  <a:srgbClr val="B75442"/>
                </a:solidFill>
                <a:latin typeface="Verdana"/>
                <a:cs typeface="Verdana"/>
              </a:rPr>
              <a:t>ay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600" spc="1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solidFill>
                  <a:srgbClr val="B75442"/>
                </a:solidFill>
                <a:latin typeface="Verdana"/>
                <a:cs typeface="Verdana"/>
              </a:rPr>
              <a:t>show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20" dirty="0">
                <a:solidFill>
                  <a:srgbClr val="B75442"/>
                </a:solidFill>
                <a:latin typeface="Verdana"/>
                <a:cs typeface="Verdana"/>
              </a:rPr>
              <a:t>what  </a:t>
            </a:r>
            <a:r>
              <a:rPr sz="3600" spc="-165" dirty="0">
                <a:solidFill>
                  <a:srgbClr val="B75442"/>
                </a:solidFill>
                <a:latin typeface="Verdana"/>
                <a:cs typeface="Verdana"/>
              </a:rPr>
              <a:t>users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3600" spc="-114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600" spc="-9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B75442"/>
                </a:solidFill>
                <a:latin typeface="Verdana"/>
                <a:cs typeface="Verdana"/>
              </a:rPr>
              <a:t>typing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95" dirty="0">
                <a:solidFill>
                  <a:srgbClr val="B75442"/>
                </a:solidFill>
                <a:latin typeface="Verdana"/>
                <a:cs typeface="Verdana"/>
              </a:rPr>
              <a:t>on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60" dirty="0">
                <a:solidFill>
                  <a:srgbClr val="B75442"/>
                </a:solidFill>
                <a:latin typeface="Verdana"/>
                <a:cs typeface="Verdana"/>
              </a:rPr>
              <a:t>their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20" dirty="0">
                <a:solidFill>
                  <a:srgbClr val="B75442"/>
                </a:solidFill>
                <a:latin typeface="Verdana"/>
                <a:cs typeface="Verdana"/>
              </a:rPr>
              <a:t>PC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85" dirty="0">
                <a:solidFill>
                  <a:srgbClr val="B75442"/>
                </a:solidFill>
                <a:latin typeface="Verdana"/>
                <a:cs typeface="Verdana"/>
              </a:rPr>
              <a:t>in  </a:t>
            </a:r>
            <a:r>
              <a:rPr sz="3600" spc="-195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600" spc="-8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145" dirty="0">
                <a:solidFill>
                  <a:srgbClr val="B75442"/>
                </a:solidFill>
                <a:latin typeface="Verdana"/>
                <a:cs typeface="Verdana"/>
              </a:rPr>
              <a:t>al-time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600" spc="15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60" dirty="0">
                <a:solidFill>
                  <a:srgbClr val="B75442"/>
                </a:solidFill>
                <a:latin typeface="Verdana"/>
                <a:cs typeface="Verdana"/>
              </a:rPr>
              <a:t>imp</a:t>
            </a:r>
            <a:r>
              <a:rPr sz="3600" spc="-200" dirty="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sz="3600" spc="-10" dirty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sz="3600" spc="-235" dirty="0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sz="3600" spc="-9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rgbClr val="B75442"/>
                </a:solidFill>
                <a:latin typeface="Verdana"/>
                <a:cs typeface="Verdana"/>
              </a:rPr>
              <a:t>security  </a:t>
            </a:r>
            <a:r>
              <a:rPr sz="360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65" dirty="0">
                <a:solidFill>
                  <a:srgbClr val="B75442"/>
                </a:solidFill>
                <a:latin typeface="Verdana"/>
                <a:cs typeface="Verdana"/>
              </a:rPr>
              <a:t>moni</a:t>
            </a:r>
            <a:r>
              <a:rPr sz="3600" spc="-130" dirty="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sz="3600" spc="-45" dirty="0">
                <a:solidFill>
                  <a:srgbClr val="B75442"/>
                </a:solidFill>
                <a:latin typeface="Verdana"/>
                <a:cs typeface="Verdana"/>
              </a:rPr>
              <a:t>or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-114" dirty="0">
                <a:solidFill>
                  <a:srgbClr val="B75442"/>
                </a:solidFill>
                <a:latin typeface="Verdana"/>
                <a:cs typeface="Verdana"/>
              </a:rPr>
              <a:t>activity</a:t>
            </a:r>
            <a:r>
              <a:rPr sz="3600" spc="-3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B75442"/>
                </a:solidFill>
                <a:latin typeface="Verdana"/>
                <a:cs typeface="Verdana"/>
              </a:rPr>
              <a:t>e ecti</a:t>
            </a:r>
            <a:r>
              <a:rPr sz="3600" spc="145" dirty="0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sz="3600" spc="-155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3600" spc="-135" dirty="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sz="3600" spc="-70" dirty="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4066" y="2009298"/>
            <a:ext cx="642302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30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PROBLEM</a:t>
            </a:r>
            <a:r>
              <a:rPr sz="4400" spc="165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4400" spc="-30" dirty="0">
                <a:solidFill>
                  <a:srgbClr val="434343"/>
                </a:solidFill>
                <a:latin typeface="Baskerville Old Face" panose="02020602080505020303" pitchFamily="18" charset="0"/>
                <a:cs typeface="Arial"/>
              </a:rPr>
              <a:t>STATEMENT</a:t>
            </a:r>
            <a:endParaRPr sz="4400" dirty="0">
              <a:latin typeface="Baskerville Old Face" panose="02020602080505020303" pitchFamily="18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0021" y="8852498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7998" y="0"/>
                </a:moveTo>
                <a:lnTo>
                  <a:pt x="0" y="0"/>
                </a:lnTo>
                <a:lnTo>
                  <a:pt x="0" y="1434499"/>
                </a:lnTo>
                <a:lnTo>
                  <a:pt x="347998" y="1434499"/>
                </a:lnTo>
                <a:lnTo>
                  <a:pt x="347998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0997" y="2505513"/>
            <a:ext cx="10058704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20"/>
              </a:spcBef>
            </a:pPr>
            <a:r>
              <a:rPr sz="4800" spc="285" dirty="0">
                <a:latin typeface="Baskerville Old Face" panose="02020602080505020303" pitchFamily="18" charset="0"/>
              </a:rPr>
              <a:t>PROJECT</a:t>
            </a:r>
            <a:r>
              <a:rPr sz="4800" spc="140" dirty="0">
                <a:latin typeface="Baskerville Old Face" panose="02020602080505020303" pitchFamily="18" charset="0"/>
              </a:rPr>
              <a:t> </a:t>
            </a:r>
            <a:r>
              <a:rPr sz="4800" spc="685" dirty="0">
                <a:latin typeface="Baskerville Old Face" panose="02020602080505020303" pitchFamily="18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130" y="4400346"/>
            <a:ext cx="15158719" cy="4691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</a:pP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Our project </a:t>
            </a:r>
            <a:r>
              <a:rPr sz="3800" spc="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aims to develop </a:t>
            </a:r>
            <a:r>
              <a:rPr sz="3800" spc="3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 </a:t>
            </a: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real-time monitoring </a:t>
            </a:r>
            <a:r>
              <a:rPr sz="3800" spc="1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system </a:t>
            </a:r>
            <a:r>
              <a:rPr sz="38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for </a:t>
            </a:r>
            <a:r>
              <a:rPr sz="3800" spc="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5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capturing </a:t>
            </a:r>
            <a:r>
              <a:rPr sz="3800" spc="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 </a:t>
            </a:r>
            <a:r>
              <a:rPr sz="3800" spc="1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displaying </a:t>
            </a:r>
            <a:r>
              <a:rPr sz="3800" spc="11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 </a:t>
            </a:r>
            <a:r>
              <a:rPr sz="3800" spc="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input </a:t>
            </a:r>
            <a:r>
              <a:rPr sz="38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on </a:t>
            </a:r>
            <a:r>
              <a:rPr sz="3800" spc="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PCs.</a:t>
            </a:r>
            <a:r>
              <a:rPr sz="3800" spc="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-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</a:t>
            </a:r>
            <a:r>
              <a:rPr sz="3800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7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today's</a:t>
            </a:r>
            <a:r>
              <a:rPr lang="en-IN" sz="3800" spc="17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digital</a:t>
            </a:r>
            <a:r>
              <a:rPr sz="3800" spc="135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landscape,</a:t>
            </a:r>
            <a:r>
              <a:rPr sz="3800" spc="11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ensuring</a:t>
            </a:r>
            <a:r>
              <a:rPr sz="3800" spc="114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security</a:t>
            </a:r>
            <a:r>
              <a:rPr sz="3800" spc="1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800" spc="2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productivity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25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</a:t>
            </a:r>
            <a:r>
              <a:rPr lang="en-IN" sz="3800" spc="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6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computing</a:t>
            </a:r>
            <a:r>
              <a:rPr lang="en-IN" sz="3800" spc="16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environments</a:t>
            </a:r>
            <a:r>
              <a:rPr sz="3800" spc="135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3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is</a:t>
            </a:r>
            <a:r>
              <a:rPr lang="en-IN" sz="3800" spc="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5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paramount.</a:t>
            </a:r>
            <a:r>
              <a:rPr sz="3800" spc="9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However</a:t>
            </a:r>
            <a:r>
              <a:rPr sz="3800" spc="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</a:t>
            </a:r>
            <a:r>
              <a:rPr sz="3800" spc="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traditional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monitoring 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methods </a:t>
            </a:r>
            <a:r>
              <a:rPr sz="38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are </a:t>
            </a:r>
            <a:r>
              <a:rPr sz="38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often </a:t>
            </a:r>
            <a:r>
              <a:rPr sz="3800" spc="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intrusive </a:t>
            </a:r>
            <a:r>
              <a:rPr sz="3800" spc="1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or </a:t>
            </a:r>
            <a:r>
              <a:rPr sz="3800" spc="1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lack </a:t>
            </a: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real-time </a:t>
            </a:r>
            <a:r>
              <a:rPr sz="3800" spc="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capabilities. </a:t>
            </a:r>
            <a:r>
              <a:rPr sz="38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Our 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solution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addresses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this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2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gap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2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by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providing</a:t>
            </a:r>
            <a:r>
              <a:rPr sz="3800" spc="1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3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non-intrusive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8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 </a:t>
            </a:r>
            <a:r>
              <a:rPr sz="3800" spc="-1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time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system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monitor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display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11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</a:t>
            </a:r>
            <a:r>
              <a:rPr sz="3800" spc="-1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800" spc="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input.</a:t>
            </a:r>
            <a:endParaRPr sz="38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0021" y="8852498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7998" y="0"/>
                </a:moveTo>
                <a:lnTo>
                  <a:pt x="0" y="0"/>
                </a:lnTo>
                <a:lnTo>
                  <a:pt x="0" y="1434499"/>
                </a:lnTo>
                <a:lnTo>
                  <a:pt x="347998" y="1434499"/>
                </a:lnTo>
                <a:lnTo>
                  <a:pt x="347998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8495" y="1112825"/>
            <a:ext cx="629920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00" spc="1170" dirty="0">
                <a:latin typeface="Baskerville Old Face" panose="02020602080505020303" pitchFamily="18" charset="0"/>
              </a:rPr>
              <a:t>END</a:t>
            </a:r>
            <a:r>
              <a:rPr sz="5400" spc="135" dirty="0">
                <a:latin typeface="Baskerville Old Face" panose="02020602080505020303" pitchFamily="18" charset="0"/>
              </a:rPr>
              <a:t> </a:t>
            </a:r>
            <a:r>
              <a:rPr sz="5400" spc="675" dirty="0">
                <a:latin typeface="Baskerville Old Face" panose="02020602080505020303" pitchFamily="18" charset="0"/>
              </a:rPr>
              <a:t>USERS</a:t>
            </a:r>
            <a:endParaRPr sz="5400" dirty="0">
              <a:latin typeface="Baskerville Old Face" panose="02020602080505020303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346" y="2330450"/>
            <a:ext cx="17608550" cy="697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end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4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users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30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of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your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7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real-time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4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1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input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7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monitoring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system</a:t>
            </a:r>
            <a:r>
              <a:rPr sz="3600" spc="-1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29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are </a:t>
            </a:r>
            <a:r>
              <a:rPr sz="3600" spc="-139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14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likely</a:t>
            </a:r>
            <a:r>
              <a:rPr sz="3600" spc="-17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</a:t>
            </a:r>
            <a:r>
              <a:rPr sz="3600" spc="-17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-4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be</a:t>
            </a:r>
            <a:r>
              <a:rPr sz="3600" spc="-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3600" b="1" spc="-2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1)Organizations:</a:t>
            </a:r>
            <a:r>
              <a:rPr sz="3600" b="1" spc="3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1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Companies </a:t>
            </a:r>
            <a:r>
              <a:rPr sz="3600" spc="26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600" spc="21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9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institutions</a:t>
            </a:r>
            <a:r>
              <a:rPr sz="3600" spc="2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8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that</a:t>
            </a:r>
            <a:r>
              <a:rPr sz="3600" spc="21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need</a:t>
            </a:r>
            <a:r>
              <a:rPr sz="3600" spc="21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</a:t>
            </a:r>
            <a:r>
              <a:rPr sz="3600" spc="2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3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ensure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65"/>
              </a:spcBef>
              <a:tabLst>
                <a:tab pos="3386454" algn="l"/>
                <a:tab pos="4761230" algn="l"/>
                <a:tab pos="6671309" algn="l"/>
                <a:tab pos="9064625" algn="l"/>
                <a:tab pos="11642725" algn="l"/>
                <a:tab pos="14164310" algn="l"/>
                <a:tab pos="15479394" algn="l"/>
              </a:tabLst>
            </a:pPr>
            <a:r>
              <a:rPr sz="3600" spc="22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compliance	</a:t>
            </a:r>
            <a:r>
              <a:rPr sz="3600" spc="5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with	</a:t>
            </a:r>
            <a:r>
              <a:rPr sz="3600" spc="11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</a:t>
            </a:r>
            <a:r>
              <a:rPr sz="3600" spc="12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</a:t>
            </a:r>
            <a:r>
              <a:rPr sz="3600" spc="36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3600" spc="29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</a:t>
            </a:r>
            <a:r>
              <a:rPr sz="3600" spc="204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	</a:t>
            </a:r>
            <a:r>
              <a:rPr sz="3600" spc="8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policies,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	</a:t>
            </a:r>
            <a:r>
              <a:rPr sz="3600" spc="19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enhance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	</a:t>
            </a:r>
            <a:r>
              <a:rPr sz="3600" spc="1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security,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	</a:t>
            </a:r>
            <a:r>
              <a:rPr sz="3600" spc="26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	</a:t>
            </a:r>
            <a:r>
              <a:rPr sz="3600" spc="18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</a:t>
            </a:r>
            <a:r>
              <a:rPr sz="3600" spc="9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sz="3600" spc="204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or  </a:t>
            </a:r>
            <a:r>
              <a:rPr sz="3600" spc="23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employee</a:t>
            </a:r>
            <a:r>
              <a:rPr sz="3600" spc="-17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25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productivity</a:t>
            </a:r>
            <a:r>
              <a:rPr sz="3600" spc="125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</a:t>
            </a:r>
            <a:endParaRPr lang="en-IN" sz="3600" spc="125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65"/>
              </a:spcBef>
              <a:tabLst>
                <a:tab pos="3386454" algn="l"/>
                <a:tab pos="4761230" algn="l"/>
                <a:tab pos="6671309" algn="l"/>
                <a:tab pos="9064625" algn="l"/>
                <a:tab pos="11642725" algn="l"/>
                <a:tab pos="14164310" algn="l"/>
                <a:tab pos="15479394" algn="l"/>
              </a:tabLst>
            </a:pPr>
            <a:r>
              <a:rPr lang="en-IN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2)System </a:t>
            </a:r>
            <a:r>
              <a:rPr lang="en-IN" sz="3600" b="1" dirty="0" err="1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lang="en-IN" sz="3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dministrators:</a:t>
            </a:r>
            <a:r>
              <a:rPr lang="en-IN" sz="3600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</a:t>
            </a:r>
            <a:r>
              <a:rPr lang="en-IN" sz="3600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professionals responsible for an managing and securing computing </a:t>
            </a:r>
            <a:r>
              <a:rPr lang="en-IN" sz="3600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enivornments</a:t>
            </a: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within organization</a:t>
            </a:r>
            <a:r>
              <a:rPr lang="en-IN" sz="3600" dirty="0" smtClean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</a:t>
            </a:r>
          </a:p>
          <a:p>
            <a:pPr marL="12700" marR="5080">
              <a:lnSpc>
                <a:spcPct val="150000"/>
              </a:lnSpc>
              <a:spcBef>
                <a:spcPts val="65"/>
              </a:spcBef>
              <a:tabLst>
                <a:tab pos="3386454" algn="l"/>
                <a:tab pos="4761230" algn="l"/>
                <a:tab pos="6671309" algn="l"/>
                <a:tab pos="9064625" algn="l"/>
                <a:tab pos="11642725" algn="l"/>
                <a:tab pos="14164310" algn="l"/>
                <a:tab pos="15479394" algn="l"/>
              </a:tabLst>
            </a:pPr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3)Security </a:t>
            </a:r>
            <a:r>
              <a:rPr lang="en-IN" sz="3600" b="1" dirty="0" err="1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lang="en-IN" sz="3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eams:</a:t>
            </a:r>
            <a:r>
              <a:rPr lang="en-IN" sz="3600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Cybersecurity</a:t>
            </a: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professionals </a:t>
            </a: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who need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 detect and respond to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potential security breaches in real-time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2350" y="1111250"/>
            <a:ext cx="6461125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00" spc="785" dirty="0">
                <a:latin typeface="Baskerville Old Face" panose="02020602080505020303" pitchFamily="18" charset="0"/>
              </a:rPr>
              <a:t>SOLUTIONS</a:t>
            </a:r>
            <a:endParaRPr sz="5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151" y="2894331"/>
            <a:ext cx="1676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Our</a:t>
            </a:r>
            <a:r>
              <a:rPr lang="en-US" sz="3600" spc="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229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proposed</a:t>
            </a:r>
            <a:r>
              <a:rPr lang="en-US" sz="3600" spc="2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solution</a:t>
            </a:r>
            <a:r>
              <a:rPr lang="en-US" sz="36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7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 </a:t>
            </a:r>
            <a:r>
              <a:rPr lang="en-US" sz="3600" spc="585" dirty="0" err="1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ers</a:t>
            </a:r>
            <a:r>
              <a:rPr lang="en-US" sz="3600" spc="5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4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 </a:t>
            </a:r>
            <a:r>
              <a:rPr lang="en-US" sz="3600" spc="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secure,</a:t>
            </a:r>
            <a:r>
              <a:rPr lang="en-US" sz="3600" spc="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5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 </a:t>
            </a:r>
            <a:r>
              <a:rPr lang="en-US" sz="3600" spc="440" dirty="0" err="1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cient</a:t>
            </a:r>
            <a:r>
              <a:rPr lang="en-US" sz="3600" spc="4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 </a:t>
            </a:r>
            <a:r>
              <a:rPr lang="en-US" sz="3600" spc="2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lang="en-US" sz="3600" spc="2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non- </a:t>
            </a:r>
            <a:r>
              <a:rPr lang="en-US" sz="36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intrusive </a:t>
            </a:r>
            <a:r>
              <a:rPr lang="en-US" sz="3600" spc="2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way </a:t>
            </a:r>
            <a:r>
              <a:rPr lang="en-US" sz="3600" spc="2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 </a:t>
            </a:r>
            <a:r>
              <a:rPr lang="en-US"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monitor </a:t>
            </a:r>
            <a:r>
              <a:rPr lang="en-US" sz="3600" spc="2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 </a:t>
            </a:r>
            <a:r>
              <a:rPr lang="en-US" sz="3600" spc="20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display </a:t>
            </a:r>
            <a:r>
              <a:rPr lang="en-US" sz="3600" spc="1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 </a:t>
            </a:r>
            <a:r>
              <a:rPr lang="en-US" sz="3600" spc="1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input </a:t>
            </a:r>
            <a:r>
              <a:rPr lang="en-US" sz="3600" spc="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 </a:t>
            </a:r>
            <a:r>
              <a:rPr lang="en-US" sz="3600" spc="1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real-time. </a:t>
            </a:r>
            <a:r>
              <a:rPr lang="en-US" sz="3600" spc="3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By </a:t>
            </a:r>
            <a:r>
              <a:rPr lang="en-US" sz="3600" spc="3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implementing </a:t>
            </a:r>
            <a:r>
              <a:rPr lang="en-US" sz="3600" spc="135" dirty="0" err="1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tthe</a:t>
            </a:r>
            <a:r>
              <a:rPr lang="en-US" sz="36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b="1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"</a:t>
            </a:r>
            <a:r>
              <a:rPr lang="en-US" sz="3600" b="1" spc="-170" dirty="0" err="1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pypnut</a:t>
            </a:r>
            <a:r>
              <a:rPr lang="en-US" sz="3600" b="1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"</a:t>
            </a:r>
            <a:r>
              <a:rPr lang="en-US" sz="3600" b="1" spc="-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2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module </a:t>
            </a:r>
            <a:r>
              <a:rPr lang="en-US" sz="3600" spc="11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system, </a:t>
            </a:r>
            <a:r>
              <a:rPr lang="en-US"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organizations </a:t>
            </a:r>
            <a:r>
              <a:rPr lang="en-US" sz="3600" spc="25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can </a:t>
            </a:r>
            <a:r>
              <a:rPr lang="en-US" sz="3600" spc="2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enhance </a:t>
            </a:r>
            <a:r>
              <a:rPr lang="en-US" sz="3600" spc="1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their </a:t>
            </a:r>
            <a:r>
              <a:rPr lang="en-US" sz="3600" spc="1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security </a:t>
            </a:r>
            <a:r>
              <a:rPr lang="en-US" sz="3600" spc="1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posture, </a:t>
            </a:r>
            <a:r>
              <a:rPr lang="en-US" sz="36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ensure </a:t>
            </a:r>
            <a:r>
              <a:rPr lang="en-US" sz="3600" spc="2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compliance </a:t>
            </a:r>
            <a:r>
              <a:rPr lang="en-US" sz="3600" spc="5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with </a:t>
            </a:r>
            <a:r>
              <a:rPr lang="en-US" sz="3600" spc="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policies, </a:t>
            </a:r>
            <a:r>
              <a:rPr lang="en-US" sz="3600" spc="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2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lang="en-US" sz="3600" spc="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improve</a:t>
            </a:r>
            <a:r>
              <a:rPr lang="en-US" sz="3600" spc="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overall</a:t>
            </a:r>
            <a:r>
              <a:rPr lang="en-US" sz="3600" spc="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productivity.</a:t>
            </a:r>
            <a:r>
              <a:rPr lang="en-US" sz="3600" spc="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</a:t>
            </a:r>
            <a:r>
              <a:rPr lang="en-US" sz="3600" spc="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user-friendly</a:t>
            </a:r>
            <a:r>
              <a:rPr lang="en-US" sz="3600" spc="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interface</a:t>
            </a:r>
            <a:r>
              <a:rPr lang="en-US" sz="3600" spc="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2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 </a:t>
            </a:r>
            <a:r>
              <a:rPr lang="en-US" sz="3600" spc="-13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robust </a:t>
            </a:r>
            <a:r>
              <a:rPr lang="en-US" sz="3600" spc="1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security </a:t>
            </a:r>
            <a:r>
              <a:rPr lang="en-US" sz="3600" spc="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features </a:t>
            </a:r>
            <a:r>
              <a:rPr lang="en-US" sz="3600" spc="26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make </a:t>
            </a:r>
            <a:r>
              <a:rPr lang="en-US" sz="3600" spc="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it </a:t>
            </a:r>
            <a:r>
              <a:rPr lang="en-US" sz="3600" spc="25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 </a:t>
            </a:r>
            <a:r>
              <a:rPr lang="en-US"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ideal </a:t>
            </a:r>
            <a:r>
              <a:rPr lang="en-US" sz="3600" spc="1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solution </a:t>
            </a:r>
            <a:r>
              <a:rPr lang="en-US" sz="3600" spc="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for </a:t>
            </a:r>
            <a:r>
              <a:rPr lang="en-US" sz="3600" spc="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various </a:t>
            </a:r>
            <a:r>
              <a:rPr lang="en-US" sz="3600" spc="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monitoring</a:t>
            </a:r>
            <a:r>
              <a:rPr lang="en-US" sz="3600" spc="-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3600" spc="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needs.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666" y="180219"/>
            <a:ext cx="14189075" cy="103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00" spc="890" dirty="0">
                <a:latin typeface="Baskerville Old Face" panose="02020602080505020303" pitchFamily="18" charset="0"/>
              </a:rPr>
              <a:t>WOW</a:t>
            </a:r>
            <a:r>
              <a:rPr sz="6600" spc="185" dirty="0">
                <a:latin typeface="Baskerville Old Face" panose="02020602080505020303" pitchFamily="18" charset="0"/>
              </a:rPr>
              <a:t> </a:t>
            </a:r>
            <a:r>
              <a:rPr sz="6600" spc="1030" dirty="0">
                <a:latin typeface="Baskerville Old Face" panose="02020602080505020303" pitchFamily="18" charset="0"/>
              </a:rPr>
              <a:t>IN</a:t>
            </a:r>
            <a:r>
              <a:rPr sz="6600" spc="190" dirty="0">
                <a:latin typeface="Baskerville Old Face" panose="02020602080505020303" pitchFamily="18" charset="0"/>
              </a:rPr>
              <a:t> </a:t>
            </a:r>
            <a:r>
              <a:rPr sz="6600" spc="490" dirty="0">
                <a:latin typeface="Baskerville Old Face" panose="02020602080505020303" pitchFamily="18" charset="0"/>
              </a:rPr>
              <a:t>THIS</a:t>
            </a:r>
            <a:r>
              <a:rPr sz="6600" spc="185" dirty="0">
                <a:latin typeface="Baskerville Old Face" panose="02020602080505020303" pitchFamily="18" charset="0"/>
              </a:rPr>
              <a:t> </a:t>
            </a:r>
            <a:r>
              <a:rPr sz="6600" spc="785" dirty="0">
                <a:latin typeface="Baskerville Old Face" panose="02020602080505020303" pitchFamily="18" charset="0"/>
              </a:rPr>
              <a:t>SOLUTIONS</a:t>
            </a:r>
            <a:endParaRPr sz="6600" dirty="0">
              <a:latin typeface="Baskerville Old Face" panose="02020602080505020303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40024" y="2089861"/>
            <a:ext cx="18323560" cy="500906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0"/>
              </a:spcBef>
            </a:pPr>
            <a:r>
              <a:rPr sz="36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 </a:t>
            </a:r>
            <a:r>
              <a:rPr sz="3600" spc="20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library </a:t>
            </a:r>
            <a:r>
              <a:rPr sz="3600" spc="2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 capture </a:t>
            </a:r>
            <a:r>
              <a:rPr sz="3600" spc="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keystrokes </a:t>
            </a:r>
            <a:r>
              <a:rPr sz="3600" spc="2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 </a:t>
            </a:r>
            <a:r>
              <a:rPr sz="3600" spc="2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log </a:t>
            </a:r>
            <a:r>
              <a:rPr sz="3600" spc="2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them </a:t>
            </a:r>
            <a:r>
              <a:rPr sz="3600" spc="2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 </a:t>
            </a:r>
            <a:r>
              <a:rPr sz="3600" spc="4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 </a:t>
            </a:r>
            <a:r>
              <a:rPr sz="3600" spc="19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ﬁle </a:t>
            </a:r>
            <a:r>
              <a:rPr sz="3600" spc="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is </a:t>
            </a:r>
            <a:r>
              <a:rPr sz="3600" spc="4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 </a:t>
            </a:r>
            <a:r>
              <a:rPr sz="3600" spc="4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3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good </a:t>
            </a:r>
            <a:r>
              <a:rPr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starting </a:t>
            </a:r>
            <a:r>
              <a:rPr sz="3600" spc="6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point. </a:t>
            </a:r>
            <a:r>
              <a:rPr sz="36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Here's </a:t>
            </a:r>
            <a:r>
              <a:rPr sz="3600" spc="15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how </a:t>
            </a:r>
            <a:r>
              <a:rPr sz="3600" spc="2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you </a:t>
            </a:r>
            <a:r>
              <a:rPr sz="3600" spc="2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can </a:t>
            </a:r>
            <a:r>
              <a:rPr sz="3600" spc="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integrate </a:t>
            </a:r>
            <a:r>
              <a:rPr sz="3600" spc="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this </a:t>
            </a:r>
            <a:r>
              <a:rPr sz="3600" spc="1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into </a:t>
            </a:r>
            <a:r>
              <a:rPr sz="3600" spc="14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 </a:t>
            </a:r>
            <a:r>
              <a:rPr sz="3600" spc="-14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overall</a:t>
            </a:r>
            <a:r>
              <a:rPr sz="3600" spc="-1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4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solution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1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expand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it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into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4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full</a:t>
            </a:r>
            <a:r>
              <a:rPr sz="3600" spc="-1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project: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</a:pP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lnSpc>
                <a:spcPct val="100200"/>
              </a:lnSpc>
              <a:buSzPct val="97979"/>
              <a:buAutoNum type="arabicParenR"/>
              <a:tabLst>
                <a:tab pos="482600" algn="l"/>
              </a:tabLst>
            </a:pPr>
            <a:r>
              <a:rPr sz="3600" b="1" spc="-1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Keylogging</a:t>
            </a:r>
            <a:r>
              <a:rPr sz="3600" b="1" spc="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b="1" spc="-229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Module</a:t>
            </a:r>
            <a:r>
              <a:rPr sz="3600" spc="-229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r>
              <a:rPr sz="3600" spc="-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Captures</a:t>
            </a:r>
            <a:r>
              <a:rPr sz="3600" spc="-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keystrokes</a:t>
            </a:r>
            <a:r>
              <a:rPr sz="3600" spc="-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</a:t>
            </a:r>
            <a:r>
              <a:rPr sz="3600" spc="-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real-time</a:t>
            </a:r>
            <a:r>
              <a:rPr sz="3600" spc="-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and</a:t>
            </a:r>
            <a:r>
              <a:rPr sz="3600" spc="-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logs </a:t>
            </a:r>
            <a:r>
              <a:rPr sz="3600" spc="-145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1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them</a:t>
            </a:r>
            <a:r>
              <a:rPr sz="3600" spc="-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</a:t>
            </a:r>
            <a:r>
              <a:rPr sz="3600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4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3600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ﬁle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600" spc="-459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  <a:buSzPct val="97979"/>
              <a:buAutoNum type="arabicParenR" startAt="2"/>
              <a:tabLst>
                <a:tab pos="596265" algn="l"/>
              </a:tabLst>
            </a:pPr>
            <a:r>
              <a:rPr sz="3600" b="1" spc="-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Data</a:t>
            </a:r>
            <a:r>
              <a:rPr sz="3600" b="1" spc="5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b="1" spc="-22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Transmission:</a:t>
            </a:r>
            <a:r>
              <a:rPr sz="3600" b="1" spc="58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Securely</a:t>
            </a:r>
            <a:r>
              <a:rPr sz="3600" spc="4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9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transmits</a:t>
            </a:r>
            <a:r>
              <a:rPr sz="3600" spc="48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5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</a:t>
            </a:r>
            <a:r>
              <a:rPr sz="3600" spc="48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5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logged</a:t>
            </a:r>
            <a:r>
              <a:rPr sz="3600" spc="4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3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data</a:t>
            </a:r>
            <a:r>
              <a:rPr sz="3600" spc="48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2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to</a:t>
            </a:r>
            <a:r>
              <a:rPr sz="3600" spc="48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43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 </a:t>
            </a:r>
            <a:r>
              <a:rPr sz="3600" spc="-145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0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central</a:t>
            </a:r>
            <a:r>
              <a:rPr sz="3600" spc="-1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23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server</a:t>
            </a:r>
            <a:r>
              <a:rPr sz="3600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75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(if</a:t>
            </a:r>
            <a:r>
              <a:rPr sz="3600" spc="-17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3600" spc="114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needed).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488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 Old Face</vt:lpstr>
      <vt:lpstr>Calibri</vt:lpstr>
      <vt:lpstr>Segoe UI</vt:lpstr>
      <vt:lpstr>Tahoma</vt:lpstr>
      <vt:lpstr>Trebuchet MS</vt:lpstr>
      <vt:lpstr>Verdana</vt:lpstr>
      <vt:lpstr>Office Theme</vt:lpstr>
      <vt:lpstr>NAME:FARHEENKAUSER</vt:lpstr>
      <vt:lpstr>INTRODUCTION</vt:lpstr>
      <vt:lpstr>UNDERSTANDING KEYLOGGERS</vt:lpstr>
      <vt:lpstr>BENEFITS     OF    KEYLOGGER  IMPLEMENTATION</vt:lpstr>
      <vt:lpstr>PROBLEM STATEMENT</vt:lpstr>
      <vt:lpstr>PROJECT OVERVIEW</vt:lpstr>
      <vt:lpstr>END USERS</vt:lpstr>
      <vt:lpstr>SOLUTIONS</vt:lpstr>
      <vt:lpstr>WOW IN THIS SOLUTIONS</vt:lpstr>
      <vt:lpstr>WOW IN THIS SOLUTIONS</vt:lpstr>
      <vt:lpstr>MODELLING</vt:lpstr>
      <vt:lpstr>PowerPoint Presentation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NAME:FARHEENKAUSER</dc:title>
  <cp:lastModifiedBy>FARHEEN</cp:lastModifiedBy>
  <cp:revision>10</cp:revision>
  <dcterms:created xsi:type="dcterms:W3CDTF">2024-06-14T12:09:22Z</dcterms:created>
  <dcterms:modified xsi:type="dcterms:W3CDTF">2024-06-14T13:09:48Z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2024-06-14T00:00:00Z</vt:filetime>
  </property>
</Properties>
</file>