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RHEEN.KUTUBUDDIN-MANER@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Kadambaree"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29668631"/>
              </p:ext>
            </p:extLst>
          </p:nvPr>
        </p:nvGraphicFramePr>
        <p:xfrm>
          <a:off x="9251427" y="1445430"/>
          <a:ext cx="2914649" cy="4460819"/>
        </p:xfrm>
        <a:graphic>
          <a:graphicData uri="http://schemas.openxmlformats.org/drawingml/2006/table">
            <a:tbl>
              <a:tblPr firstRow="1" bandRow="1">
                <a:tableStyleId>{0E3FDE45-AF77-4B5C-9715-49D594BDF05E}</a:tableStyleId>
              </a:tblPr>
              <a:tblGrid>
                <a:gridCol w="990600">
                  <a:extLst>
                    <a:ext uri="{9D8B030D-6E8A-4147-A177-3AD203B41FA5}">
                      <a16:colId xmlns:a16="http://schemas.microsoft.com/office/drawing/2014/main" val="20000"/>
                    </a:ext>
                  </a:extLst>
                </a:gridCol>
                <a:gridCol w="1924049">
                  <a:extLst>
                    <a:ext uri="{9D8B030D-6E8A-4147-A177-3AD203B41FA5}">
                      <a16:colId xmlns:a16="http://schemas.microsoft.com/office/drawing/2014/main" val="20001"/>
                    </a:ext>
                  </a:extLst>
                </a:gridCol>
              </a:tblGrid>
              <a:tr h="6143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u="none" strike="noStrike" kern="1200" cap="none" spc="0" normalizeH="0" baseline="0" noProof="0" dirty="0">
                          <a:ln>
                            <a:noFill/>
                          </a:ln>
                          <a:effectLst/>
                          <a:uLnTx/>
                          <a:uFillTx/>
                        </a:rPr>
                        <a:t>Basics, OOP ,Exception Handling, Collection and Generics, Delegates, Events, File IO and Serialization</a:t>
                      </a:r>
                    </a:p>
                  </a:txBody>
                  <a:tcPr/>
                </a:tc>
                <a:extLst>
                  <a:ext uri="{0D108BD9-81ED-4DB2-BD59-A6C34878D82A}">
                    <a16:rowId xmlns:a16="http://schemas.microsoft.com/office/drawing/2014/main" val="10000"/>
                  </a:ext>
                </a:extLst>
              </a:tr>
              <a:tr h="2047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4317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 and CLR</a:t>
                      </a:r>
                    </a:p>
                  </a:txBody>
                  <a:tcPr/>
                </a:tc>
                <a:extLst>
                  <a:ext uri="{0D108BD9-81ED-4DB2-BD59-A6C34878D82A}">
                    <a16:rowId xmlns:a16="http://schemas.microsoft.com/office/drawing/2014/main" val="2362141945"/>
                  </a:ext>
                </a:extLst>
              </a:tr>
              <a:tr h="4719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ADO.NET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Connected and Disconnected Architecture</a:t>
                      </a:r>
                    </a:p>
                  </a:txBody>
                  <a:tcPr/>
                </a:tc>
                <a:extLst>
                  <a:ext uri="{0D108BD9-81ED-4DB2-BD59-A6C34878D82A}">
                    <a16:rowId xmlns:a16="http://schemas.microsoft.com/office/drawing/2014/main" val="10001"/>
                  </a:ext>
                </a:extLst>
              </a:tr>
              <a:tr h="36751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LINQ</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Basics, Queries in LINQ</a:t>
                      </a:r>
                    </a:p>
                  </a:txBody>
                  <a:tcPr/>
                </a:tc>
                <a:extLst>
                  <a:ext uri="{0D108BD9-81ED-4DB2-BD59-A6C34878D82A}">
                    <a16:rowId xmlns:a16="http://schemas.microsoft.com/office/drawing/2014/main" val="10002"/>
                  </a:ext>
                </a:extLst>
              </a:tr>
              <a:tr h="47068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Establishing entity Framework</a:t>
                      </a:r>
                    </a:p>
                  </a:txBody>
                  <a:tcPr/>
                </a:tc>
                <a:extLst>
                  <a:ext uri="{0D108BD9-81ED-4DB2-BD59-A6C34878D82A}">
                    <a16:rowId xmlns:a16="http://schemas.microsoft.com/office/drawing/2014/main" val="10003"/>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RDBMS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and Advanced using SQL Server.</a:t>
                      </a:r>
                    </a:p>
                  </a:txBody>
                  <a:tcPr/>
                </a:tc>
                <a:extLst>
                  <a:ext uri="{0D108BD9-81ED-4DB2-BD59-A6C34878D82A}">
                    <a16:rowId xmlns:a16="http://schemas.microsoft.com/office/drawing/2014/main" val="10004"/>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lvl="1" indent="0" algn="l" defTabSz="914400" rtl="0" eaLnBrk="1" latinLnBrk="0" hangingPunct="1">
                        <a:buFont typeface="Arial" panose="020B0604020202020204" pitchFamily="34" charset="0"/>
                        <a:buNone/>
                      </a:pPr>
                      <a:r>
                        <a:rPr kumimoji="0" lang="en-US" sz="900" b="0" u="none" strike="noStrike" kern="1200" cap="none" spc="0" normalizeH="0" baseline="0" dirty="0">
                          <a:ln>
                            <a:noFill/>
                          </a:ln>
                          <a:solidFill>
                            <a:schemeClr val="tx1"/>
                          </a:solidFill>
                          <a:effectLst/>
                          <a:uLnTx/>
                          <a:uFillTx/>
                          <a:latin typeface="+mn-lt"/>
                          <a:ea typeface="+mn-ea"/>
                          <a:cs typeface="+mn-cs"/>
                        </a:rPr>
                        <a:t>HTML5, CSS, JavaScript</a:t>
                      </a: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lvl="1" indent="0" algn="l" defTabSz="914400" rtl="0" eaLnBrk="1" latinLnBrk="0" hangingPunct="1">
                        <a:buFont typeface="Arial" panose="020B0604020202020204" pitchFamily="34" charset="0"/>
                        <a:buNone/>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txBody>
                  <a:tcPr/>
                </a:tc>
                <a:extLst>
                  <a:ext uri="{0D108BD9-81ED-4DB2-BD59-A6C34878D82A}">
                    <a16:rowId xmlns:a16="http://schemas.microsoft.com/office/drawing/2014/main" val="10006"/>
                  </a:ext>
                </a:extLst>
              </a:tr>
              <a:tr h="4084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3048000"/>
            <a:ext cx="4008437" cy="2098168"/>
          </a:xfrm>
        </p:spPr>
        <p:txBody>
          <a:bodyPr>
            <a:noAutofit/>
          </a:bodyPr>
          <a:lstStyle/>
          <a:p>
            <a:pPr eaLnBrk="1" hangingPunct="1">
              <a:lnSpc>
                <a:spcPct val="114000"/>
              </a:lnSpc>
            </a:pPr>
            <a:r>
              <a:rPr lang="en-US" altLang="nl-NL" b="1" dirty="0"/>
              <a:t> Successfully completed Training in:</a:t>
            </a:r>
          </a:p>
          <a:p>
            <a:pPr eaLnBrk="1" hangingPunct="1">
              <a:lnSpc>
                <a:spcPct val="114000"/>
              </a:lnSpc>
            </a:pPr>
            <a:r>
              <a:rPr lang="en-US" altLang="nl-NL" b="1" dirty="0"/>
              <a:t>  </a:t>
            </a:r>
            <a:r>
              <a:rPr lang="en-US" altLang="nl-NL" dirty="0"/>
              <a:t>GIT, SQL ,RDBMS, C#</a:t>
            </a:r>
            <a:r>
              <a:rPr lang="en-IN" altLang="en-US" dirty="0"/>
              <a:t> ,HTML5,CSS ,JAVASCRIPT,ANGULAR</a:t>
            </a:r>
          </a:p>
          <a:p>
            <a:pPr eaLnBrk="1" hangingPunct="1">
              <a:lnSpc>
                <a:spcPct val="114000"/>
              </a:lnSpc>
            </a:pPr>
            <a:r>
              <a:rPr lang="en-IN" altLang="en-US" dirty="0"/>
              <a:t>   </a:t>
            </a:r>
          </a:p>
          <a:p>
            <a:pPr eaLnBrk="1" hangingPunct="1">
              <a:lnSpc>
                <a:spcPct val="114000"/>
              </a:lnSpc>
            </a:pPr>
            <a:r>
              <a:rPr lang="en-IN" altLang="en-US" dirty="0"/>
              <a:t> </a:t>
            </a:r>
            <a:r>
              <a:rPr lang="en-US" altLang="en-US" b="1" dirty="0"/>
              <a:t>Online Railway Reservation System</a:t>
            </a:r>
            <a:r>
              <a:rPr lang="en-IN" altLang="en-US" dirty="0"/>
              <a:t>  :</a:t>
            </a:r>
          </a:p>
          <a:p>
            <a:pPr>
              <a:lnSpc>
                <a:spcPct val="114000"/>
              </a:lnSpc>
            </a:pPr>
            <a:r>
              <a:rPr lang="en-US" altLang="en-IN" dirty="0"/>
              <a:t>Completed c</a:t>
            </a:r>
            <a:r>
              <a:rPr lang="en-IN" altLang="en-US" dirty="0" err="1"/>
              <a:t>ase</a:t>
            </a:r>
            <a:r>
              <a:rPr lang="en-IN" altLang="en-US" dirty="0"/>
              <a:t> study of </a:t>
            </a:r>
            <a:r>
              <a:rPr lang="en-US" altLang="en-IN" dirty="0"/>
              <a:t>Online </a:t>
            </a:r>
            <a:r>
              <a:rPr lang="en-US" altLang="en-IN" dirty="0">
                <a:sym typeface="+mn-ea"/>
              </a:rPr>
              <a:t>Railway</a:t>
            </a:r>
            <a:r>
              <a:rPr lang="en-US" altLang="en-US" dirty="0">
                <a:sym typeface="+mn-ea"/>
              </a:rPr>
              <a:t> Reservation System </a:t>
            </a:r>
            <a:r>
              <a:rPr lang="en-IN" altLang="en-US" dirty="0"/>
              <a:t>along with   </a:t>
            </a:r>
            <a:r>
              <a:rPr lang="en-US" altLang="en-IN" dirty="0"/>
              <a:t>API Gateway</a:t>
            </a:r>
            <a:r>
              <a:rPr lang="en-IN" altLang="en-US" dirty="0"/>
              <a:t>, Swagger and payment,  responsive UI </a:t>
            </a:r>
            <a:r>
              <a:rPr lang="en-IN" altLang="en-US"/>
              <a:t>with  </a:t>
            </a:r>
            <a:r>
              <a:rPr lang="en-US" altLang="en-IN" dirty="0"/>
              <a:t>HTML5,</a:t>
            </a:r>
            <a:r>
              <a:rPr lang="en-US" altLang="en-US" dirty="0"/>
              <a:t> CSS, Bootstrap and Angular used as User Interface.</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r>
              <a:rPr lang="en-US" altLang="nl-NL" dirty="0"/>
              <a:t>     </a:t>
            </a:r>
            <a:endPar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eaLnBrk="1" hangingPunct="1">
              <a:lnSpc>
                <a:spcPct val="114000"/>
              </a:lnSpc>
            </a:pPr>
            <a:br>
              <a:rPr lang="en-US" altLang="nl-NL" dirty="0"/>
            </a:br>
            <a:endParaRPr lang="nl-NL" altLang="nl-NL" dirty="0"/>
          </a:p>
        </p:txBody>
      </p:sp>
      <p:sp>
        <p:nvSpPr>
          <p:cNvPr id="7171" name="Text Placeholder 21"/>
          <p:cNvSpPr>
            <a:spLocks noGrp="1"/>
          </p:cNvSpPr>
          <p:nvPr>
            <p:ph type="body" sz="quarter" idx="42"/>
          </p:nvPr>
        </p:nvSpPr>
        <p:spPr>
          <a:xfrm>
            <a:off x="2468563" y="66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b="1" dirty="0"/>
              <a:t>Mumbai</a:t>
            </a:r>
          </a:p>
          <a:p>
            <a:pPr eaLnBrk="1" hangingPunct="1"/>
            <a:endParaRPr lang="nl-NL" altLang="nl-NL" b="1" dirty="0"/>
          </a:p>
        </p:txBody>
      </p:sp>
      <p:sp>
        <p:nvSpPr>
          <p:cNvPr id="7173" name="Text Placeholder 24"/>
          <p:cNvSpPr>
            <a:spLocks noGrp="1"/>
          </p:cNvSpPr>
          <p:nvPr>
            <p:ph type="body" sz="quarter" idx="47"/>
          </p:nvPr>
        </p:nvSpPr>
        <p:spPr>
          <a:xfrm>
            <a:off x="3299244" y="1603137"/>
            <a:ext cx="4168356" cy="112111"/>
          </a:xfrm>
        </p:spPr>
        <p:txBody>
          <a:bodyPr/>
          <a:lstStyle/>
          <a:p>
            <a:pPr eaLnBrk="1" hangingPunct="1"/>
            <a:r>
              <a:rPr lang="en-US" altLang="nl-NL" dirty="0">
                <a:solidFill>
                  <a:schemeClr val="accent2">
                    <a:lumMod val="60000"/>
                    <a:lumOff val="40000"/>
                  </a:schemeClr>
                </a:solidFill>
                <a:hlinkClick r:id="rId3"/>
              </a:rPr>
              <a:t>FARHEEN.KUTUBUDDIN-MANER</a:t>
            </a:r>
            <a:r>
              <a:rPr lang="nl-NL" altLang="nl-NL"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9209077295</a:t>
            </a:r>
          </a:p>
          <a:p>
            <a:pPr eaLnBrk="1" hangingPunct="1"/>
            <a:endParaRPr lang="en-US" altLang="nl-NL" dirty="0"/>
          </a:p>
        </p:txBody>
      </p:sp>
      <p:sp>
        <p:nvSpPr>
          <p:cNvPr id="7175" name="Text Placeholder 26"/>
          <p:cNvSpPr>
            <a:spLocks noGrp="1"/>
          </p:cNvSpPr>
          <p:nvPr>
            <p:ph type="body" sz="quarter" idx="50"/>
          </p:nvPr>
        </p:nvSpPr>
        <p:spPr>
          <a:xfrm>
            <a:off x="575035" y="2682142"/>
            <a:ext cx="3932780" cy="3894772"/>
          </a:xfrm>
        </p:spPr>
        <p:txBody>
          <a:bodyPr/>
          <a:lstStyle/>
          <a:p>
            <a:endParaRPr lang="en-US" altLang="en-US" sz="1100" b="1" dirty="0"/>
          </a:p>
          <a:p>
            <a:pPr marL="171450" indent="-171450">
              <a:buFont typeface="Arial" panose="020B0604020202020204" pitchFamily="34" charset="0"/>
              <a:buChar char="•"/>
            </a:pPr>
            <a:r>
              <a:rPr lang="en-US" dirty="0"/>
              <a:t>Practical  understanding of </a:t>
            </a:r>
            <a:r>
              <a:rPr lang="en-US" b="1" dirty="0"/>
              <a:t>RDBMS </a:t>
            </a:r>
            <a:r>
              <a:rPr lang="en-US" dirty="0"/>
              <a:t>concepts using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applications using </a:t>
            </a:r>
            <a:r>
              <a:rPr lang="en-US" b="1" dirty="0"/>
              <a:t>.NET Framework, ADO.NET,</a:t>
            </a:r>
            <a:r>
              <a:rPr lang="en-US" dirty="0"/>
              <a:t> and </a:t>
            </a:r>
            <a:r>
              <a:rPr lang="en-US" b="1" dirty="0"/>
              <a:t>SQL Server</a:t>
            </a:r>
          </a:p>
          <a:p>
            <a:pPr marL="171450" indent="-171450">
              <a:buFont typeface="Arial" panose="020B0604020202020204" pitchFamily="34" charset="0"/>
              <a:buChar char="•"/>
            </a:pPr>
            <a:r>
              <a:rPr lang="en-US" dirty="0"/>
              <a:t>Understanding of </a:t>
            </a:r>
            <a:r>
              <a:rPr lang="en-US" b="1" dirty="0"/>
              <a:t>HTML5,CSS </a:t>
            </a:r>
            <a:r>
              <a:rPr lang="en-US" dirty="0"/>
              <a:t>and</a:t>
            </a:r>
            <a:r>
              <a:rPr lang="en-US" b="1" dirty="0"/>
              <a:t> JavaScript</a:t>
            </a:r>
            <a:r>
              <a:rPr lang="en-US" dirty="0"/>
              <a:t>.</a:t>
            </a:r>
          </a:p>
          <a:p>
            <a:pPr marL="171450" indent="-171450">
              <a:buFont typeface="Arial" panose="020B0604020202020204" pitchFamily="34" charset="0"/>
              <a:buChar char="•"/>
            </a:pPr>
            <a:r>
              <a:rPr lang="en-US" dirty="0"/>
              <a:t>Understanding of</a:t>
            </a:r>
            <a:r>
              <a:rPr lang="en-US" b="1" dirty="0"/>
              <a:t> Angular.</a:t>
            </a:r>
          </a:p>
          <a:p>
            <a:pPr marL="171450" indent="-171450">
              <a:buFont typeface="Arial" panose="020B0604020202020204" pitchFamily="34" charset="0"/>
              <a:buChar char="•"/>
            </a:pPr>
            <a:r>
              <a:rPr lang="en-US" b="1" dirty="0"/>
              <a:t> </a:t>
            </a:r>
            <a:r>
              <a:rPr lang="en-US" dirty="0">
                <a:sym typeface="+mn-ea"/>
              </a:rPr>
              <a:t>Hands on experience in developing web pages using </a:t>
            </a:r>
            <a:r>
              <a:rPr lang="en-US" b="1" dirty="0">
                <a:sym typeface="+mn-ea"/>
              </a:rPr>
              <a:t>HTML,CSS,JAVASRCIPT, Angular</a:t>
            </a:r>
          </a:p>
          <a:p>
            <a:pPr marL="171450" indent="-171450">
              <a:buFont typeface="Arial" panose="020B0604020202020204" pitchFamily="34" charset="0"/>
              <a:buChar char="•"/>
            </a:pPr>
            <a:r>
              <a:rPr lang="en-US" altLang="en-US" dirty="0">
                <a:sym typeface="+mn-ea"/>
              </a:rPr>
              <a:t>Full Stack developer with Angular and Full Stack .NET Developer.</a:t>
            </a:r>
          </a:p>
          <a:p>
            <a:pPr marL="171450" indent="-171450">
              <a:buFont typeface="Arial" panose="020B0604020202020204" pitchFamily="34" charset="0"/>
              <a:buChar char="•"/>
            </a:pPr>
            <a:r>
              <a:rPr lang="en-US" altLang="en-US" b="1" dirty="0">
                <a:sym typeface="+mn-ea"/>
              </a:rPr>
              <a:t>Successfully completed Training in: </a:t>
            </a:r>
            <a:r>
              <a:rPr lang="en-US" altLang="nl-NL" dirty="0"/>
              <a:t>GIT, SQL ,RDBMS, C#</a:t>
            </a:r>
            <a:r>
              <a:rPr lang="en-IN" altLang="en-US" dirty="0"/>
              <a:t> ,HTML5,CSS,JAVASCRIPT,ANGULAR</a:t>
            </a:r>
          </a:p>
          <a:p>
            <a:pPr algn="l" rtl="0" fontAlgn="base">
              <a:buFont typeface="Arial" panose="020B0604020202020204" pitchFamily="34" charset="0"/>
              <a:buChar char="•"/>
            </a:pPr>
            <a:r>
              <a:rPr lang="en-US" sz="1050" b="1" i="0" u="none" strike="noStrike" dirty="0">
                <a:solidFill>
                  <a:srgbClr val="000000"/>
                </a:solidFill>
                <a:effectLst/>
                <a:latin typeface="Verdana" panose="020B0604030504040204" pitchFamily="34" charset="0"/>
              </a:rPr>
              <a:t> </a:t>
            </a:r>
            <a:r>
              <a:rPr lang="en-US" altLang="en-US" sz="1050" b="1" dirty="0">
                <a:sym typeface="+mn-ea"/>
              </a:rPr>
              <a:t>Successfully completed Microsoft Azure  900 (</a:t>
            </a:r>
            <a:r>
              <a:rPr lang="en-US" altLang="en-US" dirty="0">
                <a:sym typeface="+mn-ea"/>
              </a:rPr>
              <a:t>fundamental) certification</a:t>
            </a:r>
          </a:p>
          <a:p>
            <a:pPr algn="l" rtl="0" fontAlgn="base">
              <a:buFont typeface="Arial" panose="020B0604020202020204" pitchFamily="34" charset="0"/>
              <a:buChar char="•"/>
            </a:pPr>
            <a:r>
              <a:rPr lang="en-US" b="1" i="0" dirty="0">
                <a:solidFill>
                  <a:srgbClr val="000000"/>
                </a:solidFill>
                <a:effectLst/>
                <a:latin typeface="Arial" panose="020B0604020202020204" pitchFamily="34" charset="0"/>
                <a:sym typeface="+mn-ea"/>
              </a:rPr>
              <a:t>Su</a:t>
            </a:r>
            <a:r>
              <a:rPr lang="en-US" b="1" dirty="0">
                <a:solidFill>
                  <a:srgbClr val="000000"/>
                </a:solidFill>
                <a:latin typeface="Arial" panose="020B0604020202020204" pitchFamily="34" charset="0"/>
                <a:sym typeface="+mn-ea"/>
              </a:rPr>
              <a:t>ccessfully completed Microsoft Azure 104 certification</a:t>
            </a:r>
            <a:endParaRPr lang="en-US" b="1" i="0" dirty="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marL="171450" indent="-171450">
              <a:buFont typeface="Arial" panose="020B0604020202020204" pitchFamily="34" charset="0"/>
              <a:buChar char="•"/>
            </a:pPr>
            <a:endParaRPr lang="en-US" altLang="en-US" b="1" dirty="0">
              <a:sym typeface="+mn-ea"/>
            </a:endParaRPr>
          </a:p>
          <a:p>
            <a:pPr marL="171450" indent="-171450">
              <a:buFont typeface="Arial" panose="020B0604020202020204" pitchFamily="34" charset="0"/>
              <a:buChar char="•"/>
            </a:pPr>
            <a:endParaRPr lang="en-US" altLang="en-US" b="1" dirty="0">
              <a:sym typeface="+mn-ea"/>
            </a:endParaRPr>
          </a:p>
          <a:p>
            <a:pPr eaLnBrk="1" hangingPunct="1">
              <a:lnSpc>
                <a:spcPct val="114000"/>
              </a:lnSpc>
            </a:pPr>
            <a:r>
              <a:rPr lang="en-US" altLang="nl-NL" dirty="0">
                <a:sym typeface="+mn-ea"/>
              </a:rPr>
              <a:t> </a:t>
            </a:r>
            <a:endParaRPr lang="en-US" altLang="nl-NL" b="1" dirty="0"/>
          </a:p>
          <a:p>
            <a:pPr eaLnBrk="1" hangingPunct="1">
              <a:lnSpc>
                <a:spcPct val="114000"/>
              </a:lnSpc>
            </a:pPr>
            <a:r>
              <a:rPr lang="en-US" altLang="nl-NL" b="1" dirty="0"/>
              <a:t>  </a:t>
            </a:r>
            <a:endParaRPr lang="en-IN" altLang="en-US"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b="1" dirty="0">
              <a:sym typeface="+mn-ea"/>
            </a:endParaRPr>
          </a:p>
          <a:p>
            <a:pPr marL="171450" indent="-171450">
              <a:buFont typeface="Arial" panose="020B0604020202020204" pitchFamily="34" charset="0"/>
              <a:buChar char="•"/>
            </a:pPr>
            <a:endParaRPr lang="en-US" b="1" dirty="0"/>
          </a:p>
          <a:p>
            <a:endParaRPr lang="en-US" b="1" dirty="0"/>
          </a:p>
          <a:p>
            <a:endParaRPr lang="en-US" dirty="0"/>
          </a:p>
          <a:p>
            <a:pPr marL="171450" indent="-171450">
              <a:buFont typeface="Arial" panose="020B0604020202020204" pitchFamily="34" charset="0"/>
              <a:buChar char="•"/>
            </a:pPr>
            <a:endParaRPr lang="en-US" b="1" dirty="0"/>
          </a:p>
          <a:p>
            <a:endParaRPr lang="en-US" altLang="nl-NL" b="1" dirty="0"/>
          </a:p>
          <a:p>
            <a:endParaRPr lang="en-US" altLang="nl-NL" dirty="0"/>
          </a:p>
        </p:txBody>
      </p:sp>
      <p:sp>
        <p:nvSpPr>
          <p:cNvPr id="7183" name="Text Placeholder 25"/>
          <p:cNvSpPr txBox="1">
            <a:spLocks noChangeArrowheads="1"/>
          </p:cNvSpPr>
          <p:nvPr/>
        </p:nvSpPr>
        <p:spPr bwMode="white">
          <a:xfrm>
            <a:off x="3076576" y="1978183"/>
            <a:ext cx="2381250" cy="68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 science and engineering :2017-2020</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8674" name="Picture 2" descr="C:\Users\ENTC\Downloads\WhatsApp Image 2022-04-22 at 2.06.08 PM (1).jpeg"/>
          <p:cNvPicPr>
            <a:picLocks noGrp="1" noChangeAspect="1" noChangeArrowheads="1"/>
          </p:cNvPicPr>
          <p:nvPr>
            <p:ph type="pic" sz="quarter" idx="46"/>
          </p:nvPr>
        </p:nvPicPr>
        <p:blipFill>
          <a:blip r:embed="rId4" cstate="print"/>
          <a:srcRect t="3836" b="3836"/>
          <a:stretch>
            <a:fillRect/>
          </a:stretch>
        </p:blipFill>
        <p:spPr bwMode="auto">
          <a:xfrm>
            <a:off x="533399" y="287492"/>
            <a:ext cx="1584067" cy="1585364"/>
          </a:xfrm>
          <a:prstGeom prst="rect">
            <a:avLst/>
          </a:prstGeom>
          <a:noFill/>
        </p:spPr>
      </p:pic>
      <p:pic>
        <p:nvPicPr>
          <p:cNvPr id="14" name="Picture 7">
            <a:hlinkClick r:id="rId5"/>
            <a:extLst>
              <a:ext uri="{FF2B5EF4-FFF2-40B4-BE49-F238E27FC236}">
                <a16:creationId xmlns:a16="http://schemas.microsoft.com/office/drawing/2014/main" id="{67D0AD97-991F-BB98-F68F-7C365E0CBA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911935" y="529142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D34B8FA8-5B3D-4A6A-89B6-759A8EA72C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422800" y="207675"/>
            <a:ext cx="1683496" cy="1665181"/>
          </a:xfrm>
          <a:prstGeom prst="rect">
            <a:avLst/>
          </a:prstGeom>
          <a:noFill/>
          <a:ln>
            <a:noFill/>
          </a:ln>
        </p:spPr>
      </p:pic>
      <p:sp>
        <p:nvSpPr>
          <p:cNvPr id="4" name="Text Placeholder 3">
            <a:extLst>
              <a:ext uri="{FF2B5EF4-FFF2-40B4-BE49-F238E27FC236}">
                <a16:creationId xmlns:a16="http://schemas.microsoft.com/office/drawing/2014/main" id="{CE10673A-ADB8-4DBF-A2E1-EE28164C66B5}"/>
              </a:ext>
            </a:extLst>
          </p:cNvPr>
          <p:cNvSpPr>
            <a:spLocks noGrp="1"/>
          </p:cNvSpPr>
          <p:nvPr>
            <p:ph type="body" sz="quarter" idx="41"/>
          </p:nvPr>
        </p:nvSpPr>
        <p:spPr/>
        <p:txBody>
          <a:bodyPr/>
          <a:lstStyle/>
          <a:p>
            <a:r>
              <a:rPr lang="en-IN" dirty="0"/>
              <a:t>Farheen Kutubuddin Maner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358</TotalTime>
  <Words>285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Kutubuddin Maner, Farheen</cp:lastModifiedBy>
  <cp:revision>122</cp:revision>
  <dcterms:created xsi:type="dcterms:W3CDTF">2020-09-22T06:24:00Z</dcterms:created>
  <dcterms:modified xsi:type="dcterms:W3CDTF">2022-09-27T16:58:08Z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