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251" r:id="rId1"/>
  </p:sldMasterIdLst>
  <p:notesMasterIdLst>
    <p:notesMasterId r:id="rId20"/>
  </p:notesMasterIdLst>
  <p:sldIdLst>
    <p:sldId id="256" r:id="rId2"/>
    <p:sldId id="258" r:id="rId3"/>
    <p:sldId id="260" r:id="rId4"/>
    <p:sldId id="261" r:id="rId5"/>
    <p:sldId id="262" r:id="rId6"/>
    <p:sldId id="275" r:id="rId7"/>
    <p:sldId id="277" r:id="rId8"/>
    <p:sldId id="276" r:id="rId9"/>
    <p:sldId id="264" r:id="rId10"/>
    <p:sldId id="265" r:id="rId11"/>
    <p:sldId id="266" r:id="rId12"/>
    <p:sldId id="269" r:id="rId13"/>
    <p:sldId id="270" r:id="rId14"/>
    <p:sldId id="272" r:id="rId15"/>
    <p:sldId id="271" r:id="rId16"/>
    <p:sldId id="273" r:id="rId17"/>
    <p:sldId id="274" r:id="rId18"/>
    <p:sldId id="267"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86497" autoAdjust="0"/>
  </p:normalViewPr>
  <p:slideViewPr>
    <p:cSldViewPr snapToGrid="0">
      <p:cViewPr varScale="1">
        <p:scale>
          <a:sx n="78" d="100"/>
          <a:sy n="78" d="100"/>
        </p:scale>
        <p:origin x="1164"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c1089c95e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c1089c95e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1089c95e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1089c95e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1089c95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1089c95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c1089c95e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c1089c95e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c1089c95e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c1089c95e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1089c95e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c1089c95e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c1089c95e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c1089c95e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86080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1201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3506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1898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4134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91668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1787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7830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43079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1025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0949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93480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1665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44338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553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95463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530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3760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51385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12/28/2022</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3807327"/>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 id="2147484263" r:id="rId12"/>
    <p:sldLayoutId id="2147484264" r:id="rId13"/>
    <p:sldLayoutId id="2147484265" r:id="rId14"/>
    <p:sldLayoutId id="2147484266" r:id="rId15"/>
    <p:sldLayoutId id="2147484267" r:id="rId16"/>
    <p:sldLayoutId id="2147484268" r:id="rId17"/>
    <p:sldLayoutId id="2147484269"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itle 1">
            <a:extLst>
              <a:ext uri="{FF2B5EF4-FFF2-40B4-BE49-F238E27FC236}">
                <a16:creationId xmlns:a16="http://schemas.microsoft.com/office/drawing/2014/main" id="{21E06178-C51A-625F-A669-C671D29B086C}"/>
              </a:ext>
            </a:extLst>
          </p:cNvPr>
          <p:cNvSpPr>
            <a:spLocks noGrp="1"/>
          </p:cNvSpPr>
          <p:nvPr>
            <p:ph type="ctrTitle"/>
          </p:nvPr>
        </p:nvSpPr>
        <p:spPr>
          <a:xfrm>
            <a:off x="1926590" y="1508761"/>
            <a:ext cx="5290820" cy="1864360"/>
          </a:xfrm>
        </p:spPr>
        <p:txBody>
          <a:bodyPr>
            <a:normAutofit/>
          </a:bodyPr>
          <a:lstStyle/>
          <a:p>
            <a:r>
              <a:rPr lang="en-US" b="1" dirty="0"/>
              <a:t>TELECOM CHURN PREDICTION</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971550" y="1170940"/>
            <a:ext cx="7200897" cy="977900"/>
          </a:xfrm>
          <a:prstGeom prst="rect">
            <a:avLst/>
          </a:prstGeom>
        </p:spPr>
        <p:txBody>
          <a:bodyPr spcFirstLastPara="1" wrap="square" lIns="91425" tIns="91425" rIns="91425" bIns="91425" anchor="t" anchorCtr="0">
            <a:normAutofit fontScale="90000"/>
          </a:bodyPr>
          <a:lstStyle/>
          <a:p>
            <a:r>
              <a:rPr lang="en-US" b="1" dirty="0"/>
              <a:t>Techniques and Tools</a:t>
            </a:r>
            <a:br>
              <a:rPr lang="en-US" b="1" dirty="0"/>
            </a:br>
            <a:endParaRPr dirty="0"/>
          </a:p>
        </p:txBody>
      </p:sp>
      <p:sp>
        <p:nvSpPr>
          <p:cNvPr id="109" name="Google Shape;109;p22"/>
          <p:cNvSpPr txBox="1">
            <a:spLocks noGrp="1"/>
          </p:cNvSpPr>
          <p:nvPr>
            <p:ph idx="1"/>
          </p:nvPr>
        </p:nvSpPr>
        <p:spPr>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US" sz="2600" dirty="0">
                <a:latin typeface="sohne"/>
              </a:rPr>
              <a:t>As a project requires data cleaning and visualization I have used few tools for analysis .The following libraries are listed below .</a:t>
            </a:r>
          </a:p>
          <a:p>
            <a:pPr lvl="1">
              <a:spcBef>
                <a:spcPts val="0"/>
              </a:spcBef>
              <a:spcAft>
                <a:spcPts val="1200"/>
              </a:spcAft>
              <a:buFont typeface="Arial" panose="020B0604020202020204" pitchFamily="34" charset="0"/>
              <a:buChar char="•"/>
            </a:pPr>
            <a:r>
              <a:rPr lang="en-US" sz="2300" b="1" dirty="0">
                <a:latin typeface="sohne"/>
              </a:rPr>
              <a:t>NumPy</a:t>
            </a:r>
            <a:r>
              <a:rPr lang="en-US" sz="2300" dirty="0">
                <a:latin typeface="sohne"/>
              </a:rPr>
              <a:t> for Numerical Operation.</a:t>
            </a:r>
          </a:p>
          <a:p>
            <a:pPr lvl="1">
              <a:spcBef>
                <a:spcPts val="0"/>
              </a:spcBef>
              <a:spcAft>
                <a:spcPts val="1200"/>
              </a:spcAft>
              <a:buFont typeface="Arial" panose="020B0604020202020204" pitchFamily="34" charset="0"/>
              <a:buChar char="•"/>
            </a:pPr>
            <a:r>
              <a:rPr lang="en-US" sz="2300" b="1" dirty="0">
                <a:latin typeface="sohne"/>
              </a:rPr>
              <a:t>Pandas</a:t>
            </a:r>
            <a:r>
              <a:rPr lang="en-US" sz="2300" dirty="0">
                <a:latin typeface="sohne"/>
              </a:rPr>
              <a:t> for importing data, imputation of  the missing values, summarization and aggregation</a:t>
            </a:r>
          </a:p>
          <a:p>
            <a:pPr lvl="1">
              <a:spcBef>
                <a:spcPts val="0"/>
              </a:spcBef>
              <a:spcAft>
                <a:spcPts val="1200"/>
              </a:spcAft>
              <a:buFont typeface="Arial" panose="020B0604020202020204" pitchFamily="34" charset="0"/>
              <a:buChar char="•"/>
            </a:pPr>
            <a:r>
              <a:rPr lang="en-US" sz="2300" b="1" dirty="0">
                <a:latin typeface="sohne"/>
              </a:rPr>
              <a:t>Matplotlib</a:t>
            </a:r>
            <a:r>
              <a:rPr lang="en-US" sz="2300" dirty="0">
                <a:latin typeface="sohne"/>
              </a:rPr>
              <a:t> and </a:t>
            </a:r>
            <a:r>
              <a:rPr lang="en-US" sz="2300" b="1" dirty="0">
                <a:latin typeface="sohne"/>
              </a:rPr>
              <a:t>Seaborn</a:t>
            </a:r>
            <a:r>
              <a:rPr lang="en-US" sz="2300" dirty="0">
                <a:latin typeface="sohne"/>
              </a:rPr>
              <a:t> for Visualization</a:t>
            </a:r>
          </a:p>
          <a:p>
            <a:pPr lvl="1">
              <a:spcBef>
                <a:spcPts val="0"/>
              </a:spcBef>
              <a:spcAft>
                <a:spcPts val="1200"/>
              </a:spcAft>
              <a:buFont typeface="Arial" panose="020B0604020202020204" pitchFamily="34" charset="0"/>
              <a:buChar char="•"/>
            </a:pPr>
            <a:r>
              <a:rPr lang="en-US" sz="2600" b="1" i="0" dirty="0">
                <a:solidFill>
                  <a:srgbClr val="464646"/>
                </a:solidFill>
                <a:effectLst/>
                <a:latin typeface="sohne"/>
              </a:rPr>
              <a:t>scikit-learn</a:t>
            </a:r>
            <a:r>
              <a:rPr lang="en-US" sz="2600" i="0" dirty="0">
                <a:solidFill>
                  <a:srgbClr val="464646"/>
                </a:solidFill>
                <a:effectLst/>
                <a:latin typeface="sohne"/>
              </a:rPr>
              <a:t> is a Python module for machine learning built on top of SciPy</a:t>
            </a:r>
            <a:endParaRPr sz="2000" dirty="0">
              <a:latin typeface="so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US" b="1" dirty="0"/>
              <a:t>Analysis Section</a:t>
            </a:r>
            <a:endParaRPr b="1" dirty="0"/>
          </a:p>
        </p:txBody>
      </p:sp>
      <p:sp>
        <p:nvSpPr>
          <p:cNvPr id="115" name="Google Shape;115;p23"/>
          <p:cNvSpPr txBox="1">
            <a:spLocks noGrp="1"/>
          </p:cNvSpPr>
          <p:nvPr>
            <p:ph type="body" idx="1"/>
          </p:nvPr>
        </p:nvSpPr>
        <p:spPr>
          <a:xfrm>
            <a:off x="651510" y="1177290"/>
            <a:ext cx="8046720" cy="3334435"/>
          </a:xfrm>
          <a:prstGeom prst="rect">
            <a:avLst/>
          </a:prstGeom>
        </p:spPr>
        <p:txBody>
          <a:bodyPr spcFirstLastPara="1" wrap="square" lIns="91425" tIns="91425" rIns="91425" bIns="91425" anchor="t" anchorCtr="0">
            <a:normAutofit fontScale="25000" lnSpcReduction="20000"/>
          </a:bodyPr>
          <a:lstStyle/>
          <a:p>
            <a:pPr marL="0" indent="0">
              <a:spcAft>
                <a:spcPts val="1200"/>
              </a:spcAft>
              <a:buNone/>
            </a:pPr>
            <a:r>
              <a:rPr lang="en-IN" sz="7200" b="1" i="0" u="sng" dirty="0">
                <a:solidFill>
                  <a:srgbClr val="292929"/>
                </a:solidFill>
                <a:effectLst/>
                <a:latin typeface="sohne"/>
              </a:rPr>
              <a:t>Feature Engineering :</a:t>
            </a:r>
          </a:p>
          <a:p>
            <a:pPr marL="0" indent="0">
              <a:spcAft>
                <a:spcPts val="1200"/>
              </a:spcAft>
              <a:buNone/>
            </a:pPr>
            <a:r>
              <a:rPr lang="en-US" sz="7200" i="0" dirty="0">
                <a:solidFill>
                  <a:srgbClr val="292929"/>
                </a:solidFill>
                <a:effectLst/>
                <a:latin typeface="Garamond (Body)"/>
              </a:rPr>
              <a:t>Feature engineering is the process of extracting features from the data and transforming them into a format that is suitable for the machine learning model. In this project, </a:t>
            </a:r>
            <a:r>
              <a:rPr lang="en-US" sz="7200" dirty="0">
                <a:solidFill>
                  <a:srgbClr val="292929"/>
                </a:solidFill>
                <a:latin typeface="Garamond (Body)"/>
              </a:rPr>
              <a:t>I</a:t>
            </a:r>
            <a:r>
              <a:rPr lang="en-US" sz="7200" i="0" dirty="0">
                <a:solidFill>
                  <a:srgbClr val="292929"/>
                </a:solidFill>
                <a:effectLst/>
                <a:latin typeface="Garamond (Body)"/>
              </a:rPr>
              <a:t> need to transform both numerical and categorical variables. Most machine learning algorithms require numerical values; therefore, all categorical attributes available in the dataset should be encoded into numerical labels before training the model. In</a:t>
            </a:r>
            <a:r>
              <a:rPr lang="en-US" sz="7200" i="0" dirty="0">
                <a:solidFill>
                  <a:srgbClr val="292929"/>
                </a:solidFill>
                <a:effectLst/>
                <a:latin typeface="+mj-lt"/>
              </a:rPr>
              <a:t> addition, </a:t>
            </a:r>
            <a:r>
              <a:rPr lang="en-US" sz="7200" dirty="0">
                <a:solidFill>
                  <a:srgbClr val="292929"/>
                </a:solidFill>
                <a:latin typeface="+mj-lt"/>
              </a:rPr>
              <a:t>I</a:t>
            </a:r>
            <a:r>
              <a:rPr lang="en-US" sz="7200" i="0" dirty="0">
                <a:solidFill>
                  <a:srgbClr val="292929"/>
                </a:solidFill>
                <a:effectLst/>
                <a:latin typeface="+mj-lt"/>
              </a:rPr>
              <a:t> need to transform numeric columns into a common scale.</a:t>
            </a:r>
          </a:p>
          <a:p>
            <a:pPr marL="0" indent="0">
              <a:spcAft>
                <a:spcPts val="1200"/>
              </a:spcAft>
              <a:buNone/>
            </a:pPr>
            <a:r>
              <a:rPr lang="en-US" sz="7200" b="1" u="sng" dirty="0">
                <a:solidFill>
                  <a:srgbClr val="292929"/>
                </a:solidFill>
                <a:latin typeface="+mj-lt"/>
              </a:rPr>
              <a:t>Encoding :</a:t>
            </a:r>
            <a:endParaRPr lang="en-US" sz="7200" b="1" u="sng" dirty="0">
              <a:latin typeface="+mj-lt"/>
            </a:endParaRPr>
          </a:p>
          <a:p>
            <a:pPr marL="0" lvl="0" indent="0" algn="l" rtl="0">
              <a:spcBef>
                <a:spcPts val="0"/>
              </a:spcBef>
              <a:spcAft>
                <a:spcPts val="1200"/>
              </a:spcAft>
              <a:buNone/>
            </a:pPr>
            <a:endParaRPr lang="en-US" b="1" dirty="0"/>
          </a:p>
          <a:p>
            <a:pPr marL="0" lvl="0" indent="0" algn="l" rtl="0">
              <a:spcBef>
                <a:spcPts val="0"/>
              </a:spcBef>
              <a:spcAft>
                <a:spcPts val="1200"/>
              </a:spcAft>
              <a:buNone/>
            </a:pPr>
            <a:endParaRPr lang="en-US" b="1" dirty="0"/>
          </a:p>
          <a:p>
            <a:pPr marL="0" lvl="0" indent="0" algn="l" rtl="0">
              <a:spcBef>
                <a:spcPts val="0"/>
              </a:spcBef>
              <a:spcAft>
                <a:spcPts val="1200"/>
              </a:spcAft>
              <a:buNone/>
            </a:pPr>
            <a:r>
              <a:rPr lang="en-US" b="0" i="0" dirty="0">
                <a:solidFill>
                  <a:srgbClr val="323232"/>
                </a:solidFill>
                <a:effectLst/>
                <a:latin typeface="-apple-system"/>
              </a:rPr>
              <a:t>		</a:t>
            </a:r>
          </a:p>
        </p:txBody>
      </p:sp>
      <p:pic>
        <p:nvPicPr>
          <p:cNvPr id="3" name="Picture 2">
            <a:extLst>
              <a:ext uri="{FF2B5EF4-FFF2-40B4-BE49-F238E27FC236}">
                <a16:creationId xmlns:a16="http://schemas.microsoft.com/office/drawing/2014/main" id="{AC3715B4-326C-C129-A472-69B87BD6BC76}"/>
              </a:ext>
            </a:extLst>
          </p:cNvPr>
          <p:cNvPicPr>
            <a:picLocks noChangeAspect="1"/>
          </p:cNvPicPr>
          <p:nvPr/>
        </p:nvPicPr>
        <p:blipFill>
          <a:blip r:embed="rId3"/>
          <a:stretch>
            <a:fillRect/>
          </a:stretch>
        </p:blipFill>
        <p:spPr>
          <a:xfrm>
            <a:off x="651510" y="3614938"/>
            <a:ext cx="7669530" cy="7025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5C08-3EAE-1068-AA75-4714332648FF}"/>
              </a:ext>
            </a:extLst>
          </p:cNvPr>
          <p:cNvSpPr>
            <a:spLocks noGrp="1"/>
          </p:cNvSpPr>
          <p:nvPr>
            <p:ph type="title"/>
          </p:nvPr>
        </p:nvSpPr>
        <p:spPr/>
        <p:txBody>
          <a:bodyPr>
            <a:normAutofit fontScale="90000"/>
          </a:bodyPr>
          <a:lstStyle/>
          <a:p>
            <a:r>
              <a:rPr lang="en-US" b="1" dirty="0"/>
              <a:t>Analysis Section</a:t>
            </a:r>
            <a:endParaRPr lang="en-IN" dirty="0"/>
          </a:p>
        </p:txBody>
      </p:sp>
      <p:sp>
        <p:nvSpPr>
          <p:cNvPr id="3" name="Text Placeholder 2">
            <a:extLst>
              <a:ext uri="{FF2B5EF4-FFF2-40B4-BE49-F238E27FC236}">
                <a16:creationId xmlns:a16="http://schemas.microsoft.com/office/drawing/2014/main" id="{BD02148A-EEE7-3173-8A3A-F69ABDE2FA5C}"/>
              </a:ext>
            </a:extLst>
          </p:cNvPr>
          <p:cNvSpPr>
            <a:spLocks noGrp="1"/>
          </p:cNvSpPr>
          <p:nvPr>
            <p:ph type="body" idx="1"/>
          </p:nvPr>
        </p:nvSpPr>
        <p:spPr>
          <a:xfrm>
            <a:off x="311700" y="1152475"/>
            <a:ext cx="8340810" cy="3546000"/>
          </a:xfrm>
        </p:spPr>
        <p:txBody>
          <a:bodyPr/>
          <a:lstStyle/>
          <a:p>
            <a:pPr marL="114300" indent="0">
              <a:buNone/>
            </a:pPr>
            <a:r>
              <a:rPr lang="en-US" b="1" i="0" u="sng" dirty="0">
                <a:solidFill>
                  <a:srgbClr val="292929"/>
                </a:solidFill>
                <a:effectLst/>
                <a:latin typeface="+mj-lt"/>
              </a:rPr>
              <a:t>Standardization and Splitting the data in training and testing sets:</a:t>
            </a:r>
          </a:p>
          <a:p>
            <a:pPr marL="114300" indent="0" algn="l">
              <a:buNone/>
            </a:pPr>
            <a:r>
              <a:rPr lang="en-US" sz="1500" i="0" dirty="0">
                <a:solidFill>
                  <a:srgbClr val="292929"/>
                </a:solidFill>
                <a:effectLst/>
                <a:latin typeface="+mj-lt"/>
              </a:rPr>
              <a:t>Standardization entails scaling data to fit a standard normal distribution. Splitting</a:t>
            </a:r>
            <a:r>
              <a:rPr lang="en-US" sz="1600" i="0" dirty="0">
                <a:solidFill>
                  <a:srgbClr val="292929"/>
                </a:solidFill>
                <a:effectLst/>
                <a:latin typeface="+mj-lt"/>
              </a:rPr>
              <a:t> the data into two groups, which are typically referred to as training and testing sets. </a:t>
            </a:r>
            <a:endParaRPr lang="en-US" sz="1500" i="0" dirty="0">
              <a:solidFill>
                <a:srgbClr val="292929"/>
              </a:solidFill>
              <a:effectLst/>
              <a:latin typeface="+mj-lt"/>
            </a:endParaRPr>
          </a:p>
          <a:p>
            <a:pPr marL="114300" indent="0" algn="l">
              <a:buNone/>
            </a:pPr>
            <a:endParaRPr lang="en-US" b="1" i="0" dirty="0">
              <a:solidFill>
                <a:srgbClr val="292929"/>
              </a:solidFill>
              <a:effectLst/>
              <a:latin typeface="+mj-lt"/>
            </a:endParaRPr>
          </a:p>
          <a:p>
            <a:pPr marL="114300" indent="0">
              <a:buNone/>
            </a:pPr>
            <a:endParaRPr lang="en-IN" dirty="0"/>
          </a:p>
        </p:txBody>
      </p:sp>
      <p:pic>
        <p:nvPicPr>
          <p:cNvPr id="7" name="Picture 6">
            <a:extLst>
              <a:ext uri="{FF2B5EF4-FFF2-40B4-BE49-F238E27FC236}">
                <a16:creationId xmlns:a16="http://schemas.microsoft.com/office/drawing/2014/main" id="{4618704B-27C0-8162-062E-B172221B5F20}"/>
              </a:ext>
            </a:extLst>
          </p:cNvPr>
          <p:cNvPicPr>
            <a:picLocks noChangeAspect="1"/>
          </p:cNvPicPr>
          <p:nvPr/>
        </p:nvPicPr>
        <p:blipFill>
          <a:blip r:embed="rId3"/>
          <a:stretch>
            <a:fillRect/>
          </a:stretch>
        </p:blipFill>
        <p:spPr>
          <a:xfrm>
            <a:off x="516656" y="2125980"/>
            <a:ext cx="8101087" cy="2480310"/>
          </a:xfrm>
          <a:prstGeom prst="rect">
            <a:avLst/>
          </a:prstGeom>
        </p:spPr>
      </p:pic>
    </p:spTree>
    <p:extLst>
      <p:ext uri="{BB962C8B-B14F-4D97-AF65-F5344CB8AC3E}">
        <p14:creationId xmlns:p14="http://schemas.microsoft.com/office/powerpoint/2010/main" val="42389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A7D8-13E0-33F9-E0B0-C7552A960FEA}"/>
              </a:ext>
            </a:extLst>
          </p:cNvPr>
          <p:cNvSpPr>
            <a:spLocks noGrp="1"/>
          </p:cNvSpPr>
          <p:nvPr>
            <p:ph type="title"/>
          </p:nvPr>
        </p:nvSpPr>
        <p:spPr/>
        <p:txBody>
          <a:bodyPr>
            <a:normAutofit fontScale="90000"/>
          </a:bodyPr>
          <a:lstStyle/>
          <a:p>
            <a:r>
              <a:rPr lang="en-US" b="1" dirty="0"/>
              <a:t>Analysis Section</a:t>
            </a:r>
            <a:endParaRPr lang="en-IN" dirty="0"/>
          </a:p>
        </p:txBody>
      </p:sp>
      <p:sp>
        <p:nvSpPr>
          <p:cNvPr id="3" name="Text Placeholder 2">
            <a:extLst>
              <a:ext uri="{FF2B5EF4-FFF2-40B4-BE49-F238E27FC236}">
                <a16:creationId xmlns:a16="http://schemas.microsoft.com/office/drawing/2014/main" id="{2F10C158-D93B-70B7-D8D0-4F4FCA833673}"/>
              </a:ext>
            </a:extLst>
          </p:cNvPr>
          <p:cNvSpPr>
            <a:spLocks noGrp="1"/>
          </p:cNvSpPr>
          <p:nvPr>
            <p:ph type="body" idx="1"/>
          </p:nvPr>
        </p:nvSpPr>
        <p:spPr/>
        <p:txBody>
          <a:bodyPr/>
          <a:lstStyle/>
          <a:p>
            <a:pPr marL="114300" indent="0" algn="l">
              <a:buNone/>
            </a:pPr>
            <a:r>
              <a:rPr lang="en-IN" b="1" i="0" u="sng" dirty="0">
                <a:solidFill>
                  <a:srgbClr val="292929"/>
                </a:solidFill>
                <a:effectLst/>
                <a:latin typeface="+mj-lt"/>
              </a:rPr>
              <a:t>Assessing multiple algorithms : </a:t>
            </a:r>
          </a:p>
          <a:p>
            <a:pPr marL="114300" indent="0" algn="l">
              <a:buNone/>
            </a:pPr>
            <a:r>
              <a:rPr lang="en-US" b="1" i="0" dirty="0">
                <a:solidFill>
                  <a:srgbClr val="292929"/>
                </a:solidFill>
                <a:effectLst/>
                <a:latin typeface="+mj-lt"/>
              </a:rPr>
              <a:t>In this project, we compare 4 different algorithms, all of them already implemented in Scikit-Learn</a:t>
            </a:r>
            <a:r>
              <a:rPr lang="en-US" sz="1600" b="1" i="0" dirty="0">
                <a:solidFill>
                  <a:srgbClr val="292929"/>
                </a:solidFill>
                <a:effectLst/>
                <a:latin typeface="+mj-lt"/>
              </a:rPr>
              <a:t>.</a:t>
            </a:r>
            <a:endParaRPr lang="en-IN" sz="1600" b="1" i="0" u="sng" dirty="0">
              <a:solidFill>
                <a:srgbClr val="292929"/>
              </a:solidFill>
              <a:effectLst/>
              <a:latin typeface="+mj-lt"/>
            </a:endParaRPr>
          </a:p>
          <a:p>
            <a:pPr algn="l">
              <a:buAutoNum type="arabicPeriod"/>
            </a:pPr>
            <a:r>
              <a:rPr lang="en-IN" b="1" i="0" dirty="0">
                <a:solidFill>
                  <a:srgbClr val="292929"/>
                </a:solidFill>
                <a:effectLst/>
                <a:latin typeface="+mj-lt"/>
              </a:rPr>
              <a:t>Logistic Regression with cross validation</a:t>
            </a:r>
          </a:p>
          <a:p>
            <a:pPr algn="l">
              <a:buAutoNum type="arabicPeriod"/>
            </a:pPr>
            <a:r>
              <a:rPr lang="en-IN" b="1" dirty="0">
                <a:solidFill>
                  <a:srgbClr val="292929"/>
                </a:solidFill>
                <a:latin typeface="+mj-lt"/>
              </a:rPr>
              <a:t>Logistic Regression without cross validation</a:t>
            </a:r>
          </a:p>
          <a:p>
            <a:pPr algn="l">
              <a:buAutoNum type="arabicPeriod"/>
            </a:pPr>
            <a:r>
              <a:rPr lang="en-IN" b="1" i="0" dirty="0">
                <a:solidFill>
                  <a:srgbClr val="292929"/>
                </a:solidFill>
                <a:effectLst/>
                <a:latin typeface="+mj-lt"/>
              </a:rPr>
              <a:t>Decision Tree</a:t>
            </a:r>
          </a:p>
          <a:p>
            <a:pPr algn="l">
              <a:buAutoNum type="arabicPeriod"/>
            </a:pPr>
            <a:r>
              <a:rPr lang="en-IN" b="1" dirty="0">
                <a:solidFill>
                  <a:srgbClr val="292929"/>
                </a:solidFill>
                <a:latin typeface="+mj-lt"/>
              </a:rPr>
              <a:t>Random Forest</a:t>
            </a:r>
          </a:p>
          <a:p>
            <a:pPr marL="114300" indent="0" algn="l">
              <a:buNone/>
            </a:pPr>
            <a:endParaRPr lang="en-IN" b="1" dirty="0">
              <a:solidFill>
                <a:srgbClr val="292929"/>
              </a:solidFill>
              <a:latin typeface="+mj-lt"/>
            </a:endParaRPr>
          </a:p>
          <a:p>
            <a:pPr marL="114300" indent="0" algn="l">
              <a:buNone/>
            </a:pPr>
            <a:r>
              <a:rPr lang="en-IN" b="1" dirty="0">
                <a:solidFill>
                  <a:srgbClr val="292929"/>
                </a:solidFill>
                <a:latin typeface="+mj-lt"/>
              </a:rPr>
              <a:t>Among all the Algorithms , the Random Forest has given the best performance so for this data random forest is suitable</a:t>
            </a:r>
          </a:p>
          <a:p>
            <a:pPr marL="114300" indent="0" algn="l">
              <a:buNone/>
            </a:pPr>
            <a:endParaRPr lang="en-IN" b="1" i="0" dirty="0">
              <a:solidFill>
                <a:srgbClr val="292929"/>
              </a:solidFill>
              <a:effectLst/>
              <a:latin typeface="+mj-lt"/>
            </a:endParaRPr>
          </a:p>
        </p:txBody>
      </p:sp>
    </p:spTree>
    <p:extLst>
      <p:ext uri="{BB962C8B-B14F-4D97-AF65-F5344CB8AC3E}">
        <p14:creationId xmlns:p14="http://schemas.microsoft.com/office/powerpoint/2010/main" val="4080054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3DC4-5CF3-1D59-E0D2-E661ADCBDCBF}"/>
              </a:ext>
            </a:extLst>
          </p:cNvPr>
          <p:cNvSpPr>
            <a:spLocks noGrp="1"/>
          </p:cNvSpPr>
          <p:nvPr>
            <p:ph type="title"/>
          </p:nvPr>
        </p:nvSpPr>
        <p:spPr/>
        <p:txBody>
          <a:bodyPr>
            <a:normAutofit fontScale="90000"/>
          </a:bodyPr>
          <a:lstStyle/>
          <a:p>
            <a:r>
              <a:rPr lang="en-US" b="1" dirty="0"/>
              <a:t>Analysis Section</a:t>
            </a:r>
            <a:endParaRPr lang="en-IN" dirty="0"/>
          </a:p>
        </p:txBody>
      </p:sp>
      <p:sp>
        <p:nvSpPr>
          <p:cNvPr id="3" name="Text Placeholder 2">
            <a:extLst>
              <a:ext uri="{FF2B5EF4-FFF2-40B4-BE49-F238E27FC236}">
                <a16:creationId xmlns:a16="http://schemas.microsoft.com/office/drawing/2014/main" id="{C505811C-8EE7-3AE2-D9FD-134D0B2FD0B7}"/>
              </a:ext>
            </a:extLst>
          </p:cNvPr>
          <p:cNvSpPr>
            <a:spLocks noGrp="1"/>
          </p:cNvSpPr>
          <p:nvPr>
            <p:ph type="body" idx="1"/>
          </p:nvPr>
        </p:nvSpPr>
        <p:spPr/>
        <p:txBody>
          <a:bodyPr/>
          <a:lstStyle/>
          <a:p>
            <a:pPr marL="114300" indent="0">
              <a:buNone/>
            </a:pPr>
            <a:r>
              <a:rPr lang="en-US" b="1" u="sng" dirty="0"/>
              <a:t>Random Forest Parameters :</a:t>
            </a:r>
          </a:p>
          <a:p>
            <a:pPr marL="114300" indent="0">
              <a:buNone/>
            </a:pPr>
            <a:endParaRPr lang="en-US" i="0" dirty="0">
              <a:solidFill>
                <a:srgbClr val="000000"/>
              </a:solidFill>
              <a:effectLst/>
              <a:latin typeface="+mj-lt"/>
            </a:endParaRPr>
          </a:p>
          <a:p>
            <a:pPr marL="114300" indent="0">
              <a:buNone/>
            </a:pPr>
            <a:endParaRPr lang="en-IN" dirty="0"/>
          </a:p>
        </p:txBody>
      </p:sp>
      <p:pic>
        <p:nvPicPr>
          <p:cNvPr id="5" name="Picture 4">
            <a:extLst>
              <a:ext uri="{FF2B5EF4-FFF2-40B4-BE49-F238E27FC236}">
                <a16:creationId xmlns:a16="http://schemas.microsoft.com/office/drawing/2014/main" id="{518CD86C-5A25-9383-75AF-410FE5CEBA7A}"/>
              </a:ext>
            </a:extLst>
          </p:cNvPr>
          <p:cNvPicPr>
            <a:picLocks noChangeAspect="1"/>
          </p:cNvPicPr>
          <p:nvPr/>
        </p:nvPicPr>
        <p:blipFill>
          <a:blip r:embed="rId2"/>
          <a:stretch>
            <a:fillRect/>
          </a:stretch>
        </p:blipFill>
        <p:spPr>
          <a:xfrm>
            <a:off x="468630" y="1636052"/>
            <a:ext cx="8206740" cy="1871395"/>
          </a:xfrm>
          <a:prstGeom prst="rect">
            <a:avLst/>
          </a:prstGeom>
        </p:spPr>
      </p:pic>
      <p:sp>
        <p:nvSpPr>
          <p:cNvPr id="7" name="TextBox 6">
            <a:extLst>
              <a:ext uri="{FF2B5EF4-FFF2-40B4-BE49-F238E27FC236}">
                <a16:creationId xmlns:a16="http://schemas.microsoft.com/office/drawing/2014/main" id="{B03FBB15-28AC-840F-4C75-5C53C3DBD607}"/>
              </a:ext>
            </a:extLst>
          </p:cNvPr>
          <p:cNvSpPr txBox="1"/>
          <p:nvPr/>
        </p:nvSpPr>
        <p:spPr>
          <a:xfrm>
            <a:off x="311700" y="3390859"/>
            <a:ext cx="8520600" cy="1200329"/>
          </a:xfrm>
          <a:prstGeom prst="rect">
            <a:avLst/>
          </a:prstGeom>
          <a:noFill/>
        </p:spPr>
        <p:txBody>
          <a:bodyPr wrap="square">
            <a:spAutoFit/>
          </a:bodyPr>
          <a:lstStyle/>
          <a:p>
            <a:pPr marL="114300" indent="0">
              <a:buNone/>
            </a:pPr>
            <a:r>
              <a:rPr lang="en-IN" dirty="0"/>
              <a:t>In this I have taken the parameter as </a:t>
            </a:r>
            <a:r>
              <a:rPr lang="en-US" dirty="0" err="1"/>
              <a:t>n_estimators</a:t>
            </a:r>
            <a:r>
              <a:rPr lang="en-US" dirty="0"/>
              <a:t>=100, </a:t>
            </a:r>
            <a:r>
              <a:rPr lang="en-US" dirty="0" err="1"/>
              <a:t>max_features</a:t>
            </a:r>
            <a:r>
              <a:rPr lang="en-US" dirty="0"/>
              <a:t>='auto’, </a:t>
            </a:r>
            <a:r>
              <a:rPr lang="en-US" dirty="0" err="1"/>
              <a:t>random_state</a:t>
            </a:r>
            <a:r>
              <a:rPr lang="en-US" dirty="0"/>
              <a:t>=42 .</a:t>
            </a:r>
            <a:endParaRPr lang="en-IN" dirty="0"/>
          </a:p>
          <a:p>
            <a:pPr marL="114300" indent="0">
              <a:buNone/>
            </a:pPr>
            <a:r>
              <a:rPr lang="en-US" b="1" i="0" dirty="0" err="1">
                <a:solidFill>
                  <a:srgbClr val="000000"/>
                </a:solidFill>
                <a:effectLst/>
                <a:latin typeface="+mj-lt"/>
              </a:rPr>
              <a:t>n_estimators</a:t>
            </a:r>
            <a:r>
              <a:rPr lang="en-US" b="1" dirty="0">
                <a:solidFill>
                  <a:srgbClr val="000000"/>
                </a:solidFill>
                <a:latin typeface="+mj-lt"/>
              </a:rPr>
              <a:t> : </a:t>
            </a:r>
            <a:r>
              <a:rPr lang="en-US" i="0" dirty="0">
                <a:solidFill>
                  <a:srgbClr val="000000"/>
                </a:solidFill>
                <a:effectLst/>
                <a:latin typeface="+mj-lt"/>
              </a:rPr>
              <a:t>The required number of trees in the Random Forest. The default value is 100. We can choose any number but need to take care of the overfitting issue.</a:t>
            </a:r>
            <a:endParaRPr lang="en-IN" dirty="0"/>
          </a:p>
        </p:txBody>
      </p:sp>
    </p:spTree>
    <p:extLst>
      <p:ext uri="{BB962C8B-B14F-4D97-AF65-F5344CB8AC3E}">
        <p14:creationId xmlns:p14="http://schemas.microsoft.com/office/powerpoint/2010/main" val="90531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DD23-940D-50C8-910E-3C67535CF908}"/>
              </a:ext>
            </a:extLst>
          </p:cNvPr>
          <p:cNvSpPr>
            <a:spLocks noGrp="1"/>
          </p:cNvSpPr>
          <p:nvPr>
            <p:ph type="title"/>
          </p:nvPr>
        </p:nvSpPr>
        <p:spPr/>
        <p:txBody>
          <a:bodyPr>
            <a:normAutofit fontScale="90000"/>
          </a:bodyPr>
          <a:lstStyle/>
          <a:p>
            <a:r>
              <a:rPr lang="en-US" b="1" dirty="0"/>
              <a:t>Analysis Section</a:t>
            </a:r>
            <a:endParaRPr lang="en-IN" dirty="0"/>
          </a:p>
        </p:txBody>
      </p:sp>
      <p:sp>
        <p:nvSpPr>
          <p:cNvPr id="3" name="Text Placeholder 2">
            <a:extLst>
              <a:ext uri="{FF2B5EF4-FFF2-40B4-BE49-F238E27FC236}">
                <a16:creationId xmlns:a16="http://schemas.microsoft.com/office/drawing/2014/main" id="{1D83F4A8-0863-0B38-6F71-0D81B5F64EF0}"/>
              </a:ext>
            </a:extLst>
          </p:cNvPr>
          <p:cNvSpPr>
            <a:spLocks noGrp="1"/>
          </p:cNvSpPr>
          <p:nvPr>
            <p:ph type="body" idx="1"/>
          </p:nvPr>
        </p:nvSpPr>
        <p:spPr/>
        <p:txBody>
          <a:bodyPr/>
          <a:lstStyle/>
          <a:p>
            <a:pPr marL="114300" indent="0">
              <a:buNone/>
            </a:pPr>
            <a:r>
              <a:rPr lang="en-IN" b="1" i="0" dirty="0">
                <a:solidFill>
                  <a:srgbClr val="292929"/>
                </a:solidFill>
                <a:effectLst/>
                <a:latin typeface="sohne"/>
              </a:rPr>
              <a:t>Performance of the model :</a:t>
            </a:r>
          </a:p>
          <a:p>
            <a:pPr marL="114300" indent="0">
              <a:buNone/>
            </a:pPr>
            <a:r>
              <a:rPr lang="en-US" i="0" dirty="0">
                <a:solidFill>
                  <a:srgbClr val="292929"/>
                </a:solidFill>
                <a:effectLst/>
                <a:latin typeface="sohne"/>
              </a:rPr>
              <a:t>The confusion matrix, also known as the error matrix, is used to evaluate the performance of a machine learning model by examining the number of observations that are correctly and incorrectly classified.</a:t>
            </a:r>
          </a:p>
          <a:p>
            <a:pPr marL="114300" indent="0">
              <a:buNone/>
            </a:pPr>
            <a:endParaRPr lang="en-IN" i="0" dirty="0">
              <a:solidFill>
                <a:srgbClr val="292929"/>
              </a:solidFill>
              <a:effectLst/>
              <a:latin typeface="sohne"/>
            </a:endParaRPr>
          </a:p>
          <a:p>
            <a:pPr marL="114300" indent="0">
              <a:buNone/>
            </a:pPr>
            <a:endParaRPr lang="en-IN" dirty="0"/>
          </a:p>
        </p:txBody>
      </p:sp>
      <p:pic>
        <p:nvPicPr>
          <p:cNvPr id="5" name="Picture 4">
            <a:extLst>
              <a:ext uri="{FF2B5EF4-FFF2-40B4-BE49-F238E27FC236}">
                <a16:creationId xmlns:a16="http://schemas.microsoft.com/office/drawing/2014/main" id="{23CB1024-A028-A7AF-FD21-D596C34BF66A}"/>
              </a:ext>
            </a:extLst>
          </p:cNvPr>
          <p:cNvPicPr>
            <a:picLocks noChangeAspect="1"/>
          </p:cNvPicPr>
          <p:nvPr/>
        </p:nvPicPr>
        <p:blipFill>
          <a:blip r:embed="rId2"/>
          <a:stretch>
            <a:fillRect/>
          </a:stretch>
        </p:blipFill>
        <p:spPr>
          <a:xfrm>
            <a:off x="551973" y="2345928"/>
            <a:ext cx="8040053" cy="1029493"/>
          </a:xfrm>
          <a:prstGeom prst="rect">
            <a:avLst/>
          </a:prstGeom>
        </p:spPr>
      </p:pic>
      <p:sp>
        <p:nvSpPr>
          <p:cNvPr id="7" name="TextBox 6">
            <a:extLst>
              <a:ext uri="{FF2B5EF4-FFF2-40B4-BE49-F238E27FC236}">
                <a16:creationId xmlns:a16="http://schemas.microsoft.com/office/drawing/2014/main" id="{160E1859-4805-94AF-57B5-AB4518099DE4}"/>
              </a:ext>
            </a:extLst>
          </p:cNvPr>
          <p:cNvSpPr txBox="1"/>
          <p:nvPr/>
        </p:nvSpPr>
        <p:spPr>
          <a:xfrm>
            <a:off x="551973" y="3510171"/>
            <a:ext cx="8123397" cy="923330"/>
          </a:xfrm>
          <a:prstGeom prst="rect">
            <a:avLst/>
          </a:prstGeom>
          <a:noFill/>
        </p:spPr>
        <p:txBody>
          <a:bodyPr wrap="square">
            <a:spAutoFit/>
          </a:bodyPr>
          <a:lstStyle/>
          <a:p>
            <a:r>
              <a:rPr lang="en-US" b="0" i="0" dirty="0">
                <a:solidFill>
                  <a:srgbClr val="292929"/>
                </a:solidFill>
                <a:effectLst/>
                <a:latin typeface="sohne"/>
              </a:rPr>
              <a:t>As shown above, 1301 observations of the testing data were correctly classified by the model (</a:t>
            </a:r>
            <a:r>
              <a:rPr lang="en-US" dirty="0">
                <a:solidFill>
                  <a:srgbClr val="292929"/>
                </a:solidFill>
                <a:latin typeface="sohne"/>
              </a:rPr>
              <a:t>981</a:t>
            </a:r>
            <a:r>
              <a:rPr lang="en-US" b="0" i="0" dirty="0">
                <a:solidFill>
                  <a:srgbClr val="292929"/>
                </a:solidFill>
                <a:effectLst/>
                <a:latin typeface="sohne"/>
              </a:rPr>
              <a:t> true negatives and </a:t>
            </a:r>
            <a:r>
              <a:rPr lang="en-US" dirty="0">
                <a:solidFill>
                  <a:srgbClr val="292929"/>
                </a:solidFill>
                <a:latin typeface="sohne"/>
              </a:rPr>
              <a:t>320</a:t>
            </a:r>
            <a:r>
              <a:rPr lang="en-US" b="0" i="0" dirty="0">
                <a:solidFill>
                  <a:srgbClr val="292929"/>
                </a:solidFill>
                <a:effectLst/>
                <a:latin typeface="sohne"/>
              </a:rPr>
              <a:t> true positives). On the contrary, </a:t>
            </a:r>
            <a:r>
              <a:rPr lang="en-US" dirty="0">
                <a:solidFill>
                  <a:srgbClr val="292929"/>
                </a:solidFill>
                <a:latin typeface="sohne"/>
              </a:rPr>
              <a:t>I</a:t>
            </a:r>
            <a:r>
              <a:rPr lang="en-US" b="0" i="0" dirty="0">
                <a:solidFill>
                  <a:srgbClr val="292929"/>
                </a:solidFill>
                <a:effectLst/>
                <a:latin typeface="sohne"/>
              </a:rPr>
              <a:t> can observe </a:t>
            </a:r>
            <a:r>
              <a:rPr lang="en-US" dirty="0">
                <a:solidFill>
                  <a:srgbClr val="292929"/>
                </a:solidFill>
                <a:latin typeface="sohne"/>
              </a:rPr>
              <a:t>106</a:t>
            </a:r>
            <a:r>
              <a:rPr lang="en-US" b="0" i="0" dirty="0">
                <a:solidFill>
                  <a:srgbClr val="292929"/>
                </a:solidFill>
                <a:effectLst/>
                <a:latin typeface="sohne"/>
              </a:rPr>
              <a:t> misclassifications (</a:t>
            </a:r>
            <a:r>
              <a:rPr lang="en-US" dirty="0">
                <a:solidFill>
                  <a:srgbClr val="292929"/>
                </a:solidFill>
                <a:latin typeface="sohne"/>
              </a:rPr>
              <a:t>31</a:t>
            </a:r>
            <a:r>
              <a:rPr lang="en-US" b="0" i="0" dirty="0">
                <a:solidFill>
                  <a:srgbClr val="292929"/>
                </a:solidFill>
                <a:effectLst/>
                <a:latin typeface="sohne"/>
              </a:rPr>
              <a:t> false positives and </a:t>
            </a:r>
            <a:r>
              <a:rPr lang="en-US" dirty="0">
                <a:solidFill>
                  <a:srgbClr val="292929"/>
                </a:solidFill>
                <a:latin typeface="sohne"/>
              </a:rPr>
              <a:t>75</a:t>
            </a:r>
            <a:r>
              <a:rPr lang="en-US" b="0" i="0" dirty="0">
                <a:solidFill>
                  <a:srgbClr val="292929"/>
                </a:solidFill>
                <a:effectLst/>
                <a:latin typeface="sohne"/>
              </a:rPr>
              <a:t> false negatives).</a:t>
            </a:r>
            <a:endParaRPr lang="en-IN" dirty="0">
              <a:latin typeface="sohne"/>
            </a:endParaRPr>
          </a:p>
        </p:txBody>
      </p:sp>
    </p:spTree>
    <p:extLst>
      <p:ext uri="{BB962C8B-B14F-4D97-AF65-F5344CB8AC3E}">
        <p14:creationId xmlns:p14="http://schemas.microsoft.com/office/powerpoint/2010/main" val="197357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17AE-837C-62B6-AA47-2275A38B7A5B}"/>
              </a:ext>
            </a:extLst>
          </p:cNvPr>
          <p:cNvSpPr>
            <a:spLocks noGrp="1"/>
          </p:cNvSpPr>
          <p:nvPr>
            <p:ph type="title"/>
          </p:nvPr>
        </p:nvSpPr>
        <p:spPr/>
        <p:txBody>
          <a:bodyPr>
            <a:normAutofit fontScale="90000"/>
          </a:bodyPr>
          <a:lstStyle/>
          <a:p>
            <a:r>
              <a:rPr lang="en-US" b="1" dirty="0"/>
              <a:t>Analysis Section</a:t>
            </a:r>
            <a:endParaRPr lang="en-IN" dirty="0"/>
          </a:p>
        </p:txBody>
      </p:sp>
      <p:sp>
        <p:nvSpPr>
          <p:cNvPr id="3" name="Text Placeholder 2">
            <a:extLst>
              <a:ext uri="{FF2B5EF4-FFF2-40B4-BE49-F238E27FC236}">
                <a16:creationId xmlns:a16="http://schemas.microsoft.com/office/drawing/2014/main" id="{CE1C9284-3931-9817-3A33-B4C1CBFFF29A}"/>
              </a:ext>
            </a:extLst>
          </p:cNvPr>
          <p:cNvSpPr>
            <a:spLocks noGrp="1"/>
          </p:cNvSpPr>
          <p:nvPr>
            <p:ph type="body" idx="1"/>
          </p:nvPr>
        </p:nvSpPr>
        <p:spPr/>
        <p:txBody>
          <a:bodyPr/>
          <a:lstStyle/>
          <a:p>
            <a:pPr marL="114300" indent="0">
              <a:buNone/>
            </a:pPr>
            <a:r>
              <a:rPr lang="en-IN" b="1" i="0" dirty="0">
                <a:solidFill>
                  <a:srgbClr val="292929"/>
                </a:solidFill>
                <a:effectLst/>
                <a:latin typeface="sohne"/>
              </a:rPr>
              <a:t>Evaluation metrics:</a:t>
            </a:r>
          </a:p>
          <a:p>
            <a:pPr marL="114300" indent="0">
              <a:buNone/>
            </a:pPr>
            <a:r>
              <a:rPr lang="en-US" b="0" i="0" dirty="0">
                <a:solidFill>
                  <a:srgbClr val="292929"/>
                </a:solidFill>
                <a:effectLst/>
                <a:latin typeface="source-serif-pro"/>
              </a:rPr>
              <a:t>Evaluating the quality of the model is a fundamental part of the machine learning process.</a:t>
            </a:r>
            <a:endParaRPr lang="en-IN" b="1" dirty="0">
              <a:solidFill>
                <a:srgbClr val="292929"/>
              </a:solidFill>
              <a:latin typeface="sohne"/>
            </a:endParaRPr>
          </a:p>
          <a:p>
            <a:pPr marL="114300" indent="0">
              <a:buNone/>
            </a:pPr>
            <a:endParaRPr lang="en-IN" b="1" i="0" dirty="0">
              <a:solidFill>
                <a:srgbClr val="292929"/>
              </a:solidFill>
              <a:effectLst/>
              <a:latin typeface="sohne"/>
            </a:endParaRPr>
          </a:p>
          <a:p>
            <a:pPr marL="114300" indent="0">
              <a:buNone/>
            </a:pPr>
            <a:endParaRPr lang="en-IN" b="1" i="0" dirty="0">
              <a:solidFill>
                <a:srgbClr val="292929"/>
              </a:solidFill>
              <a:effectLst/>
              <a:latin typeface="sohne"/>
            </a:endParaRPr>
          </a:p>
          <a:p>
            <a:pPr marL="114300" indent="0">
              <a:buNone/>
            </a:pPr>
            <a:endParaRPr lang="en-IN" dirty="0"/>
          </a:p>
        </p:txBody>
      </p:sp>
      <p:pic>
        <p:nvPicPr>
          <p:cNvPr id="5" name="Picture 4">
            <a:extLst>
              <a:ext uri="{FF2B5EF4-FFF2-40B4-BE49-F238E27FC236}">
                <a16:creationId xmlns:a16="http://schemas.microsoft.com/office/drawing/2014/main" id="{612DA2F3-3268-151A-E858-32C9720EA082}"/>
              </a:ext>
            </a:extLst>
          </p:cNvPr>
          <p:cNvPicPr>
            <a:picLocks noChangeAspect="1"/>
          </p:cNvPicPr>
          <p:nvPr/>
        </p:nvPicPr>
        <p:blipFill>
          <a:blip r:embed="rId2"/>
          <a:stretch>
            <a:fillRect/>
          </a:stretch>
        </p:blipFill>
        <p:spPr>
          <a:xfrm>
            <a:off x="501967" y="2133600"/>
            <a:ext cx="8081963" cy="2564998"/>
          </a:xfrm>
          <a:prstGeom prst="rect">
            <a:avLst/>
          </a:prstGeom>
        </p:spPr>
      </p:pic>
    </p:spTree>
    <p:extLst>
      <p:ext uri="{BB962C8B-B14F-4D97-AF65-F5344CB8AC3E}">
        <p14:creationId xmlns:p14="http://schemas.microsoft.com/office/powerpoint/2010/main" val="80828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A5F5-DC10-0E9F-F6F4-7C8A515A11FF}"/>
              </a:ext>
            </a:extLst>
          </p:cNvPr>
          <p:cNvSpPr>
            <a:spLocks noGrp="1"/>
          </p:cNvSpPr>
          <p:nvPr>
            <p:ph type="title"/>
          </p:nvPr>
        </p:nvSpPr>
        <p:spPr/>
        <p:txBody>
          <a:bodyPr>
            <a:normAutofit fontScale="90000"/>
          </a:bodyPr>
          <a:lstStyle/>
          <a:p>
            <a:r>
              <a:rPr lang="en-US" b="1" dirty="0"/>
              <a:t>Analysis Section</a:t>
            </a:r>
            <a:endParaRPr lang="en-IN" dirty="0"/>
          </a:p>
        </p:txBody>
      </p:sp>
      <p:sp>
        <p:nvSpPr>
          <p:cNvPr id="3" name="Text Placeholder 2">
            <a:extLst>
              <a:ext uri="{FF2B5EF4-FFF2-40B4-BE49-F238E27FC236}">
                <a16:creationId xmlns:a16="http://schemas.microsoft.com/office/drawing/2014/main" id="{150FE16B-E717-D742-3413-41B3322709D1}"/>
              </a:ext>
            </a:extLst>
          </p:cNvPr>
          <p:cNvSpPr>
            <a:spLocks noGrp="1"/>
          </p:cNvSpPr>
          <p:nvPr>
            <p:ph type="body" idx="1"/>
          </p:nvPr>
        </p:nvSpPr>
        <p:spPr/>
        <p:txBody>
          <a:bodyPr/>
          <a:lstStyle/>
          <a:p>
            <a:pPr marL="114300" indent="0">
              <a:buNone/>
            </a:pPr>
            <a:r>
              <a:rPr lang="en-US" b="0" i="0" dirty="0">
                <a:solidFill>
                  <a:srgbClr val="292929"/>
                </a:solidFill>
                <a:effectLst/>
                <a:latin typeface="source-serif-pro"/>
              </a:rPr>
              <a:t>As shown above, </a:t>
            </a:r>
            <a:r>
              <a:rPr lang="en-US" dirty="0">
                <a:solidFill>
                  <a:srgbClr val="292929"/>
                </a:solidFill>
                <a:latin typeface="source-serif-pro"/>
              </a:rPr>
              <a:t>I </a:t>
            </a:r>
            <a:r>
              <a:rPr lang="en-US" b="0" i="0" dirty="0">
                <a:solidFill>
                  <a:srgbClr val="292929"/>
                </a:solidFill>
                <a:effectLst/>
                <a:latin typeface="source-serif-pro"/>
              </a:rPr>
              <a:t>obtained a </a:t>
            </a:r>
            <a:r>
              <a:rPr lang="en-US" b="1" i="0" dirty="0">
                <a:solidFill>
                  <a:srgbClr val="292929"/>
                </a:solidFill>
                <a:effectLst/>
                <a:latin typeface="source-serif-pro"/>
              </a:rPr>
              <a:t>sensitivity </a:t>
            </a:r>
            <a:r>
              <a:rPr lang="en-US" b="0" i="0" dirty="0">
                <a:solidFill>
                  <a:srgbClr val="292929"/>
                </a:solidFill>
                <a:effectLst/>
                <a:latin typeface="source-serif-pro"/>
              </a:rPr>
              <a:t>of 0.81 (320/(320+75)) and a </a:t>
            </a:r>
            <a:r>
              <a:rPr lang="en-US" b="1" i="0" dirty="0">
                <a:solidFill>
                  <a:srgbClr val="292929"/>
                </a:solidFill>
                <a:effectLst/>
                <a:latin typeface="source-serif-pro"/>
              </a:rPr>
              <a:t>specificity</a:t>
            </a:r>
            <a:r>
              <a:rPr lang="en-US" b="0" i="0" dirty="0">
                <a:solidFill>
                  <a:srgbClr val="292929"/>
                </a:solidFill>
                <a:effectLst/>
                <a:latin typeface="source-serif-pro"/>
              </a:rPr>
              <a:t> of 0.97 (981/(981+31)). The model obtained predicts more accurately customers that do not churn.</a:t>
            </a:r>
          </a:p>
          <a:p>
            <a:pPr marL="114300" indent="0">
              <a:buNone/>
            </a:pPr>
            <a:r>
              <a:rPr lang="en-US" b="0" i="0" dirty="0">
                <a:solidFill>
                  <a:srgbClr val="292929"/>
                </a:solidFill>
                <a:effectLst/>
                <a:latin typeface="source-serif-pro"/>
              </a:rPr>
              <a:t>The accuracy score can be calculated easily with help of metrics.</a:t>
            </a:r>
          </a:p>
          <a:p>
            <a:pPr marL="114300" indent="0">
              <a:buNone/>
            </a:pPr>
            <a:endParaRPr lang="en-IN" dirty="0"/>
          </a:p>
        </p:txBody>
      </p:sp>
      <p:pic>
        <p:nvPicPr>
          <p:cNvPr id="5" name="Picture 4">
            <a:extLst>
              <a:ext uri="{FF2B5EF4-FFF2-40B4-BE49-F238E27FC236}">
                <a16:creationId xmlns:a16="http://schemas.microsoft.com/office/drawing/2014/main" id="{E80B44A0-DC51-619C-09BD-577DA67D7914}"/>
              </a:ext>
            </a:extLst>
          </p:cNvPr>
          <p:cNvPicPr>
            <a:picLocks noChangeAspect="1"/>
          </p:cNvPicPr>
          <p:nvPr/>
        </p:nvPicPr>
        <p:blipFill>
          <a:blip r:embed="rId2"/>
          <a:stretch>
            <a:fillRect/>
          </a:stretch>
        </p:blipFill>
        <p:spPr>
          <a:xfrm>
            <a:off x="619124" y="2480310"/>
            <a:ext cx="7987665" cy="1633378"/>
          </a:xfrm>
          <a:prstGeom prst="rect">
            <a:avLst/>
          </a:prstGeom>
        </p:spPr>
      </p:pic>
      <p:sp>
        <p:nvSpPr>
          <p:cNvPr id="7" name="TextBox 6">
            <a:extLst>
              <a:ext uri="{FF2B5EF4-FFF2-40B4-BE49-F238E27FC236}">
                <a16:creationId xmlns:a16="http://schemas.microsoft.com/office/drawing/2014/main" id="{CA9C6EA9-5C80-2B4A-A6AF-80A3A420061D}"/>
              </a:ext>
            </a:extLst>
          </p:cNvPr>
          <p:cNvSpPr txBox="1"/>
          <p:nvPr/>
        </p:nvSpPr>
        <p:spPr>
          <a:xfrm>
            <a:off x="619124" y="4199543"/>
            <a:ext cx="7987665" cy="369332"/>
          </a:xfrm>
          <a:prstGeom prst="rect">
            <a:avLst/>
          </a:prstGeom>
          <a:noFill/>
        </p:spPr>
        <p:txBody>
          <a:bodyPr wrap="square">
            <a:spAutoFit/>
          </a:bodyPr>
          <a:lstStyle/>
          <a:p>
            <a:r>
              <a:rPr lang="en-US" b="0" i="0" dirty="0">
                <a:solidFill>
                  <a:srgbClr val="292929"/>
                </a:solidFill>
                <a:effectLst/>
                <a:latin typeface="source-serif-pro"/>
              </a:rPr>
              <a:t>As you can observe, the accuracy of the model is 92%</a:t>
            </a:r>
            <a:endParaRPr lang="en-IN" dirty="0"/>
          </a:p>
        </p:txBody>
      </p:sp>
    </p:spTree>
    <p:extLst>
      <p:ext uri="{BB962C8B-B14F-4D97-AF65-F5344CB8AC3E}">
        <p14:creationId xmlns:p14="http://schemas.microsoft.com/office/powerpoint/2010/main" val="706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969F-79A9-5414-36F4-4EA65C5D0F3F}"/>
              </a:ext>
            </a:extLst>
          </p:cNvPr>
          <p:cNvSpPr>
            <a:spLocks noGrp="1"/>
          </p:cNvSpPr>
          <p:nvPr>
            <p:ph type="title"/>
          </p:nvPr>
        </p:nvSpPr>
        <p:spPr/>
        <p:txBody>
          <a:bodyPr>
            <a:normAutofit fontScale="90000"/>
          </a:bodyPr>
          <a:lstStyle/>
          <a:p>
            <a:r>
              <a:rPr lang="en-US" dirty="0"/>
              <a:t>Conclusion</a:t>
            </a:r>
            <a:endParaRPr lang="en-IN" dirty="0"/>
          </a:p>
        </p:txBody>
      </p:sp>
      <p:sp>
        <p:nvSpPr>
          <p:cNvPr id="3" name="Text Placeholder 2">
            <a:extLst>
              <a:ext uri="{FF2B5EF4-FFF2-40B4-BE49-F238E27FC236}">
                <a16:creationId xmlns:a16="http://schemas.microsoft.com/office/drawing/2014/main" id="{669B920C-FA8C-6E2C-E313-424B71D400CF}"/>
              </a:ext>
            </a:extLst>
          </p:cNvPr>
          <p:cNvSpPr>
            <a:spLocks noGrp="1"/>
          </p:cNvSpPr>
          <p:nvPr>
            <p:ph type="body" idx="1"/>
          </p:nvPr>
        </p:nvSpPr>
        <p:spPr>
          <a:xfrm>
            <a:off x="311700" y="1309815"/>
            <a:ext cx="8520600" cy="3259059"/>
          </a:xfrm>
        </p:spPr>
        <p:txBody>
          <a:bodyPr>
            <a:normAutofit/>
          </a:bodyPr>
          <a:lstStyle/>
          <a:p>
            <a:pPr marL="114300" indent="0" algn="l">
              <a:buNone/>
            </a:pPr>
            <a:r>
              <a:rPr lang="en-US" b="0" i="0" dirty="0">
                <a:solidFill>
                  <a:srgbClr val="292929"/>
                </a:solidFill>
                <a:effectLst/>
                <a:latin typeface="source-serif-pro"/>
              </a:rPr>
              <a:t>In this project , I have </a:t>
            </a:r>
            <a:r>
              <a:rPr lang="en-US" dirty="0">
                <a:solidFill>
                  <a:srgbClr val="292929"/>
                </a:solidFill>
                <a:latin typeface="source-serif-pro"/>
              </a:rPr>
              <a:t>done </a:t>
            </a:r>
            <a:r>
              <a:rPr lang="en-US" b="0" i="0" dirty="0">
                <a:solidFill>
                  <a:srgbClr val="292929"/>
                </a:solidFill>
                <a:effectLst/>
                <a:latin typeface="source-serif-pro"/>
              </a:rPr>
              <a:t>a complete end-to-end machine learning project using the </a:t>
            </a:r>
            <a:r>
              <a:rPr lang="en-US" b="1" i="0" dirty="0">
                <a:solidFill>
                  <a:srgbClr val="292929"/>
                </a:solidFill>
                <a:effectLst/>
                <a:latin typeface="source-serif-pro"/>
              </a:rPr>
              <a:t>Telco customer Churn</a:t>
            </a:r>
            <a:r>
              <a:rPr lang="en-US" b="0" i="0" dirty="0">
                <a:solidFill>
                  <a:srgbClr val="292929"/>
                </a:solidFill>
                <a:effectLst/>
                <a:latin typeface="source-serif-pro"/>
              </a:rPr>
              <a:t> dataset. </a:t>
            </a:r>
            <a:r>
              <a:rPr lang="en-US" dirty="0">
                <a:solidFill>
                  <a:srgbClr val="292929"/>
                </a:solidFill>
                <a:latin typeface="source-serif-pro"/>
              </a:rPr>
              <a:t>I </a:t>
            </a:r>
            <a:r>
              <a:rPr lang="en-US" b="0" i="0" dirty="0">
                <a:solidFill>
                  <a:srgbClr val="292929"/>
                </a:solidFill>
                <a:effectLst/>
                <a:latin typeface="source-serif-pro"/>
              </a:rPr>
              <a:t>started by cleaning the data and analyzing it with visualization. Then, I able to build a machine learning model, I transformed the categorical data into numeric variables (feature engineering). After transforming the data, I tried 4 different machine learning algorithms using default parameters. Finally, I found the </a:t>
            </a:r>
            <a:r>
              <a:rPr lang="en-US" b="1" i="0" dirty="0">
                <a:solidFill>
                  <a:srgbClr val="292929"/>
                </a:solidFill>
                <a:effectLst/>
                <a:latin typeface="source-serif-pro"/>
              </a:rPr>
              <a:t>Random Forest Algorithm </a:t>
            </a:r>
            <a:r>
              <a:rPr lang="en-US" b="0" i="0" dirty="0">
                <a:solidFill>
                  <a:srgbClr val="292929"/>
                </a:solidFill>
                <a:effectLst/>
                <a:latin typeface="source-serif-pro"/>
              </a:rPr>
              <a:t>(best performance model) for model optimization, obtaining an</a:t>
            </a:r>
            <a:r>
              <a:rPr lang="en-US" b="1" i="0" dirty="0">
                <a:solidFill>
                  <a:srgbClr val="292929"/>
                </a:solidFill>
                <a:effectLst/>
                <a:latin typeface="source-serif-pro"/>
              </a:rPr>
              <a:t> accuracy of nearly 92%.</a:t>
            </a:r>
            <a:endParaRPr lang="en-US" b="0" i="0" dirty="0">
              <a:solidFill>
                <a:srgbClr val="292929"/>
              </a:solidFill>
              <a:effectLst/>
              <a:latin typeface="source-serif-pro"/>
            </a:endParaRPr>
          </a:p>
          <a:p>
            <a:pPr marL="114300" indent="0">
              <a:buNone/>
            </a:pPr>
            <a:endParaRPr lang="en-IN" dirty="0"/>
          </a:p>
        </p:txBody>
      </p:sp>
    </p:spTree>
    <p:extLst>
      <p:ext uri="{BB962C8B-B14F-4D97-AF65-F5344CB8AC3E}">
        <p14:creationId xmlns:p14="http://schemas.microsoft.com/office/powerpoint/2010/main" val="112376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71551" y="805180"/>
            <a:ext cx="7200897" cy="9779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b="1" dirty="0"/>
              <a:t>Index</a:t>
            </a:r>
            <a:endParaRPr b="1" dirty="0"/>
          </a:p>
        </p:txBody>
      </p:sp>
      <p:sp>
        <p:nvSpPr>
          <p:cNvPr id="3" name="Text Placeholder 2">
            <a:extLst>
              <a:ext uri="{FF2B5EF4-FFF2-40B4-BE49-F238E27FC236}">
                <a16:creationId xmlns:a16="http://schemas.microsoft.com/office/drawing/2014/main" id="{7B4861C8-BB3A-4640-2343-E7E093E73B92}"/>
              </a:ext>
            </a:extLst>
          </p:cNvPr>
          <p:cNvSpPr>
            <a:spLocks noGrp="1"/>
          </p:cNvSpPr>
          <p:nvPr>
            <p:ph idx="1"/>
          </p:nvPr>
        </p:nvSpPr>
        <p:spPr/>
        <p:txBody>
          <a:bodyPr>
            <a:normAutofit fontScale="92500" lnSpcReduction="10000"/>
          </a:bodyPr>
          <a:lstStyle/>
          <a:p>
            <a:r>
              <a:rPr lang="en-US" b="1" dirty="0"/>
              <a:t>Profile</a:t>
            </a:r>
          </a:p>
          <a:p>
            <a:r>
              <a:rPr lang="en-US" b="1" dirty="0"/>
              <a:t>Project Problem Statement</a:t>
            </a:r>
          </a:p>
          <a:p>
            <a:r>
              <a:rPr lang="en-US" b="1" dirty="0"/>
              <a:t>Project Pain Points</a:t>
            </a:r>
          </a:p>
          <a:p>
            <a:r>
              <a:rPr lang="en-US" b="1" dirty="0"/>
              <a:t>Approach adopted</a:t>
            </a:r>
          </a:p>
          <a:p>
            <a:r>
              <a:rPr lang="en-US" b="1" dirty="0"/>
              <a:t>Techniques and Tools</a:t>
            </a:r>
          </a:p>
          <a:p>
            <a:r>
              <a:rPr lang="en-US" b="1" dirty="0"/>
              <a:t>Analysis Section</a:t>
            </a:r>
          </a:p>
          <a:p>
            <a:r>
              <a:rPr lang="en-US" b="1" dirty="0"/>
              <a:t>Conclusion</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537210" y="574625"/>
            <a:ext cx="8081010" cy="488365"/>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US" b="1" dirty="0"/>
              <a:t>Profile</a:t>
            </a:r>
            <a:endParaRPr b="1" dirty="0"/>
          </a:p>
        </p:txBody>
      </p:sp>
      <p:sp>
        <p:nvSpPr>
          <p:cNvPr id="79" name="Google Shape;79;p17"/>
          <p:cNvSpPr txBox="1">
            <a:spLocks noGrp="1"/>
          </p:cNvSpPr>
          <p:nvPr>
            <p:ph type="body" idx="1"/>
          </p:nvPr>
        </p:nvSpPr>
        <p:spPr>
          <a:xfrm>
            <a:off x="537210" y="1303020"/>
            <a:ext cx="8081010" cy="3265854"/>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Arial" panose="020B0604020202020204" pitchFamily="34" charset="0"/>
              <a:buChar char="•"/>
            </a:pPr>
            <a:r>
              <a:rPr lang="en-US" b="1" dirty="0"/>
              <a:t>Name   :  </a:t>
            </a:r>
            <a:r>
              <a:rPr lang="en-US" dirty="0"/>
              <a:t>Farheen Syed</a:t>
            </a:r>
          </a:p>
          <a:p>
            <a:pPr marL="285750" lvl="0" indent="-285750" algn="l" rtl="0">
              <a:spcBef>
                <a:spcPts val="0"/>
              </a:spcBef>
              <a:spcAft>
                <a:spcPts val="1200"/>
              </a:spcAft>
              <a:buFont typeface="Arial" panose="020B0604020202020204" pitchFamily="34" charset="0"/>
              <a:buChar char="•"/>
            </a:pPr>
            <a:r>
              <a:rPr lang="en-US" b="1" dirty="0"/>
              <a:t>Qualification : </a:t>
            </a:r>
            <a:r>
              <a:rPr lang="en-US" dirty="0"/>
              <a:t>Bachelors of Technology in Electrical and Electronics Engineering</a:t>
            </a:r>
          </a:p>
          <a:p>
            <a:pPr marL="285750" lvl="0" indent="-285750" algn="l" rtl="0">
              <a:spcBef>
                <a:spcPts val="0"/>
              </a:spcBef>
              <a:spcAft>
                <a:spcPts val="1200"/>
              </a:spcAft>
              <a:buFont typeface="Arial" panose="020B0604020202020204" pitchFamily="34" charset="0"/>
              <a:buChar char="•"/>
            </a:pPr>
            <a:r>
              <a:rPr lang="en-US" b="1" dirty="0"/>
              <a:t>Skills : </a:t>
            </a:r>
            <a:r>
              <a:rPr lang="en-US" dirty="0"/>
              <a:t>Python, EDA, Statistics, Machine Learning, Power Bi, Ms. Excel</a:t>
            </a:r>
          </a:p>
          <a:p>
            <a:pPr marL="285750" lvl="0" indent="-285750" algn="l" rtl="0">
              <a:spcBef>
                <a:spcPts val="0"/>
              </a:spcBef>
              <a:spcAft>
                <a:spcPts val="1200"/>
              </a:spcAft>
              <a:buFont typeface="Arial" panose="020B0604020202020204" pitchFamily="34" charset="0"/>
              <a:buChar char="•"/>
            </a:pPr>
            <a:r>
              <a:rPr lang="en-US" b="1" dirty="0"/>
              <a:t>Experience  : </a:t>
            </a:r>
            <a:r>
              <a:rPr lang="en-US" dirty="0"/>
              <a:t>3 years</a:t>
            </a:r>
          </a:p>
          <a:p>
            <a:pPr marL="285750" lvl="0" indent="-285750" algn="l" rtl="0">
              <a:spcBef>
                <a:spcPts val="0"/>
              </a:spcBef>
              <a:spcAft>
                <a:spcPts val="1200"/>
              </a:spcAft>
              <a:buFont typeface="Arial" panose="020B0604020202020204" pitchFamily="34" charset="0"/>
              <a:buChar char="•"/>
            </a:pPr>
            <a:r>
              <a:rPr lang="en-US" b="1" dirty="0"/>
              <a:t>Domain Experience : </a:t>
            </a:r>
            <a:r>
              <a:rPr lang="en-US" dirty="0"/>
              <a:t>2 years</a:t>
            </a:r>
          </a:p>
          <a:p>
            <a:pPr marL="0" lvl="0" indent="0" rtl="0">
              <a:spcBef>
                <a:spcPts val="0"/>
              </a:spcBef>
              <a:spcAft>
                <a:spcPts val="1200"/>
              </a:spcAft>
              <a:buNone/>
            </a:pPr>
            <a:r>
              <a:rPr lang="en-US" dirty="0"/>
              <a:t>     Expertise in Budget allocation for each village/ Mandal (Based on the  current                       per capita income of the village) ,Customer Relationship (Schemes and their Eligibility)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971551" y="939799"/>
            <a:ext cx="7200897" cy="9779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b="1" dirty="0"/>
              <a:t>Project Problem Statement</a:t>
            </a:r>
            <a:endParaRPr b="1" dirty="0"/>
          </a:p>
        </p:txBody>
      </p:sp>
      <p:sp>
        <p:nvSpPr>
          <p:cNvPr id="4" name="Content Placeholder 3">
            <a:extLst>
              <a:ext uri="{FF2B5EF4-FFF2-40B4-BE49-F238E27FC236}">
                <a16:creationId xmlns:a16="http://schemas.microsoft.com/office/drawing/2014/main" id="{FC800241-A3B9-AE4E-33A6-1E2D217D5D25}"/>
              </a:ext>
            </a:extLst>
          </p:cNvPr>
          <p:cNvSpPr>
            <a:spLocks noGrp="1"/>
          </p:cNvSpPr>
          <p:nvPr>
            <p:ph idx="1"/>
          </p:nvPr>
        </p:nvSpPr>
        <p:spPr/>
        <p:txBody>
          <a:bodyPr>
            <a:normAutofit/>
          </a:bodyPr>
          <a:lstStyle/>
          <a:p>
            <a:pPr marL="0" indent="0">
              <a:buNone/>
            </a:pPr>
            <a:r>
              <a:rPr lang="en-IN" sz="1800" dirty="0">
                <a:solidFill>
                  <a:srgbClr val="000000"/>
                </a:solidFill>
                <a:effectLst/>
                <a:latin typeface="Garamond (Body)"/>
                <a:ea typeface="Calibri" panose="020F0502020204030204" pitchFamily="34" charset="0"/>
                <a:cs typeface="Times New Roman" panose="02020603050405020304" pitchFamily="18" charset="0"/>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 Reduce customer churn, telecom companies need to predict which customers are at high risk of churn.</a:t>
            </a:r>
            <a:endParaRPr lang="en-IN" sz="1800" dirty="0">
              <a:effectLst/>
              <a:latin typeface="Garamond (Body)"/>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971550" y="1045209"/>
            <a:ext cx="7200897" cy="9779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b="1" dirty="0"/>
              <a:t>Project Pain Points</a:t>
            </a:r>
            <a:endParaRPr b="1" dirty="0"/>
          </a:p>
        </p:txBody>
      </p:sp>
      <p:sp>
        <p:nvSpPr>
          <p:cNvPr id="91" name="Google Shape;91;p19"/>
          <p:cNvSpPr txBox="1">
            <a:spLocks noGrp="1"/>
          </p:cNvSpPr>
          <p:nvPr>
            <p:ph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Data is having Total 7043 observations with 33 variables . As I further moved towards the EDA I found few data challenge issues like the inadequate Data , Data Format issues. In Tenure Month Column there is abnormality is there (skewness) . After this I have done data transformation with help of functions or methods I found that there are null values in Total Charges and Churn Reason Column and there are no duplicate values in the data. After that I performed One of the Data Transformation Technique i.e., Deletion.</a:t>
            </a:r>
          </a:p>
          <a:p>
            <a:pPr marL="0" lvl="0" indent="0" algn="l" rtl="0">
              <a:spcBef>
                <a:spcPts val="0"/>
              </a:spcBef>
              <a:spcAft>
                <a:spcPts val="1200"/>
              </a:spcAf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5C7B-5C6A-D4B6-663F-337FDFB75605}"/>
              </a:ext>
            </a:extLst>
          </p:cNvPr>
          <p:cNvSpPr>
            <a:spLocks noGrp="1"/>
          </p:cNvSpPr>
          <p:nvPr>
            <p:ph type="title"/>
          </p:nvPr>
        </p:nvSpPr>
        <p:spPr/>
        <p:txBody>
          <a:bodyPr>
            <a:normAutofit fontScale="90000"/>
          </a:bodyPr>
          <a:lstStyle/>
          <a:p>
            <a:r>
              <a:rPr lang="en-US" b="1" i="0" dirty="0">
                <a:solidFill>
                  <a:srgbClr val="292929"/>
                </a:solidFill>
                <a:effectLst/>
                <a:latin typeface="source-serif-pro"/>
              </a:rPr>
              <a:t>Exploratory Data Analysis and Data Cleaning</a:t>
            </a:r>
            <a:br>
              <a:rPr lang="en-US" b="0" i="0" dirty="0">
                <a:solidFill>
                  <a:srgbClr val="292929"/>
                </a:solidFill>
                <a:effectLst/>
                <a:latin typeface="source-serif-pro"/>
              </a:rPr>
            </a:br>
            <a:endParaRPr lang="en-IN" dirty="0"/>
          </a:p>
        </p:txBody>
      </p:sp>
      <p:sp>
        <p:nvSpPr>
          <p:cNvPr id="3" name="Text Placeholder 2">
            <a:extLst>
              <a:ext uri="{FF2B5EF4-FFF2-40B4-BE49-F238E27FC236}">
                <a16:creationId xmlns:a16="http://schemas.microsoft.com/office/drawing/2014/main" id="{5FA35BE2-A9AD-BA41-9836-ADC358149D6F}"/>
              </a:ext>
            </a:extLst>
          </p:cNvPr>
          <p:cNvSpPr>
            <a:spLocks noGrp="1"/>
          </p:cNvSpPr>
          <p:nvPr>
            <p:ph type="body" idx="1"/>
          </p:nvPr>
        </p:nvSpPr>
        <p:spPr>
          <a:xfrm>
            <a:off x="5424616" y="1470454"/>
            <a:ext cx="3183025" cy="2854411"/>
          </a:xfrm>
        </p:spPr>
        <p:txBody>
          <a:bodyPr>
            <a:normAutofit/>
          </a:bodyPr>
          <a:lstStyle/>
          <a:p>
            <a:pPr marL="114300" indent="0">
              <a:buNone/>
            </a:pPr>
            <a:r>
              <a:rPr lang="en-US" b="1" dirty="0">
                <a:solidFill>
                  <a:srgbClr val="292929"/>
                </a:solidFill>
                <a:latin typeface="source-serif-pro"/>
              </a:rPr>
              <a:t>dataframe.info()</a:t>
            </a:r>
            <a:r>
              <a:rPr lang="en-US" b="1" i="0" dirty="0">
                <a:solidFill>
                  <a:srgbClr val="292929"/>
                </a:solidFill>
                <a:effectLst/>
                <a:latin typeface="source-serif-pro"/>
              </a:rPr>
              <a:t> </a:t>
            </a:r>
          </a:p>
          <a:p>
            <a:pPr marL="114300" indent="0">
              <a:buNone/>
            </a:pPr>
            <a:r>
              <a:rPr lang="en-US" b="0" i="0" dirty="0">
                <a:solidFill>
                  <a:srgbClr val="292929"/>
                </a:solidFill>
                <a:effectLst/>
                <a:latin typeface="source-serif-pro"/>
              </a:rPr>
              <a:t>This method prints a </a:t>
            </a:r>
            <a:r>
              <a:rPr lang="en-US" b="1" i="0" dirty="0">
                <a:solidFill>
                  <a:srgbClr val="292929"/>
                </a:solidFill>
                <a:effectLst/>
                <a:latin typeface="source-serif-pro"/>
              </a:rPr>
              <a:t>concise summary of the data frame</a:t>
            </a:r>
            <a:r>
              <a:rPr lang="en-US" b="0" i="0" dirty="0">
                <a:solidFill>
                  <a:srgbClr val="292929"/>
                </a:solidFill>
                <a:effectLst/>
                <a:latin typeface="source-serif-pro"/>
              </a:rPr>
              <a:t>, including the column names and their data types, the number of non-null values, and the amount of memory used by the data frame.</a:t>
            </a:r>
            <a:endParaRPr lang="en-IN" dirty="0"/>
          </a:p>
          <a:p>
            <a:pPr marL="114300" indent="0">
              <a:buNone/>
            </a:pPr>
            <a:endParaRPr lang="en-IN" dirty="0"/>
          </a:p>
        </p:txBody>
      </p:sp>
      <p:pic>
        <p:nvPicPr>
          <p:cNvPr id="5" name="Picture 4">
            <a:extLst>
              <a:ext uri="{FF2B5EF4-FFF2-40B4-BE49-F238E27FC236}">
                <a16:creationId xmlns:a16="http://schemas.microsoft.com/office/drawing/2014/main" id="{44EEE23A-15A2-9FFE-6E49-515AE73F8BA3}"/>
              </a:ext>
            </a:extLst>
          </p:cNvPr>
          <p:cNvPicPr>
            <a:picLocks noChangeAspect="1"/>
          </p:cNvPicPr>
          <p:nvPr/>
        </p:nvPicPr>
        <p:blipFill>
          <a:blip r:embed="rId2"/>
          <a:stretch>
            <a:fillRect/>
          </a:stretch>
        </p:blipFill>
        <p:spPr>
          <a:xfrm>
            <a:off x="536359" y="1173831"/>
            <a:ext cx="4888257" cy="3416399"/>
          </a:xfrm>
          <a:prstGeom prst="rect">
            <a:avLst/>
          </a:prstGeom>
        </p:spPr>
      </p:pic>
    </p:spTree>
    <p:extLst>
      <p:ext uri="{BB962C8B-B14F-4D97-AF65-F5344CB8AC3E}">
        <p14:creationId xmlns:p14="http://schemas.microsoft.com/office/powerpoint/2010/main" val="292756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CE24-A0DB-DEC2-0C9B-A4F7073960DC}"/>
              </a:ext>
            </a:extLst>
          </p:cNvPr>
          <p:cNvSpPr>
            <a:spLocks noGrp="1"/>
          </p:cNvSpPr>
          <p:nvPr>
            <p:ph type="title"/>
          </p:nvPr>
        </p:nvSpPr>
        <p:spPr/>
        <p:txBody>
          <a:bodyPr>
            <a:normAutofit fontScale="90000"/>
          </a:bodyPr>
          <a:lstStyle/>
          <a:p>
            <a:endParaRPr lang="en-IN"/>
          </a:p>
        </p:txBody>
      </p:sp>
      <p:sp>
        <p:nvSpPr>
          <p:cNvPr id="7" name="TextBox 6">
            <a:extLst>
              <a:ext uri="{FF2B5EF4-FFF2-40B4-BE49-F238E27FC236}">
                <a16:creationId xmlns:a16="http://schemas.microsoft.com/office/drawing/2014/main" id="{20005277-D7E7-A805-D9D1-DD14377BFC03}"/>
              </a:ext>
            </a:extLst>
          </p:cNvPr>
          <p:cNvSpPr txBox="1"/>
          <p:nvPr/>
        </p:nvSpPr>
        <p:spPr>
          <a:xfrm>
            <a:off x="543696" y="1149179"/>
            <a:ext cx="8118390" cy="101566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source-serif-pro"/>
              </a:rPr>
              <a:t>As shown above, the data set contains</a:t>
            </a:r>
            <a:r>
              <a:rPr kumimoji="0" lang="en-US" altLang="en-US" sz="1800" b="1" i="0" u="none" strike="noStrike" cap="none" normalizeH="0" baseline="0" dirty="0">
                <a:ln>
                  <a:noFill/>
                </a:ln>
                <a:solidFill>
                  <a:srgbClr val="292929"/>
                </a:solidFill>
                <a:effectLst/>
                <a:latin typeface="source-serif-pro"/>
              </a:rPr>
              <a:t> 7043 observations </a:t>
            </a:r>
            <a:r>
              <a:rPr kumimoji="0" lang="en-US" altLang="en-US" sz="1800" b="0" i="0" u="none" strike="noStrike" cap="none" normalizeH="0" baseline="0" dirty="0">
                <a:ln>
                  <a:noFill/>
                </a:ln>
                <a:solidFill>
                  <a:srgbClr val="292929"/>
                </a:solidFill>
                <a:effectLst/>
                <a:latin typeface="source-serif-pro"/>
              </a:rPr>
              <a:t>and </a:t>
            </a:r>
            <a:r>
              <a:rPr lang="en-US" altLang="en-US" b="1" dirty="0">
                <a:solidFill>
                  <a:srgbClr val="292929"/>
                </a:solidFill>
                <a:latin typeface="source-serif-pro"/>
              </a:rPr>
              <a:t>33</a:t>
            </a:r>
            <a:r>
              <a:rPr kumimoji="0" lang="en-US" altLang="en-US" sz="1800" b="1" i="0" u="none" strike="noStrike" cap="none" normalizeH="0" baseline="0" dirty="0">
                <a:ln>
                  <a:noFill/>
                </a:ln>
                <a:solidFill>
                  <a:srgbClr val="292929"/>
                </a:solidFill>
                <a:effectLst/>
                <a:latin typeface="source-serif-pro"/>
              </a:rPr>
              <a:t> columns</a:t>
            </a:r>
            <a:r>
              <a:rPr kumimoji="0" lang="en-US" altLang="en-US" sz="1800" b="0" i="0" u="none" strike="noStrike" cap="none" normalizeH="0" baseline="0" dirty="0">
                <a:ln>
                  <a:noFill/>
                </a:ln>
                <a:solidFill>
                  <a:srgbClr val="292929"/>
                </a:solidFill>
                <a:effectLst/>
                <a:latin typeface="source-serif-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source-serif-pro"/>
              </a:rPr>
              <a:t>Apparently, there are no null values on the data set; however, I observed that the column </a:t>
            </a:r>
            <a:r>
              <a:rPr kumimoji="0" lang="en-US" altLang="en-US" sz="1600" b="1" i="0" u="none" strike="noStrike" cap="none" normalizeH="0" baseline="0" dirty="0">
                <a:ln>
                  <a:noFill/>
                </a:ln>
                <a:solidFill>
                  <a:srgbClr val="292929"/>
                </a:solidFill>
                <a:effectLst/>
                <a:latin typeface="source-code-pro"/>
              </a:rPr>
              <a:t>Tota</a:t>
            </a:r>
            <a:r>
              <a:rPr lang="en-US" altLang="en-US" sz="1600" b="1" dirty="0">
                <a:solidFill>
                  <a:srgbClr val="292929"/>
                </a:solidFill>
                <a:latin typeface="source-code-pro"/>
              </a:rPr>
              <a:t>l </a:t>
            </a:r>
            <a:r>
              <a:rPr kumimoji="0" lang="en-US" altLang="en-US" sz="1600" b="1" i="0" u="none" strike="noStrike" cap="none" normalizeH="0" baseline="0" dirty="0">
                <a:ln>
                  <a:noFill/>
                </a:ln>
                <a:solidFill>
                  <a:srgbClr val="292929"/>
                </a:solidFill>
                <a:effectLst/>
                <a:latin typeface="source-code-pro"/>
              </a:rPr>
              <a:t>Charges</a:t>
            </a:r>
            <a:r>
              <a:rPr kumimoji="0" lang="en-US" altLang="en-US" sz="2400" b="1" i="0" u="none" strike="noStrike" cap="none" normalizeH="0" baseline="0" dirty="0">
                <a:ln>
                  <a:noFill/>
                </a:ln>
                <a:solidFill>
                  <a:srgbClr val="292929"/>
                </a:solidFill>
                <a:effectLst/>
                <a:latin typeface="source-serif-pro"/>
              </a:rPr>
              <a:t> </a:t>
            </a:r>
            <a:r>
              <a:rPr kumimoji="0" lang="en-US" altLang="en-US" sz="1800" b="0" i="0" u="none" strike="noStrike" cap="none" normalizeH="0" baseline="0" dirty="0">
                <a:ln>
                  <a:noFill/>
                </a:ln>
                <a:solidFill>
                  <a:srgbClr val="292929"/>
                </a:solidFill>
                <a:effectLst/>
                <a:latin typeface="source-serif-pro"/>
              </a:rPr>
              <a:t>was </a:t>
            </a:r>
            <a:r>
              <a:rPr kumimoji="0" lang="en-US" altLang="en-US" sz="1800" b="1" i="0" u="none" strike="noStrike" cap="none" normalizeH="0" baseline="0" dirty="0">
                <a:ln>
                  <a:noFill/>
                </a:ln>
                <a:solidFill>
                  <a:srgbClr val="292929"/>
                </a:solidFill>
                <a:effectLst/>
                <a:latin typeface="source-serif-pro"/>
              </a:rPr>
              <a:t>wrongly detected as an object</a:t>
            </a:r>
            <a:r>
              <a:rPr kumimoji="0" lang="en-US" altLang="en-US" sz="900" b="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id="{8675960C-2544-848C-1F4D-1C926C25861E}"/>
              </a:ext>
            </a:extLst>
          </p:cNvPr>
          <p:cNvPicPr>
            <a:picLocks noChangeAspect="1"/>
          </p:cNvPicPr>
          <p:nvPr/>
        </p:nvPicPr>
        <p:blipFill>
          <a:blip r:embed="rId2"/>
          <a:stretch>
            <a:fillRect/>
          </a:stretch>
        </p:blipFill>
        <p:spPr>
          <a:xfrm>
            <a:off x="543696" y="2219324"/>
            <a:ext cx="8019536" cy="907069"/>
          </a:xfrm>
          <a:prstGeom prst="rect">
            <a:avLst/>
          </a:prstGeom>
        </p:spPr>
      </p:pic>
      <p:sp>
        <p:nvSpPr>
          <p:cNvPr id="10" name="Rectangle 2">
            <a:extLst>
              <a:ext uri="{FF2B5EF4-FFF2-40B4-BE49-F238E27FC236}">
                <a16:creationId xmlns:a16="http://schemas.microsoft.com/office/drawing/2014/main" id="{42339A8A-3850-AB2A-5EEF-C9C61D3040F1}"/>
              </a:ext>
            </a:extLst>
          </p:cNvPr>
          <p:cNvSpPr>
            <a:spLocks noChangeArrowheads="1"/>
          </p:cNvSpPr>
          <p:nvPr/>
        </p:nvSpPr>
        <p:spPr bwMode="auto">
          <a:xfrm>
            <a:off x="852617" y="3624989"/>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3106AD43-2EFF-4E1E-0AEB-DB969810625C}"/>
              </a:ext>
            </a:extLst>
          </p:cNvPr>
          <p:cNvSpPr txBox="1"/>
          <p:nvPr/>
        </p:nvSpPr>
        <p:spPr>
          <a:xfrm>
            <a:off x="543696" y="3200254"/>
            <a:ext cx="8118390" cy="129266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source-serif-pro"/>
              </a:rPr>
              <a:t>For further analysis, I need to transform this column into a </a:t>
            </a:r>
            <a:r>
              <a:rPr kumimoji="0" lang="en-US" altLang="en-US" sz="1800" b="1" i="0" u="none" strike="noStrike" cap="none" normalizeH="0" baseline="0" dirty="0">
                <a:ln>
                  <a:noFill/>
                </a:ln>
                <a:solidFill>
                  <a:srgbClr val="292929"/>
                </a:solidFill>
                <a:effectLst/>
                <a:latin typeface="source-serif-pro"/>
              </a:rPr>
              <a:t>numeric data type</a:t>
            </a:r>
            <a:r>
              <a:rPr kumimoji="0" lang="en-US" altLang="en-US" sz="1800" b="0" i="0" u="none" strike="noStrike" cap="none" normalizeH="0" baseline="0" dirty="0">
                <a:ln>
                  <a:noFill/>
                </a:ln>
                <a:solidFill>
                  <a:srgbClr val="292929"/>
                </a:solidFill>
                <a:effectLst/>
                <a:latin typeface="source-serif-pro"/>
              </a:rPr>
              <a:t>. To do so, we can use the </a:t>
            </a:r>
            <a:r>
              <a:rPr kumimoji="0" lang="en-US" altLang="en-US" sz="1600" b="1" i="0" u="none" strike="noStrike" cap="none" normalizeH="0" baseline="0" dirty="0" err="1">
                <a:ln>
                  <a:noFill/>
                </a:ln>
                <a:solidFill>
                  <a:srgbClr val="292929"/>
                </a:solidFill>
                <a:effectLst/>
                <a:latin typeface="source-code-pro"/>
              </a:rPr>
              <a:t>pd.to_numeric</a:t>
            </a:r>
            <a:r>
              <a:rPr kumimoji="0" lang="en-US" altLang="en-US" sz="2400" b="1" i="0" u="none" strike="noStrike" cap="none" normalizeH="0" baseline="0" dirty="0">
                <a:ln>
                  <a:noFill/>
                </a:ln>
                <a:solidFill>
                  <a:srgbClr val="292929"/>
                </a:solidFill>
                <a:effectLst/>
                <a:latin typeface="source-serif-pro"/>
              </a:rPr>
              <a:t> </a:t>
            </a:r>
            <a:r>
              <a:rPr kumimoji="0" lang="en-US" altLang="en-US" sz="1800" b="0" i="0" u="none" strike="noStrike" cap="none" normalizeH="0" baseline="0" dirty="0">
                <a:ln>
                  <a:noFill/>
                </a:ln>
                <a:solidFill>
                  <a:srgbClr val="292929"/>
                </a:solidFill>
                <a:effectLst/>
                <a:latin typeface="source-serif-pro"/>
              </a:rPr>
              <a:t>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source-serif-pro"/>
              </a:rPr>
              <a:t>By default, this function raises an exception when it sees non-numeric data; however, we can use the argument </a:t>
            </a:r>
            <a:r>
              <a:rPr kumimoji="0" lang="en-US" altLang="en-US" sz="1600" b="1" i="0" u="none" strike="noStrike" cap="none" normalizeH="0" baseline="0" dirty="0">
                <a:ln>
                  <a:noFill/>
                </a:ln>
                <a:solidFill>
                  <a:srgbClr val="292929"/>
                </a:solidFill>
                <a:effectLst/>
                <a:latin typeface="source-code-pro"/>
              </a:rPr>
              <a:t>errors='coerce</a:t>
            </a:r>
            <a:r>
              <a:rPr kumimoji="0" lang="en-US" altLang="en-US" sz="1100" b="0" i="0" u="none" strike="noStrike" cap="none" normalizeH="0" baseline="0" dirty="0">
                <a:ln>
                  <a:noFill/>
                </a:ln>
                <a:solidFill>
                  <a:srgbClr val="292929"/>
                </a:solidFill>
                <a:effectLst/>
                <a:latin typeface="source-code-pro"/>
              </a:rPr>
              <a:t>’</a:t>
            </a:r>
            <a:r>
              <a:rPr kumimoji="0" lang="en-US" altLang="en-US" sz="1600" b="0" i="0" u="none" strike="noStrike" cap="none" normalizeH="0" baseline="0" dirty="0">
                <a:ln>
                  <a:noFill/>
                </a:ln>
                <a:solidFill>
                  <a:srgbClr val="292929"/>
                </a:solidFill>
                <a:effectLst/>
                <a:latin typeface="source-serif-pro"/>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613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2734-D7B9-751B-7FA1-088035FC3311}"/>
              </a:ext>
            </a:extLst>
          </p:cNvPr>
          <p:cNvSpPr>
            <a:spLocks noGrp="1"/>
          </p:cNvSpPr>
          <p:nvPr>
            <p:ph type="title"/>
          </p:nvPr>
        </p:nvSpPr>
        <p:spPr/>
        <p:txBody>
          <a:bodyPr>
            <a:normAutofit fontScale="90000"/>
          </a:bodyPr>
          <a:lstStyle/>
          <a:p>
            <a:r>
              <a:rPr lang="en-US" b="1" dirty="0"/>
              <a:t>Data Visualization</a:t>
            </a:r>
            <a:endParaRPr lang="en-IN" b="1" dirty="0"/>
          </a:p>
        </p:txBody>
      </p:sp>
      <p:sp>
        <p:nvSpPr>
          <p:cNvPr id="3" name="Text Placeholder 2">
            <a:extLst>
              <a:ext uri="{FF2B5EF4-FFF2-40B4-BE49-F238E27FC236}">
                <a16:creationId xmlns:a16="http://schemas.microsoft.com/office/drawing/2014/main" id="{DE938E17-2379-4D54-AD36-DEAB59783B91}"/>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E590742F-76E0-A630-76E8-30EEE1B6A0F3}"/>
              </a:ext>
            </a:extLst>
          </p:cNvPr>
          <p:cNvPicPr>
            <a:picLocks noChangeAspect="1"/>
          </p:cNvPicPr>
          <p:nvPr/>
        </p:nvPicPr>
        <p:blipFill>
          <a:blip r:embed="rId2"/>
          <a:stretch>
            <a:fillRect/>
          </a:stretch>
        </p:blipFill>
        <p:spPr>
          <a:xfrm>
            <a:off x="481912" y="1152475"/>
            <a:ext cx="5527101" cy="3416400"/>
          </a:xfrm>
          <a:prstGeom prst="rect">
            <a:avLst/>
          </a:prstGeom>
        </p:spPr>
      </p:pic>
      <p:sp>
        <p:nvSpPr>
          <p:cNvPr id="7" name="TextBox 6">
            <a:extLst>
              <a:ext uri="{FF2B5EF4-FFF2-40B4-BE49-F238E27FC236}">
                <a16:creationId xmlns:a16="http://schemas.microsoft.com/office/drawing/2014/main" id="{08A34221-BEBF-F707-C3A3-BC6974A3D6B4}"/>
              </a:ext>
            </a:extLst>
          </p:cNvPr>
          <p:cNvSpPr txBox="1"/>
          <p:nvPr/>
        </p:nvSpPr>
        <p:spPr>
          <a:xfrm>
            <a:off x="6179225" y="1152476"/>
            <a:ext cx="2482864" cy="3093154"/>
          </a:xfrm>
          <a:prstGeom prst="rect">
            <a:avLst/>
          </a:prstGeom>
          <a:noFill/>
        </p:spPr>
        <p:txBody>
          <a:bodyPr wrap="square" rtlCol="0">
            <a:spAutoFit/>
          </a:bodyPr>
          <a:lstStyle/>
          <a:p>
            <a:pPr marL="114300" indent="0">
              <a:buNone/>
            </a:pPr>
            <a:r>
              <a:rPr lang="en-US" sz="1500" dirty="0"/>
              <a:t>The histogram I can see that a lot of customers have been with the company for just a month, while quite a many are there for about 70 months. This could be potentially because different customers have different contracts. Thus based on the contract they are into it could be more/less easier for the customers to stay/leave the telecom company</a:t>
            </a:r>
            <a:endParaRPr lang="en-IN" sz="1500" dirty="0"/>
          </a:p>
        </p:txBody>
      </p:sp>
    </p:spTree>
    <p:extLst>
      <p:ext uri="{BB962C8B-B14F-4D97-AF65-F5344CB8AC3E}">
        <p14:creationId xmlns:p14="http://schemas.microsoft.com/office/powerpoint/2010/main" val="23810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b="1" dirty="0"/>
              <a:t>Approach Adapted</a:t>
            </a:r>
            <a:endParaRPr b="1" dirty="0"/>
          </a:p>
        </p:txBody>
      </p:sp>
      <p:sp>
        <p:nvSpPr>
          <p:cNvPr id="103" name="Google Shape;103;p21"/>
          <p:cNvSpPr txBox="1">
            <a:spLocks noGrp="1"/>
          </p:cNvSpPr>
          <p:nvPr>
            <p:ph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After Clear Understanding of data as the Target variable is of categorical data the algorithm approach I opted is of Classification Algorithm. </a:t>
            </a:r>
          </a:p>
          <a:p>
            <a:pPr marL="0" lvl="0" indent="0" algn="l" rtl="0">
              <a:spcBef>
                <a:spcPts val="0"/>
              </a:spcBef>
              <a:spcAft>
                <a:spcPts val="1200"/>
              </a:spcAft>
              <a:buNone/>
            </a:pPr>
            <a:r>
              <a:rPr lang="en-US" i="0" dirty="0">
                <a:solidFill>
                  <a:srgbClr val="202124"/>
                </a:solidFill>
                <a:effectLst/>
              </a:rPr>
              <a:t>Random Forests is a Machine Learning algorithm that tackles one of the biggest problems with Decision Trees: variance. Even though Decision Trees is simple and flexible, it is greedy algorithm. It focuses on optimizing for the node split at hand, rather than taking into account how that split impacts the entire tree.</a:t>
            </a:r>
          </a:p>
          <a:p>
            <a:pPr marL="0" lvl="0" indent="0" algn="l" rtl="0">
              <a:spcBef>
                <a:spcPts val="0"/>
              </a:spcBef>
              <a:spcAft>
                <a:spcPts val="1200"/>
              </a:spcAft>
              <a:buNone/>
            </a:pPr>
            <a:endParaRPr lang="en-US" i="0" dirty="0">
              <a:solidFill>
                <a:srgbClr val="202124"/>
              </a:solidFill>
              <a:effectLst/>
              <a:latin typeface="arial" panose="020B0604020202020204" pitchFamily="34" charset="0"/>
            </a:endParaRP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846</TotalTime>
  <Words>1177</Words>
  <Application>Microsoft Office PowerPoint</Application>
  <PresentationFormat>On-screen Show (16:9)</PresentationFormat>
  <Paragraphs>76</Paragraphs>
  <Slides>18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Arial</vt:lpstr>
      <vt:lpstr>Garamond</vt:lpstr>
      <vt:lpstr>Garamond (Body)</vt:lpstr>
      <vt:lpstr>sohne</vt:lpstr>
      <vt:lpstr>source-code-pro</vt:lpstr>
      <vt:lpstr>source-serif-pro</vt:lpstr>
      <vt:lpstr>Organic</vt:lpstr>
      <vt:lpstr>TELECOM CHURN PREDICTION</vt:lpstr>
      <vt:lpstr>Index</vt:lpstr>
      <vt:lpstr>Profile</vt:lpstr>
      <vt:lpstr>Project Problem Statement</vt:lpstr>
      <vt:lpstr>Project Pain Points</vt:lpstr>
      <vt:lpstr>Exploratory Data Analysis and Data Cleaning </vt:lpstr>
      <vt:lpstr>PowerPoint Presentation</vt:lpstr>
      <vt:lpstr>Data Visualization</vt:lpstr>
      <vt:lpstr>Approach Adapted</vt:lpstr>
      <vt:lpstr>Techniques and Tools </vt:lpstr>
      <vt:lpstr>Analysis Section</vt:lpstr>
      <vt:lpstr>Analysis Section</vt:lpstr>
      <vt:lpstr>Analysis Section</vt:lpstr>
      <vt:lpstr>Analysis Section</vt:lpstr>
      <vt:lpstr>Analysis Section</vt:lpstr>
      <vt:lpstr>Analysis Section</vt:lpstr>
      <vt:lpstr>Analysis Section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Farheen Syed</cp:lastModifiedBy>
  <cp:revision>72</cp:revision>
  <dcterms:modified xsi:type="dcterms:W3CDTF">2022-12-28T06:52:11Z</dcterms:modified>
</cp:coreProperties>
</file>