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64" r:id="rId5"/>
    <p:sldId id="265" r:id="rId6"/>
    <p:sldId id="266" r:id="rId7"/>
    <p:sldId id="267" r:id="rId8"/>
    <p:sldId id="268" r:id="rId9"/>
    <p:sldId id="259" r:id="rId10"/>
    <p:sldId id="260" r:id="rId11"/>
    <p:sldId id="262" r:id="rId12"/>
    <p:sldId id="263"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134" d="100"/>
          <a:sy n="134" d="100"/>
        </p:scale>
        <p:origin x="276"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39026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1573530"/>
            <a:ext cx="7477601" cy="2083118"/>
          </a:xfrm>
          <a:prstGeom prst="rect">
            <a:avLst/>
          </a:prstGeom>
          <a:noFill/>
          <a:ln/>
        </p:spPr>
        <p:txBody>
          <a:bodyPr wrap="squar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Influenza: Understanding the Seasonal Flu and Vaccine Trends</a:t>
            </a:r>
            <a:endParaRPr lang="en-US" sz="4374" dirty="0"/>
          </a:p>
        </p:txBody>
      </p:sp>
      <p:sp>
        <p:nvSpPr>
          <p:cNvPr id="6" name="Text 3"/>
          <p:cNvSpPr/>
          <p:nvPr/>
        </p:nvSpPr>
        <p:spPr>
          <a:xfrm>
            <a:off x="6319599" y="3989903"/>
            <a:ext cx="7477601" cy="2666048"/>
          </a:xfrm>
          <a:prstGeom prst="rect">
            <a:avLst/>
          </a:prstGeom>
          <a:noFill/>
          <a:ln/>
        </p:spPr>
        <p:txBody>
          <a:bodyPr wrap="square" rtlCol="0" anchor="t"/>
          <a:lstStyle/>
          <a:p>
            <a:pPr marL="0" indent="0">
              <a:lnSpc>
                <a:spcPts val="2624"/>
              </a:lnSpc>
              <a:buNone/>
            </a:pPr>
            <a:r>
              <a:rPr lang="en-US" sz="1750" dirty="0">
                <a:solidFill>
                  <a:srgbClr val="15213F"/>
                </a:solidFill>
                <a:latin typeface="Roboto" pitchFamily="34" charset="0"/>
                <a:ea typeface="Roboto" pitchFamily="34" charset="-122"/>
                <a:cs typeface="Roboto" pitchFamily="34" charset="-120"/>
              </a:rPr>
              <a:t>Influenza, commonly known as the flu, is a highly contagious respiratory illness caused by the influenza virus. It can lead to severe complications, hospitalizations, and even fatalities, especially among vulnerable populations like the elderly, young children, and those with underlying health conditions. To protect public health, annual seasonal flu vaccines are recommended by health authorities worldwide. However, understanding the complex factors that shape people's vaccination patterns is crucial for improving vaccination rates and saving lives.</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oundRect">
            <a:avLst>
              <a:gd name="adj" fmla="val 1620"/>
            </a:avLst>
          </a:prstGeom>
          <a:solidFill>
            <a:srgbClr val="FBFCFE">
              <a:alpha val="85000"/>
            </a:srgbClr>
          </a:solidFill>
          <a:ln/>
        </p:spPr>
      </p:sp>
      <p:sp>
        <p:nvSpPr>
          <p:cNvPr id="6" name="Text 3"/>
          <p:cNvSpPr/>
          <p:nvPr/>
        </p:nvSpPr>
        <p:spPr>
          <a:xfrm>
            <a:off x="2037993" y="951548"/>
            <a:ext cx="10554414" cy="1388745"/>
          </a:xfrm>
          <a:prstGeom prst="rect">
            <a:avLst/>
          </a:prstGeom>
          <a:noFill/>
          <a:ln/>
        </p:spPr>
        <p:txBody>
          <a:bodyPr wrap="squar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The Importance of Seasonal Flu Vaccination</a:t>
            </a:r>
            <a:endParaRPr lang="en-US" sz="4374" dirty="0"/>
          </a:p>
        </p:txBody>
      </p:sp>
      <p:sp>
        <p:nvSpPr>
          <p:cNvPr id="7" name="Shape 4"/>
          <p:cNvSpPr/>
          <p:nvPr/>
        </p:nvSpPr>
        <p:spPr>
          <a:xfrm>
            <a:off x="2037993" y="2673548"/>
            <a:ext cx="3370064" cy="5132190"/>
          </a:xfrm>
          <a:prstGeom prst="roundRect">
            <a:avLst>
              <a:gd name="adj" fmla="val 3956"/>
            </a:avLst>
          </a:prstGeom>
          <a:solidFill>
            <a:srgbClr val="DEE7F7"/>
          </a:solidFill>
          <a:ln/>
        </p:spPr>
        <p:txBody>
          <a:bodyPr/>
          <a:lstStyle/>
          <a:p>
            <a:endParaRPr lang="en-KE" dirty="0"/>
          </a:p>
        </p:txBody>
      </p:sp>
      <p:sp>
        <p:nvSpPr>
          <p:cNvPr id="8" name="Text 5"/>
          <p:cNvSpPr/>
          <p:nvPr/>
        </p:nvSpPr>
        <p:spPr>
          <a:xfrm>
            <a:off x="2260163" y="2895719"/>
            <a:ext cx="2925723" cy="694373"/>
          </a:xfrm>
          <a:prstGeom prst="rect">
            <a:avLst/>
          </a:prstGeom>
          <a:noFill/>
          <a:ln/>
        </p:spPr>
        <p:txBody>
          <a:bodyPr wrap="squar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Reduced Illness and Complications</a:t>
            </a:r>
            <a:endParaRPr lang="en-US" sz="2187" dirty="0"/>
          </a:p>
        </p:txBody>
      </p:sp>
      <p:sp>
        <p:nvSpPr>
          <p:cNvPr id="9" name="Text 6"/>
          <p:cNvSpPr/>
          <p:nvPr/>
        </p:nvSpPr>
        <p:spPr>
          <a:xfrm>
            <a:off x="2260163" y="3723323"/>
            <a:ext cx="2925723" cy="3332559"/>
          </a:xfrm>
          <a:prstGeom prst="rect">
            <a:avLst/>
          </a:prstGeom>
          <a:noFill/>
          <a:ln/>
        </p:spPr>
        <p:txBody>
          <a:bodyPr wrap="square" rtlCol="0" anchor="t"/>
          <a:lstStyle/>
          <a:p>
            <a:pPr marL="0" indent="0">
              <a:lnSpc>
                <a:spcPts val="2624"/>
              </a:lnSpc>
              <a:buNone/>
            </a:pPr>
            <a:r>
              <a:rPr lang="en-US" sz="1750" dirty="0">
                <a:solidFill>
                  <a:srgbClr val="15213F"/>
                </a:solidFill>
                <a:latin typeface="Roboto" pitchFamily="34" charset="0"/>
                <a:ea typeface="Roboto" pitchFamily="34" charset="-122"/>
                <a:cs typeface="Roboto" pitchFamily="34" charset="-120"/>
              </a:rPr>
              <a:t>Getting the seasonal flu vaccine can significantly reduce the risk of contracting the flu and experiencing severe illness, hospitalization, or even death. Vaccination is particularly important for high-risk individuals, such as the elderly and those with underlying health conditions.</a:t>
            </a:r>
            <a:endParaRPr lang="en-US" sz="1750" dirty="0"/>
          </a:p>
        </p:txBody>
      </p:sp>
      <p:sp>
        <p:nvSpPr>
          <p:cNvPr id="10" name="Shape 7"/>
          <p:cNvSpPr/>
          <p:nvPr/>
        </p:nvSpPr>
        <p:spPr>
          <a:xfrm>
            <a:off x="5630228" y="2673548"/>
            <a:ext cx="3370064" cy="5132190"/>
          </a:xfrm>
          <a:prstGeom prst="roundRect">
            <a:avLst>
              <a:gd name="adj" fmla="val 3956"/>
            </a:avLst>
          </a:prstGeom>
          <a:solidFill>
            <a:srgbClr val="DEE7F7"/>
          </a:solidFill>
          <a:ln/>
        </p:spPr>
      </p:sp>
      <p:sp>
        <p:nvSpPr>
          <p:cNvPr id="11" name="Text 8"/>
          <p:cNvSpPr/>
          <p:nvPr/>
        </p:nvSpPr>
        <p:spPr>
          <a:xfrm>
            <a:off x="5852398" y="2895719"/>
            <a:ext cx="2925723" cy="694373"/>
          </a:xfrm>
          <a:prstGeom prst="rect">
            <a:avLst/>
          </a:prstGeom>
          <a:noFill/>
          <a:ln/>
        </p:spPr>
        <p:txBody>
          <a:bodyPr wrap="squar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Community Protection</a:t>
            </a:r>
            <a:endParaRPr lang="en-US" sz="2187" dirty="0"/>
          </a:p>
        </p:txBody>
      </p:sp>
      <p:sp>
        <p:nvSpPr>
          <p:cNvPr id="12" name="Text 9"/>
          <p:cNvSpPr/>
          <p:nvPr/>
        </p:nvSpPr>
        <p:spPr>
          <a:xfrm>
            <a:off x="5852398" y="3723323"/>
            <a:ext cx="2925723" cy="2999303"/>
          </a:xfrm>
          <a:prstGeom prst="rect">
            <a:avLst/>
          </a:prstGeom>
          <a:noFill/>
          <a:ln/>
        </p:spPr>
        <p:txBody>
          <a:bodyPr wrap="square" rtlCol="0" anchor="t"/>
          <a:lstStyle/>
          <a:p>
            <a:pPr marL="0" indent="0">
              <a:lnSpc>
                <a:spcPts val="2624"/>
              </a:lnSpc>
              <a:buNone/>
            </a:pPr>
            <a:r>
              <a:rPr lang="en-US" sz="1750" dirty="0">
                <a:solidFill>
                  <a:srgbClr val="15213F"/>
                </a:solidFill>
                <a:latin typeface="Roboto" pitchFamily="34" charset="0"/>
                <a:ea typeface="Roboto" pitchFamily="34" charset="-122"/>
                <a:cs typeface="Roboto" pitchFamily="34" charset="-120"/>
              </a:rPr>
              <a:t>When a large proportion of the population is vaccinated, it can create a "herd immunity" effect, which helps protect even those who are unable to receive the vaccine, such as infants or immunocompromised individuals.</a:t>
            </a:r>
            <a:endParaRPr lang="en-US" sz="1750" dirty="0"/>
          </a:p>
        </p:txBody>
      </p:sp>
      <p:sp>
        <p:nvSpPr>
          <p:cNvPr id="13" name="Shape 10"/>
          <p:cNvSpPr/>
          <p:nvPr/>
        </p:nvSpPr>
        <p:spPr>
          <a:xfrm>
            <a:off x="9222462" y="2673547"/>
            <a:ext cx="3370064" cy="5089327"/>
          </a:xfrm>
          <a:prstGeom prst="roundRect">
            <a:avLst>
              <a:gd name="adj" fmla="val 3956"/>
            </a:avLst>
          </a:prstGeom>
          <a:solidFill>
            <a:srgbClr val="DEE7F7"/>
          </a:solidFill>
          <a:ln/>
        </p:spPr>
      </p:sp>
      <p:sp>
        <p:nvSpPr>
          <p:cNvPr id="14" name="Text 11"/>
          <p:cNvSpPr/>
          <p:nvPr/>
        </p:nvSpPr>
        <p:spPr>
          <a:xfrm>
            <a:off x="9444633" y="2895719"/>
            <a:ext cx="2925723" cy="694373"/>
          </a:xfrm>
          <a:prstGeom prst="rect">
            <a:avLst/>
          </a:prstGeom>
          <a:noFill/>
          <a:ln/>
        </p:spPr>
        <p:txBody>
          <a:bodyPr wrap="squar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Reduced Societal Burden</a:t>
            </a:r>
            <a:endParaRPr lang="en-US" sz="2187" dirty="0"/>
          </a:p>
        </p:txBody>
      </p:sp>
      <p:sp>
        <p:nvSpPr>
          <p:cNvPr id="15" name="Text 12"/>
          <p:cNvSpPr/>
          <p:nvPr/>
        </p:nvSpPr>
        <p:spPr>
          <a:xfrm>
            <a:off x="9444633" y="3723323"/>
            <a:ext cx="2925723" cy="2666048"/>
          </a:xfrm>
          <a:prstGeom prst="rect">
            <a:avLst/>
          </a:prstGeom>
          <a:noFill/>
          <a:ln/>
        </p:spPr>
        <p:txBody>
          <a:bodyPr wrap="square" rtlCol="0" anchor="t"/>
          <a:lstStyle/>
          <a:p>
            <a:pPr marL="0" indent="0">
              <a:lnSpc>
                <a:spcPts val="2624"/>
              </a:lnSpc>
              <a:buNone/>
            </a:pPr>
            <a:r>
              <a:rPr lang="en-US" sz="1750" dirty="0">
                <a:solidFill>
                  <a:srgbClr val="15213F"/>
                </a:solidFill>
                <a:latin typeface="Roboto" pitchFamily="34" charset="0"/>
                <a:ea typeface="Roboto" pitchFamily="34" charset="-122"/>
                <a:cs typeface="Roboto" pitchFamily="34" charset="-120"/>
              </a:rPr>
              <a:t>Widespread seasonal flu vaccination can alleviate the substantial social and economic burden associated with influenza outbreaks, including missed work, healthcare costs, and disruptions to daily life.</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1743075"/>
            <a:ext cx="8752403"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Overcoming Vaccination Barriers</a:t>
            </a:r>
            <a:endParaRPr lang="en-US" sz="4374" dirty="0"/>
          </a:p>
        </p:txBody>
      </p:sp>
      <p:pic>
        <p:nvPicPr>
          <p:cNvPr id="5" name="Image 0" descr="preencoded.png"/>
          <p:cNvPicPr>
            <a:picLocks noChangeAspect="1"/>
          </p:cNvPicPr>
          <p:nvPr/>
        </p:nvPicPr>
        <p:blipFill>
          <a:blip r:embed="rId3"/>
          <a:stretch>
            <a:fillRect/>
          </a:stretch>
        </p:blipFill>
        <p:spPr>
          <a:xfrm>
            <a:off x="2037993" y="2881789"/>
            <a:ext cx="555427" cy="555427"/>
          </a:xfrm>
          <a:prstGeom prst="rect">
            <a:avLst/>
          </a:prstGeom>
        </p:spPr>
      </p:pic>
      <p:sp>
        <p:nvSpPr>
          <p:cNvPr id="6" name="Text 3"/>
          <p:cNvSpPr/>
          <p:nvPr/>
        </p:nvSpPr>
        <p:spPr>
          <a:xfrm>
            <a:off x="2037993" y="3659386"/>
            <a:ext cx="3172182" cy="347186"/>
          </a:xfrm>
          <a:prstGeom prst="rect">
            <a:avLst/>
          </a:prstGeom>
          <a:noFill/>
          <a:ln/>
        </p:spPr>
        <p:txBody>
          <a:bodyPr wrap="non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Improve Health Literacy</a:t>
            </a:r>
            <a:endParaRPr lang="en-US" sz="2187" dirty="0"/>
          </a:p>
        </p:txBody>
      </p:sp>
      <p:sp>
        <p:nvSpPr>
          <p:cNvPr id="7" name="Text 4"/>
          <p:cNvSpPr/>
          <p:nvPr/>
        </p:nvSpPr>
        <p:spPr>
          <a:xfrm>
            <a:off x="2037993" y="4139803"/>
            <a:ext cx="3295888" cy="1999536"/>
          </a:xfrm>
          <a:prstGeom prst="rect">
            <a:avLst/>
          </a:prstGeom>
          <a:noFill/>
          <a:ln/>
        </p:spPr>
        <p:txBody>
          <a:bodyPr wrap="square" rtlCol="0" anchor="t"/>
          <a:lstStyle/>
          <a:p>
            <a:pPr marL="0" indent="0" algn="l">
              <a:lnSpc>
                <a:spcPts val="2624"/>
              </a:lnSpc>
              <a:buNone/>
            </a:pPr>
            <a:r>
              <a:rPr lang="en-US" sz="1750" dirty="0">
                <a:solidFill>
                  <a:srgbClr val="15213F"/>
                </a:solidFill>
                <a:latin typeface="Roboto" pitchFamily="34" charset="0"/>
                <a:ea typeface="Roboto" pitchFamily="34" charset="-122"/>
                <a:cs typeface="Roboto" pitchFamily="34" charset="-120"/>
              </a:rPr>
              <a:t>Provide accessible and accurate information about the importance of vaccination, addressing common misconceptions and vaccine safety concerns.</a:t>
            </a:r>
            <a:endParaRPr lang="en-US" sz="1750" dirty="0"/>
          </a:p>
        </p:txBody>
      </p:sp>
      <p:pic>
        <p:nvPicPr>
          <p:cNvPr id="8" name="Image 1" descr="preencoded.png"/>
          <p:cNvPicPr>
            <a:picLocks noChangeAspect="1"/>
          </p:cNvPicPr>
          <p:nvPr/>
        </p:nvPicPr>
        <p:blipFill>
          <a:blip r:embed="rId4"/>
          <a:stretch>
            <a:fillRect/>
          </a:stretch>
        </p:blipFill>
        <p:spPr>
          <a:xfrm>
            <a:off x="5667137" y="2881789"/>
            <a:ext cx="555427" cy="555427"/>
          </a:xfrm>
          <a:prstGeom prst="rect">
            <a:avLst/>
          </a:prstGeom>
        </p:spPr>
      </p:pic>
      <p:sp>
        <p:nvSpPr>
          <p:cNvPr id="9" name="Text 5"/>
          <p:cNvSpPr/>
          <p:nvPr/>
        </p:nvSpPr>
        <p:spPr>
          <a:xfrm>
            <a:off x="5667137" y="3659386"/>
            <a:ext cx="3296007" cy="694373"/>
          </a:xfrm>
          <a:prstGeom prst="rect">
            <a:avLst/>
          </a:prstGeom>
          <a:noFill/>
          <a:ln/>
        </p:spPr>
        <p:txBody>
          <a:bodyPr wrap="squar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Strengthen Community Engagement</a:t>
            </a:r>
            <a:endParaRPr lang="en-US" sz="2187" dirty="0"/>
          </a:p>
        </p:txBody>
      </p:sp>
      <p:sp>
        <p:nvSpPr>
          <p:cNvPr id="10" name="Text 6"/>
          <p:cNvSpPr/>
          <p:nvPr/>
        </p:nvSpPr>
        <p:spPr>
          <a:xfrm>
            <a:off x="5667137" y="4486989"/>
            <a:ext cx="3296007" cy="1999536"/>
          </a:xfrm>
          <a:prstGeom prst="rect">
            <a:avLst/>
          </a:prstGeom>
          <a:noFill/>
          <a:ln/>
        </p:spPr>
        <p:txBody>
          <a:bodyPr wrap="square" rtlCol="0" anchor="t"/>
          <a:lstStyle/>
          <a:p>
            <a:pPr marL="0" indent="0" algn="l">
              <a:lnSpc>
                <a:spcPts val="2624"/>
              </a:lnSpc>
              <a:buNone/>
            </a:pPr>
            <a:r>
              <a:rPr lang="en-US" sz="1750" dirty="0">
                <a:solidFill>
                  <a:srgbClr val="15213F"/>
                </a:solidFill>
                <a:latin typeface="Roboto" pitchFamily="34" charset="0"/>
                <a:ea typeface="Roboto" pitchFamily="34" charset="-122"/>
                <a:cs typeface="Roboto" pitchFamily="34" charset="-120"/>
              </a:rPr>
              <a:t>Collaborate with community leaders, trusted healthcare providers, and local organizations to build trust and encourage vaccination among diverse populations.</a:t>
            </a:r>
            <a:endParaRPr lang="en-US" sz="1750" dirty="0"/>
          </a:p>
        </p:txBody>
      </p:sp>
      <p:pic>
        <p:nvPicPr>
          <p:cNvPr id="11" name="Image 2" descr="preencoded.png"/>
          <p:cNvPicPr>
            <a:picLocks noChangeAspect="1"/>
          </p:cNvPicPr>
          <p:nvPr/>
        </p:nvPicPr>
        <p:blipFill>
          <a:blip r:embed="rId5"/>
          <a:stretch>
            <a:fillRect/>
          </a:stretch>
        </p:blipFill>
        <p:spPr>
          <a:xfrm>
            <a:off x="9296400" y="2881789"/>
            <a:ext cx="555427" cy="555427"/>
          </a:xfrm>
          <a:prstGeom prst="rect">
            <a:avLst/>
          </a:prstGeom>
        </p:spPr>
      </p:pic>
      <p:sp>
        <p:nvSpPr>
          <p:cNvPr id="12" name="Text 7"/>
          <p:cNvSpPr/>
          <p:nvPr/>
        </p:nvSpPr>
        <p:spPr>
          <a:xfrm>
            <a:off x="9296400" y="3659386"/>
            <a:ext cx="3296007" cy="694373"/>
          </a:xfrm>
          <a:prstGeom prst="rect">
            <a:avLst/>
          </a:prstGeom>
          <a:noFill/>
          <a:ln/>
        </p:spPr>
        <p:txBody>
          <a:bodyPr wrap="squar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Enhance Vaccine Accessibility</a:t>
            </a:r>
            <a:endParaRPr lang="en-US" sz="2187" dirty="0"/>
          </a:p>
        </p:txBody>
      </p:sp>
      <p:sp>
        <p:nvSpPr>
          <p:cNvPr id="13" name="Text 8"/>
          <p:cNvSpPr/>
          <p:nvPr/>
        </p:nvSpPr>
        <p:spPr>
          <a:xfrm>
            <a:off x="9296400" y="4486989"/>
            <a:ext cx="3296007" cy="1666280"/>
          </a:xfrm>
          <a:prstGeom prst="rect">
            <a:avLst/>
          </a:prstGeom>
          <a:noFill/>
          <a:ln/>
        </p:spPr>
        <p:txBody>
          <a:bodyPr wrap="square" rtlCol="0" anchor="t"/>
          <a:lstStyle/>
          <a:p>
            <a:pPr marL="0" indent="0" algn="l">
              <a:lnSpc>
                <a:spcPts val="2624"/>
              </a:lnSpc>
              <a:buNone/>
            </a:pPr>
            <a:r>
              <a:rPr lang="en-US" sz="1750" dirty="0">
                <a:solidFill>
                  <a:srgbClr val="15213F"/>
                </a:solidFill>
                <a:latin typeface="Roboto" pitchFamily="34" charset="0"/>
                <a:ea typeface="Roboto" pitchFamily="34" charset="-122"/>
                <a:cs typeface="Roboto" pitchFamily="34" charset="-120"/>
              </a:rPr>
              <a:t>Ensure that seasonal flu vaccines are widely available and conveniently accessible, especially for vulnerable and underserved communities.</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799862" y="587454"/>
            <a:ext cx="9373076" cy="1333024"/>
          </a:xfrm>
          <a:prstGeom prst="rect">
            <a:avLst/>
          </a:prstGeom>
          <a:noFill/>
          <a:ln/>
        </p:spPr>
        <p:txBody>
          <a:bodyPr wrap="square" rtlCol="0" anchor="t"/>
          <a:lstStyle/>
          <a:p>
            <a:pPr marL="0" indent="0">
              <a:lnSpc>
                <a:spcPts val="5249"/>
              </a:lnSpc>
              <a:buNone/>
            </a:pPr>
            <a:r>
              <a:rPr lang="en-US" sz="4199" dirty="0">
                <a:solidFill>
                  <a:srgbClr val="476FD6"/>
                </a:solidFill>
                <a:latin typeface="Roboto Slab" pitchFamily="34" charset="0"/>
                <a:ea typeface="Roboto Slab" pitchFamily="34" charset="-122"/>
                <a:cs typeface="Roboto Slab" pitchFamily="34" charset="-120"/>
              </a:rPr>
              <a:t>Conclusion: Towards a Healthier Future</a:t>
            </a:r>
            <a:endParaRPr lang="en-US" sz="4199" dirty="0"/>
          </a:p>
        </p:txBody>
      </p:sp>
      <p:pic>
        <p:nvPicPr>
          <p:cNvPr id="6" name="Image 1" descr="preencoded.png"/>
          <p:cNvPicPr>
            <a:picLocks noChangeAspect="1"/>
          </p:cNvPicPr>
          <p:nvPr/>
        </p:nvPicPr>
        <p:blipFill>
          <a:blip r:embed="rId4"/>
          <a:stretch>
            <a:fillRect/>
          </a:stretch>
        </p:blipFill>
        <p:spPr>
          <a:xfrm>
            <a:off x="799862" y="2240399"/>
            <a:ext cx="1066443" cy="1706404"/>
          </a:xfrm>
          <a:prstGeom prst="rect">
            <a:avLst/>
          </a:prstGeom>
        </p:spPr>
      </p:pic>
      <p:sp>
        <p:nvSpPr>
          <p:cNvPr id="7" name="Text 3"/>
          <p:cNvSpPr/>
          <p:nvPr/>
        </p:nvSpPr>
        <p:spPr>
          <a:xfrm>
            <a:off x="2186226" y="2453640"/>
            <a:ext cx="4206240" cy="333137"/>
          </a:xfrm>
          <a:prstGeom prst="rect">
            <a:avLst/>
          </a:prstGeom>
          <a:noFill/>
          <a:ln/>
        </p:spPr>
        <p:txBody>
          <a:bodyPr wrap="none" rtlCol="0" anchor="t"/>
          <a:lstStyle/>
          <a:p>
            <a:pPr marL="0" indent="0" algn="l">
              <a:lnSpc>
                <a:spcPts val="2624"/>
              </a:lnSpc>
              <a:buNone/>
            </a:pPr>
            <a:r>
              <a:rPr lang="en-US" sz="2100" dirty="0">
                <a:solidFill>
                  <a:srgbClr val="476FD6"/>
                </a:solidFill>
                <a:latin typeface="Roboto Slab" pitchFamily="34" charset="0"/>
                <a:ea typeface="Roboto Slab" pitchFamily="34" charset="-122"/>
                <a:cs typeface="Roboto Slab" pitchFamily="34" charset="-120"/>
              </a:rPr>
              <a:t>Understand Vaccination Patterns</a:t>
            </a:r>
            <a:endParaRPr lang="en-US" sz="2100" dirty="0"/>
          </a:p>
        </p:txBody>
      </p:sp>
      <p:sp>
        <p:nvSpPr>
          <p:cNvPr id="8" name="Text 4"/>
          <p:cNvSpPr/>
          <p:nvPr/>
        </p:nvSpPr>
        <p:spPr>
          <a:xfrm>
            <a:off x="2186226" y="2914650"/>
            <a:ext cx="7986713" cy="640080"/>
          </a:xfrm>
          <a:prstGeom prst="rect">
            <a:avLst/>
          </a:prstGeom>
          <a:noFill/>
          <a:ln/>
        </p:spPr>
        <p:txBody>
          <a:bodyPr wrap="square" rtlCol="0" anchor="t"/>
          <a:lstStyle/>
          <a:p>
            <a:pPr marL="0" indent="0" algn="l">
              <a:lnSpc>
                <a:spcPts val="2519"/>
              </a:lnSpc>
              <a:buNone/>
            </a:pPr>
            <a:r>
              <a:rPr lang="en-US" sz="1680" dirty="0">
                <a:solidFill>
                  <a:srgbClr val="15213F"/>
                </a:solidFill>
                <a:latin typeface="Roboto" pitchFamily="34" charset="0"/>
                <a:ea typeface="Roboto" pitchFamily="34" charset="-122"/>
                <a:cs typeface="Roboto" pitchFamily="34" charset="-120"/>
              </a:rPr>
              <a:t>Develop a comprehensive understanding of the factors that influence seasonal flu vaccine uptake, using data-driven insights to guide public health strategies.</a:t>
            </a:r>
            <a:endParaRPr lang="en-US" sz="1680" dirty="0"/>
          </a:p>
        </p:txBody>
      </p:sp>
      <p:pic>
        <p:nvPicPr>
          <p:cNvPr id="9" name="Image 2" descr="preencoded.png"/>
          <p:cNvPicPr>
            <a:picLocks noChangeAspect="1"/>
          </p:cNvPicPr>
          <p:nvPr/>
        </p:nvPicPr>
        <p:blipFill>
          <a:blip r:embed="rId5"/>
          <a:stretch>
            <a:fillRect/>
          </a:stretch>
        </p:blipFill>
        <p:spPr>
          <a:xfrm>
            <a:off x="799862" y="3946803"/>
            <a:ext cx="1066443" cy="1847612"/>
          </a:xfrm>
          <a:prstGeom prst="rect">
            <a:avLst/>
          </a:prstGeom>
        </p:spPr>
      </p:pic>
      <p:sp>
        <p:nvSpPr>
          <p:cNvPr id="10" name="Text 5"/>
          <p:cNvSpPr/>
          <p:nvPr/>
        </p:nvSpPr>
        <p:spPr>
          <a:xfrm>
            <a:off x="2186226" y="4160044"/>
            <a:ext cx="3446383" cy="333137"/>
          </a:xfrm>
          <a:prstGeom prst="rect">
            <a:avLst/>
          </a:prstGeom>
          <a:noFill/>
          <a:ln/>
        </p:spPr>
        <p:txBody>
          <a:bodyPr wrap="none" rtlCol="0" anchor="t"/>
          <a:lstStyle/>
          <a:p>
            <a:pPr marL="0" indent="0" algn="l">
              <a:lnSpc>
                <a:spcPts val="2624"/>
              </a:lnSpc>
              <a:buNone/>
            </a:pPr>
            <a:r>
              <a:rPr lang="en-US" sz="2100" dirty="0">
                <a:solidFill>
                  <a:srgbClr val="476FD6"/>
                </a:solidFill>
                <a:latin typeface="Roboto Slab" pitchFamily="34" charset="0"/>
                <a:ea typeface="Roboto Slab" pitchFamily="34" charset="-122"/>
                <a:cs typeface="Roboto Slab" pitchFamily="34" charset="-120"/>
              </a:rPr>
              <a:t>Address Vaccine Hesitancy</a:t>
            </a:r>
            <a:endParaRPr lang="en-US" sz="2100" dirty="0"/>
          </a:p>
        </p:txBody>
      </p:sp>
      <p:sp>
        <p:nvSpPr>
          <p:cNvPr id="11" name="Text 6"/>
          <p:cNvSpPr/>
          <p:nvPr/>
        </p:nvSpPr>
        <p:spPr>
          <a:xfrm>
            <a:off x="2186226" y="4621054"/>
            <a:ext cx="7986713" cy="960120"/>
          </a:xfrm>
          <a:prstGeom prst="rect">
            <a:avLst/>
          </a:prstGeom>
          <a:noFill/>
          <a:ln/>
        </p:spPr>
        <p:txBody>
          <a:bodyPr wrap="square" rtlCol="0" anchor="t"/>
          <a:lstStyle/>
          <a:p>
            <a:pPr marL="0" indent="0" algn="l">
              <a:lnSpc>
                <a:spcPts val="2519"/>
              </a:lnSpc>
              <a:buNone/>
            </a:pPr>
            <a:r>
              <a:rPr lang="en-US" sz="1680" dirty="0">
                <a:solidFill>
                  <a:srgbClr val="15213F"/>
                </a:solidFill>
                <a:latin typeface="Roboto" pitchFamily="34" charset="0"/>
                <a:ea typeface="Roboto" pitchFamily="34" charset="-122"/>
                <a:cs typeface="Roboto" pitchFamily="34" charset="-120"/>
              </a:rPr>
              <a:t>Implement multi-faceted approaches to address vaccine hesitancy, including improving health literacy, strengthening community engagement, and enhancing vaccine accessibility.</a:t>
            </a:r>
            <a:endParaRPr lang="en-US" sz="1680" dirty="0"/>
          </a:p>
        </p:txBody>
      </p:sp>
      <p:pic>
        <p:nvPicPr>
          <p:cNvPr id="12" name="Image 3" descr="preencoded.png"/>
          <p:cNvPicPr>
            <a:picLocks noChangeAspect="1"/>
          </p:cNvPicPr>
          <p:nvPr/>
        </p:nvPicPr>
        <p:blipFill>
          <a:blip r:embed="rId6"/>
          <a:stretch>
            <a:fillRect/>
          </a:stretch>
        </p:blipFill>
        <p:spPr>
          <a:xfrm>
            <a:off x="799862" y="5794415"/>
            <a:ext cx="1066443" cy="1847612"/>
          </a:xfrm>
          <a:prstGeom prst="rect">
            <a:avLst/>
          </a:prstGeom>
        </p:spPr>
      </p:pic>
      <p:sp>
        <p:nvSpPr>
          <p:cNvPr id="13" name="Text 7"/>
          <p:cNvSpPr/>
          <p:nvPr/>
        </p:nvSpPr>
        <p:spPr>
          <a:xfrm>
            <a:off x="2186226" y="6007656"/>
            <a:ext cx="3396972" cy="333137"/>
          </a:xfrm>
          <a:prstGeom prst="rect">
            <a:avLst/>
          </a:prstGeom>
          <a:noFill/>
          <a:ln/>
        </p:spPr>
        <p:txBody>
          <a:bodyPr wrap="none" rtlCol="0" anchor="t"/>
          <a:lstStyle/>
          <a:p>
            <a:pPr marL="0" indent="0" algn="l">
              <a:lnSpc>
                <a:spcPts val="2624"/>
              </a:lnSpc>
              <a:buNone/>
            </a:pPr>
            <a:r>
              <a:rPr lang="en-US" sz="2100" dirty="0">
                <a:solidFill>
                  <a:srgbClr val="476FD6"/>
                </a:solidFill>
                <a:latin typeface="Roboto Slab" pitchFamily="34" charset="0"/>
                <a:ea typeface="Roboto Slab" pitchFamily="34" charset="-122"/>
                <a:cs typeface="Roboto Slab" pitchFamily="34" charset="-120"/>
              </a:rPr>
              <a:t>Improve Vaccination Rates</a:t>
            </a:r>
            <a:endParaRPr lang="en-US" sz="2100" dirty="0"/>
          </a:p>
        </p:txBody>
      </p:sp>
      <p:sp>
        <p:nvSpPr>
          <p:cNvPr id="14" name="Text 8"/>
          <p:cNvSpPr/>
          <p:nvPr/>
        </p:nvSpPr>
        <p:spPr>
          <a:xfrm>
            <a:off x="2186226" y="6468666"/>
            <a:ext cx="7986713" cy="960120"/>
          </a:xfrm>
          <a:prstGeom prst="rect">
            <a:avLst/>
          </a:prstGeom>
          <a:noFill/>
          <a:ln/>
        </p:spPr>
        <p:txBody>
          <a:bodyPr wrap="square" rtlCol="0" anchor="t"/>
          <a:lstStyle/>
          <a:p>
            <a:pPr marL="0" indent="0" algn="l">
              <a:lnSpc>
                <a:spcPts val="2519"/>
              </a:lnSpc>
              <a:buNone/>
            </a:pPr>
            <a:r>
              <a:rPr lang="en-US" sz="1680" dirty="0">
                <a:solidFill>
                  <a:srgbClr val="15213F"/>
                </a:solidFill>
                <a:latin typeface="Roboto" pitchFamily="34" charset="0"/>
                <a:ea typeface="Roboto" pitchFamily="34" charset="-122"/>
                <a:cs typeface="Roboto" pitchFamily="34" charset="-120"/>
              </a:rPr>
              <a:t>By addressing the barriers to vaccination and empowering individuals to make informed decisions, we can work towards increasing seasonal flu vaccine uptake and protecting public health.</a:t>
            </a:r>
            <a:endParaRPr lang="en-US" sz="168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2601158"/>
            <a:ext cx="7774662"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The H1N1 Pandemic Outbreak</a:t>
            </a:r>
            <a:endParaRPr lang="en-US" sz="4374" dirty="0"/>
          </a:p>
        </p:txBody>
      </p:sp>
      <p:sp>
        <p:nvSpPr>
          <p:cNvPr id="5" name="Text 3"/>
          <p:cNvSpPr/>
          <p:nvPr/>
        </p:nvSpPr>
        <p:spPr>
          <a:xfrm>
            <a:off x="2037993" y="3628787"/>
            <a:ext cx="10554414" cy="1999536"/>
          </a:xfrm>
          <a:prstGeom prst="rect">
            <a:avLst/>
          </a:prstGeom>
          <a:noFill/>
          <a:ln/>
        </p:spPr>
        <p:txBody>
          <a:bodyPr wrap="square" rtlCol="0" anchor="t"/>
          <a:lstStyle/>
          <a:p>
            <a:pPr marL="0" indent="0">
              <a:lnSpc>
                <a:spcPts val="2624"/>
              </a:lnSpc>
              <a:buNone/>
            </a:pPr>
            <a:r>
              <a:rPr lang="en-US" sz="1750" dirty="0">
                <a:solidFill>
                  <a:srgbClr val="15213F"/>
                </a:solidFill>
                <a:latin typeface="Roboto" pitchFamily="34" charset="0"/>
                <a:ea typeface="Roboto" pitchFamily="34" charset="-122"/>
                <a:cs typeface="Roboto" pitchFamily="34" charset="-120"/>
              </a:rPr>
              <a:t>In 2009, the world faced a significant public health challenge with the emergence of the H1N1 influenza virus, also known as "swine flu." This strain of the influenza A virus sparked a global pandemic that spread rapidly across borders. The H1N1 pandemic highlighted the critical importance of preparedness, scientific research, and global coordination in addressing novel infectious disease threats. Understanding the impact of this pandemic event can provide valuable insights into how people's perceptions and behaviors towards vaccination may have been influenced.</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275880" y="584835"/>
            <a:ext cx="10078522" cy="1325880"/>
          </a:xfrm>
          <a:prstGeom prst="rect">
            <a:avLst/>
          </a:prstGeom>
          <a:noFill/>
          <a:ln/>
        </p:spPr>
        <p:txBody>
          <a:bodyPr wrap="square" rtlCol="0" anchor="t"/>
          <a:lstStyle/>
          <a:p>
            <a:pPr marL="0" indent="0">
              <a:lnSpc>
                <a:spcPts val="5221"/>
              </a:lnSpc>
              <a:buNone/>
            </a:pPr>
            <a:r>
              <a:rPr lang="en-US" sz="4177" dirty="0">
                <a:solidFill>
                  <a:srgbClr val="476FD6"/>
                </a:solidFill>
                <a:latin typeface="Roboto Slab" pitchFamily="34" charset="0"/>
                <a:ea typeface="Roboto Slab" pitchFamily="34" charset="-122"/>
                <a:cs typeface="Roboto Slab" pitchFamily="34" charset="-120"/>
              </a:rPr>
              <a:t>Factors Influencing Seasonal Flu Vaccine Uptake</a:t>
            </a:r>
            <a:endParaRPr lang="en-US" sz="4177" dirty="0"/>
          </a:p>
        </p:txBody>
      </p:sp>
      <p:sp>
        <p:nvSpPr>
          <p:cNvPr id="5" name="Text 3"/>
          <p:cNvSpPr/>
          <p:nvPr/>
        </p:nvSpPr>
        <p:spPr>
          <a:xfrm>
            <a:off x="2275880" y="2441138"/>
            <a:ext cx="2652236" cy="331589"/>
          </a:xfrm>
          <a:prstGeom prst="rect">
            <a:avLst/>
          </a:prstGeom>
          <a:noFill/>
          <a:ln/>
        </p:spPr>
        <p:txBody>
          <a:bodyPr wrap="none" rtlCol="0" anchor="t"/>
          <a:lstStyle/>
          <a:p>
            <a:pPr marL="0" indent="0">
              <a:lnSpc>
                <a:spcPts val="2610"/>
              </a:lnSpc>
              <a:buNone/>
            </a:pPr>
            <a:r>
              <a:rPr lang="en-US" sz="2088" dirty="0">
                <a:solidFill>
                  <a:srgbClr val="476FD6"/>
                </a:solidFill>
                <a:latin typeface="Roboto Slab" pitchFamily="34" charset="0"/>
                <a:ea typeface="Roboto Slab" pitchFamily="34" charset="-122"/>
                <a:cs typeface="Roboto Slab" pitchFamily="34" charset="-120"/>
              </a:rPr>
              <a:t>Education Level</a:t>
            </a:r>
            <a:endParaRPr lang="en-US" sz="2088" dirty="0"/>
          </a:p>
        </p:txBody>
      </p:sp>
      <p:sp>
        <p:nvSpPr>
          <p:cNvPr id="6" name="Text 4"/>
          <p:cNvSpPr/>
          <p:nvPr/>
        </p:nvSpPr>
        <p:spPr>
          <a:xfrm>
            <a:off x="2275880" y="2984897"/>
            <a:ext cx="3013948" cy="3819049"/>
          </a:xfrm>
          <a:prstGeom prst="rect">
            <a:avLst/>
          </a:prstGeom>
          <a:noFill/>
          <a:ln/>
        </p:spPr>
        <p:txBody>
          <a:bodyPr wrap="square" rtlCol="0" anchor="t"/>
          <a:lstStyle/>
          <a:p>
            <a:pPr marL="0" indent="0">
              <a:lnSpc>
                <a:spcPts val="2506"/>
              </a:lnSpc>
              <a:buNone/>
            </a:pPr>
            <a:r>
              <a:rPr lang="en-US" sz="1671" dirty="0">
                <a:solidFill>
                  <a:srgbClr val="15213F"/>
                </a:solidFill>
                <a:latin typeface="Roboto" pitchFamily="34" charset="0"/>
                <a:ea typeface="Roboto" pitchFamily="34" charset="-122"/>
                <a:cs typeface="Roboto" pitchFamily="34" charset="-120"/>
              </a:rPr>
              <a:t>Studies have shown that higher levels of education can positively correlate with the likelihood of receiving the seasonal flu vaccine. Individuals with advanced degrees or higher levels of formal education may have a greater understanding of the importance of vaccination and the risks associated with influenza.</a:t>
            </a:r>
            <a:endParaRPr lang="en-US" sz="1671" dirty="0"/>
          </a:p>
        </p:txBody>
      </p:sp>
      <p:sp>
        <p:nvSpPr>
          <p:cNvPr id="7" name="Text 5"/>
          <p:cNvSpPr/>
          <p:nvPr/>
        </p:nvSpPr>
        <p:spPr>
          <a:xfrm>
            <a:off x="5815132" y="2441138"/>
            <a:ext cx="2699861" cy="331589"/>
          </a:xfrm>
          <a:prstGeom prst="rect">
            <a:avLst/>
          </a:prstGeom>
          <a:noFill/>
          <a:ln/>
        </p:spPr>
        <p:txBody>
          <a:bodyPr wrap="none" rtlCol="0" anchor="t"/>
          <a:lstStyle/>
          <a:p>
            <a:pPr marL="0" indent="0">
              <a:lnSpc>
                <a:spcPts val="2610"/>
              </a:lnSpc>
              <a:buNone/>
            </a:pPr>
            <a:r>
              <a:rPr lang="en-US" sz="2088" dirty="0">
                <a:solidFill>
                  <a:srgbClr val="476FD6"/>
                </a:solidFill>
                <a:latin typeface="Roboto Slab" pitchFamily="34" charset="0"/>
                <a:ea typeface="Roboto Slab" pitchFamily="34" charset="-122"/>
                <a:cs typeface="Roboto Slab" pitchFamily="34" charset="-120"/>
              </a:rPr>
              <a:t>Age and Employment</a:t>
            </a:r>
            <a:endParaRPr lang="en-US" sz="2088" dirty="0"/>
          </a:p>
        </p:txBody>
      </p:sp>
      <p:sp>
        <p:nvSpPr>
          <p:cNvPr id="8" name="Text 6"/>
          <p:cNvSpPr/>
          <p:nvPr/>
        </p:nvSpPr>
        <p:spPr>
          <a:xfrm>
            <a:off x="5815132" y="2984897"/>
            <a:ext cx="3013948" cy="4137303"/>
          </a:xfrm>
          <a:prstGeom prst="rect">
            <a:avLst/>
          </a:prstGeom>
          <a:noFill/>
          <a:ln/>
        </p:spPr>
        <p:txBody>
          <a:bodyPr wrap="square" rtlCol="0" anchor="t"/>
          <a:lstStyle/>
          <a:p>
            <a:pPr marL="0" indent="0">
              <a:lnSpc>
                <a:spcPts val="2506"/>
              </a:lnSpc>
              <a:buNone/>
            </a:pPr>
            <a:r>
              <a:rPr lang="en-US" sz="1671" dirty="0">
                <a:solidFill>
                  <a:srgbClr val="15213F"/>
                </a:solidFill>
                <a:latin typeface="Roboto" pitchFamily="34" charset="0"/>
                <a:ea typeface="Roboto" pitchFamily="34" charset="-122"/>
                <a:cs typeface="Roboto" pitchFamily="34" charset="-120"/>
              </a:rPr>
              <a:t>Age and employment status can also play a significant role in seasonal flu vaccine uptake. Older adults, particularly those over 65 years of age, are at higher risk of severe influenza-related complications and are often prioritized for vaccination. Similarly, employed individuals may have easier access to workplace vaccination programs, which can increase their vaccination rates.</a:t>
            </a:r>
            <a:endParaRPr lang="en-US" sz="1671" dirty="0"/>
          </a:p>
        </p:txBody>
      </p:sp>
      <p:sp>
        <p:nvSpPr>
          <p:cNvPr id="9" name="Text 7"/>
          <p:cNvSpPr/>
          <p:nvPr/>
        </p:nvSpPr>
        <p:spPr>
          <a:xfrm>
            <a:off x="9354383" y="2441138"/>
            <a:ext cx="3013948" cy="663178"/>
          </a:xfrm>
          <a:prstGeom prst="rect">
            <a:avLst/>
          </a:prstGeom>
          <a:noFill/>
          <a:ln/>
        </p:spPr>
        <p:txBody>
          <a:bodyPr wrap="square" rtlCol="0" anchor="t"/>
          <a:lstStyle/>
          <a:p>
            <a:pPr marL="0" indent="0">
              <a:lnSpc>
                <a:spcPts val="2610"/>
              </a:lnSpc>
              <a:buNone/>
            </a:pPr>
            <a:r>
              <a:rPr lang="en-US" sz="2088" dirty="0">
                <a:solidFill>
                  <a:srgbClr val="476FD6"/>
                </a:solidFill>
                <a:latin typeface="Roboto Slab" pitchFamily="34" charset="0"/>
                <a:ea typeface="Roboto Slab" pitchFamily="34" charset="-122"/>
                <a:cs typeface="Roboto Slab" pitchFamily="34" charset="-120"/>
              </a:rPr>
              <a:t>Concern and Knowledge about H1N1</a:t>
            </a:r>
            <a:endParaRPr lang="en-US" sz="2088" dirty="0"/>
          </a:p>
        </p:txBody>
      </p:sp>
      <p:sp>
        <p:nvSpPr>
          <p:cNvPr id="10" name="Text 8"/>
          <p:cNvSpPr/>
          <p:nvPr/>
        </p:nvSpPr>
        <p:spPr>
          <a:xfrm>
            <a:off x="9354383" y="3316486"/>
            <a:ext cx="3013948" cy="4137303"/>
          </a:xfrm>
          <a:prstGeom prst="rect">
            <a:avLst/>
          </a:prstGeom>
          <a:noFill/>
          <a:ln/>
        </p:spPr>
        <p:txBody>
          <a:bodyPr wrap="square" rtlCol="0" anchor="t"/>
          <a:lstStyle/>
          <a:p>
            <a:pPr marL="0" indent="0">
              <a:lnSpc>
                <a:spcPts val="2506"/>
              </a:lnSpc>
              <a:buNone/>
            </a:pPr>
            <a:r>
              <a:rPr lang="en-US" sz="1671" dirty="0">
                <a:solidFill>
                  <a:srgbClr val="15213F"/>
                </a:solidFill>
                <a:latin typeface="Roboto" pitchFamily="34" charset="0"/>
                <a:ea typeface="Roboto" pitchFamily="34" charset="-122"/>
                <a:cs typeface="Roboto" pitchFamily="34" charset="-120"/>
              </a:rPr>
              <a:t>The level of concern and knowledge about the H1N1 influenza pandemic can also influence a person's willingness to receive the seasonal flu vaccine. Individuals who were more aware of the risks and impacts of the H1N1 outbreak may be more inclined to take preventive measures, such as getting the seasonal flu shot, to protect themselves and their communities.</a:t>
            </a:r>
            <a:endParaRPr lang="en-US" sz="167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5D1590-DD9D-491B-8A77-9D6BCCED54E5}"/>
              </a:ext>
            </a:extLst>
          </p:cNvPr>
          <p:cNvPicPr>
            <a:picLocks noChangeAspect="1"/>
          </p:cNvPicPr>
          <p:nvPr/>
        </p:nvPicPr>
        <p:blipFill rotWithShape="1">
          <a:blip r:embed="rId2"/>
          <a:srcRect l="2837" t="1657" r="14113" b="2756"/>
          <a:stretch/>
        </p:blipFill>
        <p:spPr>
          <a:xfrm>
            <a:off x="390526" y="297657"/>
            <a:ext cx="5905499" cy="4295775"/>
          </a:xfrm>
          <a:prstGeom prst="rect">
            <a:avLst/>
          </a:prstGeom>
          <a:ln>
            <a:solidFill>
              <a:schemeClr val="tx1"/>
            </a:solidFill>
          </a:ln>
        </p:spPr>
      </p:pic>
      <p:pic>
        <p:nvPicPr>
          <p:cNvPr id="3" name="Picture 2">
            <a:extLst>
              <a:ext uri="{FF2B5EF4-FFF2-40B4-BE49-F238E27FC236}">
                <a16:creationId xmlns:a16="http://schemas.microsoft.com/office/drawing/2014/main" id="{CA53A765-A025-4060-A2CB-AC4F158466E8}"/>
              </a:ext>
            </a:extLst>
          </p:cNvPr>
          <p:cNvPicPr>
            <a:picLocks noChangeAspect="1"/>
          </p:cNvPicPr>
          <p:nvPr/>
        </p:nvPicPr>
        <p:blipFill rotWithShape="1">
          <a:blip r:embed="rId2"/>
          <a:srcRect l="2837" t="1657" r="14113" b="2756"/>
          <a:stretch/>
        </p:blipFill>
        <p:spPr>
          <a:xfrm>
            <a:off x="7434264" y="297657"/>
            <a:ext cx="5905499" cy="4295775"/>
          </a:xfrm>
          <a:prstGeom prst="rect">
            <a:avLst/>
          </a:prstGeom>
          <a:ln>
            <a:solidFill>
              <a:schemeClr val="tx1"/>
            </a:solidFill>
          </a:ln>
        </p:spPr>
      </p:pic>
      <p:sp>
        <p:nvSpPr>
          <p:cNvPr id="5" name="Rectangle 4">
            <a:extLst>
              <a:ext uri="{FF2B5EF4-FFF2-40B4-BE49-F238E27FC236}">
                <a16:creationId xmlns:a16="http://schemas.microsoft.com/office/drawing/2014/main" id="{9A71779D-E264-4858-B122-0DAB30C067AC}"/>
              </a:ext>
            </a:extLst>
          </p:cNvPr>
          <p:cNvSpPr/>
          <p:nvPr/>
        </p:nvSpPr>
        <p:spPr>
          <a:xfrm>
            <a:off x="7513222" y="5357874"/>
            <a:ext cx="5905498" cy="646331"/>
          </a:xfrm>
          <a:prstGeom prst="rect">
            <a:avLst/>
          </a:prstGeom>
        </p:spPr>
        <p:txBody>
          <a:bodyPr wrap="square">
            <a:spAutoFit/>
          </a:bodyPr>
          <a:lstStyle/>
          <a:p>
            <a:r>
              <a:rPr lang="en-US"/>
              <a:t>The proportion of vaccinated individuals is higher in employed compared to unemployed</a:t>
            </a:r>
            <a:endParaRPr lang="en-KE" dirty="0"/>
          </a:p>
        </p:txBody>
      </p:sp>
      <p:sp>
        <p:nvSpPr>
          <p:cNvPr id="6" name="TextBox 5">
            <a:extLst>
              <a:ext uri="{FF2B5EF4-FFF2-40B4-BE49-F238E27FC236}">
                <a16:creationId xmlns:a16="http://schemas.microsoft.com/office/drawing/2014/main" id="{68A39732-548D-4521-8F07-88976EF80B07}"/>
              </a:ext>
            </a:extLst>
          </p:cNvPr>
          <p:cNvSpPr txBox="1"/>
          <p:nvPr/>
        </p:nvSpPr>
        <p:spPr>
          <a:xfrm>
            <a:off x="390526" y="5293894"/>
            <a:ext cx="5905499" cy="1754326"/>
          </a:xfrm>
          <a:prstGeom prst="rect">
            <a:avLst/>
          </a:prstGeom>
          <a:noFill/>
        </p:spPr>
        <p:txBody>
          <a:bodyPr wrap="square" rtlCol="0">
            <a:spAutoFit/>
          </a:bodyPr>
          <a:lstStyle/>
          <a:p>
            <a:r>
              <a:rPr lang="en-US" dirty="0"/>
              <a:t>Among females, the difference between vaccinated and unvaccinated individuals is minimal. The proportion of vaccinated individuals is higher in females compared to males. Overall, the males show a lower overall vaccination rate compared to females.</a:t>
            </a:r>
            <a:endParaRPr lang="en-KE" dirty="0"/>
          </a:p>
          <a:p>
            <a:endParaRPr lang="en-KE" dirty="0"/>
          </a:p>
        </p:txBody>
      </p:sp>
    </p:spTree>
    <p:extLst>
      <p:ext uri="{BB962C8B-B14F-4D97-AF65-F5344CB8AC3E}">
        <p14:creationId xmlns:p14="http://schemas.microsoft.com/office/powerpoint/2010/main" val="3916445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5DB451-0CA2-44E9-83F8-FF384355A7EE}"/>
              </a:ext>
            </a:extLst>
          </p:cNvPr>
          <p:cNvPicPr>
            <a:picLocks noChangeAspect="1"/>
          </p:cNvPicPr>
          <p:nvPr/>
        </p:nvPicPr>
        <p:blipFill rotWithShape="1">
          <a:blip r:embed="rId2"/>
          <a:srcRect t="1675" r="6477" b="-1675"/>
          <a:stretch/>
        </p:blipFill>
        <p:spPr>
          <a:xfrm>
            <a:off x="2482181" y="457755"/>
            <a:ext cx="9844823" cy="5687219"/>
          </a:xfrm>
          <a:prstGeom prst="rect">
            <a:avLst/>
          </a:prstGeom>
          <a:ln>
            <a:solidFill>
              <a:schemeClr val="tx1"/>
            </a:solidFill>
          </a:ln>
        </p:spPr>
      </p:pic>
      <p:sp>
        <p:nvSpPr>
          <p:cNvPr id="3" name="Rectangle 2">
            <a:extLst>
              <a:ext uri="{FF2B5EF4-FFF2-40B4-BE49-F238E27FC236}">
                <a16:creationId xmlns:a16="http://schemas.microsoft.com/office/drawing/2014/main" id="{12996ABE-BC3E-4241-A60B-41E8D8E78101}"/>
              </a:ext>
            </a:extLst>
          </p:cNvPr>
          <p:cNvSpPr/>
          <p:nvPr/>
        </p:nvSpPr>
        <p:spPr>
          <a:xfrm>
            <a:off x="3450657" y="6656217"/>
            <a:ext cx="7315200" cy="923330"/>
          </a:xfrm>
          <a:prstGeom prst="rect">
            <a:avLst/>
          </a:prstGeom>
        </p:spPr>
        <p:txBody>
          <a:bodyPr>
            <a:spAutoFit/>
          </a:bodyPr>
          <a:lstStyle/>
          <a:p>
            <a:r>
              <a:rPr lang="en-US" dirty="0"/>
              <a:t>The 65+ age group has the highest proportion of vaccinated individuals, while the 18-34 age group has the highest proportion of unvaccinated individuals.</a:t>
            </a:r>
            <a:endParaRPr lang="en-KE" dirty="0"/>
          </a:p>
        </p:txBody>
      </p:sp>
    </p:spTree>
    <p:extLst>
      <p:ext uri="{BB962C8B-B14F-4D97-AF65-F5344CB8AC3E}">
        <p14:creationId xmlns:p14="http://schemas.microsoft.com/office/powerpoint/2010/main" val="1069861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F10EAB-58EF-4F29-B8F4-2442C7A23FCA}"/>
              </a:ext>
            </a:extLst>
          </p:cNvPr>
          <p:cNvPicPr>
            <a:picLocks noChangeAspect="1"/>
          </p:cNvPicPr>
          <p:nvPr/>
        </p:nvPicPr>
        <p:blipFill rotWithShape="1">
          <a:blip r:embed="rId2"/>
          <a:srcRect l="4240" t="1947" r="3926"/>
          <a:stretch/>
        </p:blipFill>
        <p:spPr>
          <a:xfrm>
            <a:off x="393978" y="234590"/>
            <a:ext cx="7187922" cy="5951898"/>
          </a:xfrm>
          <a:prstGeom prst="rect">
            <a:avLst/>
          </a:prstGeom>
          <a:ln>
            <a:solidFill>
              <a:schemeClr val="tx1"/>
            </a:solidFill>
          </a:ln>
        </p:spPr>
      </p:pic>
      <p:sp>
        <p:nvSpPr>
          <p:cNvPr id="4" name="Rectangle 3">
            <a:extLst>
              <a:ext uri="{FF2B5EF4-FFF2-40B4-BE49-F238E27FC236}">
                <a16:creationId xmlns:a16="http://schemas.microsoft.com/office/drawing/2014/main" id="{EBB879DF-90B0-4095-8198-9707DC1B322A}"/>
              </a:ext>
            </a:extLst>
          </p:cNvPr>
          <p:cNvSpPr/>
          <p:nvPr/>
        </p:nvSpPr>
        <p:spPr>
          <a:xfrm>
            <a:off x="9158288" y="1433036"/>
            <a:ext cx="4205288" cy="2585323"/>
          </a:xfrm>
          <a:prstGeom prst="rect">
            <a:avLst/>
          </a:prstGeom>
        </p:spPr>
        <p:txBody>
          <a:bodyPr wrap="square">
            <a:spAutoFit/>
          </a:bodyPr>
          <a:lstStyle/>
          <a:p>
            <a:r>
              <a:rPr lang="en-US" dirty="0"/>
              <a:t>There are disparities in vaccination rates among different racial groups, with the White racial group having higher vaccination rates compared to other groups. The lower vaccination rates in the Black, Other or Multiple, and Hispanic groups indicate potential areas for targeted public health interventions to increase vaccination coverage.</a:t>
            </a:r>
            <a:endParaRPr lang="en-KE" dirty="0"/>
          </a:p>
        </p:txBody>
      </p:sp>
    </p:spTree>
    <p:extLst>
      <p:ext uri="{BB962C8B-B14F-4D97-AF65-F5344CB8AC3E}">
        <p14:creationId xmlns:p14="http://schemas.microsoft.com/office/powerpoint/2010/main" val="3913385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B56311-8792-4BE5-B6B5-4328738A97F7}"/>
              </a:ext>
            </a:extLst>
          </p:cNvPr>
          <p:cNvSpPr txBox="1"/>
          <p:nvPr/>
        </p:nvSpPr>
        <p:spPr>
          <a:xfrm>
            <a:off x="3952875" y="385762"/>
            <a:ext cx="6238875" cy="646331"/>
          </a:xfrm>
          <a:prstGeom prst="rect">
            <a:avLst/>
          </a:prstGeom>
          <a:noFill/>
        </p:spPr>
        <p:txBody>
          <a:bodyPr wrap="square" rtlCol="0">
            <a:spAutoFit/>
          </a:bodyPr>
          <a:lstStyle/>
          <a:p>
            <a:r>
              <a:rPr lang="en-US" b="1" dirty="0"/>
              <a:t>Does people’s opinion influence </a:t>
            </a:r>
            <a:r>
              <a:rPr lang="en-US" b="1" dirty="0" err="1"/>
              <a:t>covid</a:t>
            </a:r>
            <a:r>
              <a:rPr lang="en-US" b="1" dirty="0"/>
              <a:t> intake?</a:t>
            </a:r>
            <a:endParaRPr lang="en-KE" b="1" dirty="0"/>
          </a:p>
          <a:p>
            <a:endParaRPr lang="en-KE" dirty="0"/>
          </a:p>
        </p:txBody>
      </p:sp>
      <p:pic>
        <p:nvPicPr>
          <p:cNvPr id="3" name="Picture 2">
            <a:extLst>
              <a:ext uri="{FF2B5EF4-FFF2-40B4-BE49-F238E27FC236}">
                <a16:creationId xmlns:a16="http://schemas.microsoft.com/office/drawing/2014/main" id="{5152D841-2FB0-410D-945B-9B19A93F9711}"/>
              </a:ext>
            </a:extLst>
          </p:cNvPr>
          <p:cNvPicPr>
            <a:picLocks noChangeAspect="1"/>
          </p:cNvPicPr>
          <p:nvPr/>
        </p:nvPicPr>
        <p:blipFill>
          <a:blip r:embed="rId2"/>
          <a:stretch>
            <a:fillRect/>
          </a:stretch>
        </p:blipFill>
        <p:spPr>
          <a:xfrm>
            <a:off x="68443" y="1066800"/>
            <a:ext cx="8423095" cy="7162800"/>
          </a:xfrm>
          <a:prstGeom prst="rect">
            <a:avLst/>
          </a:prstGeom>
        </p:spPr>
      </p:pic>
    </p:spTree>
    <p:extLst>
      <p:ext uri="{BB962C8B-B14F-4D97-AF65-F5344CB8AC3E}">
        <p14:creationId xmlns:p14="http://schemas.microsoft.com/office/powerpoint/2010/main" val="1136632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F16C75-3789-4405-B337-3A3C65AEDE02}"/>
              </a:ext>
            </a:extLst>
          </p:cNvPr>
          <p:cNvSpPr/>
          <p:nvPr/>
        </p:nvSpPr>
        <p:spPr>
          <a:xfrm>
            <a:off x="4364086" y="273244"/>
            <a:ext cx="5199014" cy="682238"/>
          </a:xfrm>
          <a:prstGeom prst="rect">
            <a:avLst/>
          </a:prstGeom>
        </p:spPr>
        <p:txBody>
          <a:bodyPr wrap="square">
            <a:spAutoFit/>
          </a:bodyPr>
          <a:lstStyle/>
          <a:p>
            <a:pPr>
              <a:lnSpc>
                <a:spcPts val="5468"/>
              </a:lnSpc>
            </a:pPr>
            <a:r>
              <a:rPr lang="en-US" b="1" kern="0" spc="-131" dirty="0">
                <a:solidFill>
                  <a:srgbClr val="000000"/>
                </a:solidFill>
                <a:latin typeface="Inter" pitchFamily="34" charset="0"/>
                <a:ea typeface="Inter" pitchFamily="34" charset="-122"/>
                <a:cs typeface="Inter" pitchFamily="34" charset="-120"/>
              </a:rPr>
              <a:t>Addressing Disparities in Vaccination Rates</a:t>
            </a:r>
            <a:endParaRPr lang="en-US" dirty="0"/>
          </a:p>
        </p:txBody>
      </p:sp>
      <p:sp>
        <p:nvSpPr>
          <p:cNvPr id="4" name="Rectangle 3">
            <a:extLst>
              <a:ext uri="{FF2B5EF4-FFF2-40B4-BE49-F238E27FC236}">
                <a16:creationId xmlns:a16="http://schemas.microsoft.com/office/drawing/2014/main" id="{00F4935D-E596-4F36-99E8-F5EFC814F5E8}"/>
              </a:ext>
            </a:extLst>
          </p:cNvPr>
          <p:cNvSpPr/>
          <p:nvPr/>
        </p:nvSpPr>
        <p:spPr>
          <a:xfrm>
            <a:off x="1041038" y="1408021"/>
            <a:ext cx="2366097" cy="412934"/>
          </a:xfrm>
          <a:prstGeom prst="rect">
            <a:avLst/>
          </a:prstGeom>
        </p:spPr>
        <p:txBody>
          <a:bodyPr wrap="none">
            <a:spAutoFit/>
          </a:bodyPr>
          <a:lstStyle/>
          <a:p>
            <a:pPr>
              <a:lnSpc>
                <a:spcPts val="2734"/>
              </a:lnSpc>
            </a:pPr>
            <a:r>
              <a:rPr lang="en-US" b="1" kern="0" spc="-66">
                <a:solidFill>
                  <a:srgbClr val="000000"/>
                </a:solidFill>
                <a:latin typeface="Inter" pitchFamily="34" charset="0"/>
                <a:ea typeface="Inter" pitchFamily="34" charset="-122"/>
                <a:cs typeface="Inter" pitchFamily="34" charset="-120"/>
              </a:rPr>
              <a:t>Educational Attainment</a:t>
            </a:r>
            <a:endParaRPr lang="en-US" dirty="0"/>
          </a:p>
        </p:txBody>
      </p:sp>
      <p:sp>
        <p:nvSpPr>
          <p:cNvPr id="5" name="Rectangle 4">
            <a:extLst>
              <a:ext uri="{FF2B5EF4-FFF2-40B4-BE49-F238E27FC236}">
                <a16:creationId xmlns:a16="http://schemas.microsoft.com/office/drawing/2014/main" id="{1463A6B6-0618-43CE-9E23-7FE0BCD01F63}"/>
              </a:ext>
            </a:extLst>
          </p:cNvPr>
          <p:cNvSpPr/>
          <p:nvPr/>
        </p:nvSpPr>
        <p:spPr>
          <a:xfrm>
            <a:off x="543827" y="2197042"/>
            <a:ext cx="3108960" cy="3139321"/>
          </a:xfrm>
          <a:prstGeom prst="rect">
            <a:avLst/>
          </a:prstGeom>
        </p:spPr>
        <p:txBody>
          <a:bodyPr wrap="square">
            <a:spAutoFit/>
          </a:bodyPr>
          <a:lstStyle/>
          <a:p>
            <a:r>
              <a:rPr lang="en-US" kern="0" spc="-35" dirty="0">
                <a:solidFill>
                  <a:srgbClr val="272525"/>
                </a:solidFill>
                <a:latin typeface="Inter" pitchFamily="34" charset="0"/>
                <a:ea typeface="Inter" pitchFamily="34" charset="-122"/>
                <a:cs typeface="Inter" pitchFamily="34" charset="-120"/>
              </a:rPr>
              <a:t>The data reveals that individuals with higher levels of education are more likely to receive both the H1N1 and seasonal flu vaccines. Targeted outreach and education efforts should be implemented to ensure that those with lower educational attainment have access to accurate information and resources about vaccination</a:t>
            </a:r>
            <a:endParaRPr lang="en-KE" dirty="0"/>
          </a:p>
        </p:txBody>
      </p:sp>
      <p:sp>
        <p:nvSpPr>
          <p:cNvPr id="6" name="Rectangle 5">
            <a:extLst>
              <a:ext uri="{FF2B5EF4-FFF2-40B4-BE49-F238E27FC236}">
                <a16:creationId xmlns:a16="http://schemas.microsoft.com/office/drawing/2014/main" id="{FD1E78DD-EEE2-493A-BA8C-D70B972D8BC9}"/>
              </a:ext>
            </a:extLst>
          </p:cNvPr>
          <p:cNvSpPr/>
          <p:nvPr/>
        </p:nvSpPr>
        <p:spPr>
          <a:xfrm>
            <a:off x="5429226" y="1408021"/>
            <a:ext cx="2008820" cy="412934"/>
          </a:xfrm>
          <a:prstGeom prst="rect">
            <a:avLst/>
          </a:prstGeom>
        </p:spPr>
        <p:txBody>
          <a:bodyPr wrap="none">
            <a:spAutoFit/>
          </a:bodyPr>
          <a:lstStyle/>
          <a:p>
            <a:pPr>
              <a:lnSpc>
                <a:spcPts val="2734"/>
              </a:lnSpc>
            </a:pPr>
            <a:r>
              <a:rPr lang="en-US" b="1" kern="0" spc="-66" dirty="0">
                <a:solidFill>
                  <a:srgbClr val="000000"/>
                </a:solidFill>
                <a:latin typeface="Inter" pitchFamily="34" charset="0"/>
                <a:ea typeface="Inter" pitchFamily="34" charset="-122"/>
                <a:cs typeface="Inter" pitchFamily="34" charset="-120"/>
              </a:rPr>
              <a:t>Income and Poverty</a:t>
            </a:r>
            <a:endParaRPr lang="en-US" dirty="0"/>
          </a:p>
        </p:txBody>
      </p:sp>
      <p:sp>
        <p:nvSpPr>
          <p:cNvPr id="7" name="Rectangle 6">
            <a:extLst>
              <a:ext uri="{FF2B5EF4-FFF2-40B4-BE49-F238E27FC236}">
                <a16:creationId xmlns:a16="http://schemas.microsoft.com/office/drawing/2014/main" id="{F1417616-5D57-4759-81F3-2140B232012F}"/>
              </a:ext>
            </a:extLst>
          </p:cNvPr>
          <p:cNvSpPr/>
          <p:nvPr/>
        </p:nvSpPr>
        <p:spPr>
          <a:xfrm>
            <a:off x="5031255" y="2383166"/>
            <a:ext cx="3242283" cy="2862322"/>
          </a:xfrm>
          <a:prstGeom prst="rect">
            <a:avLst/>
          </a:prstGeom>
        </p:spPr>
        <p:txBody>
          <a:bodyPr wrap="square">
            <a:spAutoFit/>
          </a:bodyPr>
          <a:lstStyle/>
          <a:p>
            <a:r>
              <a:rPr lang="en-US" kern="0" spc="-35" dirty="0">
                <a:solidFill>
                  <a:srgbClr val="272525"/>
                </a:solidFill>
                <a:latin typeface="Inter" pitchFamily="34" charset="0"/>
                <a:ea typeface="Inter" pitchFamily="34" charset="-122"/>
                <a:cs typeface="Inter" pitchFamily="34" charset="-120"/>
              </a:rPr>
              <a:t>The disparity in vaccination rates between individuals in higher and lower income brackets underscores the need for initiatives that address socioeconomic barriers to access. Providing free or subsidized vaccination programs in areas with higher poverty rates could help to mitigate this disparity</a:t>
            </a:r>
            <a:endParaRPr lang="en-KE" dirty="0"/>
          </a:p>
        </p:txBody>
      </p:sp>
      <p:sp>
        <p:nvSpPr>
          <p:cNvPr id="8" name="Rectangle 7">
            <a:extLst>
              <a:ext uri="{FF2B5EF4-FFF2-40B4-BE49-F238E27FC236}">
                <a16:creationId xmlns:a16="http://schemas.microsoft.com/office/drawing/2014/main" id="{2953901A-D2F9-478E-B00C-C9368A9B16C6}"/>
              </a:ext>
            </a:extLst>
          </p:cNvPr>
          <p:cNvSpPr/>
          <p:nvPr/>
        </p:nvSpPr>
        <p:spPr>
          <a:xfrm>
            <a:off x="10571470" y="1319137"/>
            <a:ext cx="1736309" cy="412934"/>
          </a:xfrm>
          <a:prstGeom prst="rect">
            <a:avLst/>
          </a:prstGeom>
        </p:spPr>
        <p:txBody>
          <a:bodyPr wrap="none">
            <a:spAutoFit/>
          </a:bodyPr>
          <a:lstStyle/>
          <a:p>
            <a:pPr>
              <a:lnSpc>
                <a:spcPts val="2734"/>
              </a:lnSpc>
            </a:pPr>
            <a:r>
              <a:rPr lang="en-US" b="1" kern="0" spc="-66" dirty="0">
                <a:solidFill>
                  <a:srgbClr val="000000"/>
                </a:solidFill>
                <a:latin typeface="Inter" pitchFamily="34" charset="0"/>
                <a:ea typeface="Inter" pitchFamily="34" charset="-122"/>
                <a:cs typeface="Inter" pitchFamily="34" charset="-120"/>
              </a:rPr>
              <a:t>Racial Disparities</a:t>
            </a:r>
            <a:endParaRPr lang="en-US" dirty="0"/>
          </a:p>
        </p:txBody>
      </p:sp>
      <p:sp>
        <p:nvSpPr>
          <p:cNvPr id="10" name="Rectangle 9">
            <a:extLst>
              <a:ext uri="{FF2B5EF4-FFF2-40B4-BE49-F238E27FC236}">
                <a16:creationId xmlns:a16="http://schemas.microsoft.com/office/drawing/2014/main" id="{3D1360D8-6578-4196-8885-8D7D9F345BD8}"/>
              </a:ext>
            </a:extLst>
          </p:cNvPr>
          <p:cNvSpPr/>
          <p:nvPr/>
        </p:nvSpPr>
        <p:spPr>
          <a:xfrm>
            <a:off x="10263187" y="1970834"/>
            <a:ext cx="3057525" cy="3404137"/>
          </a:xfrm>
          <a:prstGeom prst="rect">
            <a:avLst/>
          </a:prstGeom>
        </p:spPr>
        <p:txBody>
          <a:bodyPr wrap="square">
            <a:spAutoFit/>
          </a:bodyPr>
          <a:lstStyle/>
          <a:p>
            <a:pPr>
              <a:lnSpc>
                <a:spcPts val="2624"/>
              </a:lnSpc>
            </a:pPr>
            <a:r>
              <a:rPr lang="en-US" kern="0" spc="-35" dirty="0">
                <a:solidFill>
                  <a:srgbClr val="272525"/>
                </a:solidFill>
                <a:latin typeface="Inter" pitchFamily="34" charset="0"/>
                <a:ea typeface="Inter" pitchFamily="34" charset="-122"/>
                <a:cs typeface="Inter" pitchFamily="34" charset="-120"/>
              </a:rPr>
              <a:t>The data indicates significant differences in vaccination rates among racial groups. Developing culturally-relevant and linguistically-appropriate interventions, in collaboration with community leaders, is essential to address the specific concerns and barriers faced by underrepresented populations.</a:t>
            </a:r>
            <a:endParaRPr lang="en-US" dirty="0"/>
          </a:p>
        </p:txBody>
      </p:sp>
    </p:spTree>
    <p:extLst>
      <p:ext uri="{BB962C8B-B14F-4D97-AF65-F5344CB8AC3E}">
        <p14:creationId xmlns:p14="http://schemas.microsoft.com/office/powerpoint/2010/main" val="2008672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25579" y="605433"/>
            <a:ext cx="9321641" cy="1375886"/>
          </a:xfrm>
          <a:prstGeom prst="rect">
            <a:avLst/>
          </a:prstGeom>
          <a:noFill/>
          <a:ln/>
        </p:spPr>
        <p:txBody>
          <a:bodyPr wrap="square" rtlCol="0" anchor="t"/>
          <a:lstStyle/>
          <a:p>
            <a:pPr marL="0" indent="0">
              <a:lnSpc>
                <a:spcPts val="5417"/>
              </a:lnSpc>
              <a:buNone/>
            </a:pPr>
            <a:r>
              <a:rPr lang="en-US" sz="4334" dirty="0">
                <a:solidFill>
                  <a:srgbClr val="476FD6"/>
                </a:solidFill>
                <a:latin typeface="Roboto Slab" pitchFamily="34" charset="0"/>
                <a:ea typeface="Roboto Slab" pitchFamily="34" charset="-122"/>
                <a:cs typeface="Roboto Slab" pitchFamily="34" charset="-120"/>
              </a:rPr>
              <a:t>Vaccine Hesitancy: A Growing Concern</a:t>
            </a:r>
            <a:endParaRPr lang="en-US" sz="4334" dirty="0"/>
          </a:p>
        </p:txBody>
      </p:sp>
      <p:sp>
        <p:nvSpPr>
          <p:cNvPr id="6" name="Shape 3"/>
          <p:cNvSpPr/>
          <p:nvPr/>
        </p:nvSpPr>
        <p:spPr>
          <a:xfrm>
            <a:off x="825579" y="2559129"/>
            <a:ext cx="495300" cy="495300"/>
          </a:xfrm>
          <a:prstGeom prst="roundRect">
            <a:avLst>
              <a:gd name="adj" fmla="val 26670"/>
            </a:avLst>
          </a:prstGeom>
          <a:solidFill>
            <a:srgbClr val="DEE7F7"/>
          </a:solidFill>
          <a:ln/>
        </p:spPr>
      </p:sp>
      <p:sp>
        <p:nvSpPr>
          <p:cNvPr id="7" name="Text 4"/>
          <p:cNvSpPr/>
          <p:nvPr/>
        </p:nvSpPr>
        <p:spPr>
          <a:xfrm>
            <a:off x="1005126" y="2641640"/>
            <a:ext cx="136088" cy="330279"/>
          </a:xfrm>
          <a:prstGeom prst="rect">
            <a:avLst/>
          </a:prstGeom>
          <a:noFill/>
          <a:ln/>
        </p:spPr>
        <p:txBody>
          <a:bodyPr wrap="none" rtlCol="0" anchor="t"/>
          <a:lstStyle/>
          <a:p>
            <a:pPr marL="0" indent="0" algn="ctr">
              <a:lnSpc>
                <a:spcPts val="2600"/>
              </a:lnSpc>
              <a:buNone/>
            </a:pPr>
            <a:r>
              <a:rPr lang="en-US" sz="2600" dirty="0">
                <a:solidFill>
                  <a:srgbClr val="476FD6"/>
                </a:solidFill>
                <a:latin typeface="Roboto Slab" pitchFamily="34" charset="0"/>
                <a:ea typeface="Roboto Slab" pitchFamily="34" charset="-122"/>
                <a:cs typeface="Roboto Slab" pitchFamily="34" charset="-120"/>
              </a:rPr>
              <a:t>1</a:t>
            </a:r>
            <a:endParaRPr lang="en-US" sz="2600" dirty="0"/>
          </a:p>
        </p:txBody>
      </p:sp>
      <p:sp>
        <p:nvSpPr>
          <p:cNvPr id="8" name="Text 5"/>
          <p:cNvSpPr/>
          <p:nvPr/>
        </p:nvSpPr>
        <p:spPr>
          <a:xfrm>
            <a:off x="1541026" y="2559129"/>
            <a:ext cx="2751892" cy="343853"/>
          </a:xfrm>
          <a:prstGeom prst="rect">
            <a:avLst/>
          </a:prstGeom>
          <a:noFill/>
          <a:ln/>
        </p:spPr>
        <p:txBody>
          <a:bodyPr wrap="none" rtlCol="0" anchor="t"/>
          <a:lstStyle/>
          <a:p>
            <a:pPr marL="0" indent="0">
              <a:lnSpc>
                <a:spcPts val="2709"/>
              </a:lnSpc>
              <a:buNone/>
            </a:pPr>
            <a:r>
              <a:rPr lang="en-US" sz="2167" dirty="0">
                <a:solidFill>
                  <a:srgbClr val="476FD6"/>
                </a:solidFill>
                <a:latin typeface="Roboto Slab" pitchFamily="34" charset="0"/>
                <a:ea typeface="Roboto Slab" pitchFamily="34" charset="-122"/>
                <a:cs typeface="Roboto Slab" pitchFamily="34" charset="-120"/>
              </a:rPr>
              <a:t>Mistrust in Vaccines</a:t>
            </a:r>
            <a:endParaRPr lang="en-US" sz="2167" dirty="0"/>
          </a:p>
        </p:txBody>
      </p:sp>
      <p:sp>
        <p:nvSpPr>
          <p:cNvPr id="9" name="Text 6"/>
          <p:cNvSpPr/>
          <p:nvPr/>
        </p:nvSpPr>
        <p:spPr>
          <a:xfrm>
            <a:off x="1541026" y="3035022"/>
            <a:ext cx="3835360" cy="2641282"/>
          </a:xfrm>
          <a:prstGeom prst="rect">
            <a:avLst/>
          </a:prstGeom>
          <a:noFill/>
          <a:ln/>
        </p:spPr>
        <p:txBody>
          <a:bodyPr wrap="square" rtlCol="0" anchor="t"/>
          <a:lstStyle/>
          <a:p>
            <a:pPr marL="0" indent="0">
              <a:lnSpc>
                <a:spcPts val="2600"/>
              </a:lnSpc>
              <a:buNone/>
            </a:pPr>
            <a:r>
              <a:rPr lang="en-US" sz="1734" dirty="0">
                <a:solidFill>
                  <a:srgbClr val="15213F"/>
                </a:solidFill>
                <a:latin typeface="Roboto" pitchFamily="34" charset="0"/>
                <a:ea typeface="Roboto" pitchFamily="34" charset="-122"/>
                <a:cs typeface="Roboto" pitchFamily="34" charset="-120"/>
              </a:rPr>
              <a:t>Vaccine hesitancy, the unwillingness or refusal to receive vaccines, is a complex and growing public health challenge. Some individuals may express concerns about the safety, efficacy, or side effects of vaccines, leading to hesitancy or resistance to vaccination.</a:t>
            </a:r>
            <a:endParaRPr lang="en-US" sz="1734" dirty="0"/>
          </a:p>
        </p:txBody>
      </p:sp>
      <p:sp>
        <p:nvSpPr>
          <p:cNvPr id="10" name="Shape 7"/>
          <p:cNvSpPr/>
          <p:nvPr/>
        </p:nvSpPr>
        <p:spPr>
          <a:xfrm>
            <a:off x="5596533" y="2559129"/>
            <a:ext cx="495300" cy="495300"/>
          </a:xfrm>
          <a:prstGeom prst="roundRect">
            <a:avLst>
              <a:gd name="adj" fmla="val 26670"/>
            </a:avLst>
          </a:prstGeom>
          <a:solidFill>
            <a:srgbClr val="DEE7F7"/>
          </a:solidFill>
          <a:ln/>
        </p:spPr>
      </p:sp>
      <p:sp>
        <p:nvSpPr>
          <p:cNvPr id="11" name="Text 8"/>
          <p:cNvSpPr/>
          <p:nvPr/>
        </p:nvSpPr>
        <p:spPr>
          <a:xfrm>
            <a:off x="5752981" y="2641640"/>
            <a:ext cx="182404" cy="330279"/>
          </a:xfrm>
          <a:prstGeom prst="rect">
            <a:avLst/>
          </a:prstGeom>
          <a:noFill/>
          <a:ln/>
        </p:spPr>
        <p:txBody>
          <a:bodyPr wrap="none" rtlCol="0" anchor="t"/>
          <a:lstStyle/>
          <a:p>
            <a:pPr marL="0" indent="0" algn="ctr">
              <a:lnSpc>
                <a:spcPts val="2600"/>
              </a:lnSpc>
              <a:buNone/>
            </a:pPr>
            <a:r>
              <a:rPr lang="en-US" sz="2600" dirty="0">
                <a:solidFill>
                  <a:srgbClr val="476FD6"/>
                </a:solidFill>
                <a:latin typeface="Roboto Slab" pitchFamily="34" charset="0"/>
                <a:ea typeface="Roboto Slab" pitchFamily="34" charset="-122"/>
                <a:cs typeface="Roboto Slab" pitchFamily="34" charset="-120"/>
              </a:rPr>
              <a:t>2</a:t>
            </a:r>
            <a:endParaRPr lang="en-US" sz="2600" dirty="0"/>
          </a:p>
        </p:txBody>
      </p:sp>
      <p:sp>
        <p:nvSpPr>
          <p:cNvPr id="12" name="Text 9"/>
          <p:cNvSpPr/>
          <p:nvPr/>
        </p:nvSpPr>
        <p:spPr>
          <a:xfrm>
            <a:off x="6311979" y="2559129"/>
            <a:ext cx="3835360" cy="687705"/>
          </a:xfrm>
          <a:prstGeom prst="rect">
            <a:avLst/>
          </a:prstGeom>
          <a:noFill/>
          <a:ln/>
        </p:spPr>
        <p:txBody>
          <a:bodyPr wrap="square" rtlCol="0" anchor="t"/>
          <a:lstStyle/>
          <a:p>
            <a:pPr marL="0" indent="0">
              <a:lnSpc>
                <a:spcPts val="2709"/>
              </a:lnSpc>
              <a:buNone/>
            </a:pPr>
            <a:r>
              <a:rPr lang="en-US" sz="2167" dirty="0">
                <a:solidFill>
                  <a:srgbClr val="476FD6"/>
                </a:solidFill>
                <a:latin typeface="Roboto Slab" pitchFamily="34" charset="0"/>
                <a:ea typeface="Roboto Slab" pitchFamily="34" charset="-122"/>
                <a:cs typeface="Roboto Slab" pitchFamily="34" charset="-120"/>
              </a:rPr>
              <a:t>Influence of Personal and Social Factors</a:t>
            </a:r>
            <a:endParaRPr lang="en-US" sz="2167" dirty="0"/>
          </a:p>
        </p:txBody>
      </p:sp>
      <p:sp>
        <p:nvSpPr>
          <p:cNvPr id="13" name="Text 10"/>
          <p:cNvSpPr/>
          <p:nvPr/>
        </p:nvSpPr>
        <p:spPr>
          <a:xfrm>
            <a:off x="6311979" y="3378875"/>
            <a:ext cx="3835360" cy="2311122"/>
          </a:xfrm>
          <a:prstGeom prst="rect">
            <a:avLst/>
          </a:prstGeom>
          <a:noFill/>
          <a:ln/>
        </p:spPr>
        <p:txBody>
          <a:bodyPr wrap="square" rtlCol="0" anchor="t"/>
          <a:lstStyle/>
          <a:p>
            <a:pPr marL="0" indent="0">
              <a:lnSpc>
                <a:spcPts val="2600"/>
              </a:lnSpc>
              <a:buNone/>
            </a:pPr>
            <a:r>
              <a:rPr lang="en-US" sz="1734" dirty="0">
                <a:solidFill>
                  <a:srgbClr val="15213F"/>
                </a:solidFill>
                <a:latin typeface="Roboto" pitchFamily="34" charset="0"/>
                <a:ea typeface="Roboto" pitchFamily="34" charset="-122"/>
                <a:cs typeface="Roboto" pitchFamily="34" charset="-120"/>
              </a:rPr>
              <a:t>People's views on vaccination can be shaped by a variety of personal and social factors, including their cultural beliefs, personal experiences, access to accurate information, and the influence of their social networks and communities.</a:t>
            </a:r>
            <a:endParaRPr lang="en-US" sz="1734" dirty="0"/>
          </a:p>
        </p:txBody>
      </p:sp>
      <p:sp>
        <p:nvSpPr>
          <p:cNvPr id="14" name="Shape 11"/>
          <p:cNvSpPr/>
          <p:nvPr/>
        </p:nvSpPr>
        <p:spPr>
          <a:xfrm>
            <a:off x="825579" y="6157793"/>
            <a:ext cx="495300" cy="495300"/>
          </a:xfrm>
          <a:prstGeom prst="roundRect">
            <a:avLst>
              <a:gd name="adj" fmla="val 26670"/>
            </a:avLst>
          </a:prstGeom>
          <a:solidFill>
            <a:srgbClr val="DEE7F7"/>
          </a:solidFill>
          <a:ln/>
        </p:spPr>
      </p:sp>
      <p:sp>
        <p:nvSpPr>
          <p:cNvPr id="15" name="Text 12"/>
          <p:cNvSpPr/>
          <p:nvPr/>
        </p:nvSpPr>
        <p:spPr>
          <a:xfrm>
            <a:off x="984052" y="6240304"/>
            <a:ext cx="178356" cy="330279"/>
          </a:xfrm>
          <a:prstGeom prst="rect">
            <a:avLst/>
          </a:prstGeom>
          <a:noFill/>
          <a:ln/>
        </p:spPr>
        <p:txBody>
          <a:bodyPr wrap="none" rtlCol="0" anchor="t"/>
          <a:lstStyle/>
          <a:p>
            <a:pPr marL="0" indent="0" algn="ctr">
              <a:lnSpc>
                <a:spcPts val="2600"/>
              </a:lnSpc>
              <a:buNone/>
            </a:pPr>
            <a:r>
              <a:rPr lang="en-US" sz="2600" dirty="0">
                <a:solidFill>
                  <a:srgbClr val="476FD6"/>
                </a:solidFill>
                <a:latin typeface="Roboto Slab" pitchFamily="34" charset="0"/>
                <a:ea typeface="Roboto Slab" pitchFamily="34" charset="-122"/>
                <a:cs typeface="Roboto Slab" pitchFamily="34" charset="-120"/>
              </a:rPr>
              <a:t>3</a:t>
            </a:r>
            <a:endParaRPr lang="en-US" sz="2600" dirty="0"/>
          </a:p>
        </p:txBody>
      </p:sp>
      <p:sp>
        <p:nvSpPr>
          <p:cNvPr id="16" name="Text 13"/>
          <p:cNvSpPr/>
          <p:nvPr/>
        </p:nvSpPr>
        <p:spPr>
          <a:xfrm>
            <a:off x="1541026" y="6157793"/>
            <a:ext cx="3772376" cy="343853"/>
          </a:xfrm>
          <a:prstGeom prst="rect">
            <a:avLst/>
          </a:prstGeom>
          <a:noFill/>
          <a:ln/>
        </p:spPr>
        <p:txBody>
          <a:bodyPr wrap="none" rtlCol="0" anchor="t"/>
          <a:lstStyle/>
          <a:p>
            <a:pPr marL="0" indent="0">
              <a:lnSpc>
                <a:spcPts val="2709"/>
              </a:lnSpc>
              <a:buNone/>
            </a:pPr>
            <a:r>
              <a:rPr lang="en-US" sz="2167" dirty="0">
                <a:solidFill>
                  <a:srgbClr val="476FD6"/>
                </a:solidFill>
                <a:latin typeface="Roboto Slab" pitchFamily="34" charset="0"/>
                <a:ea typeface="Roboto Slab" pitchFamily="34" charset="-122"/>
                <a:cs typeface="Roboto Slab" pitchFamily="34" charset="-120"/>
              </a:rPr>
              <a:t>Evolving Attitudes over Time</a:t>
            </a:r>
            <a:endParaRPr lang="en-US" sz="2167" dirty="0"/>
          </a:p>
        </p:txBody>
      </p:sp>
      <p:sp>
        <p:nvSpPr>
          <p:cNvPr id="17" name="Text 14"/>
          <p:cNvSpPr/>
          <p:nvPr/>
        </p:nvSpPr>
        <p:spPr>
          <a:xfrm>
            <a:off x="1541026" y="6633686"/>
            <a:ext cx="8606195" cy="990481"/>
          </a:xfrm>
          <a:prstGeom prst="rect">
            <a:avLst/>
          </a:prstGeom>
          <a:noFill/>
          <a:ln/>
        </p:spPr>
        <p:txBody>
          <a:bodyPr wrap="square" rtlCol="0" anchor="t"/>
          <a:lstStyle/>
          <a:p>
            <a:pPr marL="0" indent="0">
              <a:lnSpc>
                <a:spcPts val="2600"/>
              </a:lnSpc>
              <a:buNone/>
            </a:pPr>
            <a:r>
              <a:rPr lang="en-US" sz="1734" dirty="0">
                <a:solidFill>
                  <a:srgbClr val="15213F"/>
                </a:solidFill>
                <a:latin typeface="Roboto" pitchFamily="34" charset="0"/>
                <a:ea typeface="Roboto" pitchFamily="34" charset="-122"/>
                <a:cs typeface="Roboto" pitchFamily="34" charset="-120"/>
              </a:rPr>
              <a:t>Attitudes towards vaccination can also change over time, as new information, public health events, and social trends impact people's perceptions and decision-making processes related to vaccine acceptance.</a:t>
            </a:r>
            <a:endParaRPr lang="en-US" sz="1734"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1092</Words>
  <Application>Microsoft Office PowerPoint</Application>
  <PresentationFormat>Custom</PresentationFormat>
  <Paragraphs>61</Paragraphs>
  <Slides>12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Inter</vt:lpstr>
      <vt:lpstr>Roboto</vt:lpstr>
      <vt:lpstr>Roboto Slab</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Farhiya Jarso</cp:lastModifiedBy>
  <cp:revision>4</cp:revision>
  <dcterms:created xsi:type="dcterms:W3CDTF">2024-06-21T10:11:36Z</dcterms:created>
  <dcterms:modified xsi:type="dcterms:W3CDTF">2024-06-21T10:32:45Z</dcterms:modified>
</cp:coreProperties>
</file>